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4"/>
  </p:notesMasterIdLst>
  <p:sldIdLst>
    <p:sldId id="265" r:id="rId2"/>
    <p:sldId id="289" r:id="rId3"/>
    <p:sldId id="311" r:id="rId4"/>
    <p:sldId id="294" r:id="rId5"/>
    <p:sldId id="308" r:id="rId6"/>
    <p:sldId id="291" r:id="rId7"/>
    <p:sldId id="261" r:id="rId8"/>
    <p:sldId id="307" r:id="rId9"/>
    <p:sldId id="274" r:id="rId10"/>
    <p:sldId id="273" r:id="rId11"/>
    <p:sldId id="312" r:id="rId12"/>
    <p:sldId id="278" r:id="rId13"/>
    <p:sldId id="306" r:id="rId14"/>
    <p:sldId id="288" r:id="rId15"/>
    <p:sldId id="295" r:id="rId16"/>
    <p:sldId id="301" r:id="rId17"/>
    <p:sldId id="290" r:id="rId18"/>
    <p:sldId id="313" r:id="rId19"/>
    <p:sldId id="286" r:id="rId20"/>
    <p:sldId id="309" r:id="rId21"/>
    <p:sldId id="257" r:id="rId22"/>
    <p:sldId id="296" r:id="rId23"/>
    <p:sldId id="305" r:id="rId24"/>
    <p:sldId id="297" r:id="rId25"/>
    <p:sldId id="287" r:id="rId26"/>
    <p:sldId id="310" r:id="rId27"/>
    <p:sldId id="300" r:id="rId28"/>
    <p:sldId id="293" r:id="rId29"/>
    <p:sldId id="302" r:id="rId30"/>
    <p:sldId id="298" r:id="rId31"/>
    <p:sldId id="267" r:id="rId32"/>
    <p:sldId id="266" r:id="rId33"/>
    <p:sldId id="303" r:id="rId34"/>
    <p:sldId id="282" r:id="rId35"/>
    <p:sldId id="314" r:id="rId36"/>
    <p:sldId id="279" r:id="rId37"/>
    <p:sldId id="285" r:id="rId38"/>
    <p:sldId id="284" r:id="rId39"/>
    <p:sldId id="271" r:id="rId40"/>
    <p:sldId id="256" r:id="rId41"/>
    <p:sldId id="258" r:id="rId42"/>
    <p:sldId id="259" r:id="rId43"/>
  </p:sldIdLst>
  <p:sldSz cx="9144000" cy="6858000" type="screen4x3"/>
  <p:notesSz cx="6858000" cy="9144000"/>
  <p:defaultTex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68" autoAdjust="0"/>
  </p:normalViewPr>
  <p:slideViewPr>
    <p:cSldViewPr>
      <p:cViewPr varScale="1">
        <p:scale>
          <a:sx n="57" d="100"/>
          <a:sy n="57" d="100"/>
        </p:scale>
        <p:origin x="363" y="21"/>
      </p:cViewPr>
      <p:guideLst>
        <p:guide orient="horz" pos="2160"/>
        <p:guide pos="2880"/>
      </p:guideLst>
    </p:cSldViewPr>
  </p:slideViewPr>
  <p:outlineViewPr>
    <p:cViewPr>
      <p:scale>
        <a:sx n="33" d="100"/>
        <a:sy n="33" d="100"/>
      </p:scale>
      <p:origin x="0" y="-17217"/>
    </p:cViewPr>
  </p:outlineViewPr>
  <p:notesTextViewPr>
    <p:cViewPr>
      <p:scale>
        <a:sx n="3" d="2"/>
        <a:sy n="3" d="2"/>
      </p:scale>
      <p:origin x="0" y="0"/>
    </p:cViewPr>
  </p:notesTextViewPr>
  <p:sorterViewPr>
    <p:cViewPr varScale="1">
      <p:scale>
        <a:sx n="1" d="1"/>
        <a:sy n="1" d="1"/>
      </p:scale>
      <p:origin x="0" y="-152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17991-2F70-4E17-9987-6417FE211F0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9FF58CC-E8DA-41E7-ADE4-97616C885BC3}">
      <dgm:prSet phldrT="[Text]" custT="1"/>
      <dgm:spPr>
        <a:solidFill>
          <a:srgbClr val="003399"/>
        </a:solidFill>
        <a:ln>
          <a:solidFill>
            <a:schemeClr val="bg1"/>
          </a:solidFill>
        </a:ln>
      </dgm:spPr>
      <dgm:t>
        <a:bodyPr/>
        <a:lstStyle/>
        <a:p>
          <a:pPr>
            <a:lnSpc>
              <a:spcPct val="90000"/>
            </a:lnSpc>
            <a:spcAft>
              <a:spcPct val="35000"/>
            </a:spcAft>
          </a:pPr>
          <a:r>
            <a:rPr lang="en-US" sz="2400" dirty="0" smtClean="0"/>
            <a:t>Conceptual</a:t>
          </a:r>
        </a:p>
        <a:p>
          <a:pPr>
            <a:lnSpc>
              <a:spcPct val="100000"/>
            </a:lnSpc>
            <a:spcAft>
              <a:spcPts val="0"/>
            </a:spcAft>
          </a:pPr>
          <a:r>
            <a:rPr lang="en-US" sz="1800" dirty="0" smtClean="0"/>
            <a:t>FHIM Domains and </a:t>
          </a:r>
        </a:p>
        <a:p>
          <a:pPr>
            <a:lnSpc>
              <a:spcPct val="100000"/>
            </a:lnSpc>
            <a:spcAft>
              <a:spcPts val="0"/>
            </a:spcAft>
          </a:pPr>
          <a:r>
            <a:rPr lang="en-US" sz="1800" dirty="0" smtClean="0"/>
            <a:t>Data Dictionary</a:t>
          </a:r>
          <a:endParaRPr lang="en-US" sz="1800" dirty="0"/>
        </a:p>
      </dgm:t>
    </dgm:pt>
    <dgm:pt modelId="{D28B9419-C002-4575-AD88-F0859094876D}" type="parTrans" cxnId="{7653AD96-96C5-48A3-9F8D-51418F19346F}">
      <dgm:prSet/>
      <dgm:spPr/>
      <dgm:t>
        <a:bodyPr/>
        <a:lstStyle/>
        <a:p>
          <a:endParaRPr lang="en-US"/>
        </a:p>
      </dgm:t>
    </dgm:pt>
    <dgm:pt modelId="{AC5F9E40-3A8F-48B2-8576-B7B040A4A514}" type="sibTrans" cxnId="{7653AD96-96C5-48A3-9F8D-51418F19346F}">
      <dgm:prSet/>
      <dgm:spPr/>
      <dgm:t>
        <a:bodyPr/>
        <a:lstStyle/>
        <a:p>
          <a:endParaRPr lang="en-US"/>
        </a:p>
      </dgm:t>
    </dgm:pt>
    <dgm:pt modelId="{6B9E77B7-1E21-493B-B25E-1B7EB92C98F1}">
      <dgm:prSet phldrT="[Text]" custT="1"/>
      <dgm:spPr>
        <a:solidFill>
          <a:srgbClr val="003399">
            <a:alpha val="89804"/>
          </a:srgbClr>
        </a:solidFill>
        <a:ln>
          <a:solidFill>
            <a:schemeClr val="bg1"/>
          </a:solidFill>
        </a:ln>
      </dgm:spPr>
      <dgm:t>
        <a:bodyPr/>
        <a:lstStyle/>
        <a:p>
          <a:pPr algn="ctr">
            <a:lnSpc>
              <a:spcPct val="100000"/>
            </a:lnSpc>
            <a:spcAft>
              <a:spcPts val="600"/>
            </a:spcAft>
          </a:pPr>
          <a:r>
            <a:rPr lang="en-US" sz="2400" dirty="0" smtClean="0">
              <a:solidFill>
                <a:schemeClr val="bg1"/>
              </a:solidFill>
            </a:rPr>
            <a:t>Logical</a:t>
          </a:r>
        </a:p>
        <a:p>
          <a:pPr algn="ctr">
            <a:lnSpc>
              <a:spcPct val="100000"/>
            </a:lnSpc>
            <a:spcAft>
              <a:spcPts val="0"/>
            </a:spcAft>
          </a:pPr>
          <a:r>
            <a:rPr lang="en-US" sz="1800" dirty="0" smtClean="0">
              <a:solidFill>
                <a:schemeClr val="bg1"/>
              </a:solidFill>
            </a:rPr>
            <a:t>FHIM Data/Term.</a:t>
          </a:r>
        </a:p>
        <a:p>
          <a:pPr algn="ctr">
            <a:lnSpc>
              <a:spcPct val="100000"/>
            </a:lnSpc>
            <a:spcAft>
              <a:spcPts val="0"/>
            </a:spcAft>
          </a:pPr>
          <a:r>
            <a:rPr lang="en-US" sz="1800" dirty="0" smtClean="0">
              <a:solidFill>
                <a:schemeClr val="bg1"/>
              </a:solidFill>
            </a:rPr>
            <a:t>EHR-S Functions</a:t>
          </a:r>
        </a:p>
        <a:p>
          <a:pPr algn="ctr">
            <a:lnSpc>
              <a:spcPct val="100000"/>
            </a:lnSpc>
            <a:spcAft>
              <a:spcPts val="0"/>
            </a:spcAft>
          </a:pPr>
          <a:r>
            <a:rPr lang="en-US" sz="1800" dirty="0" smtClean="0">
              <a:solidFill>
                <a:schemeClr val="bg1"/>
              </a:solidFill>
            </a:rPr>
            <a:t>DAF Queries</a:t>
          </a:r>
        </a:p>
      </dgm:t>
    </dgm:pt>
    <dgm:pt modelId="{9DF7DE02-3823-4042-88EB-01404A98EBA5}" type="parTrans" cxnId="{DC7D07FB-1742-4290-99B4-4278D2CF66B8}">
      <dgm:prSet/>
      <dgm:spPr/>
      <dgm:t>
        <a:bodyPr/>
        <a:lstStyle/>
        <a:p>
          <a:endParaRPr lang="en-US"/>
        </a:p>
      </dgm:t>
    </dgm:pt>
    <dgm:pt modelId="{E3ACD042-EECA-454D-BD65-BF114FD5A18D}" type="sibTrans" cxnId="{DC7D07FB-1742-4290-99B4-4278D2CF66B8}">
      <dgm:prSet/>
      <dgm:spPr/>
      <dgm:t>
        <a:bodyPr/>
        <a:lstStyle/>
        <a:p>
          <a:endParaRPr lang="en-US"/>
        </a:p>
      </dgm:t>
    </dgm:pt>
    <dgm:pt modelId="{8686E3BB-19AC-44A5-B8A1-DA683C89F040}">
      <dgm:prSet phldrT="[Text]" custT="1"/>
      <dgm:spPr>
        <a:solidFill>
          <a:srgbClr val="003399"/>
        </a:solidFill>
        <a:ln>
          <a:solidFill>
            <a:schemeClr val="bg1"/>
          </a:solidFill>
        </a:ln>
      </dgm:spPr>
      <dgm:t>
        <a:bodyPr/>
        <a:lstStyle/>
        <a:p>
          <a:pPr>
            <a:spcAft>
              <a:spcPct val="35000"/>
            </a:spcAft>
          </a:pPr>
          <a:r>
            <a:rPr lang="en-US" sz="1800" dirty="0" smtClean="0">
              <a:solidFill>
                <a:schemeClr val="bg1"/>
              </a:solidFill>
            </a:rPr>
            <a:t>COMMUNICATION AND DEFINITION</a:t>
          </a:r>
        </a:p>
        <a:p>
          <a:pPr>
            <a:spcAft>
              <a:spcPts val="0"/>
            </a:spcAft>
          </a:pPr>
          <a:r>
            <a:rPr lang="en-US" sz="1800" dirty="0" smtClean="0">
              <a:solidFill>
                <a:schemeClr val="bg1"/>
              </a:solidFill>
            </a:rPr>
            <a:t>of business Domains,</a:t>
          </a:r>
        </a:p>
        <a:p>
          <a:pPr>
            <a:spcAft>
              <a:spcPts val="0"/>
            </a:spcAft>
          </a:pPr>
          <a:r>
            <a:rPr lang="en-US" sz="1800" dirty="0" smtClean="0">
              <a:solidFill>
                <a:schemeClr val="bg1"/>
              </a:solidFill>
            </a:rPr>
            <a:t>concepts and rules</a:t>
          </a:r>
          <a:endParaRPr lang="en-US" sz="1800" dirty="0">
            <a:solidFill>
              <a:schemeClr val="bg1"/>
            </a:solidFill>
          </a:endParaRPr>
        </a:p>
      </dgm:t>
    </dgm:pt>
    <dgm:pt modelId="{3E6F73B6-9DC0-4D0D-AAED-8BDC3D8BBFDD}" type="parTrans" cxnId="{444C3AAE-8A07-4713-AEB2-EBD0CA949667}">
      <dgm:prSet/>
      <dgm:spPr/>
      <dgm:t>
        <a:bodyPr/>
        <a:lstStyle/>
        <a:p>
          <a:endParaRPr lang="en-US"/>
        </a:p>
      </dgm:t>
    </dgm:pt>
    <dgm:pt modelId="{1CA946E8-DE2D-49A2-A848-2ACFC948EC9D}" type="sibTrans" cxnId="{444C3AAE-8A07-4713-AEB2-EBD0CA949667}">
      <dgm:prSet/>
      <dgm:spPr/>
      <dgm:t>
        <a:bodyPr/>
        <a:lstStyle/>
        <a:p>
          <a:endParaRPr lang="en-US"/>
        </a:p>
      </dgm:t>
    </dgm:pt>
    <dgm:pt modelId="{8DDCCFEA-263D-40C3-B0C6-BE456558EA65}">
      <dgm:prSet phldrT="[Text]"/>
      <dgm:spPr>
        <a:solidFill>
          <a:srgbClr val="003399">
            <a:alpha val="90000"/>
          </a:srgbClr>
        </a:solidFill>
        <a:ln>
          <a:solidFill>
            <a:schemeClr val="bg1"/>
          </a:solidFill>
        </a:ln>
      </dgm:spPr>
      <dgm:t>
        <a:bodyPr/>
        <a:lstStyle/>
        <a:p>
          <a:r>
            <a:rPr lang="en-US" dirty="0" smtClean="0">
              <a:solidFill>
                <a:schemeClr val="bg1"/>
              </a:solidFill>
            </a:rPr>
            <a:t>CERTIFIABLE IMPLEMENTATION of business        data exchanges  and repositories</a:t>
          </a:r>
          <a:endParaRPr lang="en-US" dirty="0">
            <a:solidFill>
              <a:schemeClr val="bg1"/>
            </a:solidFill>
          </a:endParaRPr>
        </a:p>
      </dgm:t>
    </dgm:pt>
    <dgm:pt modelId="{81D3E0A8-F913-4C71-A652-282C086BC393}" type="sibTrans" cxnId="{2DF6ADA4-564F-4D9F-88C7-D83F041087C5}">
      <dgm:prSet/>
      <dgm:spPr/>
      <dgm:t>
        <a:bodyPr/>
        <a:lstStyle/>
        <a:p>
          <a:endParaRPr lang="en-US"/>
        </a:p>
      </dgm:t>
    </dgm:pt>
    <dgm:pt modelId="{DBBC99A4-56EE-4517-96F9-647E9DCFD9FC}" type="parTrans" cxnId="{2DF6ADA4-564F-4D9F-88C7-D83F041087C5}">
      <dgm:prSet/>
      <dgm:spPr/>
      <dgm:t>
        <a:bodyPr/>
        <a:lstStyle/>
        <a:p>
          <a:endParaRPr lang="en-US"/>
        </a:p>
      </dgm:t>
    </dgm:pt>
    <dgm:pt modelId="{B65A9CF4-219E-4FD9-803D-48A36F37227A}">
      <dgm:prSet phldrT="[Text]" custT="1"/>
      <dgm:spPr>
        <a:solidFill>
          <a:srgbClr val="003399">
            <a:alpha val="90000"/>
          </a:srgbClr>
        </a:solidFill>
        <a:ln>
          <a:solidFill>
            <a:schemeClr val="bg1"/>
          </a:solidFill>
        </a:ln>
      </dgm:spPr>
      <dgm:t>
        <a:bodyPr/>
        <a:lstStyle/>
        <a:p>
          <a:r>
            <a:rPr lang="en-US" sz="1800" dirty="0" smtClean="0">
              <a:solidFill>
                <a:schemeClr val="bg1"/>
              </a:solidFill>
            </a:rPr>
            <a:t>TESTABLE SPECIFICATION of business objects, services and rules </a:t>
          </a:r>
          <a:endParaRPr lang="en-US" sz="1800" dirty="0">
            <a:solidFill>
              <a:schemeClr val="bg1"/>
            </a:solidFill>
          </a:endParaRPr>
        </a:p>
      </dgm:t>
    </dgm:pt>
    <dgm:pt modelId="{92698367-B854-4557-B572-DBF2E7D7538D}" type="sibTrans" cxnId="{03D6FE3C-7DA9-4812-BBD5-B0011C53D960}">
      <dgm:prSet/>
      <dgm:spPr/>
      <dgm:t>
        <a:bodyPr/>
        <a:lstStyle/>
        <a:p>
          <a:endParaRPr lang="en-US"/>
        </a:p>
      </dgm:t>
    </dgm:pt>
    <dgm:pt modelId="{676BC5B9-51DE-43C6-9046-61FBAD29B64F}" type="parTrans" cxnId="{03D6FE3C-7DA9-4812-BBD5-B0011C53D960}">
      <dgm:prSet/>
      <dgm:spPr/>
      <dgm:t>
        <a:bodyPr/>
        <a:lstStyle/>
        <a:p>
          <a:endParaRPr lang="en-US"/>
        </a:p>
      </dgm:t>
    </dgm:pt>
    <dgm:pt modelId="{CE4A60DB-B931-48DB-B658-5062E63961C2}">
      <dgm:prSet custT="1"/>
      <dgm:spPr>
        <a:solidFill>
          <a:srgbClr val="003399"/>
        </a:solidFill>
        <a:ln>
          <a:solidFill>
            <a:schemeClr val="bg1"/>
          </a:solidFill>
        </a:ln>
      </dgm:spPr>
      <dgm:t>
        <a:bodyPr/>
        <a:lstStyle/>
        <a:p>
          <a:pPr>
            <a:lnSpc>
              <a:spcPct val="90000"/>
            </a:lnSpc>
            <a:spcAft>
              <a:spcPct val="35000"/>
            </a:spcAft>
          </a:pPr>
          <a:r>
            <a:rPr lang="en-US" sz="2400" dirty="0" smtClean="0"/>
            <a:t>ICIB</a:t>
          </a:r>
        </a:p>
        <a:p>
          <a:pPr>
            <a:lnSpc>
              <a:spcPct val="100000"/>
            </a:lnSpc>
            <a:spcAft>
              <a:spcPts val="0"/>
            </a:spcAft>
          </a:pPr>
          <a:r>
            <a:rPr lang="en-US" sz="1800" dirty="0" smtClean="0"/>
            <a:t>Prioritized Domain </a:t>
          </a:r>
        </a:p>
        <a:p>
          <a:pPr>
            <a:lnSpc>
              <a:spcPct val="100000"/>
            </a:lnSpc>
            <a:spcAft>
              <a:spcPts val="0"/>
            </a:spcAft>
          </a:pPr>
          <a:r>
            <a:rPr lang="en-US" sz="1800" dirty="0" smtClean="0"/>
            <a:t>and Capability Lists </a:t>
          </a:r>
          <a:endParaRPr lang="en-US" sz="1800" dirty="0"/>
        </a:p>
      </dgm:t>
    </dgm:pt>
    <dgm:pt modelId="{F8FAF33D-455B-4AF7-8899-8C3B244D4249}" type="parTrans" cxnId="{51E19C8B-7102-482B-8632-33F6C29B4BA6}">
      <dgm:prSet/>
      <dgm:spPr/>
      <dgm:t>
        <a:bodyPr/>
        <a:lstStyle/>
        <a:p>
          <a:endParaRPr lang="en-US"/>
        </a:p>
      </dgm:t>
    </dgm:pt>
    <dgm:pt modelId="{CF08BD31-4818-40F4-9493-596987DDCEDD}" type="sibTrans" cxnId="{51E19C8B-7102-482B-8632-33F6C29B4BA6}">
      <dgm:prSet/>
      <dgm:spPr/>
      <dgm:t>
        <a:bodyPr/>
        <a:lstStyle/>
        <a:p>
          <a:endParaRPr lang="en-US"/>
        </a:p>
      </dgm:t>
    </dgm:pt>
    <dgm:pt modelId="{7871C4BB-D34A-48FB-AD6F-5321CB0648F2}">
      <dgm:prSet custT="1"/>
      <dgm:spPr>
        <a:solidFill>
          <a:srgbClr val="003399">
            <a:alpha val="90000"/>
          </a:srgbClr>
        </a:solidFill>
        <a:ln>
          <a:solidFill>
            <a:schemeClr val="bg1"/>
          </a:solidFill>
        </a:ln>
      </dgm:spPr>
      <dgm:t>
        <a:bodyPr/>
        <a:lstStyle/>
        <a:p>
          <a:r>
            <a:rPr lang="en-US" sz="2400" dirty="0" smtClean="0">
              <a:solidFill>
                <a:schemeClr val="bg1"/>
              </a:solidFill>
            </a:rPr>
            <a:t>Analyst</a:t>
          </a:r>
        </a:p>
        <a:p>
          <a:r>
            <a:rPr lang="en-US" sz="2400" dirty="0" smtClean="0">
              <a:solidFill>
                <a:schemeClr val="bg1"/>
              </a:solidFill>
            </a:rPr>
            <a:t>Architect</a:t>
          </a:r>
          <a:endParaRPr lang="en-US" sz="2400" dirty="0">
            <a:solidFill>
              <a:schemeClr val="bg1"/>
            </a:solidFill>
          </a:endParaRPr>
        </a:p>
      </dgm:t>
    </dgm:pt>
    <dgm:pt modelId="{96033FD4-D81E-4577-93D6-6AD20AA215A4}" type="parTrans" cxnId="{2B456118-81B9-4B07-BB0C-89FBB47C4C1A}">
      <dgm:prSet/>
      <dgm:spPr/>
      <dgm:t>
        <a:bodyPr/>
        <a:lstStyle/>
        <a:p>
          <a:endParaRPr lang="en-US"/>
        </a:p>
      </dgm:t>
    </dgm:pt>
    <dgm:pt modelId="{0ED61196-B4F1-4731-B4DC-F1B95E405E45}" type="sibTrans" cxnId="{2B456118-81B9-4B07-BB0C-89FBB47C4C1A}">
      <dgm:prSet/>
      <dgm:spPr/>
      <dgm:t>
        <a:bodyPr/>
        <a:lstStyle/>
        <a:p>
          <a:endParaRPr lang="en-US"/>
        </a:p>
      </dgm:t>
    </dgm:pt>
    <dgm:pt modelId="{4362585C-14FC-45D0-B8F3-1765C39FC5A9}">
      <dgm:prSet custT="1"/>
      <dgm:spPr>
        <a:solidFill>
          <a:srgbClr val="003399">
            <a:alpha val="90000"/>
          </a:srgbClr>
        </a:solidFill>
        <a:ln>
          <a:solidFill>
            <a:schemeClr val="bg1"/>
          </a:solidFill>
        </a:ln>
      </dgm:spPr>
      <dgm:t>
        <a:bodyPr/>
        <a:lstStyle/>
        <a:p>
          <a:r>
            <a:rPr lang="en-US" sz="2400" dirty="0" smtClean="0">
              <a:solidFill>
                <a:schemeClr val="bg1"/>
              </a:solidFill>
            </a:rPr>
            <a:t>DBA</a:t>
          </a:r>
        </a:p>
        <a:p>
          <a:r>
            <a:rPr lang="en-US" sz="2400" dirty="0" smtClean="0">
              <a:solidFill>
                <a:schemeClr val="bg1"/>
              </a:solidFill>
            </a:rPr>
            <a:t>Developer</a:t>
          </a:r>
          <a:endParaRPr lang="en-US" sz="2400" dirty="0">
            <a:solidFill>
              <a:schemeClr val="bg1"/>
            </a:solidFill>
          </a:endParaRPr>
        </a:p>
      </dgm:t>
    </dgm:pt>
    <dgm:pt modelId="{8FD2347F-9F52-4BBF-8E3C-DA407AA5B20B}" type="parTrans" cxnId="{797A8ECF-501F-40BE-9C39-6AC764647DEE}">
      <dgm:prSet/>
      <dgm:spPr/>
      <dgm:t>
        <a:bodyPr/>
        <a:lstStyle/>
        <a:p>
          <a:endParaRPr lang="en-US"/>
        </a:p>
      </dgm:t>
    </dgm:pt>
    <dgm:pt modelId="{8E9C6677-F22B-473F-8ABE-37FECF8183DE}" type="sibTrans" cxnId="{797A8ECF-501F-40BE-9C39-6AC764647DEE}">
      <dgm:prSet/>
      <dgm:spPr/>
      <dgm:t>
        <a:bodyPr/>
        <a:lstStyle/>
        <a:p>
          <a:endParaRPr lang="en-US"/>
        </a:p>
      </dgm:t>
    </dgm:pt>
    <dgm:pt modelId="{FCF44001-6BB0-4F89-AA4E-0610601148FA}">
      <dgm:prSet phldrT="[Text]" custT="1"/>
      <dgm:spPr>
        <a:solidFill>
          <a:srgbClr val="003399">
            <a:alpha val="89804"/>
          </a:srgbClr>
        </a:solidFill>
        <a:ln>
          <a:solidFill>
            <a:schemeClr val="bg1"/>
          </a:solidFill>
        </a:ln>
      </dgm:spPr>
      <dgm:t>
        <a:bodyPr/>
        <a:lstStyle/>
        <a:p>
          <a:pPr algn="ctr">
            <a:lnSpc>
              <a:spcPct val="90000"/>
            </a:lnSpc>
            <a:spcAft>
              <a:spcPct val="35000"/>
            </a:spcAft>
          </a:pPr>
          <a:r>
            <a:rPr lang="en-US" sz="2400" dirty="0" smtClean="0">
              <a:solidFill>
                <a:schemeClr val="bg1"/>
              </a:solidFill>
            </a:rPr>
            <a:t>Physical</a:t>
          </a:r>
        </a:p>
        <a:p>
          <a:pPr algn="ctr">
            <a:lnSpc>
              <a:spcPct val="100000"/>
            </a:lnSpc>
            <a:spcAft>
              <a:spcPts val="0"/>
            </a:spcAft>
          </a:pPr>
          <a:r>
            <a:rPr lang="en-US" sz="1800" dirty="0" smtClean="0">
              <a:solidFill>
                <a:schemeClr val="bg1"/>
              </a:solidFill>
            </a:rPr>
            <a:t>NIEM, FHIR, </a:t>
          </a:r>
        </a:p>
        <a:p>
          <a:pPr algn="ctr">
            <a:lnSpc>
              <a:spcPct val="100000"/>
            </a:lnSpc>
            <a:spcAft>
              <a:spcPts val="0"/>
            </a:spcAft>
          </a:pPr>
          <a:r>
            <a:rPr lang="en-US" sz="1800" dirty="0" smtClean="0">
              <a:solidFill>
                <a:schemeClr val="bg1"/>
              </a:solidFill>
            </a:rPr>
            <a:t>CCDA etc.</a:t>
          </a:r>
        </a:p>
      </dgm:t>
    </dgm:pt>
    <dgm:pt modelId="{1095CCED-5C92-4BF3-BCCD-7E08808BB1B0}" type="parTrans" cxnId="{11F5EF37-7979-4331-9EDB-3DE69B06B921}">
      <dgm:prSet/>
      <dgm:spPr/>
      <dgm:t>
        <a:bodyPr/>
        <a:lstStyle/>
        <a:p>
          <a:endParaRPr lang="en-US"/>
        </a:p>
      </dgm:t>
    </dgm:pt>
    <dgm:pt modelId="{C686EB6E-F685-49B0-8310-CBEAA246C840}" type="sibTrans" cxnId="{11F5EF37-7979-4331-9EDB-3DE69B06B921}">
      <dgm:prSet/>
      <dgm:spPr/>
      <dgm:t>
        <a:bodyPr/>
        <a:lstStyle/>
        <a:p>
          <a:endParaRPr lang="en-US"/>
        </a:p>
      </dgm:t>
    </dgm:pt>
    <dgm:pt modelId="{BA7FD0ED-3208-4F8B-A307-CD594516851F}" type="pres">
      <dgm:prSet presAssocID="{7DE17991-2F70-4E17-9987-6417FE211F05}" presName="diagram" presStyleCnt="0">
        <dgm:presLayoutVars>
          <dgm:chPref val="1"/>
          <dgm:dir/>
          <dgm:animOne val="branch"/>
          <dgm:animLvl val="lvl"/>
          <dgm:resizeHandles/>
        </dgm:presLayoutVars>
      </dgm:prSet>
      <dgm:spPr/>
      <dgm:t>
        <a:bodyPr/>
        <a:lstStyle/>
        <a:p>
          <a:endParaRPr lang="en-US"/>
        </a:p>
      </dgm:t>
    </dgm:pt>
    <dgm:pt modelId="{443B2B11-AD3C-4BAB-88C2-313E61EF2FA3}" type="pres">
      <dgm:prSet presAssocID="{69FF58CC-E8DA-41E7-ADE4-97616C885BC3}" presName="root" presStyleCnt="0"/>
      <dgm:spPr/>
    </dgm:pt>
    <dgm:pt modelId="{454C4DDF-1E17-495B-B899-3820C8B4A6E9}" type="pres">
      <dgm:prSet presAssocID="{69FF58CC-E8DA-41E7-ADE4-97616C885BC3}" presName="rootComposite" presStyleCnt="0"/>
      <dgm:spPr/>
    </dgm:pt>
    <dgm:pt modelId="{143E91F7-4F4D-4C21-8264-AE429517042B}" type="pres">
      <dgm:prSet presAssocID="{69FF58CC-E8DA-41E7-ADE4-97616C885BC3}" presName="rootText" presStyleLbl="node1" presStyleIdx="0" presStyleCnt="3" custScaleX="100001" custLinFactNeighborX="910" custLinFactNeighborY="4333"/>
      <dgm:spPr/>
      <dgm:t>
        <a:bodyPr/>
        <a:lstStyle/>
        <a:p>
          <a:endParaRPr lang="en-US"/>
        </a:p>
      </dgm:t>
    </dgm:pt>
    <dgm:pt modelId="{90F0B645-7545-4F91-8FFD-5201A382D30F}" type="pres">
      <dgm:prSet presAssocID="{69FF58CC-E8DA-41E7-ADE4-97616C885BC3}" presName="rootConnector" presStyleLbl="node1" presStyleIdx="0" presStyleCnt="3"/>
      <dgm:spPr/>
      <dgm:t>
        <a:bodyPr/>
        <a:lstStyle/>
        <a:p>
          <a:endParaRPr lang="en-US"/>
        </a:p>
      </dgm:t>
    </dgm:pt>
    <dgm:pt modelId="{9C8B28C8-AC85-4238-A37A-D2C27BF9B923}" type="pres">
      <dgm:prSet presAssocID="{69FF58CC-E8DA-41E7-ADE4-97616C885BC3}" presName="childShape" presStyleCnt="0"/>
      <dgm:spPr/>
    </dgm:pt>
    <dgm:pt modelId="{DAE42D85-B3D8-4EA3-845A-D145FF06EFE2}" type="pres">
      <dgm:prSet presAssocID="{9DF7DE02-3823-4042-88EB-01404A98EBA5}" presName="Name13" presStyleLbl="parChTrans1D2" presStyleIdx="0" presStyleCnt="6"/>
      <dgm:spPr/>
      <dgm:t>
        <a:bodyPr/>
        <a:lstStyle/>
        <a:p>
          <a:endParaRPr lang="en-US"/>
        </a:p>
      </dgm:t>
    </dgm:pt>
    <dgm:pt modelId="{0DF50BCD-2DDE-4399-B57A-4D4B18916212}" type="pres">
      <dgm:prSet presAssocID="{6B9E77B7-1E21-493B-B25E-1B7EB92C98F1}" presName="childText" presStyleLbl="bgAcc1" presStyleIdx="0" presStyleCnt="6">
        <dgm:presLayoutVars>
          <dgm:bulletEnabled val="1"/>
        </dgm:presLayoutVars>
      </dgm:prSet>
      <dgm:spPr/>
      <dgm:t>
        <a:bodyPr/>
        <a:lstStyle/>
        <a:p>
          <a:endParaRPr lang="en-US"/>
        </a:p>
      </dgm:t>
    </dgm:pt>
    <dgm:pt modelId="{34A47772-0BDF-41C8-91FA-041758518C5A}" type="pres">
      <dgm:prSet presAssocID="{1095CCED-5C92-4BF3-BCCD-7E08808BB1B0}" presName="Name13" presStyleLbl="parChTrans1D2" presStyleIdx="1" presStyleCnt="6"/>
      <dgm:spPr/>
      <dgm:t>
        <a:bodyPr/>
        <a:lstStyle/>
        <a:p>
          <a:endParaRPr lang="en-US"/>
        </a:p>
      </dgm:t>
    </dgm:pt>
    <dgm:pt modelId="{9BD5E8E4-5299-4677-8574-DA605D272769}" type="pres">
      <dgm:prSet presAssocID="{FCF44001-6BB0-4F89-AA4E-0610601148FA}" presName="childText" presStyleLbl="bgAcc1" presStyleIdx="1" presStyleCnt="6">
        <dgm:presLayoutVars>
          <dgm:bulletEnabled val="1"/>
        </dgm:presLayoutVars>
      </dgm:prSet>
      <dgm:spPr/>
      <dgm:t>
        <a:bodyPr/>
        <a:lstStyle/>
        <a:p>
          <a:endParaRPr lang="en-US"/>
        </a:p>
      </dgm:t>
    </dgm:pt>
    <dgm:pt modelId="{4D52D237-10E0-469D-85EB-E39FD9A6229C}" type="pres">
      <dgm:prSet presAssocID="{CE4A60DB-B931-48DB-B658-5062E63961C2}" presName="root" presStyleCnt="0"/>
      <dgm:spPr/>
    </dgm:pt>
    <dgm:pt modelId="{A2F927A9-A7B9-4318-BC73-DE2EB7935ACC}" type="pres">
      <dgm:prSet presAssocID="{CE4A60DB-B931-48DB-B658-5062E63961C2}" presName="rootComposite" presStyleCnt="0"/>
      <dgm:spPr/>
    </dgm:pt>
    <dgm:pt modelId="{056B905D-11BF-468F-8898-60D3945D7F2C}" type="pres">
      <dgm:prSet presAssocID="{CE4A60DB-B931-48DB-B658-5062E63961C2}" presName="rootText" presStyleLbl="node1" presStyleIdx="1" presStyleCnt="3"/>
      <dgm:spPr/>
      <dgm:t>
        <a:bodyPr/>
        <a:lstStyle/>
        <a:p>
          <a:endParaRPr lang="en-US"/>
        </a:p>
      </dgm:t>
    </dgm:pt>
    <dgm:pt modelId="{862DF889-34C3-4D2C-B500-9BDF595C7376}" type="pres">
      <dgm:prSet presAssocID="{CE4A60DB-B931-48DB-B658-5062E63961C2}" presName="rootConnector" presStyleLbl="node1" presStyleIdx="1" presStyleCnt="3"/>
      <dgm:spPr/>
      <dgm:t>
        <a:bodyPr/>
        <a:lstStyle/>
        <a:p>
          <a:endParaRPr lang="en-US"/>
        </a:p>
      </dgm:t>
    </dgm:pt>
    <dgm:pt modelId="{31EBC097-7B71-40C7-A630-5CC41143F35F}" type="pres">
      <dgm:prSet presAssocID="{CE4A60DB-B931-48DB-B658-5062E63961C2}" presName="childShape" presStyleCnt="0"/>
      <dgm:spPr/>
    </dgm:pt>
    <dgm:pt modelId="{7B6AFFA6-5A92-48D6-AF64-872049851759}" type="pres">
      <dgm:prSet presAssocID="{96033FD4-D81E-4577-93D6-6AD20AA215A4}" presName="Name13" presStyleLbl="parChTrans1D2" presStyleIdx="2" presStyleCnt="6"/>
      <dgm:spPr/>
      <dgm:t>
        <a:bodyPr/>
        <a:lstStyle/>
        <a:p>
          <a:endParaRPr lang="en-US"/>
        </a:p>
      </dgm:t>
    </dgm:pt>
    <dgm:pt modelId="{122CF49E-4F08-4C0C-B80E-8E6CCD315B6B}" type="pres">
      <dgm:prSet presAssocID="{7871C4BB-D34A-48FB-AD6F-5321CB0648F2}" presName="childText" presStyleLbl="bgAcc1" presStyleIdx="2" presStyleCnt="6">
        <dgm:presLayoutVars>
          <dgm:bulletEnabled val="1"/>
        </dgm:presLayoutVars>
      </dgm:prSet>
      <dgm:spPr/>
      <dgm:t>
        <a:bodyPr/>
        <a:lstStyle/>
        <a:p>
          <a:endParaRPr lang="en-US"/>
        </a:p>
      </dgm:t>
    </dgm:pt>
    <dgm:pt modelId="{95D1DB08-A257-43EA-8DD6-D9759154AF39}" type="pres">
      <dgm:prSet presAssocID="{8FD2347F-9F52-4BBF-8E3C-DA407AA5B20B}" presName="Name13" presStyleLbl="parChTrans1D2" presStyleIdx="3" presStyleCnt="6"/>
      <dgm:spPr/>
      <dgm:t>
        <a:bodyPr/>
        <a:lstStyle/>
        <a:p>
          <a:endParaRPr lang="en-US"/>
        </a:p>
      </dgm:t>
    </dgm:pt>
    <dgm:pt modelId="{BB7BBCF3-DF9E-4D58-A501-6B13DF583C80}" type="pres">
      <dgm:prSet presAssocID="{4362585C-14FC-45D0-B8F3-1765C39FC5A9}" presName="childText" presStyleLbl="bgAcc1" presStyleIdx="3" presStyleCnt="6">
        <dgm:presLayoutVars>
          <dgm:bulletEnabled val="1"/>
        </dgm:presLayoutVars>
      </dgm:prSet>
      <dgm:spPr/>
      <dgm:t>
        <a:bodyPr/>
        <a:lstStyle/>
        <a:p>
          <a:endParaRPr lang="en-US"/>
        </a:p>
      </dgm:t>
    </dgm:pt>
    <dgm:pt modelId="{078695BE-7BE2-4791-86CF-08F917334BAB}" type="pres">
      <dgm:prSet presAssocID="{8686E3BB-19AC-44A5-B8A1-DA683C89F040}" presName="root" presStyleCnt="0"/>
      <dgm:spPr/>
    </dgm:pt>
    <dgm:pt modelId="{30461F4A-59B6-4568-8580-082DB3F8D8EA}" type="pres">
      <dgm:prSet presAssocID="{8686E3BB-19AC-44A5-B8A1-DA683C89F040}" presName="rootComposite" presStyleCnt="0"/>
      <dgm:spPr/>
    </dgm:pt>
    <dgm:pt modelId="{96499789-ABA2-4252-BD6D-5A02623215A9}" type="pres">
      <dgm:prSet presAssocID="{8686E3BB-19AC-44A5-B8A1-DA683C89F040}" presName="rootText" presStyleLbl="node1" presStyleIdx="2" presStyleCnt="3" custLinFactNeighborX="515" custLinFactNeighborY="-1015"/>
      <dgm:spPr/>
      <dgm:t>
        <a:bodyPr/>
        <a:lstStyle/>
        <a:p>
          <a:endParaRPr lang="en-US"/>
        </a:p>
      </dgm:t>
    </dgm:pt>
    <dgm:pt modelId="{05769673-6D05-4869-ACC6-2D8F350CFC1D}" type="pres">
      <dgm:prSet presAssocID="{8686E3BB-19AC-44A5-B8A1-DA683C89F040}" presName="rootConnector" presStyleLbl="node1" presStyleIdx="2" presStyleCnt="3"/>
      <dgm:spPr/>
      <dgm:t>
        <a:bodyPr/>
        <a:lstStyle/>
        <a:p>
          <a:endParaRPr lang="en-US"/>
        </a:p>
      </dgm:t>
    </dgm:pt>
    <dgm:pt modelId="{5C62AFAC-B11F-4E21-8A62-2F500079F883}" type="pres">
      <dgm:prSet presAssocID="{8686E3BB-19AC-44A5-B8A1-DA683C89F040}" presName="childShape" presStyleCnt="0"/>
      <dgm:spPr/>
    </dgm:pt>
    <dgm:pt modelId="{10827471-F486-471F-A5FD-06CD1E56B6A5}" type="pres">
      <dgm:prSet presAssocID="{676BC5B9-51DE-43C6-9046-61FBAD29B64F}" presName="Name13" presStyleLbl="parChTrans1D2" presStyleIdx="4" presStyleCnt="6"/>
      <dgm:spPr/>
      <dgm:t>
        <a:bodyPr/>
        <a:lstStyle/>
        <a:p>
          <a:endParaRPr lang="en-US"/>
        </a:p>
      </dgm:t>
    </dgm:pt>
    <dgm:pt modelId="{56A4EBFB-E8D4-43EE-B37E-4EDB4CC84B3E}" type="pres">
      <dgm:prSet presAssocID="{B65A9CF4-219E-4FD9-803D-48A36F37227A}" presName="childText" presStyleLbl="bgAcc1" presStyleIdx="4" presStyleCnt="6">
        <dgm:presLayoutVars>
          <dgm:bulletEnabled val="1"/>
        </dgm:presLayoutVars>
      </dgm:prSet>
      <dgm:spPr/>
      <dgm:t>
        <a:bodyPr/>
        <a:lstStyle/>
        <a:p>
          <a:endParaRPr lang="en-US"/>
        </a:p>
      </dgm:t>
    </dgm:pt>
    <dgm:pt modelId="{587016BE-A8D5-4903-A5B5-CB7755E883F7}" type="pres">
      <dgm:prSet presAssocID="{DBBC99A4-56EE-4517-96F9-647E9DCFD9FC}" presName="Name13" presStyleLbl="parChTrans1D2" presStyleIdx="5" presStyleCnt="6"/>
      <dgm:spPr/>
      <dgm:t>
        <a:bodyPr/>
        <a:lstStyle/>
        <a:p>
          <a:endParaRPr lang="en-US"/>
        </a:p>
      </dgm:t>
    </dgm:pt>
    <dgm:pt modelId="{AE3E7789-E7C9-439D-BE98-9A2E21EE389E}" type="pres">
      <dgm:prSet presAssocID="{8DDCCFEA-263D-40C3-B0C6-BE456558EA65}" presName="childText" presStyleLbl="bgAcc1" presStyleIdx="5" presStyleCnt="6">
        <dgm:presLayoutVars>
          <dgm:bulletEnabled val="1"/>
        </dgm:presLayoutVars>
      </dgm:prSet>
      <dgm:spPr/>
      <dgm:t>
        <a:bodyPr/>
        <a:lstStyle/>
        <a:p>
          <a:endParaRPr lang="en-US"/>
        </a:p>
      </dgm:t>
    </dgm:pt>
  </dgm:ptLst>
  <dgm:cxnLst>
    <dgm:cxn modelId="{AD33D999-E6A1-4D87-926D-A5D07E708AB4}" type="presOf" srcId="{FCF44001-6BB0-4F89-AA4E-0610601148FA}" destId="{9BD5E8E4-5299-4677-8574-DA605D272769}" srcOrd="0" destOrd="0" presId="urn:microsoft.com/office/officeart/2005/8/layout/hierarchy3"/>
    <dgm:cxn modelId="{51E19C8B-7102-482B-8632-33F6C29B4BA6}" srcId="{7DE17991-2F70-4E17-9987-6417FE211F05}" destId="{CE4A60DB-B931-48DB-B658-5062E63961C2}" srcOrd="1" destOrd="0" parTransId="{F8FAF33D-455B-4AF7-8899-8C3B244D4249}" sibTransId="{CF08BD31-4818-40F4-9493-596987DDCEDD}"/>
    <dgm:cxn modelId="{2B456118-81B9-4B07-BB0C-89FBB47C4C1A}" srcId="{CE4A60DB-B931-48DB-B658-5062E63961C2}" destId="{7871C4BB-D34A-48FB-AD6F-5321CB0648F2}" srcOrd="0" destOrd="0" parTransId="{96033FD4-D81E-4577-93D6-6AD20AA215A4}" sibTransId="{0ED61196-B4F1-4731-B4DC-F1B95E405E45}"/>
    <dgm:cxn modelId="{03D6FE3C-7DA9-4812-BBD5-B0011C53D960}" srcId="{8686E3BB-19AC-44A5-B8A1-DA683C89F040}" destId="{B65A9CF4-219E-4FD9-803D-48A36F37227A}" srcOrd="0" destOrd="0" parTransId="{676BC5B9-51DE-43C6-9046-61FBAD29B64F}" sibTransId="{92698367-B854-4557-B572-DBF2E7D7538D}"/>
    <dgm:cxn modelId="{615F27A3-C8D6-4321-AAEF-788C43524500}" type="presOf" srcId="{8FD2347F-9F52-4BBF-8E3C-DA407AA5B20B}" destId="{95D1DB08-A257-43EA-8DD6-D9759154AF39}" srcOrd="0" destOrd="0" presId="urn:microsoft.com/office/officeart/2005/8/layout/hierarchy3"/>
    <dgm:cxn modelId="{E104A43F-FA1F-43B6-8F47-3740D97D05E8}" type="presOf" srcId="{DBBC99A4-56EE-4517-96F9-647E9DCFD9FC}" destId="{587016BE-A8D5-4903-A5B5-CB7755E883F7}" srcOrd="0" destOrd="0" presId="urn:microsoft.com/office/officeart/2005/8/layout/hierarchy3"/>
    <dgm:cxn modelId="{2DF6ADA4-564F-4D9F-88C7-D83F041087C5}" srcId="{8686E3BB-19AC-44A5-B8A1-DA683C89F040}" destId="{8DDCCFEA-263D-40C3-B0C6-BE456558EA65}" srcOrd="1" destOrd="0" parTransId="{DBBC99A4-56EE-4517-96F9-647E9DCFD9FC}" sibTransId="{81D3E0A8-F913-4C71-A652-282C086BC393}"/>
    <dgm:cxn modelId="{F7237BFA-DD6B-4ACF-9BA1-667202361B11}" type="presOf" srcId="{B65A9CF4-219E-4FD9-803D-48A36F37227A}" destId="{56A4EBFB-E8D4-43EE-B37E-4EDB4CC84B3E}" srcOrd="0" destOrd="0" presId="urn:microsoft.com/office/officeart/2005/8/layout/hierarchy3"/>
    <dgm:cxn modelId="{444C3AAE-8A07-4713-AEB2-EBD0CA949667}" srcId="{7DE17991-2F70-4E17-9987-6417FE211F05}" destId="{8686E3BB-19AC-44A5-B8A1-DA683C89F040}" srcOrd="2" destOrd="0" parTransId="{3E6F73B6-9DC0-4D0D-AAED-8BDC3D8BBFDD}" sibTransId="{1CA946E8-DE2D-49A2-A848-2ACFC948EC9D}"/>
    <dgm:cxn modelId="{7757624F-6CC0-4ECC-8FB0-F6E0A9ECC81D}" type="presOf" srcId="{8686E3BB-19AC-44A5-B8A1-DA683C89F040}" destId="{96499789-ABA2-4252-BD6D-5A02623215A9}" srcOrd="0" destOrd="0" presId="urn:microsoft.com/office/officeart/2005/8/layout/hierarchy3"/>
    <dgm:cxn modelId="{D3C5DDD0-22D6-4890-9ABE-40D6868F6000}" type="presOf" srcId="{8DDCCFEA-263D-40C3-B0C6-BE456558EA65}" destId="{AE3E7789-E7C9-439D-BE98-9A2E21EE389E}" srcOrd="0" destOrd="0" presId="urn:microsoft.com/office/officeart/2005/8/layout/hierarchy3"/>
    <dgm:cxn modelId="{DB154351-47CE-4144-BD7B-375698447D75}" type="presOf" srcId="{4362585C-14FC-45D0-B8F3-1765C39FC5A9}" destId="{BB7BBCF3-DF9E-4D58-A501-6B13DF583C80}" srcOrd="0" destOrd="0" presId="urn:microsoft.com/office/officeart/2005/8/layout/hierarchy3"/>
    <dgm:cxn modelId="{E0B73155-634C-4CEB-A9FD-42EC40AC7D39}" type="presOf" srcId="{96033FD4-D81E-4577-93D6-6AD20AA215A4}" destId="{7B6AFFA6-5A92-48D6-AF64-872049851759}" srcOrd="0" destOrd="0" presId="urn:microsoft.com/office/officeart/2005/8/layout/hierarchy3"/>
    <dgm:cxn modelId="{30D735E3-93B2-45A2-BFDA-8B64C9FE3210}" type="presOf" srcId="{7DE17991-2F70-4E17-9987-6417FE211F05}" destId="{BA7FD0ED-3208-4F8B-A307-CD594516851F}" srcOrd="0" destOrd="0" presId="urn:microsoft.com/office/officeart/2005/8/layout/hierarchy3"/>
    <dgm:cxn modelId="{E98F9EFA-8CAE-4E96-86F5-6C8A92783C1A}" type="presOf" srcId="{7871C4BB-D34A-48FB-AD6F-5321CB0648F2}" destId="{122CF49E-4F08-4C0C-B80E-8E6CCD315B6B}" srcOrd="0" destOrd="0" presId="urn:microsoft.com/office/officeart/2005/8/layout/hierarchy3"/>
    <dgm:cxn modelId="{A38983A4-A2EB-4227-8AD0-DC51F4C9F6DB}" type="presOf" srcId="{8686E3BB-19AC-44A5-B8A1-DA683C89F040}" destId="{05769673-6D05-4869-ACC6-2D8F350CFC1D}" srcOrd="1" destOrd="0" presId="urn:microsoft.com/office/officeart/2005/8/layout/hierarchy3"/>
    <dgm:cxn modelId="{AD2DD257-D3C0-4685-9DFE-9B90AA8D30CB}" type="presOf" srcId="{6B9E77B7-1E21-493B-B25E-1B7EB92C98F1}" destId="{0DF50BCD-2DDE-4399-B57A-4D4B18916212}" srcOrd="0" destOrd="0" presId="urn:microsoft.com/office/officeart/2005/8/layout/hierarchy3"/>
    <dgm:cxn modelId="{3F038D78-5221-4BD0-8FFA-D5509C5D4970}" type="presOf" srcId="{676BC5B9-51DE-43C6-9046-61FBAD29B64F}" destId="{10827471-F486-471F-A5FD-06CD1E56B6A5}" srcOrd="0" destOrd="0" presId="urn:microsoft.com/office/officeart/2005/8/layout/hierarchy3"/>
    <dgm:cxn modelId="{3DB70E75-5585-4FE5-BF65-EB3022E784F4}" type="presOf" srcId="{9DF7DE02-3823-4042-88EB-01404A98EBA5}" destId="{DAE42D85-B3D8-4EA3-845A-D145FF06EFE2}" srcOrd="0" destOrd="0" presId="urn:microsoft.com/office/officeart/2005/8/layout/hierarchy3"/>
    <dgm:cxn modelId="{B8BB9177-33E3-42FB-BAA9-55DFA41E038D}" type="presOf" srcId="{69FF58CC-E8DA-41E7-ADE4-97616C885BC3}" destId="{143E91F7-4F4D-4C21-8264-AE429517042B}" srcOrd="0" destOrd="0" presId="urn:microsoft.com/office/officeart/2005/8/layout/hierarchy3"/>
    <dgm:cxn modelId="{2129A1FD-F201-4127-A0C3-7B7301FB842E}" type="presOf" srcId="{69FF58CC-E8DA-41E7-ADE4-97616C885BC3}" destId="{90F0B645-7545-4F91-8FFD-5201A382D30F}" srcOrd="1" destOrd="0" presId="urn:microsoft.com/office/officeart/2005/8/layout/hierarchy3"/>
    <dgm:cxn modelId="{11F5EF37-7979-4331-9EDB-3DE69B06B921}" srcId="{69FF58CC-E8DA-41E7-ADE4-97616C885BC3}" destId="{FCF44001-6BB0-4F89-AA4E-0610601148FA}" srcOrd="1" destOrd="0" parTransId="{1095CCED-5C92-4BF3-BCCD-7E08808BB1B0}" sibTransId="{C686EB6E-F685-49B0-8310-CBEAA246C840}"/>
    <dgm:cxn modelId="{DC7D07FB-1742-4290-99B4-4278D2CF66B8}" srcId="{69FF58CC-E8DA-41E7-ADE4-97616C885BC3}" destId="{6B9E77B7-1E21-493B-B25E-1B7EB92C98F1}" srcOrd="0" destOrd="0" parTransId="{9DF7DE02-3823-4042-88EB-01404A98EBA5}" sibTransId="{E3ACD042-EECA-454D-BD65-BF114FD5A18D}"/>
    <dgm:cxn modelId="{7653AD96-96C5-48A3-9F8D-51418F19346F}" srcId="{7DE17991-2F70-4E17-9987-6417FE211F05}" destId="{69FF58CC-E8DA-41E7-ADE4-97616C885BC3}" srcOrd="0" destOrd="0" parTransId="{D28B9419-C002-4575-AD88-F0859094876D}" sibTransId="{AC5F9E40-3A8F-48B2-8576-B7B040A4A514}"/>
    <dgm:cxn modelId="{58A66347-F1B6-4174-B5C2-6C2543258D0D}" type="presOf" srcId="{1095CCED-5C92-4BF3-BCCD-7E08808BB1B0}" destId="{34A47772-0BDF-41C8-91FA-041758518C5A}" srcOrd="0" destOrd="0" presId="urn:microsoft.com/office/officeart/2005/8/layout/hierarchy3"/>
    <dgm:cxn modelId="{3F4AEFFB-0829-45A3-B597-ECE437007241}" type="presOf" srcId="{CE4A60DB-B931-48DB-B658-5062E63961C2}" destId="{862DF889-34C3-4D2C-B500-9BDF595C7376}" srcOrd="1" destOrd="0" presId="urn:microsoft.com/office/officeart/2005/8/layout/hierarchy3"/>
    <dgm:cxn modelId="{0DC8DEF0-948B-4C6F-8402-3C99661D5E10}" type="presOf" srcId="{CE4A60DB-B931-48DB-B658-5062E63961C2}" destId="{056B905D-11BF-468F-8898-60D3945D7F2C}" srcOrd="0" destOrd="0" presId="urn:microsoft.com/office/officeart/2005/8/layout/hierarchy3"/>
    <dgm:cxn modelId="{797A8ECF-501F-40BE-9C39-6AC764647DEE}" srcId="{CE4A60DB-B931-48DB-B658-5062E63961C2}" destId="{4362585C-14FC-45D0-B8F3-1765C39FC5A9}" srcOrd="1" destOrd="0" parTransId="{8FD2347F-9F52-4BBF-8E3C-DA407AA5B20B}" sibTransId="{8E9C6677-F22B-473F-8ABE-37FECF8183DE}"/>
    <dgm:cxn modelId="{8CD11C0F-9ADD-41E1-99C6-25A91A38A87E}" type="presParOf" srcId="{BA7FD0ED-3208-4F8B-A307-CD594516851F}" destId="{443B2B11-AD3C-4BAB-88C2-313E61EF2FA3}" srcOrd="0" destOrd="0" presId="urn:microsoft.com/office/officeart/2005/8/layout/hierarchy3"/>
    <dgm:cxn modelId="{DAD28A31-EECA-4456-BD36-96A104AE15FD}" type="presParOf" srcId="{443B2B11-AD3C-4BAB-88C2-313E61EF2FA3}" destId="{454C4DDF-1E17-495B-B899-3820C8B4A6E9}" srcOrd="0" destOrd="0" presId="urn:microsoft.com/office/officeart/2005/8/layout/hierarchy3"/>
    <dgm:cxn modelId="{ACF1204E-6364-4894-AEBF-D6F7D219A887}" type="presParOf" srcId="{454C4DDF-1E17-495B-B899-3820C8B4A6E9}" destId="{143E91F7-4F4D-4C21-8264-AE429517042B}" srcOrd="0" destOrd="0" presId="urn:microsoft.com/office/officeart/2005/8/layout/hierarchy3"/>
    <dgm:cxn modelId="{3A0830A7-B883-4E4C-9C22-E5827249E6E1}" type="presParOf" srcId="{454C4DDF-1E17-495B-B899-3820C8B4A6E9}" destId="{90F0B645-7545-4F91-8FFD-5201A382D30F}" srcOrd="1" destOrd="0" presId="urn:microsoft.com/office/officeart/2005/8/layout/hierarchy3"/>
    <dgm:cxn modelId="{678AA962-10C1-4529-AC8C-C94AE5F82BCA}" type="presParOf" srcId="{443B2B11-AD3C-4BAB-88C2-313E61EF2FA3}" destId="{9C8B28C8-AC85-4238-A37A-D2C27BF9B923}" srcOrd="1" destOrd="0" presId="urn:microsoft.com/office/officeart/2005/8/layout/hierarchy3"/>
    <dgm:cxn modelId="{206BA528-3321-48A5-A345-96AFF68F6A31}" type="presParOf" srcId="{9C8B28C8-AC85-4238-A37A-D2C27BF9B923}" destId="{DAE42D85-B3D8-4EA3-845A-D145FF06EFE2}" srcOrd="0" destOrd="0" presId="urn:microsoft.com/office/officeart/2005/8/layout/hierarchy3"/>
    <dgm:cxn modelId="{F078B23D-1EF1-44C9-B730-94090BBAAEC2}" type="presParOf" srcId="{9C8B28C8-AC85-4238-A37A-D2C27BF9B923}" destId="{0DF50BCD-2DDE-4399-B57A-4D4B18916212}" srcOrd="1" destOrd="0" presId="urn:microsoft.com/office/officeart/2005/8/layout/hierarchy3"/>
    <dgm:cxn modelId="{4EB2B132-3E13-433A-92C5-797EC359F64B}" type="presParOf" srcId="{9C8B28C8-AC85-4238-A37A-D2C27BF9B923}" destId="{34A47772-0BDF-41C8-91FA-041758518C5A}" srcOrd="2" destOrd="0" presId="urn:microsoft.com/office/officeart/2005/8/layout/hierarchy3"/>
    <dgm:cxn modelId="{35932284-3DA1-48AB-AA44-81E0E9C88D3E}" type="presParOf" srcId="{9C8B28C8-AC85-4238-A37A-D2C27BF9B923}" destId="{9BD5E8E4-5299-4677-8574-DA605D272769}" srcOrd="3" destOrd="0" presId="urn:microsoft.com/office/officeart/2005/8/layout/hierarchy3"/>
    <dgm:cxn modelId="{2A21BB22-AA1F-4023-BEE5-D1C05738D811}" type="presParOf" srcId="{BA7FD0ED-3208-4F8B-A307-CD594516851F}" destId="{4D52D237-10E0-469D-85EB-E39FD9A6229C}" srcOrd="1" destOrd="0" presId="urn:microsoft.com/office/officeart/2005/8/layout/hierarchy3"/>
    <dgm:cxn modelId="{D7EA4DE2-EDFB-447D-8589-E66C50482023}" type="presParOf" srcId="{4D52D237-10E0-469D-85EB-E39FD9A6229C}" destId="{A2F927A9-A7B9-4318-BC73-DE2EB7935ACC}" srcOrd="0" destOrd="0" presId="urn:microsoft.com/office/officeart/2005/8/layout/hierarchy3"/>
    <dgm:cxn modelId="{E6B10CC3-2F68-4303-B4DF-8A3B87776CAB}" type="presParOf" srcId="{A2F927A9-A7B9-4318-BC73-DE2EB7935ACC}" destId="{056B905D-11BF-468F-8898-60D3945D7F2C}" srcOrd="0" destOrd="0" presId="urn:microsoft.com/office/officeart/2005/8/layout/hierarchy3"/>
    <dgm:cxn modelId="{A5C1BE7F-9D7B-4362-92B9-3779DA8333DC}" type="presParOf" srcId="{A2F927A9-A7B9-4318-BC73-DE2EB7935ACC}" destId="{862DF889-34C3-4D2C-B500-9BDF595C7376}" srcOrd="1" destOrd="0" presId="urn:microsoft.com/office/officeart/2005/8/layout/hierarchy3"/>
    <dgm:cxn modelId="{D02B2EC8-005D-45B6-B90D-413FB64EE2DA}" type="presParOf" srcId="{4D52D237-10E0-469D-85EB-E39FD9A6229C}" destId="{31EBC097-7B71-40C7-A630-5CC41143F35F}" srcOrd="1" destOrd="0" presId="urn:microsoft.com/office/officeart/2005/8/layout/hierarchy3"/>
    <dgm:cxn modelId="{3E980585-8B71-48BC-A6AD-13035A025886}" type="presParOf" srcId="{31EBC097-7B71-40C7-A630-5CC41143F35F}" destId="{7B6AFFA6-5A92-48D6-AF64-872049851759}" srcOrd="0" destOrd="0" presId="urn:microsoft.com/office/officeart/2005/8/layout/hierarchy3"/>
    <dgm:cxn modelId="{9086299A-EA28-4681-B3DB-7C2D55DDD5F8}" type="presParOf" srcId="{31EBC097-7B71-40C7-A630-5CC41143F35F}" destId="{122CF49E-4F08-4C0C-B80E-8E6CCD315B6B}" srcOrd="1" destOrd="0" presId="urn:microsoft.com/office/officeart/2005/8/layout/hierarchy3"/>
    <dgm:cxn modelId="{DFA5EE86-78DC-4DD5-BD60-43D8EC2C57E3}" type="presParOf" srcId="{31EBC097-7B71-40C7-A630-5CC41143F35F}" destId="{95D1DB08-A257-43EA-8DD6-D9759154AF39}" srcOrd="2" destOrd="0" presId="urn:microsoft.com/office/officeart/2005/8/layout/hierarchy3"/>
    <dgm:cxn modelId="{BE9E2B6B-EFED-4388-9813-5603EB7FEF1B}" type="presParOf" srcId="{31EBC097-7B71-40C7-A630-5CC41143F35F}" destId="{BB7BBCF3-DF9E-4D58-A501-6B13DF583C80}" srcOrd="3" destOrd="0" presId="urn:microsoft.com/office/officeart/2005/8/layout/hierarchy3"/>
    <dgm:cxn modelId="{9539D158-D17D-4642-BBF4-1E4408E80D28}" type="presParOf" srcId="{BA7FD0ED-3208-4F8B-A307-CD594516851F}" destId="{078695BE-7BE2-4791-86CF-08F917334BAB}" srcOrd="2" destOrd="0" presId="urn:microsoft.com/office/officeart/2005/8/layout/hierarchy3"/>
    <dgm:cxn modelId="{BA13C747-F98D-4979-9E49-EF98EE8DE576}" type="presParOf" srcId="{078695BE-7BE2-4791-86CF-08F917334BAB}" destId="{30461F4A-59B6-4568-8580-082DB3F8D8EA}" srcOrd="0" destOrd="0" presId="urn:microsoft.com/office/officeart/2005/8/layout/hierarchy3"/>
    <dgm:cxn modelId="{6E7E01DF-2852-4E50-B858-294EB4D99CB4}" type="presParOf" srcId="{30461F4A-59B6-4568-8580-082DB3F8D8EA}" destId="{96499789-ABA2-4252-BD6D-5A02623215A9}" srcOrd="0" destOrd="0" presId="urn:microsoft.com/office/officeart/2005/8/layout/hierarchy3"/>
    <dgm:cxn modelId="{717D168D-DB5D-4FC5-A6AB-E0B8BA187542}" type="presParOf" srcId="{30461F4A-59B6-4568-8580-082DB3F8D8EA}" destId="{05769673-6D05-4869-ACC6-2D8F350CFC1D}" srcOrd="1" destOrd="0" presId="urn:microsoft.com/office/officeart/2005/8/layout/hierarchy3"/>
    <dgm:cxn modelId="{BC05D10B-55D8-4DDD-AEF9-C97B7CAF2EEF}" type="presParOf" srcId="{078695BE-7BE2-4791-86CF-08F917334BAB}" destId="{5C62AFAC-B11F-4E21-8A62-2F500079F883}" srcOrd="1" destOrd="0" presId="urn:microsoft.com/office/officeart/2005/8/layout/hierarchy3"/>
    <dgm:cxn modelId="{28C057D6-7594-4045-AEE1-486089DA63A8}" type="presParOf" srcId="{5C62AFAC-B11F-4E21-8A62-2F500079F883}" destId="{10827471-F486-471F-A5FD-06CD1E56B6A5}" srcOrd="0" destOrd="0" presId="urn:microsoft.com/office/officeart/2005/8/layout/hierarchy3"/>
    <dgm:cxn modelId="{37B1242F-1BA4-4335-980E-4FA0C8D089CE}" type="presParOf" srcId="{5C62AFAC-B11F-4E21-8A62-2F500079F883}" destId="{56A4EBFB-E8D4-43EE-B37E-4EDB4CC84B3E}" srcOrd="1" destOrd="0" presId="urn:microsoft.com/office/officeart/2005/8/layout/hierarchy3"/>
    <dgm:cxn modelId="{8D73D104-08CC-48DE-9B65-5DE92179C6DF}" type="presParOf" srcId="{5C62AFAC-B11F-4E21-8A62-2F500079F883}" destId="{587016BE-A8D5-4903-A5B5-CB7755E883F7}" srcOrd="2" destOrd="0" presId="urn:microsoft.com/office/officeart/2005/8/layout/hierarchy3"/>
    <dgm:cxn modelId="{62008611-2F56-4E3B-B9BE-8E3B57950629}" type="presParOf" srcId="{5C62AFAC-B11F-4E21-8A62-2F500079F883}" destId="{AE3E7789-E7C9-439D-BE98-9A2E21EE389E}" srcOrd="3" destOrd="0" presId="urn:microsoft.com/office/officeart/2005/8/layout/hierarchy3"/>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2E5EC-B39E-4262-BCC3-8EFCE2E209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EE75C86-AE97-4BE0-A60F-24F15420AC5B}">
      <dgm:prSet phldrT="[Text]" custT="1"/>
      <dgm:spPr/>
      <dgm:t>
        <a:bodyPr/>
        <a:lstStyle/>
        <a:p>
          <a:r>
            <a:rPr lang="en-US" sz="2400" dirty="0" smtClean="0"/>
            <a:t>US Realm EHR-S FM Profile, containing</a:t>
          </a:r>
          <a:endParaRPr lang="en-US" sz="2400" dirty="0"/>
        </a:p>
      </dgm:t>
    </dgm:pt>
    <dgm:pt modelId="{398BB947-1EC0-4228-BC73-1EF0A5E1A59F}" type="parTrans" cxnId="{59555890-36E6-4BD2-A8F0-E37C4037F805}">
      <dgm:prSet/>
      <dgm:spPr/>
      <dgm:t>
        <a:bodyPr/>
        <a:lstStyle/>
        <a:p>
          <a:endParaRPr lang="en-US" sz="1800"/>
        </a:p>
      </dgm:t>
    </dgm:pt>
    <dgm:pt modelId="{E0706608-8534-4AEB-8775-EB180CF31E11}" type="sibTrans" cxnId="{59555890-36E6-4BD2-A8F0-E37C4037F805}">
      <dgm:prSet/>
      <dgm:spPr/>
      <dgm:t>
        <a:bodyPr/>
        <a:lstStyle/>
        <a:p>
          <a:endParaRPr lang="en-US" sz="1800"/>
        </a:p>
      </dgm:t>
    </dgm:pt>
    <dgm:pt modelId="{A0225F2C-1D0B-4C39-98F1-BB21DDB25C53}" type="asst">
      <dgm:prSet phldrT="[Text]" custT="1"/>
      <dgm:spPr/>
      <dgm:t>
        <a:bodyPr/>
        <a:lstStyle/>
        <a:p>
          <a:r>
            <a:rPr lang="en-US" sz="2000" dirty="0" smtClean="0"/>
            <a:t>FHIM</a:t>
          </a:r>
          <a:endParaRPr lang="en-US" sz="1800" dirty="0"/>
        </a:p>
      </dgm:t>
    </dgm:pt>
    <dgm:pt modelId="{E59CB1D1-CEAC-43C3-A157-95EE2645259B}" type="parTrans" cxnId="{8A885FA6-31B2-4F59-870F-872581477E45}">
      <dgm:prSet/>
      <dgm:spPr/>
      <dgm:t>
        <a:bodyPr/>
        <a:lstStyle/>
        <a:p>
          <a:endParaRPr lang="en-US" sz="1800"/>
        </a:p>
      </dgm:t>
    </dgm:pt>
    <dgm:pt modelId="{4F2A427E-FD0F-468B-8244-A4AE0B30857D}" type="sibTrans" cxnId="{8A885FA6-31B2-4F59-870F-872581477E45}">
      <dgm:prSet/>
      <dgm:spPr/>
      <dgm:t>
        <a:bodyPr/>
        <a:lstStyle/>
        <a:p>
          <a:endParaRPr lang="en-US" sz="1800"/>
        </a:p>
      </dgm:t>
    </dgm:pt>
    <dgm:pt modelId="{816A6E6E-E160-4884-991D-6FEA53CA177F}">
      <dgm:prSet phldrT="[Text]" custT="1"/>
      <dgm:spPr/>
      <dgm:t>
        <a:bodyPr/>
        <a:lstStyle/>
        <a:p>
          <a:r>
            <a:rPr lang="en-US" sz="2000" dirty="0" smtClean="0"/>
            <a:t>NIEM</a:t>
          </a:r>
          <a:endParaRPr lang="en-US" sz="2000" dirty="0"/>
        </a:p>
      </dgm:t>
    </dgm:pt>
    <dgm:pt modelId="{E9F5035F-D19A-4C79-A88C-C443F90B4F9A}" type="parTrans" cxnId="{5948E5B8-72DA-4B73-B87B-DC09C9685A48}">
      <dgm:prSet/>
      <dgm:spPr/>
      <dgm:t>
        <a:bodyPr/>
        <a:lstStyle/>
        <a:p>
          <a:endParaRPr lang="en-US" sz="1800"/>
        </a:p>
      </dgm:t>
    </dgm:pt>
    <dgm:pt modelId="{CEC7DA56-8F77-4325-9F02-DE88F53C08D7}" type="sibTrans" cxnId="{5948E5B8-72DA-4B73-B87B-DC09C9685A48}">
      <dgm:prSet/>
      <dgm:spPr/>
      <dgm:t>
        <a:bodyPr/>
        <a:lstStyle/>
        <a:p>
          <a:endParaRPr lang="en-US" sz="1800"/>
        </a:p>
      </dgm:t>
    </dgm:pt>
    <dgm:pt modelId="{7A0B35C4-D26A-4161-9F02-1E2FC17D9B14}">
      <dgm:prSet phldrT="[Text]" custT="1"/>
      <dgm:spPr/>
      <dgm:t>
        <a:bodyPr/>
        <a:lstStyle/>
        <a:p>
          <a:r>
            <a:rPr lang="en-US" sz="2000" dirty="0" smtClean="0"/>
            <a:t>FHIR</a:t>
          </a:r>
          <a:endParaRPr lang="en-US" sz="2000" dirty="0"/>
        </a:p>
      </dgm:t>
    </dgm:pt>
    <dgm:pt modelId="{B44652AF-44DC-4156-9144-263A6C4C4CBA}" type="parTrans" cxnId="{39896BD7-3364-4F63-8641-03ACCDFA4F7A}">
      <dgm:prSet/>
      <dgm:spPr/>
      <dgm:t>
        <a:bodyPr/>
        <a:lstStyle/>
        <a:p>
          <a:endParaRPr lang="en-US" sz="1800"/>
        </a:p>
      </dgm:t>
    </dgm:pt>
    <dgm:pt modelId="{644D79FF-CE9E-4863-BC67-EFE22778DCF0}" type="sibTrans" cxnId="{39896BD7-3364-4F63-8641-03ACCDFA4F7A}">
      <dgm:prSet/>
      <dgm:spPr/>
      <dgm:t>
        <a:bodyPr/>
        <a:lstStyle/>
        <a:p>
          <a:endParaRPr lang="en-US" sz="1800"/>
        </a:p>
      </dgm:t>
    </dgm:pt>
    <dgm:pt modelId="{87064CA4-E468-4758-A13C-F10CA693C9D2}">
      <dgm:prSet phldrT="[Text]" custT="1"/>
      <dgm:spPr/>
      <dgm:t>
        <a:bodyPr/>
        <a:lstStyle/>
        <a:p>
          <a:r>
            <a:rPr lang="en-US" sz="2000" dirty="0" smtClean="0"/>
            <a:t>CDA/CCDA</a:t>
          </a:r>
          <a:endParaRPr lang="en-US" sz="2000" dirty="0"/>
        </a:p>
      </dgm:t>
    </dgm:pt>
    <dgm:pt modelId="{288D3972-56DB-4E06-BCA8-01B14A9ACCD4}" type="parTrans" cxnId="{03EBC195-5257-46A7-B032-63F5201D5D08}">
      <dgm:prSet/>
      <dgm:spPr/>
      <dgm:t>
        <a:bodyPr/>
        <a:lstStyle/>
        <a:p>
          <a:endParaRPr lang="en-US" sz="1800"/>
        </a:p>
      </dgm:t>
    </dgm:pt>
    <dgm:pt modelId="{DFC8C5F6-1592-4F89-93D8-D8A0F518686F}" type="sibTrans" cxnId="{03EBC195-5257-46A7-B032-63F5201D5D08}">
      <dgm:prSet/>
      <dgm:spPr/>
      <dgm:t>
        <a:bodyPr/>
        <a:lstStyle/>
        <a:p>
          <a:endParaRPr lang="en-US" sz="1800"/>
        </a:p>
      </dgm:t>
    </dgm:pt>
    <dgm:pt modelId="{2E77FF02-F4B2-4AA2-B969-874E326BCEB8}" type="asst">
      <dgm:prSet custT="1"/>
      <dgm:spPr/>
      <dgm:t>
        <a:bodyPr/>
        <a:lstStyle/>
        <a:p>
          <a:r>
            <a:rPr lang="en-US" sz="2000" dirty="0" smtClean="0"/>
            <a:t>   IHE        Technical Framework</a:t>
          </a:r>
          <a:endParaRPr lang="en-US" sz="2000" dirty="0"/>
        </a:p>
      </dgm:t>
    </dgm:pt>
    <dgm:pt modelId="{8391D725-5DDC-4212-8A33-922064B50CC8}" type="parTrans" cxnId="{3BF44E7C-9201-45A8-957D-BAEA2D3685E4}">
      <dgm:prSet/>
      <dgm:spPr/>
      <dgm:t>
        <a:bodyPr/>
        <a:lstStyle/>
        <a:p>
          <a:endParaRPr lang="en-US" sz="1800"/>
        </a:p>
      </dgm:t>
    </dgm:pt>
    <dgm:pt modelId="{B8993DD0-99F5-4A57-95A5-D571B01314AC}" type="sibTrans" cxnId="{3BF44E7C-9201-45A8-957D-BAEA2D3685E4}">
      <dgm:prSet/>
      <dgm:spPr/>
      <dgm:t>
        <a:bodyPr/>
        <a:lstStyle/>
        <a:p>
          <a:endParaRPr lang="en-US" sz="1800"/>
        </a:p>
      </dgm:t>
    </dgm:pt>
    <dgm:pt modelId="{66CA2597-AB61-49BE-9BD7-B765B4909413}">
      <dgm:prSet custT="1"/>
      <dgm:spPr/>
      <dgm:t>
        <a:bodyPr/>
        <a:lstStyle/>
        <a:p>
          <a:r>
            <a:rPr lang="en-US" sz="2000" dirty="0" smtClean="0"/>
            <a:t>HL7 V2</a:t>
          </a:r>
          <a:endParaRPr lang="en-US" sz="2000" dirty="0"/>
        </a:p>
      </dgm:t>
    </dgm:pt>
    <dgm:pt modelId="{6F1C69EB-8256-4AAE-B382-9553F4E9FD43}" type="parTrans" cxnId="{96980325-D037-42B4-964B-9D03E8D71D99}">
      <dgm:prSet/>
      <dgm:spPr/>
      <dgm:t>
        <a:bodyPr/>
        <a:lstStyle/>
        <a:p>
          <a:endParaRPr lang="en-US" sz="1800"/>
        </a:p>
      </dgm:t>
    </dgm:pt>
    <dgm:pt modelId="{3392FE3C-B4F4-405C-BFBF-4A5851C8F32B}" type="sibTrans" cxnId="{96980325-D037-42B4-964B-9D03E8D71D99}">
      <dgm:prSet/>
      <dgm:spPr/>
      <dgm:t>
        <a:bodyPr/>
        <a:lstStyle/>
        <a:p>
          <a:endParaRPr lang="en-US" sz="1800"/>
        </a:p>
      </dgm:t>
    </dgm:pt>
    <dgm:pt modelId="{E4F33B55-FB1C-4E22-A93D-E80F575A9980}" type="asst">
      <dgm:prSet custT="1"/>
      <dgm:spPr/>
      <dgm:t>
        <a:bodyPr/>
        <a:lstStyle/>
        <a:p>
          <a:pPr>
            <a:spcAft>
              <a:spcPts val="0"/>
            </a:spcAft>
          </a:pPr>
          <a:r>
            <a:rPr lang="en-US" sz="2000" dirty="0" smtClean="0"/>
            <a:t>NIST Risk </a:t>
          </a:r>
        </a:p>
        <a:p>
          <a:pPr>
            <a:spcAft>
              <a:spcPts val="0"/>
            </a:spcAft>
          </a:pPr>
          <a:r>
            <a:rPr lang="en-US" sz="2000" dirty="0" smtClean="0"/>
            <a:t>and Security Framework</a:t>
          </a:r>
          <a:endParaRPr lang="en-US" sz="2000" dirty="0"/>
        </a:p>
      </dgm:t>
    </dgm:pt>
    <dgm:pt modelId="{0BCC949B-4B7A-45B7-9BC8-EA851F3E3040}" type="parTrans" cxnId="{AF43A4BA-674A-48F7-9A80-087C092EFD66}">
      <dgm:prSet/>
      <dgm:spPr/>
      <dgm:t>
        <a:bodyPr/>
        <a:lstStyle/>
        <a:p>
          <a:endParaRPr lang="en-US" sz="1800"/>
        </a:p>
      </dgm:t>
    </dgm:pt>
    <dgm:pt modelId="{F5DFB47E-7ABD-4041-A8C1-0EABC7601214}" type="sibTrans" cxnId="{AF43A4BA-674A-48F7-9A80-087C092EFD66}">
      <dgm:prSet/>
      <dgm:spPr/>
      <dgm:t>
        <a:bodyPr/>
        <a:lstStyle/>
        <a:p>
          <a:endParaRPr lang="en-US" sz="1800"/>
        </a:p>
      </dgm:t>
    </dgm:pt>
    <dgm:pt modelId="{230D6117-8FAD-42A8-B15C-6455EB4C5CF0}" type="asst">
      <dgm:prSet custT="1"/>
      <dgm:spPr/>
      <dgm:t>
        <a:bodyPr/>
        <a:lstStyle/>
        <a:p>
          <a:r>
            <a:rPr lang="en-US" sz="2000" dirty="0" smtClean="0"/>
            <a:t>NIST                    HIT Standards   and Testing</a:t>
          </a:r>
          <a:endParaRPr lang="en-US" sz="2000" dirty="0"/>
        </a:p>
      </dgm:t>
    </dgm:pt>
    <dgm:pt modelId="{D06A3469-0A88-41E4-80A7-351BF0B0759D}" type="parTrans" cxnId="{C4E3672E-5AA6-4CBA-971A-0DD301F93FB6}">
      <dgm:prSet/>
      <dgm:spPr/>
      <dgm:t>
        <a:bodyPr/>
        <a:lstStyle/>
        <a:p>
          <a:endParaRPr lang="en-US" sz="1600"/>
        </a:p>
      </dgm:t>
    </dgm:pt>
    <dgm:pt modelId="{FDCEFD67-ED8E-4473-92F3-C70A5D513E29}" type="sibTrans" cxnId="{C4E3672E-5AA6-4CBA-971A-0DD301F93FB6}">
      <dgm:prSet/>
      <dgm:spPr/>
      <dgm:t>
        <a:bodyPr/>
        <a:lstStyle/>
        <a:p>
          <a:endParaRPr lang="en-US" sz="1600"/>
        </a:p>
      </dgm:t>
    </dgm:pt>
    <dgm:pt modelId="{4DE0DED0-5FAD-4E8A-B86A-E9C846E32827}" type="asst">
      <dgm:prSet custT="1"/>
      <dgm:spPr/>
      <dgm:t>
        <a:bodyPr/>
        <a:lstStyle/>
        <a:p>
          <a:r>
            <a:rPr lang="en-US" sz="2000" dirty="0" smtClean="0"/>
            <a:t>  CMS     Meaningful Use</a:t>
          </a:r>
          <a:endParaRPr lang="en-US" sz="2000" dirty="0"/>
        </a:p>
      </dgm:t>
    </dgm:pt>
    <dgm:pt modelId="{9B759253-9AC1-418B-8F9D-F27CB5B0ADF7}" type="parTrans" cxnId="{9FE4F343-7B9B-45A1-B2A0-D726F9613C7D}">
      <dgm:prSet/>
      <dgm:spPr/>
      <dgm:t>
        <a:bodyPr/>
        <a:lstStyle/>
        <a:p>
          <a:endParaRPr lang="en-US" sz="1600"/>
        </a:p>
      </dgm:t>
    </dgm:pt>
    <dgm:pt modelId="{4DF22367-69A7-468B-8FC1-2691E7AB5636}" type="sibTrans" cxnId="{9FE4F343-7B9B-45A1-B2A0-D726F9613C7D}">
      <dgm:prSet/>
      <dgm:spPr/>
      <dgm:t>
        <a:bodyPr/>
        <a:lstStyle/>
        <a:p>
          <a:endParaRPr lang="en-US" sz="1600"/>
        </a:p>
      </dgm:t>
    </dgm:pt>
    <dgm:pt modelId="{0556866C-6D05-4DDF-A853-39CE9916FA22}" type="asst">
      <dgm:prSet phldrT="[Text]" custT="1"/>
      <dgm:spPr/>
      <dgm:t>
        <a:bodyPr/>
        <a:lstStyle/>
        <a:p>
          <a:r>
            <a:rPr lang="en-US" sz="1800" dirty="0" smtClean="0"/>
            <a:t>S&amp;I Framework    </a:t>
          </a:r>
          <a:r>
            <a:rPr lang="en-US" sz="2000" dirty="0" smtClean="0"/>
            <a:t>Use-Case</a:t>
          </a:r>
          <a:r>
            <a:rPr lang="en-US" sz="1800" dirty="0" smtClean="0"/>
            <a:t> Simplification</a:t>
          </a:r>
          <a:endParaRPr lang="en-US" sz="1800" dirty="0"/>
        </a:p>
      </dgm:t>
    </dgm:pt>
    <dgm:pt modelId="{9AD153CD-02EA-47EF-82EE-6C9D386D5962}" type="parTrans" cxnId="{846C031C-191F-408F-B659-CFE3725632E1}">
      <dgm:prSet/>
      <dgm:spPr/>
      <dgm:t>
        <a:bodyPr/>
        <a:lstStyle/>
        <a:p>
          <a:endParaRPr lang="en-US" sz="1600"/>
        </a:p>
      </dgm:t>
    </dgm:pt>
    <dgm:pt modelId="{A5AAA3F0-4C2A-4B5C-9DA7-509189854980}" type="sibTrans" cxnId="{846C031C-191F-408F-B659-CFE3725632E1}">
      <dgm:prSet/>
      <dgm:spPr/>
      <dgm:t>
        <a:bodyPr/>
        <a:lstStyle/>
        <a:p>
          <a:endParaRPr lang="en-US" sz="1600"/>
        </a:p>
      </dgm:t>
    </dgm:pt>
    <dgm:pt modelId="{4995CA2F-1687-43AF-9603-F85B933C34E2}" type="pres">
      <dgm:prSet presAssocID="{C042E5EC-B39E-4262-BCC3-8EFCE2E2092E}" presName="hierChild1" presStyleCnt="0">
        <dgm:presLayoutVars>
          <dgm:orgChart val="1"/>
          <dgm:chPref val="1"/>
          <dgm:dir/>
          <dgm:animOne val="branch"/>
          <dgm:animLvl val="lvl"/>
          <dgm:resizeHandles/>
        </dgm:presLayoutVars>
      </dgm:prSet>
      <dgm:spPr/>
      <dgm:t>
        <a:bodyPr/>
        <a:lstStyle/>
        <a:p>
          <a:endParaRPr lang="en-US"/>
        </a:p>
      </dgm:t>
    </dgm:pt>
    <dgm:pt modelId="{506430C6-91DA-468C-A47F-2C6DC93A7943}" type="pres">
      <dgm:prSet presAssocID="{0EE75C86-AE97-4BE0-A60F-24F15420AC5B}" presName="hierRoot1" presStyleCnt="0">
        <dgm:presLayoutVars>
          <dgm:hierBranch val="init"/>
        </dgm:presLayoutVars>
      </dgm:prSet>
      <dgm:spPr/>
    </dgm:pt>
    <dgm:pt modelId="{7B06D20A-3123-4992-AF77-F9F009BFCCF3}" type="pres">
      <dgm:prSet presAssocID="{0EE75C86-AE97-4BE0-A60F-24F15420AC5B}" presName="rootComposite1" presStyleCnt="0"/>
      <dgm:spPr/>
    </dgm:pt>
    <dgm:pt modelId="{332BB3EE-8C33-44A5-A0D1-D65BE5A51D41}" type="pres">
      <dgm:prSet presAssocID="{0EE75C86-AE97-4BE0-A60F-24F15420AC5B}" presName="rootText1" presStyleLbl="node0" presStyleIdx="0" presStyleCnt="1" custScaleX="752423">
        <dgm:presLayoutVars>
          <dgm:chPref val="3"/>
        </dgm:presLayoutVars>
      </dgm:prSet>
      <dgm:spPr/>
      <dgm:t>
        <a:bodyPr/>
        <a:lstStyle/>
        <a:p>
          <a:endParaRPr lang="en-US"/>
        </a:p>
      </dgm:t>
    </dgm:pt>
    <dgm:pt modelId="{403930E7-AC1B-42E7-8884-6D4E5CF0BF97}" type="pres">
      <dgm:prSet presAssocID="{0EE75C86-AE97-4BE0-A60F-24F15420AC5B}" presName="rootConnector1" presStyleLbl="node1" presStyleIdx="0" presStyleCnt="0"/>
      <dgm:spPr/>
      <dgm:t>
        <a:bodyPr/>
        <a:lstStyle/>
        <a:p>
          <a:endParaRPr lang="en-US"/>
        </a:p>
      </dgm:t>
    </dgm:pt>
    <dgm:pt modelId="{809C7DE1-A11A-48B4-AEA8-97213E331214}" type="pres">
      <dgm:prSet presAssocID="{0EE75C86-AE97-4BE0-A60F-24F15420AC5B}" presName="hierChild2" presStyleCnt="0"/>
      <dgm:spPr/>
    </dgm:pt>
    <dgm:pt modelId="{5C3AF356-399C-4F79-9866-C506235C0FB0}" type="pres">
      <dgm:prSet presAssocID="{E9F5035F-D19A-4C79-A88C-C443F90B4F9A}" presName="Name37" presStyleLbl="parChTrans1D2" presStyleIdx="0" presStyleCnt="10"/>
      <dgm:spPr/>
      <dgm:t>
        <a:bodyPr/>
        <a:lstStyle/>
        <a:p>
          <a:endParaRPr lang="en-US"/>
        </a:p>
      </dgm:t>
    </dgm:pt>
    <dgm:pt modelId="{848C9F94-72FF-4498-944F-3D8F12C5B820}" type="pres">
      <dgm:prSet presAssocID="{816A6E6E-E160-4884-991D-6FEA53CA177F}" presName="hierRoot2" presStyleCnt="0">
        <dgm:presLayoutVars>
          <dgm:hierBranch val="init"/>
        </dgm:presLayoutVars>
      </dgm:prSet>
      <dgm:spPr/>
    </dgm:pt>
    <dgm:pt modelId="{019EDAA3-3EF8-4AE9-852D-E66EB5A8003E}" type="pres">
      <dgm:prSet presAssocID="{816A6E6E-E160-4884-991D-6FEA53CA177F}" presName="rootComposite" presStyleCnt="0"/>
      <dgm:spPr/>
    </dgm:pt>
    <dgm:pt modelId="{4ED0FAD5-AED9-43F2-8060-18CABBF81B6B}" type="pres">
      <dgm:prSet presAssocID="{816A6E6E-E160-4884-991D-6FEA53CA177F}" presName="rootText" presStyleLbl="node2" presStyleIdx="0" presStyleCnt="4" custScaleX="169682">
        <dgm:presLayoutVars>
          <dgm:chPref val="3"/>
        </dgm:presLayoutVars>
      </dgm:prSet>
      <dgm:spPr/>
      <dgm:t>
        <a:bodyPr/>
        <a:lstStyle/>
        <a:p>
          <a:endParaRPr lang="en-US"/>
        </a:p>
      </dgm:t>
    </dgm:pt>
    <dgm:pt modelId="{E91FFF37-CA42-4DDC-8EC2-26DF56E83F9E}" type="pres">
      <dgm:prSet presAssocID="{816A6E6E-E160-4884-991D-6FEA53CA177F}" presName="rootConnector" presStyleLbl="node2" presStyleIdx="0" presStyleCnt="4"/>
      <dgm:spPr/>
      <dgm:t>
        <a:bodyPr/>
        <a:lstStyle/>
        <a:p>
          <a:endParaRPr lang="en-US"/>
        </a:p>
      </dgm:t>
    </dgm:pt>
    <dgm:pt modelId="{C5DD459F-1996-4E5A-B53E-5CE2D2EC32B5}" type="pres">
      <dgm:prSet presAssocID="{816A6E6E-E160-4884-991D-6FEA53CA177F}" presName="hierChild4" presStyleCnt="0"/>
      <dgm:spPr/>
    </dgm:pt>
    <dgm:pt modelId="{BF255938-692A-413D-A2C8-FE4BB18B502C}" type="pres">
      <dgm:prSet presAssocID="{816A6E6E-E160-4884-991D-6FEA53CA177F}" presName="hierChild5" presStyleCnt="0"/>
      <dgm:spPr/>
    </dgm:pt>
    <dgm:pt modelId="{7DDE49E6-48FD-4AD0-9C88-5B3CD84E1C12}" type="pres">
      <dgm:prSet presAssocID="{B44652AF-44DC-4156-9144-263A6C4C4CBA}" presName="Name37" presStyleLbl="parChTrans1D2" presStyleIdx="1" presStyleCnt="10"/>
      <dgm:spPr/>
      <dgm:t>
        <a:bodyPr/>
        <a:lstStyle/>
        <a:p>
          <a:endParaRPr lang="en-US"/>
        </a:p>
      </dgm:t>
    </dgm:pt>
    <dgm:pt modelId="{7DBAA720-010C-4B17-BD66-B7B44926B90D}" type="pres">
      <dgm:prSet presAssocID="{7A0B35C4-D26A-4161-9F02-1E2FC17D9B14}" presName="hierRoot2" presStyleCnt="0">
        <dgm:presLayoutVars>
          <dgm:hierBranch val="init"/>
        </dgm:presLayoutVars>
      </dgm:prSet>
      <dgm:spPr/>
    </dgm:pt>
    <dgm:pt modelId="{6B1CA25C-985D-4043-85B9-1DB433723C9F}" type="pres">
      <dgm:prSet presAssocID="{7A0B35C4-D26A-4161-9F02-1E2FC17D9B14}" presName="rootComposite" presStyleCnt="0"/>
      <dgm:spPr/>
    </dgm:pt>
    <dgm:pt modelId="{38A62B71-3DB9-4BB3-8650-791ECC0BA483}" type="pres">
      <dgm:prSet presAssocID="{7A0B35C4-D26A-4161-9F02-1E2FC17D9B14}" presName="rootText" presStyleLbl="node2" presStyleIdx="1" presStyleCnt="4" custScaleX="171646">
        <dgm:presLayoutVars>
          <dgm:chPref val="3"/>
        </dgm:presLayoutVars>
      </dgm:prSet>
      <dgm:spPr/>
      <dgm:t>
        <a:bodyPr/>
        <a:lstStyle/>
        <a:p>
          <a:endParaRPr lang="en-US"/>
        </a:p>
      </dgm:t>
    </dgm:pt>
    <dgm:pt modelId="{438E9AA4-0AAA-428A-8900-2D2121506563}" type="pres">
      <dgm:prSet presAssocID="{7A0B35C4-D26A-4161-9F02-1E2FC17D9B14}" presName="rootConnector" presStyleLbl="node2" presStyleIdx="1" presStyleCnt="4"/>
      <dgm:spPr/>
      <dgm:t>
        <a:bodyPr/>
        <a:lstStyle/>
        <a:p>
          <a:endParaRPr lang="en-US"/>
        </a:p>
      </dgm:t>
    </dgm:pt>
    <dgm:pt modelId="{B6D2C0BB-92F3-4453-AC5D-25D08D5FD1D9}" type="pres">
      <dgm:prSet presAssocID="{7A0B35C4-D26A-4161-9F02-1E2FC17D9B14}" presName="hierChild4" presStyleCnt="0"/>
      <dgm:spPr/>
    </dgm:pt>
    <dgm:pt modelId="{5A1EB734-C619-469D-A236-DF6BCC8E96B9}" type="pres">
      <dgm:prSet presAssocID="{7A0B35C4-D26A-4161-9F02-1E2FC17D9B14}" presName="hierChild5" presStyleCnt="0"/>
      <dgm:spPr/>
    </dgm:pt>
    <dgm:pt modelId="{057E3A46-2E7B-40A3-A2E6-3BB036E3EA55}" type="pres">
      <dgm:prSet presAssocID="{288D3972-56DB-4E06-BCA8-01B14A9ACCD4}" presName="Name37" presStyleLbl="parChTrans1D2" presStyleIdx="2" presStyleCnt="10"/>
      <dgm:spPr/>
      <dgm:t>
        <a:bodyPr/>
        <a:lstStyle/>
        <a:p>
          <a:endParaRPr lang="en-US"/>
        </a:p>
      </dgm:t>
    </dgm:pt>
    <dgm:pt modelId="{540EAAB6-44C0-4150-A8D1-65D3C13BC771}" type="pres">
      <dgm:prSet presAssocID="{87064CA4-E468-4758-A13C-F10CA693C9D2}" presName="hierRoot2" presStyleCnt="0">
        <dgm:presLayoutVars>
          <dgm:hierBranch val="init"/>
        </dgm:presLayoutVars>
      </dgm:prSet>
      <dgm:spPr/>
    </dgm:pt>
    <dgm:pt modelId="{2EDD3874-8CB4-4635-A593-FEE3D4A079BA}" type="pres">
      <dgm:prSet presAssocID="{87064CA4-E468-4758-A13C-F10CA693C9D2}" presName="rootComposite" presStyleCnt="0"/>
      <dgm:spPr/>
    </dgm:pt>
    <dgm:pt modelId="{7F8FEB33-CF69-4687-AD65-476E16089B12}" type="pres">
      <dgm:prSet presAssocID="{87064CA4-E468-4758-A13C-F10CA693C9D2}" presName="rootText" presStyleLbl="node2" presStyleIdx="2" presStyleCnt="4" custScaleX="169528">
        <dgm:presLayoutVars>
          <dgm:chPref val="3"/>
        </dgm:presLayoutVars>
      </dgm:prSet>
      <dgm:spPr/>
      <dgm:t>
        <a:bodyPr/>
        <a:lstStyle/>
        <a:p>
          <a:endParaRPr lang="en-US"/>
        </a:p>
      </dgm:t>
    </dgm:pt>
    <dgm:pt modelId="{C149CD31-B967-440A-87CF-7DEECD257A60}" type="pres">
      <dgm:prSet presAssocID="{87064CA4-E468-4758-A13C-F10CA693C9D2}" presName="rootConnector" presStyleLbl="node2" presStyleIdx="2" presStyleCnt="4"/>
      <dgm:spPr/>
      <dgm:t>
        <a:bodyPr/>
        <a:lstStyle/>
        <a:p>
          <a:endParaRPr lang="en-US"/>
        </a:p>
      </dgm:t>
    </dgm:pt>
    <dgm:pt modelId="{0C83C563-9AAE-45B5-95C4-D2605EF4D4A5}" type="pres">
      <dgm:prSet presAssocID="{87064CA4-E468-4758-A13C-F10CA693C9D2}" presName="hierChild4" presStyleCnt="0"/>
      <dgm:spPr/>
    </dgm:pt>
    <dgm:pt modelId="{8F900077-E7AE-4BEC-A603-0B120545C285}" type="pres">
      <dgm:prSet presAssocID="{87064CA4-E468-4758-A13C-F10CA693C9D2}" presName="hierChild5" presStyleCnt="0"/>
      <dgm:spPr/>
    </dgm:pt>
    <dgm:pt modelId="{DEBA0EBA-2D3C-4063-A568-E6331209BB17}" type="pres">
      <dgm:prSet presAssocID="{6F1C69EB-8256-4AAE-B382-9553F4E9FD43}" presName="Name37" presStyleLbl="parChTrans1D2" presStyleIdx="3" presStyleCnt="10"/>
      <dgm:spPr/>
      <dgm:t>
        <a:bodyPr/>
        <a:lstStyle/>
        <a:p>
          <a:endParaRPr lang="en-US"/>
        </a:p>
      </dgm:t>
    </dgm:pt>
    <dgm:pt modelId="{03EC3CA9-D76D-4111-A94A-F3966BEBEE84}" type="pres">
      <dgm:prSet presAssocID="{66CA2597-AB61-49BE-9BD7-B765B4909413}" presName="hierRoot2" presStyleCnt="0">
        <dgm:presLayoutVars>
          <dgm:hierBranch val="init"/>
        </dgm:presLayoutVars>
      </dgm:prSet>
      <dgm:spPr/>
    </dgm:pt>
    <dgm:pt modelId="{38DD20B0-9587-4457-95C8-C40ABF8518C3}" type="pres">
      <dgm:prSet presAssocID="{66CA2597-AB61-49BE-9BD7-B765B4909413}" presName="rootComposite" presStyleCnt="0"/>
      <dgm:spPr/>
    </dgm:pt>
    <dgm:pt modelId="{BFB3DB29-9045-45C8-9725-F42ADC61C2F2}" type="pres">
      <dgm:prSet presAssocID="{66CA2597-AB61-49BE-9BD7-B765B4909413}" presName="rootText" presStyleLbl="node2" presStyleIdx="3" presStyleCnt="4" custScaleX="175226">
        <dgm:presLayoutVars>
          <dgm:chPref val="3"/>
        </dgm:presLayoutVars>
      </dgm:prSet>
      <dgm:spPr/>
      <dgm:t>
        <a:bodyPr/>
        <a:lstStyle/>
        <a:p>
          <a:endParaRPr lang="en-US"/>
        </a:p>
      </dgm:t>
    </dgm:pt>
    <dgm:pt modelId="{D133FDA6-F107-4D05-9B2C-EE5068B448F1}" type="pres">
      <dgm:prSet presAssocID="{66CA2597-AB61-49BE-9BD7-B765B4909413}" presName="rootConnector" presStyleLbl="node2" presStyleIdx="3" presStyleCnt="4"/>
      <dgm:spPr/>
      <dgm:t>
        <a:bodyPr/>
        <a:lstStyle/>
        <a:p>
          <a:endParaRPr lang="en-US"/>
        </a:p>
      </dgm:t>
    </dgm:pt>
    <dgm:pt modelId="{301777C1-77DB-46DF-AD03-978A1622585A}" type="pres">
      <dgm:prSet presAssocID="{66CA2597-AB61-49BE-9BD7-B765B4909413}" presName="hierChild4" presStyleCnt="0"/>
      <dgm:spPr/>
    </dgm:pt>
    <dgm:pt modelId="{EAAAAAA4-4487-48E0-970C-57FDA715CD91}" type="pres">
      <dgm:prSet presAssocID="{66CA2597-AB61-49BE-9BD7-B765B4909413}" presName="hierChild5" presStyleCnt="0"/>
      <dgm:spPr/>
    </dgm:pt>
    <dgm:pt modelId="{812D93A6-1B31-4AF5-821E-78AC2DC4370A}" type="pres">
      <dgm:prSet presAssocID="{0EE75C86-AE97-4BE0-A60F-24F15420AC5B}" presName="hierChild3" presStyleCnt="0"/>
      <dgm:spPr/>
    </dgm:pt>
    <dgm:pt modelId="{5FF633B3-1C1E-46F9-9A5E-95E003671C87}" type="pres">
      <dgm:prSet presAssocID="{E59CB1D1-CEAC-43C3-A157-95EE2645259B}" presName="Name111" presStyleLbl="parChTrans1D2" presStyleIdx="4" presStyleCnt="10"/>
      <dgm:spPr/>
      <dgm:t>
        <a:bodyPr/>
        <a:lstStyle/>
        <a:p>
          <a:endParaRPr lang="en-US"/>
        </a:p>
      </dgm:t>
    </dgm:pt>
    <dgm:pt modelId="{A5ABF5AE-57D2-43BC-AC77-12999C8556A8}" type="pres">
      <dgm:prSet presAssocID="{A0225F2C-1D0B-4C39-98F1-BB21DDB25C53}" presName="hierRoot3" presStyleCnt="0">
        <dgm:presLayoutVars>
          <dgm:hierBranch val="init"/>
        </dgm:presLayoutVars>
      </dgm:prSet>
      <dgm:spPr/>
    </dgm:pt>
    <dgm:pt modelId="{866CAC68-1970-4139-A9C6-33D6BB32B865}" type="pres">
      <dgm:prSet presAssocID="{A0225F2C-1D0B-4C39-98F1-BB21DDB25C53}" presName="rootComposite3" presStyleCnt="0"/>
      <dgm:spPr/>
    </dgm:pt>
    <dgm:pt modelId="{314F4B5F-4894-458A-B656-0625F3D5AE0B}" type="pres">
      <dgm:prSet presAssocID="{A0225F2C-1D0B-4C39-98F1-BB21DDB25C53}" presName="rootText3" presStyleLbl="asst1" presStyleIdx="0" presStyleCnt="6" custScaleX="256492" custScaleY="209975" custLinFactNeighborX="-12655" custLinFactNeighborY="-12183">
        <dgm:presLayoutVars>
          <dgm:chPref val="3"/>
        </dgm:presLayoutVars>
      </dgm:prSet>
      <dgm:spPr/>
      <dgm:t>
        <a:bodyPr/>
        <a:lstStyle/>
        <a:p>
          <a:endParaRPr lang="en-US"/>
        </a:p>
      </dgm:t>
    </dgm:pt>
    <dgm:pt modelId="{81855C8B-9F55-4621-9EA6-195B63F2DABA}" type="pres">
      <dgm:prSet presAssocID="{A0225F2C-1D0B-4C39-98F1-BB21DDB25C53}" presName="rootConnector3" presStyleLbl="asst1" presStyleIdx="0" presStyleCnt="6"/>
      <dgm:spPr/>
      <dgm:t>
        <a:bodyPr/>
        <a:lstStyle/>
        <a:p>
          <a:endParaRPr lang="en-US"/>
        </a:p>
      </dgm:t>
    </dgm:pt>
    <dgm:pt modelId="{32608096-2885-46C4-AC03-1217A0A025B7}" type="pres">
      <dgm:prSet presAssocID="{A0225F2C-1D0B-4C39-98F1-BB21DDB25C53}" presName="hierChild6" presStyleCnt="0"/>
      <dgm:spPr/>
    </dgm:pt>
    <dgm:pt modelId="{3A7698B6-31C1-43D2-98DE-6F18E2CB389B}" type="pres">
      <dgm:prSet presAssocID="{A0225F2C-1D0B-4C39-98F1-BB21DDB25C53}" presName="hierChild7" presStyleCnt="0"/>
      <dgm:spPr/>
    </dgm:pt>
    <dgm:pt modelId="{F6A85A70-153C-455C-9D53-C79314AC260E}" type="pres">
      <dgm:prSet presAssocID="{9AD153CD-02EA-47EF-82EE-6C9D386D5962}" presName="Name111" presStyleLbl="parChTrans1D2" presStyleIdx="5" presStyleCnt="10"/>
      <dgm:spPr/>
      <dgm:t>
        <a:bodyPr/>
        <a:lstStyle/>
        <a:p>
          <a:endParaRPr lang="en-US"/>
        </a:p>
      </dgm:t>
    </dgm:pt>
    <dgm:pt modelId="{D085BF74-F010-486E-9EF3-79925FDC133D}" type="pres">
      <dgm:prSet presAssocID="{0556866C-6D05-4DDF-A853-39CE9916FA22}" presName="hierRoot3" presStyleCnt="0">
        <dgm:presLayoutVars>
          <dgm:hierBranch val="init"/>
        </dgm:presLayoutVars>
      </dgm:prSet>
      <dgm:spPr/>
    </dgm:pt>
    <dgm:pt modelId="{C3BFEC2E-4CDE-4BD6-8564-115CF17F3D4D}" type="pres">
      <dgm:prSet presAssocID="{0556866C-6D05-4DDF-A853-39CE9916FA22}" presName="rootComposite3" presStyleCnt="0"/>
      <dgm:spPr/>
    </dgm:pt>
    <dgm:pt modelId="{A6C7B387-C370-4812-B122-8ECC2FE686F5}" type="pres">
      <dgm:prSet presAssocID="{0556866C-6D05-4DDF-A853-39CE9916FA22}" presName="rootText3" presStyleLbl="asst1" presStyleIdx="1" presStyleCnt="6" custScaleX="246361" custScaleY="208986" custLinFactNeighborX="21768" custLinFactNeighborY="-12083">
        <dgm:presLayoutVars>
          <dgm:chPref val="3"/>
        </dgm:presLayoutVars>
      </dgm:prSet>
      <dgm:spPr/>
      <dgm:t>
        <a:bodyPr/>
        <a:lstStyle/>
        <a:p>
          <a:endParaRPr lang="en-US"/>
        </a:p>
      </dgm:t>
    </dgm:pt>
    <dgm:pt modelId="{1B673E96-8174-4DEA-A283-37252329C150}" type="pres">
      <dgm:prSet presAssocID="{0556866C-6D05-4DDF-A853-39CE9916FA22}" presName="rootConnector3" presStyleLbl="asst1" presStyleIdx="1" presStyleCnt="6"/>
      <dgm:spPr/>
      <dgm:t>
        <a:bodyPr/>
        <a:lstStyle/>
        <a:p>
          <a:endParaRPr lang="en-US"/>
        </a:p>
      </dgm:t>
    </dgm:pt>
    <dgm:pt modelId="{86816E75-2025-406E-816A-95749C8A5993}" type="pres">
      <dgm:prSet presAssocID="{0556866C-6D05-4DDF-A853-39CE9916FA22}" presName="hierChild6" presStyleCnt="0"/>
      <dgm:spPr/>
    </dgm:pt>
    <dgm:pt modelId="{90C2F0E6-31C6-4636-A72A-355257BCCE9C}" type="pres">
      <dgm:prSet presAssocID="{0556866C-6D05-4DDF-A853-39CE9916FA22}" presName="hierChild7" presStyleCnt="0"/>
      <dgm:spPr/>
    </dgm:pt>
    <dgm:pt modelId="{99A4D6A1-2DEA-4E82-A346-BCCBB4678D8F}" type="pres">
      <dgm:prSet presAssocID="{9B759253-9AC1-418B-8F9D-F27CB5B0ADF7}" presName="Name111" presStyleLbl="parChTrans1D2" presStyleIdx="6" presStyleCnt="10"/>
      <dgm:spPr/>
      <dgm:t>
        <a:bodyPr/>
        <a:lstStyle/>
        <a:p>
          <a:endParaRPr lang="en-US"/>
        </a:p>
      </dgm:t>
    </dgm:pt>
    <dgm:pt modelId="{4A99B1E6-5401-46A7-AA32-18F8223DD2B1}" type="pres">
      <dgm:prSet presAssocID="{4DE0DED0-5FAD-4E8A-B86A-E9C846E32827}" presName="hierRoot3" presStyleCnt="0">
        <dgm:presLayoutVars>
          <dgm:hierBranch val="init"/>
        </dgm:presLayoutVars>
      </dgm:prSet>
      <dgm:spPr/>
    </dgm:pt>
    <dgm:pt modelId="{68DD2AE9-616C-409F-B8D2-EA35324130C2}" type="pres">
      <dgm:prSet presAssocID="{4DE0DED0-5FAD-4E8A-B86A-E9C846E32827}" presName="rootComposite3" presStyleCnt="0"/>
      <dgm:spPr/>
    </dgm:pt>
    <dgm:pt modelId="{E31E24FA-DD7A-43C5-AD41-BA5DD0B617E7}" type="pres">
      <dgm:prSet presAssocID="{4DE0DED0-5FAD-4E8A-B86A-E9C846E32827}" presName="rootText3" presStyleLbl="asst1" presStyleIdx="2" presStyleCnt="6" custScaleX="250863" custScaleY="211593" custLinFactNeighborX="-11712" custLinFactNeighborY="2549">
        <dgm:presLayoutVars>
          <dgm:chPref val="3"/>
        </dgm:presLayoutVars>
      </dgm:prSet>
      <dgm:spPr/>
      <dgm:t>
        <a:bodyPr/>
        <a:lstStyle/>
        <a:p>
          <a:endParaRPr lang="en-US"/>
        </a:p>
      </dgm:t>
    </dgm:pt>
    <dgm:pt modelId="{84D5F0CB-E1DF-4162-8EBD-1902C62488ED}" type="pres">
      <dgm:prSet presAssocID="{4DE0DED0-5FAD-4E8A-B86A-E9C846E32827}" presName="rootConnector3" presStyleLbl="asst1" presStyleIdx="2" presStyleCnt="6"/>
      <dgm:spPr/>
      <dgm:t>
        <a:bodyPr/>
        <a:lstStyle/>
        <a:p>
          <a:endParaRPr lang="en-US"/>
        </a:p>
      </dgm:t>
    </dgm:pt>
    <dgm:pt modelId="{20FCC076-4859-4B6C-862B-3BF8D014633D}" type="pres">
      <dgm:prSet presAssocID="{4DE0DED0-5FAD-4E8A-B86A-E9C846E32827}" presName="hierChild6" presStyleCnt="0"/>
      <dgm:spPr/>
    </dgm:pt>
    <dgm:pt modelId="{038E0FFE-64A0-4EA6-8B13-13BD8D678179}" type="pres">
      <dgm:prSet presAssocID="{4DE0DED0-5FAD-4E8A-B86A-E9C846E32827}" presName="hierChild7" presStyleCnt="0"/>
      <dgm:spPr/>
    </dgm:pt>
    <dgm:pt modelId="{109AC0B6-F507-4521-90A2-86B5C5F0DD92}" type="pres">
      <dgm:prSet presAssocID="{0BCC949B-4B7A-45B7-9BC8-EA851F3E3040}" presName="Name111" presStyleLbl="parChTrans1D2" presStyleIdx="7" presStyleCnt="10"/>
      <dgm:spPr/>
      <dgm:t>
        <a:bodyPr/>
        <a:lstStyle/>
        <a:p>
          <a:endParaRPr lang="en-US"/>
        </a:p>
      </dgm:t>
    </dgm:pt>
    <dgm:pt modelId="{3FA7F8B0-FDAB-40D3-94E2-01C505323513}" type="pres">
      <dgm:prSet presAssocID="{E4F33B55-FB1C-4E22-A93D-E80F575A9980}" presName="hierRoot3" presStyleCnt="0">
        <dgm:presLayoutVars>
          <dgm:hierBranch val="init"/>
        </dgm:presLayoutVars>
      </dgm:prSet>
      <dgm:spPr/>
    </dgm:pt>
    <dgm:pt modelId="{3C3EECD2-8BF2-4D4D-89ED-732E9379A4B5}" type="pres">
      <dgm:prSet presAssocID="{E4F33B55-FB1C-4E22-A93D-E80F575A9980}" presName="rootComposite3" presStyleCnt="0"/>
      <dgm:spPr/>
    </dgm:pt>
    <dgm:pt modelId="{935B2926-C51F-4127-B7F6-81242567BD12}" type="pres">
      <dgm:prSet presAssocID="{E4F33B55-FB1C-4E22-A93D-E80F575A9980}" presName="rootText3" presStyleLbl="asst1" presStyleIdx="3" presStyleCnt="6" custScaleX="243599" custScaleY="232354" custLinFactNeighborX="21768" custLinFactNeighborY="-7516">
        <dgm:presLayoutVars>
          <dgm:chPref val="3"/>
        </dgm:presLayoutVars>
      </dgm:prSet>
      <dgm:spPr/>
      <dgm:t>
        <a:bodyPr/>
        <a:lstStyle/>
        <a:p>
          <a:endParaRPr lang="en-US"/>
        </a:p>
      </dgm:t>
    </dgm:pt>
    <dgm:pt modelId="{5D218A0B-8CE4-4920-B75E-700202503E9D}" type="pres">
      <dgm:prSet presAssocID="{E4F33B55-FB1C-4E22-A93D-E80F575A9980}" presName="rootConnector3" presStyleLbl="asst1" presStyleIdx="3" presStyleCnt="6"/>
      <dgm:spPr/>
      <dgm:t>
        <a:bodyPr/>
        <a:lstStyle/>
        <a:p>
          <a:endParaRPr lang="en-US"/>
        </a:p>
      </dgm:t>
    </dgm:pt>
    <dgm:pt modelId="{D25167F8-FFF5-49CC-8E67-C0C1053D81DC}" type="pres">
      <dgm:prSet presAssocID="{E4F33B55-FB1C-4E22-A93D-E80F575A9980}" presName="hierChild6" presStyleCnt="0"/>
      <dgm:spPr/>
    </dgm:pt>
    <dgm:pt modelId="{ECA5EECB-B4BC-4CDD-9E74-18BEB5CA6D04}" type="pres">
      <dgm:prSet presAssocID="{E4F33B55-FB1C-4E22-A93D-E80F575A9980}" presName="hierChild7" presStyleCnt="0"/>
      <dgm:spPr/>
    </dgm:pt>
    <dgm:pt modelId="{15B4C6A2-1E87-49B5-9A3A-6BC714318AA3}" type="pres">
      <dgm:prSet presAssocID="{8391D725-5DDC-4212-8A33-922064B50CC8}" presName="Name111" presStyleLbl="parChTrans1D2" presStyleIdx="8" presStyleCnt="10"/>
      <dgm:spPr/>
      <dgm:t>
        <a:bodyPr/>
        <a:lstStyle/>
        <a:p>
          <a:endParaRPr lang="en-US"/>
        </a:p>
      </dgm:t>
    </dgm:pt>
    <dgm:pt modelId="{F755AC58-D2A9-459F-A530-B8B9C713970F}" type="pres">
      <dgm:prSet presAssocID="{2E77FF02-F4B2-4AA2-B969-874E326BCEB8}" presName="hierRoot3" presStyleCnt="0">
        <dgm:presLayoutVars>
          <dgm:hierBranch val="init"/>
        </dgm:presLayoutVars>
      </dgm:prSet>
      <dgm:spPr/>
    </dgm:pt>
    <dgm:pt modelId="{1F879BF8-B58B-43B7-9EBF-692BF164C1BE}" type="pres">
      <dgm:prSet presAssocID="{2E77FF02-F4B2-4AA2-B969-874E326BCEB8}" presName="rootComposite3" presStyleCnt="0"/>
      <dgm:spPr/>
    </dgm:pt>
    <dgm:pt modelId="{0A7AB112-B595-4EB7-87E6-84CEC7B2974C}" type="pres">
      <dgm:prSet presAssocID="{2E77FF02-F4B2-4AA2-B969-874E326BCEB8}" presName="rootText3" presStyleLbl="asst1" presStyleIdx="4" presStyleCnt="6" custScaleX="243284" custScaleY="248126" custLinFactNeighborX="-9293" custLinFactNeighborY="-16520">
        <dgm:presLayoutVars>
          <dgm:chPref val="3"/>
        </dgm:presLayoutVars>
      </dgm:prSet>
      <dgm:spPr/>
      <dgm:t>
        <a:bodyPr/>
        <a:lstStyle/>
        <a:p>
          <a:endParaRPr lang="en-US"/>
        </a:p>
      </dgm:t>
    </dgm:pt>
    <dgm:pt modelId="{92EF4007-C049-42F2-9350-B3326A736FBB}" type="pres">
      <dgm:prSet presAssocID="{2E77FF02-F4B2-4AA2-B969-874E326BCEB8}" presName="rootConnector3" presStyleLbl="asst1" presStyleIdx="4" presStyleCnt="6"/>
      <dgm:spPr/>
      <dgm:t>
        <a:bodyPr/>
        <a:lstStyle/>
        <a:p>
          <a:endParaRPr lang="en-US"/>
        </a:p>
      </dgm:t>
    </dgm:pt>
    <dgm:pt modelId="{68D3F437-11CA-4C05-B956-59678CBBDC8A}" type="pres">
      <dgm:prSet presAssocID="{2E77FF02-F4B2-4AA2-B969-874E326BCEB8}" presName="hierChild6" presStyleCnt="0"/>
      <dgm:spPr/>
    </dgm:pt>
    <dgm:pt modelId="{175CA43A-6EC1-4C05-ABC5-E9CFE1AAEEC1}" type="pres">
      <dgm:prSet presAssocID="{2E77FF02-F4B2-4AA2-B969-874E326BCEB8}" presName="hierChild7" presStyleCnt="0"/>
      <dgm:spPr/>
    </dgm:pt>
    <dgm:pt modelId="{C1385797-29AA-44BF-886B-ABCD87EDDE3D}" type="pres">
      <dgm:prSet presAssocID="{D06A3469-0A88-41E4-80A7-351BF0B0759D}" presName="Name111" presStyleLbl="parChTrans1D2" presStyleIdx="9" presStyleCnt="10"/>
      <dgm:spPr/>
      <dgm:t>
        <a:bodyPr/>
        <a:lstStyle/>
        <a:p>
          <a:endParaRPr lang="en-US"/>
        </a:p>
      </dgm:t>
    </dgm:pt>
    <dgm:pt modelId="{5C84780A-D671-403B-AFB2-0D394C7927C0}" type="pres">
      <dgm:prSet presAssocID="{230D6117-8FAD-42A8-B15C-6455EB4C5CF0}" presName="hierRoot3" presStyleCnt="0">
        <dgm:presLayoutVars>
          <dgm:hierBranch val="init"/>
        </dgm:presLayoutVars>
      </dgm:prSet>
      <dgm:spPr/>
    </dgm:pt>
    <dgm:pt modelId="{9434D61B-A823-4F2C-A472-B1879ED16568}" type="pres">
      <dgm:prSet presAssocID="{230D6117-8FAD-42A8-B15C-6455EB4C5CF0}" presName="rootComposite3" presStyleCnt="0"/>
      <dgm:spPr/>
    </dgm:pt>
    <dgm:pt modelId="{07512BF5-DD0A-4869-AB90-A11C37E9BA34}" type="pres">
      <dgm:prSet presAssocID="{230D6117-8FAD-42A8-B15C-6455EB4C5CF0}" presName="rootText3" presStyleLbl="asst1" presStyleIdx="5" presStyleCnt="6" custScaleX="245088" custScaleY="264061" custLinFactNeighborX="21768" custLinFactNeighborY="-23562">
        <dgm:presLayoutVars>
          <dgm:chPref val="3"/>
        </dgm:presLayoutVars>
      </dgm:prSet>
      <dgm:spPr/>
      <dgm:t>
        <a:bodyPr/>
        <a:lstStyle/>
        <a:p>
          <a:endParaRPr lang="en-US"/>
        </a:p>
      </dgm:t>
    </dgm:pt>
    <dgm:pt modelId="{6DAA80F3-0A5E-4D37-BB27-B1608003919B}" type="pres">
      <dgm:prSet presAssocID="{230D6117-8FAD-42A8-B15C-6455EB4C5CF0}" presName="rootConnector3" presStyleLbl="asst1" presStyleIdx="5" presStyleCnt="6"/>
      <dgm:spPr/>
      <dgm:t>
        <a:bodyPr/>
        <a:lstStyle/>
        <a:p>
          <a:endParaRPr lang="en-US"/>
        </a:p>
      </dgm:t>
    </dgm:pt>
    <dgm:pt modelId="{3A144E76-B346-407D-B61C-5CC240849C12}" type="pres">
      <dgm:prSet presAssocID="{230D6117-8FAD-42A8-B15C-6455EB4C5CF0}" presName="hierChild6" presStyleCnt="0"/>
      <dgm:spPr/>
    </dgm:pt>
    <dgm:pt modelId="{BD2EE2D0-D05C-490A-9AB2-4324F7CABF62}" type="pres">
      <dgm:prSet presAssocID="{230D6117-8FAD-42A8-B15C-6455EB4C5CF0}" presName="hierChild7" presStyleCnt="0"/>
      <dgm:spPr/>
    </dgm:pt>
  </dgm:ptLst>
  <dgm:cxnLst>
    <dgm:cxn modelId="{DBE2E129-904C-4CB2-9165-9A6AD17928E9}" type="presOf" srcId="{A0225F2C-1D0B-4C39-98F1-BB21DDB25C53}" destId="{314F4B5F-4894-458A-B656-0625F3D5AE0B}" srcOrd="0" destOrd="0" presId="urn:microsoft.com/office/officeart/2005/8/layout/orgChart1"/>
    <dgm:cxn modelId="{9F328FBF-8AE1-4642-8060-D62570DB8600}" type="presOf" srcId="{66CA2597-AB61-49BE-9BD7-B765B4909413}" destId="{D133FDA6-F107-4D05-9B2C-EE5068B448F1}" srcOrd="1" destOrd="0" presId="urn:microsoft.com/office/officeart/2005/8/layout/orgChart1"/>
    <dgm:cxn modelId="{811F4948-3C7A-4243-9C68-0DC2F606A159}" type="presOf" srcId="{E59CB1D1-CEAC-43C3-A157-95EE2645259B}" destId="{5FF633B3-1C1E-46F9-9A5E-95E003671C87}" srcOrd="0" destOrd="0" presId="urn:microsoft.com/office/officeart/2005/8/layout/orgChart1"/>
    <dgm:cxn modelId="{F1A8F1BF-EC41-4AA9-8210-68337742072C}" type="presOf" srcId="{0EE75C86-AE97-4BE0-A60F-24F15420AC5B}" destId="{332BB3EE-8C33-44A5-A0D1-D65BE5A51D41}" srcOrd="0" destOrd="0" presId="urn:microsoft.com/office/officeart/2005/8/layout/orgChart1"/>
    <dgm:cxn modelId="{AF345820-31C4-425A-B838-AA19B5313646}" type="presOf" srcId="{7A0B35C4-D26A-4161-9F02-1E2FC17D9B14}" destId="{38A62B71-3DB9-4BB3-8650-791ECC0BA483}" srcOrd="0" destOrd="0" presId="urn:microsoft.com/office/officeart/2005/8/layout/orgChart1"/>
    <dgm:cxn modelId="{96980325-D037-42B4-964B-9D03E8D71D99}" srcId="{0EE75C86-AE97-4BE0-A60F-24F15420AC5B}" destId="{66CA2597-AB61-49BE-9BD7-B765B4909413}" srcOrd="9" destOrd="0" parTransId="{6F1C69EB-8256-4AAE-B382-9553F4E9FD43}" sibTransId="{3392FE3C-B4F4-405C-BFBF-4A5851C8F32B}"/>
    <dgm:cxn modelId="{59555890-36E6-4BD2-A8F0-E37C4037F805}" srcId="{C042E5EC-B39E-4262-BCC3-8EFCE2E2092E}" destId="{0EE75C86-AE97-4BE0-A60F-24F15420AC5B}" srcOrd="0" destOrd="0" parTransId="{398BB947-1EC0-4228-BC73-1EF0A5E1A59F}" sibTransId="{E0706608-8534-4AEB-8775-EB180CF31E11}"/>
    <dgm:cxn modelId="{D438208B-A384-4CC2-9037-A60A9370D929}" type="presOf" srcId="{8391D725-5DDC-4212-8A33-922064B50CC8}" destId="{15B4C6A2-1E87-49B5-9A3A-6BC714318AA3}" srcOrd="0" destOrd="0" presId="urn:microsoft.com/office/officeart/2005/8/layout/orgChart1"/>
    <dgm:cxn modelId="{CB5F589A-3CB0-48B3-A6D0-D6E39E9B4626}" type="presOf" srcId="{D06A3469-0A88-41E4-80A7-351BF0B0759D}" destId="{C1385797-29AA-44BF-886B-ABCD87EDDE3D}" srcOrd="0" destOrd="0" presId="urn:microsoft.com/office/officeart/2005/8/layout/orgChart1"/>
    <dgm:cxn modelId="{9FE4F343-7B9B-45A1-B2A0-D726F9613C7D}" srcId="{0EE75C86-AE97-4BE0-A60F-24F15420AC5B}" destId="{4DE0DED0-5FAD-4E8A-B86A-E9C846E32827}" srcOrd="2" destOrd="0" parTransId="{9B759253-9AC1-418B-8F9D-F27CB5B0ADF7}" sibTransId="{4DF22367-69A7-468B-8FC1-2691E7AB5636}"/>
    <dgm:cxn modelId="{C4E3672E-5AA6-4CBA-971A-0DD301F93FB6}" srcId="{0EE75C86-AE97-4BE0-A60F-24F15420AC5B}" destId="{230D6117-8FAD-42A8-B15C-6455EB4C5CF0}" srcOrd="5" destOrd="0" parTransId="{D06A3469-0A88-41E4-80A7-351BF0B0759D}" sibTransId="{FDCEFD67-ED8E-4473-92F3-C70A5D513E29}"/>
    <dgm:cxn modelId="{6D74816A-249A-4CA3-8907-9D5B8A440DCC}" type="presOf" srcId="{0556866C-6D05-4DDF-A853-39CE9916FA22}" destId="{A6C7B387-C370-4812-B122-8ECC2FE686F5}" srcOrd="0" destOrd="0" presId="urn:microsoft.com/office/officeart/2005/8/layout/orgChart1"/>
    <dgm:cxn modelId="{45398C24-CCD5-4DA1-82D7-9DADD900B89F}" type="presOf" srcId="{87064CA4-E468-4758-A13C-F10CA693C9D2}" destId="{C149CD31-B967-440A-87CF-7DEECD257A60}" srcOrd="1" destOrd="0" presId="urn:microsoft.com/office/officeart/2005/8/layout/orgChart1"/>
    <dgm:cxn modelId="{1CDABFC0-E95C-41B1-A058-39D65B17554C}" type="presOf" srcId="{0556866C-6D05-4DDF-A853-39CE9916FA22}" destId="{1B673E96-8174-4DEA-A283-37252329C150}" srcOrd="1" destOrd="0" presId="urn:microsoft.com/office/officeart/2005/8/layout/orgChart1"/>
    <dgm:cxn modelId="{AF43A4BA-674A-48F7-9A80-087C092EFD66}" srcId="{0EE75C86-AE97-4BE0-A60F-24F15420AC5B}" destId="{E4F33B55-FB1C-4E22-A93D-E80F575A9980}" srcOrd="3" destOrd="0" parTransId="{0BCC949B-4B7A-45B7-9BC8-EA851F3E3040}" sibTransId="{F5DFB47E-7ABD-4041-A8C1-0EABC7601214}"/>
    <dgm:cxn modelId="{CCEF2605-22C3-4AFA-BB82-5C09430EFD92}" type="presOf" srcId="{4DE0DED0-5FAD-4E8A-B86A-E9C846E32827}" destId="{84D5F0CB-E1DF-4162-8EBD-1902C62488ED}" srcOrd="1" destOrd="0" presId="urn:microsoft.com/office/officeart/2005/8/layout/orgChart1"/>
    <dgm:cxn modelId="{B6613952-F05B-4068-969F-1A4D80D74770}" type="presOf" srcId="{816A6E6E-E160-4884-991D-6FEA53CA177F}" destId="{4ED0FAD5-AED9-43F2-8060-18CABBF81B6B}" srcOrd="0" destOrd="0" presId="urn:microsoft.com/office/officeart/2005/8/layout/orgChart1"/>
    <dgm:cxn modelId="{A1FFEEDF-E09A-4D1F-A013-FC14E247E31B}" type="presOf" srcId="{288D3972-56DB-4E06-BCA8-01B14A9ACCD4}" destId="{057E3A46-2E7B-40A3-A2E6-3BB036E3EA55}" srcOrd="0" destOrd="0" presId="urn:microsoft.com/office/officeart/2005/8/layout/orgChart1"/>
    <dgm:cxn modelId="{F3112E6D-E054-45DA-AAA3-D2B3D2489817}" type="presOf" srcId="{2E77FF02-F4B2-4AA2-B969-874E326BCEB8}" destId="{0A7AB112-B595-4EB7-87E6-84CEC7B2974C}" srcOrd="0" destOrd="0" presId="urn:microsoft.com/office/officeart/2005/8/layout/orgChart1"/>
    <dgm:cxn modelId="{1274D652-2012-4853-A711-CC41ACB5E109}" type="presOf" srcId="{230D6117-8FAD-42A8-B15C-6455EB4C5CF0}" destId="{07512BF5-DD0A-4869-AB90-A11C37E9BA34}" srcOrd="0" destOrd="0" presId="urn:microsoft.com/office/officeart/2005/8/layout/orgChart1"/>
    <dgm:cxn modelId="{C73A290C-6341-4590-B8AC-F081611BD836}" type="presOf" srcId="{E4F33B55-FB1C-4E22-A93D-E80F575A9980}" destId="{5D218A0B-8CE4-4920-B75E-700202503E9D}" srcOrd="1" destOrd="0" presId="urn:microsoft.com/office/officeart/2005/8/layout/orgChart1"/>
    <dgm:cxn modelId="{62F9EA55-8FBE-47FE-BA33-613E1E7DFD68}" type="presOf" srcId="{66CA2597-AB61-49BE-9BD7-B765B4909413}" destId="{BFB3DB29-9045-45C8-9725-F42ADC61C2F2}" srcOrd="0" destOrd="0" presId="urn:microsoft.com/office/officeart/2005/8/layout/orgChart1"/>
    <dgm:cxn modelId="{8F654ABD-C340-4C25-9554-3C224CBC170C}" type="presOf" srcId="{230D6117-8FAD-42A8-B15C-6455EB4C5CF0}" destId="{6DAA80F3-0A5E-4D37-BB27-B1608003919B}" srcOrd="1" destOrd="0" presId="urn:microsoft.com/office/officeart/2005/8/layout/orgChart1"/>
    <dgm:cxn modelId="{D1DC2EDD-0781-40FD-BC92-23C967BC100A}" type="presOf" srcId="{A0225F2C-1D0B-4C39-98F1-BB21DDB25C53}" destId="{81855C8B-9F55-4621-9EA6-195B63F2DABA}" srcOrd="1" destOrd="0" presId="urn:microsoft.com/office/officeart/2005/8/layout/orgChart1"/>
    <dgm:cxn modelId="{C368A21B-67EE-49B9-8CD4-01E992E47828}" type="presOf" srcId="{B44652AF-44DC-4156-9144-263A6C4C4CBA}" destId="{7DDE49E6-48FD-4AD0-9C88-5B3CD84E1C12}" srcOrd="0" destOrd="0" presId="urn:microsoft.com/office/officeart/2005/8/layout/orgChart1"/>
    <dgm:cxn modelId="{03EBC195-5257-46A7-B032-63F5201D5D08}" srcId="{0EE75C86-AE97-4BE0-A60F-24F15420AC5B}" destId="{87064CA4-E468-4758-A13C-F10CA693C9D2}" srcOrd="8" destOrd="0" parTransId="{288D3972-56DB-4E06-BCA8-01B14A9ACCD4}" sibTransId="{DFC8C5F6-1592-4F89-93D8-D8A0F518686F}"/>
    <dgm:cxn modelId="{0908C90C-355D-4F7F-98DD-06D9B2F8531B}" type="presOf" srcId="{2E77FF02-F4B2-4AA2-B969-874E326BCEB8}" destId="{92EF4007-C049-42F2-9350-B3326A736FBB}" srcOrd="1" destOrd="0" presId="urn:microsoft.com/office/officeart/2005/8/layout/orgChart1"/>
    <dgm:cxn modelId="{EE27B461-B4E8-4298-9418-535174B65ED6}" type="presOf" srcId="{C042E5EC-B39E-4262-BCC3-8EFCE2E2092E}" destId="{4995CA2F-1687-43AF-9603-F85B933C34E2}" srcOrd="0" destOrd="0" presId="urn:microsoft.com/office/officeart/2005/8/layout/orgChart1"/>
    <dgm:cxn modelId="{0501A302-7454-43B7-BF56-0C8398CFD33F}" type="presOf" srcId="{816A6E6E-E160-4884-991D-6FEA53CA177F}" destId="{E91FFF37-CA42-4DDC-8EC2-26DF56E83F9E}" srcOrd="1" destOrd="0" presId="urn:microsoft.com/office/officeart/2005/8/layout/orgChart1"/>
    <dgm:cxn modelId="{673491A6-C37E-4CE5-B0B1-29DEC614E571}" type="presOf" srcId="{87064CA4-E468-4758-A13C-F10CA693C9D2}" destId="{7F8FEB33-CF69-4687-AD65-476E16089B12}" srcOrd="0" destOrd="0" presId="urn:microsoft.com/office/officeart/2005/8/layout/orgChart1"/>
    <dgm:cxn modelId="{846C031C-191F-408F-B659-CFE3725632E1}" srcId="{0EE75C86-AE97-4BE0-A60F-24F15420AC5B}" destId="{0556866C-6D05-4DDF-A853-39CE9916FA22}" srcOrd="1" destOrd="0" parTransId="{9AD153CD-02EA-47EF-82EE-6C9D386D5962}" sibTransId="{A5AAA3F0-4C2A-4B5C-9DA7-509189854980}"/>
    <dgm:cxn modelId="{2975B3E8-2F02-4D06-B91C-8B184B0DFFA0}" type="presOf" srcId="{4DE0DED0-5FAD-4E8A-B86A-E9C846E32827}" destId="{E31E24FA-DD7A-43C5-AD41-BA5DD0B617E7}" srcOrd="0" destOrd="0" presId="urn:microsoft.com/office/officeart/2005/8/layout/orgChart1"/>
    <dgm:cxn modelId="{58A966A7-D0C2-4768-B977-3981B71D9825}" type="presOf" srcId="{0EE75C86-AE97-4BE0-A60F-24F15420AC5B}" destId="{403930E7-AC1B-42E7-8884-6D4E5CF0BF97}" srcOrd="1" destOrd="0" presId="urn:microsoft.com/office/officeart/2005/8/layout/orgChart1"/>
    <dgm:cxn modelId="{455CF92E-97CF-4B6D-ACE2-CB4563A0EEBD}" type="presOf" srcId="{E9F5035F-D19A-4C79-A88C-C443F90B4F9A}" destId="{5C3AF356-399C-4F79-9866-C506235C0FB0}" srcOrd="0" destOrd="0" presId="urn:microsoft.com/office/officeart/2005/8/layout/orgChart1"/>
    <dgm:cxn modelId="{EFD2B308-AABA-436C-B676-8A9B106DF6F6}" type="presOf" srcId="{9B759253-9AC1-418B-8F9D-F27CB5B0ADF7}" destId="{99A4D6A1-2DEA-4E82-A346-BCCBB4678D8F}" srcOrd="0" destOrd="0" presId="urn:microsoft.com/office/officeart/2005/8/layout/orgChart1"/>
    <dgm:cxn modelId="{DD59C8C7-5B67-477B-B4EA-65636B7187C8}" type="presOf" srcId="{E4F33B55-FB1C-4E22-A93D-E80F575A9980}" destId="{935B2926-C51F-4127-B7F6-81242567BD12}" srcOrd="0" destOrd="0" presId="urn:microsoft.com/office/officeart/2005/8/layout/orgChart1"/>
    <dgm:cxn modelId="{F4E281B6-ECA8-4C80-94A3-CE06A187C0B2}" type="presOf" srcId="{0BCC949B-4B7A-45B7-9BC8-EA851F3E3040}" destId="{109AC0B6-F507-4521-90A2-86B5C5F0DD92}" srcOrd="0" destOrd="0" presId="urn:microsoft.com/office/officeart/2005/8/layout/orgChart1"/>
    <dgm:cxn modelId="{14EDC761-6455-42E8-851A-B73E9D23AE7E}" type="presOf" srcId="{9AD153CD-02EA-47EF-82EE-6C9D386D5962}" destId="{F6A85A70-153C-455C-9D53-C79314AC260E}" srcOrd="0" destOrd="0" presId="urn:microsoft.com/office/officeart/2005/8/layout/orgChart1"/>
    <dgm:cxn modelId="{7BB72B2E-4002-493D-BFEA-557E9A1E5456}" type="presOf" srcId="{6F1C69EB-8256-4AAE-B382-9553F4E9FD43}" destId="{DEBA0EBA-2D3C-4063-A568-E6331209BB17}" srcOrd="0" destOrd="0" presId="urn:microsoft.com/office/officeart/2005/8/layout/orgChart1"/>
    <dgm:cxn modelId="{3BF44E7C-9201-45A8-957D-BAEA2D3685E4}" srcId="{0EE75C86-AE97-4BE0-A60F-24F15420AC5B}" destId="{2E77FF02-F4B2-4AA2-B969-874E326BCEB8}" srcOrd="4" destOrd="0" parTransId="{8391D725-5DDC-4212-8A33-922064B50CC8}" sibTransId="{B8993DD0-99F5-4A57-95A5-D571B01314AC}"/>
    <dgm:cxn modelId="{8A885FA6-31B2-4F59-870F-872581477E45}" srcId="{0EE75C86-AE97-4BE0-A60F-24F15420AC5B}" destId="{A0225F2C-1D0B-4C39-98F1-BB21DDB25C53}" srcOrd="0" destOrd="0" parTransId="{E59CB1D1-CEAC-43C3-A157-95EE2645259B}" sibTransId="{4F2A427E-FD0F-468B-8244-A4AE0B30857D}"/>
    <dgm:cxn modelId="{684CCBB4-1A9E-4146-95DE-35AA0B2EF7BC}" type="presOf" srcId="{7A0B35C4-D26A-4161-9F02-1E2FC17D9B14}" destId="{438E9AA4-0AAA-428A-8900-2D2121506563}" srcOrd="1" destOrd="0" presId="urn:microsoft.com/office/officeart/2005/8/layout/orgChart1"/>
    <dgm:cxn modelId="{39896BD7-3364-4F63-8641-03ACCDFA4F7A}" srcId="{0EE75C86-AE97-4BE0-A60F-24F15420AC5B}" destId="{7A0B35C4-D26A-4161-9F02-1E2FC17D9B14}" srcOrd="7" destOrd="0" parTransId="{B44652AF-44DC-4156-9144-263A6C4C4CBA}" sibTransId="{644D79FF-CE9E-4863-BC67-EFE22778DCF0}"/>
    <dgm:cxn modelId="{5948E5B8-72DA-4B73-B87B-DC09C9685A48}" srcId="{0EE75C86-AE97-4BE0-A60F-24F15420AC5B}" destId="{816A6E6E-E160-4884-991D-6FEA53CA177F}" srcOrd="6" destOrd="0" parTransId="{E9F5035F-D19A-4C79-A88C-C443F90B4F9A}" sibTransId="{CEC7DA56-8F77-4325-9F02-DE88F53C08D7}"/>
    <dgm:cxn modelId="{E172D1B2-2FC5-4465-B0BA-6AD49A914BD3}" type="presParOf" srcId="{4995CA2F-1687-43AF-9603-F85B933C34E2}" destId="{506430C6-91DA-468C-A47F-2C6DC93A7943}" srcOrd="0" destOrd="0" presId="urn:microsoft.com/office/officeart/2005/8/layout/orgChart1"/>
    <dgm:cxn modelId="{C33EFFC3-2D33-4F40-864C-637CD8ACB432}" type="presParOf" srcId="{506430C6-91DA-468C-A47F-2C6DC93A7943}" destId="{7B06D20A-3123-4992-AF77-F9F009BFCCF3}" srcOrd="0" destOrd="0" presId="urn:microsoft.com/office/officeart/2005/8/layout/orgChart1"/>
    <dgm:cxn modelId="{553BBB48-4CDE-41A7-860B-D8D4BC93950F}" type="presParOf" srcId="{7B06D20A-3123-4992-AF77-F9F009BFCCF3}" destId="{332BB3EE-8C33-44A5-A0D1-D65BE5A51D41}" srcOrd="0" destOrd="0" presId="urn:microsoft.com/office/officeart/2005/8/layout/orgChart1"/>
    <dgm:cxn modelId="{C839E73E-D019-45C8-B9E5-230276427024}" type="presParOf" srcId="{7B06D20A-3123-4992-AF77-F9F009BFCCF3}" destId="{403930E7-AC1B-42E7-8884-6D4E5CF0BF97}" srcOrd="1" destOrd="0" presId="urn:microsoft.com/office/officeart/2005/8/layout/orgChart1"/>
    <dgm:cxn modelId="{773101B8-C0A2-4AD7-BC6E-6B2D0668A3BF}" type="presParOf" srcId="{506430C6-91DA-468C-A47F-2C6DC93A7943}" destId="{809C7DE1-A11A-48B4-AEA8-97213E331214}" srcOrd="1" destOrd="0" presId="urn:microsoft.com/office/officeart/2005/8/layout/orgChart1"/>
    <dgm:cxn modelId="{BF71A979-DCC3-4CA0-84B0-FF561D427F02}" type="presParOf" srcId="{809C7DE1-A11A-48B4-AEA8-97213E331214}" destId="{5C3AF356-399C-4F79-9866-C506235C0FB0}" srcOrd="0" destOrd="0" presId="urn:microsoft.com/office/officeart/2005/8/layout/orgChart1"/>
    <dgm:cxn modelId="{4AB84B03-CE37-4D77-AE3E-0DB442A60CD7}" type="presParOf" srcId="{809C7DE1-A11A-48B4-AEA8-97213E331214}" destId="{848C9F94-72FF-4498-944F-3D8F12C5B820}" srcOrd="1" destOrd="0" presId="urn:microsoft.com/office/officeart/2005/8/layout/orgChart1"/>
    <dgm:cxn modelId="{AD866D13-5779-4F14-8BCE-CF8D4078E1EE}" type="presParOf" srcId="{848C9F94-72FF-4498-944F-3D8F12C5B820}" destId="{019EDAA3-3EF8-4AE9-852D-E66EB5A8003E}" srcOrd="0" destOrd="0" presId="urn:microsoft.com/office/officeart/2005/8/layout/orgChart1"/>
    <dgm:cxn modelId="{CD9765BB-705D-4C44-A5BC-F5F74BC00F4F}" type="presParOf" srcId="{019EDAA3-3EF8-4AE9-852D-E66EB5A8003E}" destId="{4ED0FAD5-AED9-43F2-8060-18CABBF81B6B}" srcOrd="0" destOrd="0" presId="urn:microsoft.com/office/officeart/2005/8/layout/orgChart1"/>
    <dgm:cxn modelId="{1A182F82-F604-4DF6-A7B5-71892C775568}" type="presParOf" srcId="{019EDAA3-3EF8-4AE9-852D-E66EB5A8003E}" destId="{E91FFF37-CA42-4DDC-8EC2-26DF56E83F9E}" srcOrd="1" destOrd="0" presId="urn:microsoft.com/office/officeart/2005/8/layout/orgChart1"/>
    <dgm:cxn modelId="{53E1A882-A736-416A-9564-2577DED92A45}" type="presParOf" srcId="{848C9F94-72FF-4498-944F-3D8F12C5B820}" destId="{C5DD459F-1996-4E5A-B53E-5CE2D2EC32B5}" srcOrd="1" destOrd="0" presId="urn:microsoft.com/office/officeart/2005/8/layout/orgChart1"/>
    <dgm:cxn modelId="{32C062EE-4440-4A52-934C-CE79D6D73B1A}" type="presParOf" srcId="{848C9F94-72FF-4498-944F-3D8F12C5B820}" destId="{BF255938-692A-413D-A2C8-FE4BB18B502C}" srcOrd="2" destOrd="0" presId="urn:microsoft.com/office/officeart/2005/8/layout/orgChart1"/>
    <dgm:cxn modelId="{35CBD420-9B8E-4607-AF3D-11FE2924EAAB}" type="presParOf" srcId="{809C7DE1-A11A-48B4-AEA8-97213E331214}" destId="{7DDE49E6-48FD-4AD0-9C88-5B3CD84E1C12}" srcOrd="2" destOrd="0" presId="urn:microsoft.com/office/officeart/2005/8/layout/orgChart1"/>
    <dgm:cxn modelId="{993141B1-8C88-4914-A65F-5E9F7DA80F63}" type="presParOf" srcId="{809C7DE1-A11A-48B4-AEA8-97213E331214}" destId="{7DBAA720-010C-4B17-BD66-B7B44926B90D}" srcOrd="3" destOrd="0" presId="urn:microsoft.com/office/officeart/2005/8/layout/orgChart1"/>
    <dgm:cxn modelId="{035A3FA1-A430-4419-988E-EE75B5884F7E}" type="presParOf" srcId="{7DBAA720-010C-4B17-BD66-B7B44926B90D}" destId="{6B1CA25C-985D-4043-85B9-1DB433723C9F}" srcOrd="0" destOrd="0" presId="urn:microsoft.com/office/officeart/2005/8/layout/orgChart1"/>
    <dgm:cxn modelId="{15273118-20B7-412A-993C-418D6FE603E7}" type="presParOf" srcId="{6B1CA25C-985D-4043-85B9-1DB433723C9F}" destId="{38A62B71-3DB9-4BB3-8650-791ECC0BA483}" srcOrd="0" destOrd="0" presId="urn:microsoft.com/office/officeart/2005/8/layout/orgChart1"/>
    <dgm:cxn modelId="{BDB05266-67FA-480B-BFA4-C9568E52A194}" type="presParOf" srcId="{6B1CA25C-985D-4043-85B9-1DB433723C9F}" destId="{438E9AA4-0AAA-428A-8900-2D2121506563}" srcOrd="1" destOrd="0" presId="urn:microsoft.com/office/officeart/2005/8/layout/orgChart1"/>
    <dgm:cxn modelId="{CFF8CF04-8EE4-4AA6-A75B-B10389D6802D}" type="presParOf" srcId="{7DBAA720-010C-4B17-BD66-B7B44926B90D}" destId="{B6D2C0BB-92F3-4453-AC5D-25D08D5FD1D9}" srcOrd="1" destOrd="0" presId="urn:microsoft.com/office/officeart/2005/8/layout/orgChart1"/>
    <dgm:cxn modelId="{F6F8B842-D349-49E1-8838-FB8C62AF4BB7}" type="presParOf" srcId="{7DBAA720-010C-4B17-BD66-B7B44926B90D}" destId="{5A1EB734-C619-469D-A236-DF6BCC8E96B9}" srcOrd="2" destOrd="0" presId="urn:microsoft.com/office/officeart/2005/8/layout/orgChart1"/>
    <dgm:cxn modelId="{BCC034D7-CCF8-4882-9073-6A1D837B77FB}" type="presParOf" srcId="{809C7DE1-A11A-48B4-AEA8-97213E331214}" destId="{057E3A46-2E7B-40A3-A2E6-3BB036E3EA55}" srcOrd="4" destOrd="0" presId="urn:microsoft.com/office/officeart/2005/8/layout/orgChart1"/>
    <dgm:cxn modelId="{2533D265-F4DF-4A19-A659-9F5B239F0AF5}" type="presParOf" srcId="{809C7DE1-A11A-48B4-AEA8-97213E331214}" destId="{540EAAB6-44C0-4150-A8D1-65D3C13BC771}" srcOrd="5" destOrd="0" presId="urn:microsoft.com/office/officeart/2005/8/layout/orgChart1"/>
    <dgm:cxn modelId="{28B855BC-0F00-4702-823B-41117C64406E}" type="presParOf" srcId="{540EAAB6-44C0-4150-A8D1-65D3C13BC771}" destId="{2EDD3874-8CB4-4635-A593-FEE3D4A079BA}" srcOrd="0" destOrd="0" presId="urn:microsoft.com/office/officeart/2005/8/layout/orgChart1"/>
    <dgm:cxn modelId="{C2E8CCA2-F023-48F0-82CC-836AE45458E2}" type="presParOf" srcId="{2EDD3874-8CB4-4635-A593-FEE3D4A079BA}" destId="{7F8FEB33-CF69-4687-AD65-476E16089B12}" srcOrd="0" destOrd="0" presId="urn:microsoft.com/office/officeart/2005/8/layout/orgChart1"/>
    <dgm:cxn modelId="{721F0B67-69A9-47C3-AE5D-98E6BBE49056}" type="presParOf" srcId="{2EDD3874-8CB4-4635-A593-FEE3D4A079BA}" destId="{C149CD31-B967-440A-87CF-7DEECD257A60}" srcOrd="1" destOrd="0" presId="urn:microsoft.com/office/officeart/2005/8/layout/orgChart1"/>
    <dgm:cxn modelId="{F0B7B43F-E0A7-4938-A43C-05DDE3EDCE4E}" type="presParOf" srcId="{540EAAB6-44C0-4150-A8D1-65D3C13BC771}" destId="{0C83C563-9AAE-45B5-95C4-D2605EF4D4A5}" srcOrd="1" destOrd="0" presId="urn:microsoft.com/office/officeart/2005/8/layout/orgChart1"/>
    <dgm:cxn modelId="{27538BE0-B541-415F-B66A-3F681F26B72E}" type="presParOf" srcId="{540EAAB6-44C0-4150-A8D1-65D3C13BC771}" destId="{8F900077-E7AE-4BEC-A603-0B120545C285}" srcOrd="2" destOrd="0" presId="urn:microsoft.com/office/officeart/2005/8/layout/orgChart1"/>
    <dgm:cxn modelId="{2722B815-80D4-4CA5-BBBF-D5AFB8A900B2}" type="presParOf" srcId="{809C7DE1-A11A-48B4-AEA8-97213E331214}" destId="{DEBA0EBA-2D3C-4063-A568-E6331209BB17}" srcOrd="6" destOrd="0" presId="urn:microsoft.com/office/officeart/2005/8/layout/orgChart1"/>
    <dgm:cxn modelId="{F5A183C8-3EAC-4C76-B772-813DABD5A6DC}" type="presParOf" srcId="{809C7DE1-A11A-48B4-AEA8-97213E331214}" destId="{03EC3CA9-D76D-4111-A94A-F3966BEBEE84}" srcOrd="7" destOrd="0" presId="urn:microsoft.com/office/officeart/2005/8/layout/orgChart1"/>
    <dgm:cxn modelId="{A0203895-5E5C-428B-AEED-78A88B8522B6}" type="presParOf" srcId="{03EC3CA9-D76D-4111-A94A-F3966BEBEE84}" destId="{38DD20B0-9587-4457-95C8-C40ABF8518C3}" srcOrd="0" destOrd="0" presId="urn:microsoft.com/office/officeart/2005/8/layout/orgChart1"/>
    <dgm:cxn modelId="{4B207E4C-D52C-40AF-9BE5-D200B1DAB5AC}" type="presParOf" srcId="{38DD20B0-9587-4457-95C8-C40ABF8518C3}" destId="{BFB3DB29-9045-45C8-9725-F42ADC61C2F2}" srcOrd="0" destOrd="0" presId="urn:microsoft.com/office/officeart/2005/8/layout/orgChart1"/>
    <dgm:cxn modelId="{45EF7377-29A9-4762-A3C7-2CAD19410158}" type="presParOf" srcId="{38DD20B0-9587-4457-95C8-C40ABF8518C3}" destId="{D133FDA6-F107-4D05-9B2C-EE5068B448F1}" srcOrd="1" destOrd="0" presId="urn:microsoft.com/office/officeart/2005/8/layout/orgChart1"/>
    <dgm:cxn modelId="{F13D5450-EB62-4FE0-B23D-B4A95028BD49}" type="presParOf" srcId="{03EC3CA9-D76D-4111-A94A-F3966BEBEE84}" destId="{301777C1-77DB-46DF-AD03-978A1622585A}" srcOrd="1" destOrd="0" presId="urn:microsoft.com/office/officeart/2005/8/layout/orgChart1"/>
    <dgm:cxn modelId="{0233EA58-2418-4F40-8B83-855467C21D02}" type="presParOf" srcId="{03EC3CA9-D76D-4111-A94A-F3966BEBEE84}" destId="{EAAAAAA4-4487-48E0-970C-57FDA715CD91}" srcOrd="2" destOrd="0" presId="urn:microsoft.com/office/officeart/2005/8/layout/orgChart1"/>
    <dgm:cxn modelId="{B7417C8E-797B-4139-9B4E-401751B5DC1F}" type="presParOf" srcId="{506430C6-91DA-468C-A47F-2C6DC93A7943}" destId="{812D93A6-1B31-4AF5-821E-78AC2DC4370A}" srcOrd="2" destOrd="0" presId="urn:microsoft.com/office/officeart/2005/8/layout/orgChart1"/>
    <dgm:cxn modelId="{B03B6870-E7C6-46F0-80D0-AC8D2760230C}" type="presParOf" srcId="{812D93A6-1B31-4AF5-821E-78AC2DC4370A}" destId="{5FF633B3-1C1E-46F9-9A5E-95E003671C87}" srcOrd="0" destOrd="0" presId="urn:microsoft.com/office/officeart/2005/8/layout/orgChart1"/>
    <dgm:cxn modelId="{7C96DC11-8660-4D82-8151-DEA82FDE3722}" type="presParOf" srcId="{812D93A6-1B31-4AF5-821E-78AC2DC4370A}" destId="{A5ABF5AE-57D2-43BC-AC77-12999C8556A8}" srcOrd="1" destOrd="0" presId="urn:microsoft.com/office/officeart/2005/8/layout/orgChart1"/>
    <dgm:cxn modelId="{B9F4B1D6-3D44-4AC1-8578-E7C1CE70A585}" type="presParOf" srcId="{A5ABF5AE-57D2-43BC-AC77-12999C8556A8}" destId="{866CAC68-1970-4139-A9C6-33D6BB32B865}" srcOrd="0" destOrd="0" presId="urn:microsoft.com/office/officeart/2005/8/layout/orgChart1"/>
    <dgm:cxn modelId="{A78EAAB4-A821-435E-8ADC-D30F5A8945B8}" type="presParOf" srcId="{866CAC68-1970-4139-A9C6-33D6BB32B865}" destId="{314F4B5F-4894-458A-B656-0625F3D5AE0B}" srcOrd="0" destOrd="0" presId="urn:microsoft.com/office/officeart/2005/8/layout/orgChart1"/>
    <dgm:cxn modelId="{FD0CE475-71B0-4E7B-BA49-B0A1CA9EB08B}" type="presParOf" srcId="{866CAC68-1970-4139-A9C6-33D6BB32B865}" destId="{81855C8B-9F55-4621-9EA6-195B63F2DABA}" srcOrd="1" destOrd="0" presId="urn:microsoft.com/office/officeart/2005/8/layout/orgChart1"/>
    <dgm:cxn modelId="{50EC94D6-CFFF-409B-AD64-86817F6E56EA}" type="presParOf" srcId="{A5ABF5AE-57D2-43BC-AC77-12999C8556A8}" destId="{32608096-2885-46C4-AC03-1217A0A025B7}" srcOrd="1" destOrd="0" presId="urn:microsoft.com/office/officeart/2005/8/layout/orgChart1"/>
    <dgm:cxn modelId="{A38E821B-D10C-4E97-AB32-7436822FCB47}" type="presParOf" srcId="{A5ABF5AE-57D2-43BC-AC77-12999C8556A8}" destId="{3A7698B6-31C1-43D2-98DE-6F18E2CB389B}" srcOrd="2" destOrd="0" presId="urn:microsoft.com/office/officeart/2005/8/layout/orgChart1"/>
    <dgm:cxn modelId="{57DB6DA7-905E-46E0-AA70-273DE66156F1}" type="presParOf" srcId="{812D93A6-1B31-4AF5-821E-78AC2DC4370A}" destId="{F6A85A70-153C-455C-9D53-C79314AC260E}" srcOrd="2" destOrd="0" presId="urn:microsoft.com/office/officeart/2005/8/layout/orgChart1"/>
    <dgm:cxn modelId="{93F2A397-B0AD-4BE0-89B2-C761D743CF1D}" type="presParOf" srcId="{812D93A6-1B31-4AF5-821E-78AC2DC4370A}" destId="{D085BF74-F010-486E-9EF3-79925FDC133D}" srcOrd="3" destOrd="0" presId="urn:microsoft.com/office/officeart/2005/8/layout/orgChart1"/>
    <dgm:cxn modelId="{0A5F9D98-28E0-43A7-83D0-CA0DE9C2384D}" type="presParOf" srcId="{D085BF74-F010-486E-9EF3-79925FDC133D}" destId="{C3BFEC2E-4CDE-4BD6-8564-115CF17F3D4D}" srcOrd="0" destOrd="0" presId="urn:microsoft.com/office/officeart/2005/8/layout/orgChart1"/>
    <dgm:cxn modelId="{B7DF253F-4F42-40AF-B104-42737B309DBE}" type="presParOf" srcId="{C3BFEC2E-4CDE-4BD6-8564-115CF17F3D4D}" destId="{A6C7B387-C370-4812-B122-8ECC2FE686F5}" srcOrd="0" destOrd="0" presId="urn:microsoft.com/office/officeart/2005/8/layout/orgChart1"/>
    <dgm:cxn modelId="{3342F721-B1C3-4BF2-8ACE-6BCD7D2131D5}" type="presParOf" srcId="{C3BFEC2E-4CDE-4BD6-8564-115CF17F3D4D}" destId="{1B673E96-8174-4DEA-A283-37252329C150}" srcOrd="1" destOrd="0" presId="urn:microsoft.com/office/officeart/2005/8/layout/orgChart1"/>
    <dgm:cxn modelId="{81ACE1D8-061B-45F1-BC52-EA1DB8906329}" type="presParOf" srcId="{D085BF74-F010-486E-9EF3-79925FDC133D}" destId="{86816E75-2025-406E-816A-95749C8A5993}" srcOrd="1" destOrd="0" presId="urn:microsoft.com/office/officeart/2005/8/layout/orgChart1"/>
    <dgm:cxn modelId="{5BF60EDB-0F82-481D-87AA-474B26FAE26E}" type="presParOf" srcId="{D085BF74-F010-486E-9EF3-79925FDC133D}" destId="{90C2F0E6-31C6-4636-A72A-355257BCCE9C}" srcOrd="2" destOrd="0" presId="urn:microsoft.com/office/officeart/2005/8/layout/orgChart1"/>
    <dgm:cxn modelId="{A59925C2-3780-4372-B0EA-1F7B10E6BDF1}" type="presParOf" srcId="{812D93A6-1B31-4AF5-821E-78AC2DC4370A}" destId="{99A4D6A1-2DEA-4E82-A346-BCCBB4678D8F}" srcOrd="4" destOrd="0" presId="urn:microsoft.com/office/officeart/2005/8/layout/orgChart1"/>
    <dgm:cxn modelId="{5679F7F7-38B0-4F53-BF07-5E70ED52AA3A}" type="presParOf" srcId="{812D93A6-1B31-4AF5-821E-78AC2DC4370A}" destId="{4A99B1E6-5401-46A7-AA32-18F8223DD2B1}" srcOrd="5" destOrd="0" presId="urn:microsoft.com/office/officeart/2005/8/layout/orgChart1"/>
    <dgm:cxn modelId="{134541A4-AA52-432B-81C5-48357BE3E7DA}" type="presParOf" srcId="{4A99B1E6-5401-46A7-AA32-18F8223DD2B1}" destId="{68DD2AE9-616C-409F-B8D2-EA35324130C2}" srcOrd="0" destOrd="0" presId="urn:microsoft.com/office/officeart/2005/8/layout/orgChart1"/>
    <dgm:cxn modelId="{F181AF87-AFA1-4130-8367-4FA15099FF95}" type="presParOf" srcId="{68DD2AE9-616C-409F-B8D2-EA35324130C2}" destId="{E31E24FA-DD7A-43C5-AD41-BA5DD0B617E7}" srcOrd="0" destOrd="0" presId="urn:microsoft.com/office/officeart/2005/8/layout/orgChart1"/>
    <dgm:cxn modelId="{D719F40A-6A31-411C-AA69-F0230216F281}" type="presParOf" srcId="{68DD2AE9-616C-409F-B8D2-EA35324130C2}" destId="{84D5F0CB-E1DF-4162-8EBD-1902C62488ED}" srcOrd="1" destOrd="0" presId="urn:microsoft.com/office/officeart/2005/8/layout/orgChart1"/>
    <dgm:cxn modelId="{23184060-8F38-441B-A6A3-A2A0E3F73FF3}" type="presParOf" srcId="{4A99B1E6-5401-46A7-AA32-18F8223DD2B1}" destId="{20FCC076-4859-4B6C-862B-3BF8D014633D}" srcOrd="1" destOrd="0" presId="urn:microsoft.com/office/officeart/2005/8/layout/orgChart1"/>
    <dgm:cxn modelId="{B23C0A16-0E20-487C-BF61-C454489F725A}" type="presParOf" srcId="{4A99B1E6-5401-46A7-AA32-18F8223DD2B1}" destId="{038E0FFE-64A0-4EA6-8B13-13BD8D678179}" srcOrd="2" destOrd="0" presId="urn:microsoft.com/office/officeart/2005/8/layout/orgChart1"/>
    <dgm:cxn modelId="{A6F75CE8-DA54-4AA4-A210-36AEA8F04713}" type="presParOf" srcId="{812D93A6-1B31-4AF5-821E-78AC2DC4370A}" destId="{109AC0B6-F507-4521-90A2-86B5C5F0DD92}" srcOrd="6" destOrd="0" presId="urn:microsoft.com/office/officeart/2005/8/layout/orgChart1"/>
    <dgm:cxn modelId="{FE394DDD-4CB2-490B-BEA8-2DC61251F0CE}" type="presParOf" srcId="{812D93A6-1B31-4AF5-821E-78AC2DC4370A}" destId="{3FA7F8B0-FDAB-40D3-94E2-01C505323513}" srcOrd="7" destOrd="0" presId="urn:microsoft.com/office/officeart/2005/8/layout/orgChart1"/>
    <dgm:cxn modelId="{9FEE933E-2026-493F-AE3A-EF4BB0058128}" type="presParOf" srcId="{3FA7F8B0-FDAB-40D3-94E2-01C505323513}" destId="{3C3EECD2-8BF2-4D4D-89ED-732E9379A4B5}" srcOrd="0" destOrd="0" presId="urn:microsoft.com/office/officeart/2005/8/layout/orgChart1"/>
    <dgm:cxn modelId="{4D054B3A-2D60-47D5-B477-D64924CCD653}" type="presParOf" srcId="{3C3EECD2-8BF2-4D4D-89ED-732E9379A4B5}" destId="{935B2926-C51F-4127-B7F6-81242567BD12}" srcOrd="0" destOrd="0" presId="urn:microsoft.com/office/officeart/2005/8/layout/orgChart1"/>
    <dgm:cxn modelId="{95932F30-6514-4309-8474-A3576B7E7489}" type="presParOf" srcId="{3C3EECD2-8BF2-4D4D-89ED-732E9379A4B5}" destId="{5D218A0B-8CE4-4920-B75E-700202503E9D}" srcOrd="1" destOrd="0" presId="urn:microsoft.com/office/officeart/2005/8/layout/orgChart1"/>
    <dgm:cxn modelId="{59F3C8C9-8DE3-4FC0-AE50-1D8B91DF138D}" type="presParOf" srcId="{3FA7F8B0-FDAB-40D3-94E2-01C505323513}" destId="{D25167F8-FFF5-49CC-8E67-C0C1053D81DC}" srcOrd="1" destOrd="0" presId="urn:microsoft.com/office/officeart/2005/8/layout/orgChart1"/>
    <dgm:cxn modelId="{9929DAA0-2A31-4B14-9153-5D583F869210}" type="presParOf" srcId="{3FA7F8B0-FDAB-40D3-94E2-01C505323513}" destId="{ECA5EECB-B4BC-4CDD-9E74-18BEB5CA6D04}" srcOrd="2" destOrd="0" presId="urn:microsoft.com/office/officeart/2005/8/layout/orgChart1"/>
    <dgm:cxn modelId="{0418F076-D07C-476E-BC1A-DBAE27FEE832}" type="presParOf" srcId="{812D93A6-1B31-4AF5-821E-78AC2DC4370A}" destId="{15B4C6A2-1E87-49B5-9A3A-6BC714318AA3}" srcOrd="8" destOrd="0" presId="urn:microsoft.com/office/officeart/2005/8/layout/orgChart1"/>
    <dgm:cxn modelId="{868F58DA-1EC8-4109-9D50-54F530E54A35}" type="presParOf" srcId="{812D93A6-1B31-4AF5-821E-78AC2DC4370A}" destId="{F755AC58-D2A9-459F-A530-B8B9C713970F}" srcOrd="9" destOrd="0" presId="urn:microsoft.com/office/officeart/2005/8/layout/orgChart1"/>
    <dgm:cxn modelId="{3778DE60-514E-4CF7-8AA8-62FA93280FB1}" type="presParOf" srcId="{F755AC58-D2A9-459F-A530-B8B9C713970F}" destId="{1F879BF8-B58B-43B7-9EBF-692BF164C1BE}" srcOrd="0" destOrd="0" presId="urn:microsoft.com/office/officeart/2005/8/layout/orgChart1"/>
    <dgm:cxn modelId="{BEA21044-4825-4024-AFCB-930BD7C6946B}" type="presParOf" srcId="{1F879BF8-B58B-43B7-9EBF-692BF164C1BE}" destId="{0A7AB112-B595-4EB7-87E6-84CEC7B2974C}" srcOrd="0" destOrd="0" presId="urn:microsoft.com/office/officeart/2005/8/layout/orgChart1"/>
    <dgm:cxn modelId="{0E95C044-C939-4350-9803-91537B05E7E4}" type="presParOf" srcId="{1F879BF8-B58B-43B7-9EBF-692BF164C1BE}" destId="{92EF4007-C049-42F2-9350-B3326A736FBB}" srcOrd="1" destOrd="0" presId="urn:microsoft.com/office/officeart/2005/8/layout/orgChart1"/>
    <dgm:cxn modelId="{4B817765-65A5-453C-8451-B9568863FE6A}" type="presParOf" srcId="{F755AC58-D2A9-459F-A530-B8B9C713970F}" destId="{68D3F437-11CA-4C05-B956-59678CBBDC8A}" srcOrd="1" destOrd="0" presId="urn:microsoft.com/office/officeart/2005/8/layout/orgChart1"/>
    <dgm:cxn modelId="{21EA9B14-6F28-4B62-A514-F0D0EE6DA697}" type="presParOf" srcId="{F755AC58-D2A9-459F-A530-B8B9C713970F}" destId="{175CA43A-6EC1-4C05-ABC5-E9CFE1AAEEC1}" srcOrd="2" destOrd="0" presId="urn:microsoft.com/office/officeart/2005/8/layout/orgChart1"/>
    <dgm:cxn modelId="{8151ECCE-336A-4454-9774-542AC5563D89}" type="presParOf" srcId="{812D93A6-1B31-4AF5-821E-78AC2DC4370A}" destId="{C1385797-29AA-44BF-886B-ABCD87EDDE3D}" srcOrd="10" destOrd="0" presId="urn:microsoft.com/office/officeart/2005/8/layout/orgChart1"/>
    <dgm:cxn modelId="{E3629273-726E-48DB-A24F-1E9D468144EC}" type="presParOf" srcId="{812D93A6-1B31-4AF5-821E-78AC2DC4370A}" destId="{5C84780A-D671-403B-AFB2-0D394C7927C0}" srcOrd="11" destOrd="0" presId="urn:microsoft.com/office/officeart/2005/8/layout/orgChart1"/>
    <dgm:cxn modelId="{235057F2-50A2-4BB3-AB2C-EDD4A05C8B16}" type="presParOf" srcId="{5C84780A-D671-403B-AFB2-0D394C7927C0}" destId="{9434D61B-A823-4F2C-A472-B1879ED16568}" srcOrd="0" destOrd="0" presId="urn:microsoft.com/office/officeart/2005/8/layout/orgChart1"/>
    <dgm:cxn modelId="{A433F4F3-D2FF-468C-8ABC-04F5F1F76A07}" type="presParOf" srcId="{9434D61B-A823-4F2C-A472-B1879ED16568}" destId="{07512BF5-DD0A-4869-AB90-A11C37E9BA34}" srcOrd="0" destOrd="0" presId="urn:microsoft.com/office/officeart/2005/8/layout/orgChart1"/>
    <dgm:cxn modelId="{7BDB2DA2-3923-4483-A841-06580173DF5B}" type="presParOf" srcId="{9434D61B-A823-4F2C-A472-B1879ED16568}" destId="{6DAA80F3-0A5E-4D37-BB27-B1608003919B}" srcOrd="1" destOrd="0" presId="urn:microsoft.com/office/officeart/2005/8/layout/orgChart1"/>
    <dgm:cxn modelId="{22C7D6D9-5E95-4BB9-A0F7-8007758EAE59}" type="presParOf" srcId="{5C84780A-D671-403B-AFB2-0D394C7927C0}" destId="{3A144E76-B346-407D-B61C-5CC240849C12}" srcOrd="1" destOrd="0" presId="urn:microsoft.com/office/officeart/2005/8/layout/orgChart1"/>
    <dgm:cxn modelId="{F77F9039-98A7-4E61-A1C2-4A6CBD23AB8D}" type="presParOf" srcId="{5C84780A-D671-403B-AFB2-0D394C7927C0}" destId="{BD2EE2D0-D05C-490A-9AB2-4324F7CABF62}"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F24AE-006A-4ECC-9AA5-C4F88F6E1906}" type="doc">
      <dgm:prSet loTypeId="urn:microsoft.com/office/officeart/2005/8/layout/process1" loCatId="process" qsTypeId="urn:microsoft.com/office/officeart/2005/8/quickstyle/simple5" qsCatId="simple" csTypeId="urn:microsoft.com/office/officeart/2005/8/colors/colorful4" csCatId="colorful" phldr="1"/>
      <dgm:spPr/>
    </dgm:pt>
    <dgm:pt modelId="{BAEEBECA-BF62-45C8-A58B-856DE80C09D8}">
      <dgm:prSet phldrT="[Tex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800" b="1" dirty="0" smtClean="0"/>
            <a:t>Create Problem Statement &amp; Functional </a:t>
          </a:r>
          <a:r>
            <a:rPr lang="en-US" sz="2000" b="1" dirty="0" smtClean="0"/>
            <a:t>Requirements</a:t>
          </a:r>
          <a:endParaRPr lang="en-US" sz="2000" b="1" dirty="0"/>
        </a:p>
      </dgm:t>
    </dgm:pt>
    <dgm:pt modelId="{1B14E9B8-DAAD-4FFC-A59D-805454AD7AD4}" type="parTrans" cxnId="{3FED9F2C-3EED-4C9A-A245-26A8EB29E519}">
      <dgm:prSet/>
      <dgm:spPr/>
      <dgm:t>
        <a:bodyPr/>
        <a:lstStyle/>
        <a:p>
          <a:endParaRPr lang="en-US"/>
        </a:p>
      </dgm:t>
    </dgm:pt>
    <dgm:pt modelId="{EF29CDDE-1732-4F9D-AF16-04D4D7E444DE}" type="sibTrans" cxnId="{3FED9F2C-3EED-4C9A-A245-26A8EB29E519}">
      <dgm:prSet custT="1"/>
      <dgm:spPr>
        <a:solidFill>
          <a:srgbClr val="003399"/>
        </a:solidFill>
      </dgm:spPr>
      <dgm:t>
        <a:bodyPr/>
        <a:lstStyle/>
        <a:p>
          <a:endParaRPr lang="en-US" sz="1800"/>
        </a:p>
      </dgm:t>
    </dgm:pt>
    <dgm:pt modelId="{74D4D4F6-2764-4F7D-B95C-EA2E38B6D483}">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baseline="0" dirty="0" smtClean="0"/>
            <a:t>Conduct Pilots</a:t>
          </a:r>
          <a:endParaRPr lang="en-US" sz="2000" b="1" baseline="0" dirty="0"/>
        </a:p>
      </dgm:t>
    </dgm:pt>
    <dgm:pt modelId="{6FEF3033-9950-4616-8E9C-2FD5F3F11256}" type="parTrans" cxnId="{A6D564D8-2F08-476F-9F8F-DB0E22CE53A5}">
      <dgm:prSet/>
      <dgm:spPr/>
      <dgm:t>
        <a:bodyPr/>
        <a:lstStyle/>
        <a:p>
          <a:endParaRPr lang="en-US"/>
        </a:p>
      </dgm:t>
    </dgm:pt>
    <dgm:pt modelId="{417974BB-06B9-4E82-8639-8631B65E4D1E}" type="sibTrans" cxnId="{A6D564D8-2F08-476F-9F8F-DB0E22CE53A5}">
      <dgm:prSet/>
      <dgm:spPr>
        <a:solidFill>
          <a:srgbClr val="003399"/>
        </a:solidFill>
      </dgm:spPr>
      <dgm:t>
        <a:bodyPr/>
        <a:lstStyle/>
        <a:p>
          <a:endParaRPr lang="en-US"/>
        </a:p>
      </dgm:t>
    </dgm:pt>
    <dgm:pt modelId="{CF6B7811-6F3D-4A93-A720-AA730E5EDD82}">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dirty="0" smtClean="0"/>
            <a:t>Finalize/Select Technical Solution from Pilots sent to SDO(s)</a:t>
          </a:r>
          <a:endParaRPr lang="en-US" sz="2000" b="1" dirty="0"/>
        </a:p>
      </dgm:t>
    </dgm:pt>
    <dgm:pt modelId="{303E7AAF-D840-4510-A967-01E83BABE4F0}" type="parTrans" cxnId="{8452F2D5-2CC4-4963-97C1-7E24D29BB403}">
      <dgm:prSet/>
      <dgm:spPr/>
      <dgm:t>
        <a:bodyPr/>
        <a:lstStyle/>
        <a:p>
          <a:endParaRPr lang="en-US"/>
        </a:p>
      </dgm:t>
    </dgm:pt>
    <dgm:pt modelId="{F5A395E5-69C9-47EA-9E42-6DCE86B6948F}" type="sibTrans" cxnId="{8452F2D5-2CC4-4963-97C1-7E24D29BB403}">
      <dgm:prSet/>
      <dgm:spPr>
        <a:solidFill>
          <a:srgbClr val="003399"/>
        </a:solidFill>
      </dgm:spPr>
      <dgm:t>
        <a:bodyPr/>
        <a:lstStyle/>
        <a:p>
          <a:endParaRPr lang="en-US"/>
        </a:p>
      </dgm:t>
    </dgm:pt>
    <dgm:pt modelId="{CC373B01-410F-494D-A550-3B0BA277D2B1}">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600" b="1" dirty="0" smtClean="0">
              <a:latin typeface="Arial Narrow" panose="020B0606020202030204" pitchFamily="34" charset="0"/>
            </a:rPr>
            <a:t>Create/Update/ Publish Standards or IG using SDO Processes &amp; Resources (based of finalized pilot solution)</a:t>
          </a:r>
          <a:endParaRPr lang="en-US" sz="1600" b="1" dirty="0">
            <a:latin typeface="Arial Narrow" panose="020B0606020202030204" pitchFamily="34" charset="0"/>
          </a:endParaRPr>
        </a:p>
      </dgm:t>
    </dgm:pt>
    <dgm:pt modelId="{CA408816-51C2-411C-9842-D87F7BA63913}" type="parTrans" cxnId="{B2A6D4EC-18C2-4E41-A2BA-17D3377423E9}">
      <dgm:prSet/>
      <dgm:spPr/>
      <dgm:t>
        <a:bodyPr/>
        <a:lstStyle/>
        <a:p>
          <a:endParaRPr lang="en-US"/>
        </a:p>
      </dgm:t>
    </dgm:pt>
    <dgm:pt modelId="{31540D00-9BC1-45D5-9284-71CF56ABCBFA}" type="sibTrans" cxnId="{B2A6D4EC-18C2-4E41-A2BA-17D3377423E9}">
      <dgm:prSet/>
      <dgm:spPr/>
      <dgm:t>
        <a:bodyPr/>
        <a:lstStyle/>
        <a:p>
          <a:endParaRPr lang="en-US"/>
        </a:p>
      </dgm:t>
    </dgm:pt>
    <dgm:pt modelId="{FD5AB579-D85F-4602-8B14-E5453EE56630}" type="pres">
      <dgm:prSet presAssocID="{143F24AE-006A-4ECC-9AA5-C4F88F6E1906}" presName="Name0" presStyleCnt="0">
        <dgm:presLayoutVars>
          <dgm:dir/>
          <dgm:resizeHandles val="exact"/>
        </dgm:presLayoutVars>
      </dgm:prSet>
      <dgm:spPr/>
    </dgm:pt>
    <dgm:pt modelId="{250C71B5-4665-445C-AD13-54063D89EEBD}" type="pres">
      <dgm:prSet presAssocID="{BAEEBECA-BF62-45C8-A58B-856DE80C09D8}" presName="node" presStyleLbl="node1" presStyleIdx="0" presStyleCnt="4" custScaleX="159922" custScaleY="108459">
        <dgm:presLayoutVars>
          <dgm:bulletEnabled val="1"/>
        </dgm:presLayoutVars>
      </dgm:prSet>
      <dgm:spPr/>
      <dgm:t>
        <a:bodyPr/>
        <a:lstStyle/>
        <a:p>
          <a:endParaRPr lang="en-US"/>
        </a:p>
      </dgm:t>
    </dgm:pt>
    <dgm:pt modelId="{2255CC28-BD8F-47EA-AAA8-29A7DE16E12F}" type="pres">
      <dgm:prSet presAssocID="{EF29CDDE-1732-4F9D-AF16-04D4D7E444DE}" presName="sibTrans" presStyleLbl="sibTrans2D1" presStyleIdx="0" presStyleCnt="3"/>
      <dgm:spPr/>
      <dgm:t>
        <a:bodyPr/>
        <a:lstStyle/>
        <a:p>
          <a:endParaRPr lang="en-US"/>
        </a:p>
      </dgm:t>
    </dgm:pt>
    <dgm:pt modelId="{D2B6F035-3BBC-46E0-AE63-5ADB5141E214}" type="pres">
      <dgm:prSet presAssocID="{EF29CDDE-1732-4F9D-AF16-04D4D7E444DE}" presName="connectorText" presStyleLbl="sibTrans2D1" presStyleIdx="0" presStyleCnt="3"/>
      <dgm:spPr/>
      <dgm:t>
        <a:bodyPr/>
        <a:lstStyle/>
        <a:p>
          <a:endParaRPr lang="en-US"/>
        </a:p>
      </dgm:t>
    </dgm:pt>
    <dgm:pt modelId="{29518536-22A6-4DC1-A44E-8C52CAFBE76D}" type="pres">
      <dgm:prSet presAssocID="{74D4D4F6-2764-4F7D-B95C-EA2E38B6D483}" presName="node" presStyleLbl="node1" presStyleIdx="1" presStyleCnt="4" custScaleX="109165" custScaleY="106470">
        <dgm:presLayoutVars>
          <dgm:bulletEnabled val="1"/>
        </dgm:presLayoutVars>
      </dgm:prSet>
      <dgm:spPr/>
      <dgm:t>
        <a:bodyPr/>
        <a:lstStyle/>
        <a:p>
          <a:endParaRPr lang="en-US"/>
        </a:p>
      </dgm:t>
    </dgm:pt>
    <dgm:pt modelId="{D0429D67-699A-4D47-96A2-09E98EF69A1C}" type="pres">
      <dgm:prSet presAssocID="{417974BB-06B9-4E82-8639-8631B65E4D1E}" presName="sibTrans" presStyleLbl="sibTrans2D1" presStyleIdx="1" presStyleCnt="3"/>
      <dgm:spPr/>
      <dgm:t>
        <a:bodyPr/>
        <a:lstStyle/>
        <a:p>
          <a:endParaRPr lang="en-US"/>
        </a:p>
      </dgm:t>
    </dgm:pt>
    <dgm:pt modelId="{1575E55A-2CEB-457C-A876-8ECC722961D1}" type="pres">
      <dgm:prSet presAssocID="{417974BB-06B9-4E82-8639-8631B65E4D1E}" presName="connectorText" presStyleLbl="sibTrans2D1" presStyleIdx="1" presStyleCnt="3"/>
      <dgm:spPr/>
      <dgm:t>
        <a:bodyPr/>
        <a:lstStyle/>
        <a:p>
          <a:endParaRPr lang="en-US"/>
        </a:p>
      </dgm:t>
    </dgm:pt>
    <dgm:pt modelId="{1277494D-4656-4034-BE30-DE337E4B3565}" type="pres">
      <dgm:prSet presAssocID="{CF6B7811-6F3D-4A93-A720-AA730E5EDD82}" presName="node" presStyleLbl="node1" presStyleIdx="2" presStyleCnt="4" custScaleX="145939" custScaleY="103956">
        <dgm:presLayoutVars>
          <dgm:bulletEnabled val="1"/>
        </dgm:presLayoutVars>
      </dgm:prSet>
      <dgm:spPr/>
      <dgm:t>
        <a:bodyPr/>
        <a:lstStyle/>
        <a:p>
          <a:endParaRPr lang="en-US"/>
        </a:p>
      </dgm:t>
    </dgm:pt>
    <dgm:pt modelId="{F7B77D25-C019-4DD2-A7B7-CBAC6F66D03F}" type="pres">
      <dgm:prSet presAssocID="{F5A395E5-69C9-47EA-9E42-6DCE86B6948F}" presName="sibTrans" presStyleLbl="sibTrans2D1" presStyleIdx="2" presStyleCnt="3"/>
      <dgm:spPr/>
      <dgm:t>
        <a:bodyPr/>
        <a:lstStyle/>
        <a:p>
          <a:endParaRPr lang="en-US"/>
        </a:p>
      </dgm:t>
    </dgm:pt>
    <dgm:pt modelId="{F8E23BDA-A8AD-43F7-ADDA-187E60855F70}" type="pres">
      <dgm:prSet presAssocID="{F5A395E5-69C9-47EA-9E42-6DCE86B6948F}" presName="connectorText" presStyleLbl="sibTrans2D1" presStyleIdx="2" presStyleCnt="3"/>
      <dgm:spPr/>
      <dgm:t>
        <a:bodyPr/>
        <a:lstStyle/>
        <a:p>
          <a:endParaRPr lang="en-US"/>
        </a:p>
      </dgm:t>
    </dgm:pt>
    <dgm:pt modelId="{354AE1A9-25EA-460A-90C9-D93C48FC9634}" type="pres">
      <dgm:prSet presAssocID="{CC373B01-410F-494D-A550-3B0BA277D2B1}" presName="node" presStyleLbl="node1" presStyleIdx="3" presStyleCnt="4" custScaleX="106505" custScaleY="103035">
        <dgm:presLayoutVars>
          <dgm:bulletEnabled val="1"/>
        </dgm:presLayoutVars>
      </dgm:prSet>
      <dgm:spPr/>
      <dgm:t>
        <a:bodyPr/>
        <a:lstStyle/>
        <a:p>
          <a:endParaRPr lang="en-US"/>
        </a:p>
      </dgm:t>
    </dgm:pt>
  </dgm:ptLst>
  <dgm:cxnLst>
    <dgm:cxn modelId="{8B7F70AE-1206-4E15-9DEF-9AB9BA72ED24}" type="presOf" srcId="{F5A395E5-69C9-47EA-9E42-6DCE86B6948F}" destId="{F7B77D25-C019-4DD2-A7B7-CBAC6F66D03F}" srcOrd="0" destOrd="0" presId="urn:microsoft.com/office/officeart/2005/8/layout/process1"/>
    <dgm:cxn modelId="{09A9FCDC-C464-4E8B-8EF0-2296B8D74379}" type="presOf" srcId="{143F24AE-006A-4ECC-9AA5-C4F88F6E1906}" destId="{FD5AB579-D85F-4602-8B14-E5453EE56630}" srcOrd="0" destOrd="0" presId="urn:microsoft.com/office/officeart/2005/8/layout/process1"/>
    <dgm:cxn modelId="{D0EE6741-3ACF-49FD-8FE3-53815ABCDCF5}" type="presOf" srcId="{417974BB-06B9-4E82-8639-8631B65E4D1E}" destId="{D0429D67-699A-4D47-96A2-09E98EF69A1C}" srcOrd="0" destOrd="0" presId="urn:microsoft.com/office/officeart/2005/8/layout/process1"/>
    <dgm:cxn modelId="{6C96874C-7D97-4197-8219-28A439A7C15B}" type="presOf" srcId="{CC373B01-410F-494D-A550-3B0BA277D2B1}" destId="{354AE1A9-25EA-460A-90C9-D93C48FC9634}" srcOrd="0" destOrd="0" presId="urn:microsoft.com/office/officeart/2005/8/layout/process1"/>
    <dgm:cxn modelId="{8622A675-3FD1-42A1-8540-64097C2CC8CA}" type="presOf" srcId="{417974BB-06B9-4E82-8639-8631B65E4D1E}" destId="{1575E55A-2CEB-457C-A876-8ECC722961D1}" srcOrd="1" destOrd="0" presId="urn:microsoft.com/office/officeart/2005/8/layout/process1"/>
    <dgm:cxn modelId="{A6D564D8-2F08-476F-9F8F-DB0E22CE53A5}" srcId="{143F24AE-006A-4ECC-9AA5-C4F88F6E1906}" destId="{74D4D4F6-2764-4F7D-B95C-EA2E38B6D483}" srcOrd="1" destOrd="0" parTransId="{6FEF3033-9950-4616-8E9C-2FD5F3F11256}" sibTransId="{417974BB-06B9-4E82-8639-8631B65E4D1E}"/>
    <dgm:cxn modelId="{8452F2D5-2CC4-4963-97C1-7E24D29BB403}" srcId="{143F24AE-006A-4ECC-9AA5-C4F88F6E1906}" destId="{CF6B7811-6F3D-4A93-A720-AA730E5EDD82}" srcOrd="2" destOrd="0" parTransId="{303E7AAF-D840-4510-A967-01E83BABE4F0}" sibTransId="{F5A395E5-69C9-47EA-9E42-6DCE86B6948F}"/>
    <dgm:cxn modelId="{6FC66943-830F-44A5-82FD-0594E2DB292D}" type="presOf" srcId="{74D4D4F6-2764-4F7D-B95C-EA2E38B6D483}" destId="{29518536-22A6-4DC1-A44E-8C52CAFBE76D}" srcOrd="0" destOrd="0" presId="urn:microsoft.com/office/officeart/2005/8/layout/process1"/>
    <dgm:cxn modelId="{29EE1A2B-754F-4C31-8EE8-C22C3DDC93EA}" type="presOf" srcId="{CF6B7811-6F3D-4A93-A720-AA730E5EDD82}" destId="{1277494D-4656-4034-BE30-DE337E4B3565}" srcOrd="0" destOrd="0" presId="urn:microsoft.com/office/officeart/2005/8/layout/process1"/>
    <dgm:cxn modelId="{B2A6D4EC-18C2-4E41-A2BA-17D3377423E9}" srcId="{143F24AE-006A-4ECC-9AA5-C4F88F6E1906}" destId="{CC373B01-410F-494D-A550-3B0BA277D2B1}" srcOrd="3" destOrd="0" parTransId="{CA408816-51C2-411C-9842-D87F7BA63913}" sibTransId="{31540D00-9BC1-45D5-9284-71CF56ABCBFA}"/>
    <dgm:cxn modelId="{46654B3F-90DC-42A4-8801-335041E781CA}" type="presOf" srcId="{F5A395E5-69C9-47EA-9E42-6DCE86B6948F}" destId="{F8E23BDA-A8AD-43F7-ADDA-187E60855F70}" srcOrd="1" destOrd="0" presId="urn:microsoft.com/office/officeart/2005/8/layout/process1"/>
    <dgm:cxn modelId="{3DB38DDD-AF84-4592-AC86-5D166CAEA168}" type="presOf" srcId="{BAEEBECA-BF62-45C8-A58B-856DE80C09D8}" destId="{250C71B5-4665-445C-AD13-54063D89EEBD}" srcOrd="0" destOrd="0" presId="urn:microsoft.com/office/officeart/2005/8/layout/process1"/>
    <dgm:cxn modelId="{175A1EDC-DD58-4869-A349-D5FD0348910E}" type="presOf" srcId="{EF29CDDE-1732-4F9D-AF16-04D4D7E444DE}" destId="{2255CC28-BD8F-47EA-AAA8-29A7DE16E12F}" srcOrd="0" destOrd="0" presId="urn:microsoft.com/office/officeart/2005/8/layout/process1"/>
    <dgm:cxn modelId="{3FED9F2C-3EED-4C9A-A245-26A8EB29E519}" srcId="{143F24AE-006A-4ECC-9AA5-C4F88F6E1906}" destId="{BAEEBECA-BF62-45C8-A58B-856DE80C09D8}" srcOrd="0" destOrd="0" parTransId="{1B14E9B8-DAAD-4FFC-A59D-805454AD7AD4}" sibTransId="{EF29CDDE-1732-4F9D-AF16-04D4D7E444DE}"/>
    <dgm:cxn modelId="{C1A07E13-51E7-41D2-9DB4-FB99392990FC}" type="presOf" srcId="{EF29CDDE-1732-4F9D-AF16-04D4D7E444DE}" destId="{D2B6F035-3BBC-46E0-AE63-5ADB5141E214}" srcOrd="1" destOrd="0" presId="urn:microsoft.com/office/officeart/2005/8/layout/process1"/>
    <dgm:cxn modelId="{5DA995D2-92D4-4181-9FA9-AC6748F3DF94}" type="presParOf" srcId="{FD5AB579-D85F-4602-8B14-E5453EE56630}" destId="{250C71B5-4665-445C-AD13-54063D89EEBD}" srcOrd="0" destOrd="0" presId="urn:microsoft.com/office/officeart/2005/8/layout/process1"/>
    <dgm:cxn modelId="{AB5639BC-F232-4B4C-8BAB-012EC69B3798}" type="presParOf" srcId="{FD5AB579-D85F-4602-8B14-E5453EE56630}" destId="{2255CC28-BD8F-47EA-AAA8-29A7DE16E12F}" srcOrd="1" destOrd="0" presId="urn:microsoft.com/office/officeart/2005/8/layout/process1"/>
    <dgm:cxn modelId="{EBB57384-AB84-48C4-AFFF-0FA00DBD54BD}" type="presParOf" srcId="{2255CC28-BD8F-47EA-AAA8-29A7DE16E12F}" destId="{D2B6F035-3BBC-46E0-AE63-5ADB5141E214}" srcOrd="0" destOrd="0" presId="urn:microsoft.com/office/officeart/2005/8/layout/process1"/>
    <dgm:cxn modelId="{44389DC7-9EC7-4D47-9CC0-F41C7A9C22DD}" type="presParOf" srcId="{FD5AB579-D85F-4602-8B14-E5453EE56630}" destId="{29518536-22A6-4DC1-A44E-8C52CAFBE76D}" srcOrd="2" destOrd="0" presId="urn:microsoft.com/office/officeart/2005/8/layout/process1"/>
    <dgm:cxn modelId="{4FFC9549-B935-4334-BAEB-66C32DD7F101}" type="presParOf" srcId="{FD5AB579-D85F-4602-8B14-E5453EE56630}" destId="{D0429D67-699A-4D47-96A2-09E98EF69A1C}" srcOrd="3" destOrd="0" presId="urn:microsoft.com/office/officeart/2005/8/layout/process1"/>
    <dgm:cxn modelId="{41F17FE3-E284-4E5D-A331-2E0A10327ACD}" type="presParOf" srcId="{D0429D67-699A-4D47-96A2-09E98EF69A1C}" destId="{1575E55A-2CEB-457C-A876-8ECC722961D1}" srcOrd="0" destOrd="0" presId="urn:microsoft.com/office/officeart/2005/8/layout/process1"/>
    <dgm:cxn modelId="{812E156B-B09F-4512-A3DA-1A83815FE178}" type="presParOf" srcId="{FD5AB579-D85F-4602-8B14-E5453EE56630}" destId="{1277494D-4656-4034-BE30-DE337E4B3565}" srcOrd="4" destOrd="0" presId="urn:microsoft.com/office/officeart/2005/8/layout/process1"/>
    <dgm:cxn modelId="{77D4AC2E-0329-4A9A-9376-378A679EED14}" type="presParOf" srcId="{FD5AB579-D85F-4602-8B14-E5453EE56630}" destId="{F7B77D25-C019-4DD2-A7B7-CBAC6F66D03F}" srcOrd="5" destOrd="0" presId="urn:microsoft.com/office/officeart/2005/8/layout/process1"/>
    <dgm:cxn modelId="{C2D15852-F611-4C4B-A50E-563F8B93D511}" type="presParOf" srcId="{F7B77D25-C019-4DD2-A7B7-CBAC6F66D03F}" destId="{F8E23BDA-A8AD-43F7-ADDA-187E60855F70}" srcOrd="0" destOrd="0" presId="urn:microsoft.com/office/officeart/2005/8/layout/process1"/>
    <dgm:cxn modelId="{693164CD-B7E4-41CB-93F1-FCD0652D253B}" type="presParOf" srcId="{FD5AB579-D85F-4602-8B14-E5453EE56630}" destId="{354AE1A9-25EA-460A-90C9-D93C48FC963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E91F7-4F4D-4C21-8264-AE429517042B}">
      <dsp:nvSpPr>
        <dsp:cNvPr id="0" name=""/>
        <dsp:cNvSpPr/>
      </dsp:nvSpPr>
      <dsp:spPr>
        <a:xfrm>
          <a:off x="24871" y="691351"/>
          <a:ext cx="2611959"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Conceptual</a:t>
          </a:r>
        </a:p>
        <a:p>
          <a:pPr lvl="0" algn="ctr" defTabSz="1066800">
            <a:lnSpc>
              <a:spcPct val="100000"/>
            </a:lnSpc>
            <a:spcBef>
              <a:spcPct val="0"/>
            </a:spcBef>
            <a:spcAft>
              <a:spcPts val="0"/>
            </a:spcAft>
          </a:pPr>
          <a:r>
            <a:rPr lang="en-US" sz="1800" kern="1200" dirty="0" smtClean="0"/>
            <a:t>FHIM Domains and </a:t>
          </a:r>
        </a:p>
        <a:p>
          <a:pPr lvl="0" algn="ctr" defTabSz="1066800">
            <a:lnSpc>
              <a:spcPct val="100000"/>
            </a:lnSpc>
            <a:spcBef>
              <a:spcPct val="0"/>
            </a:spcBef>
            <a:spcAft>
              <a:spcPts val="0"/>
            </a:spcAft>
          </a:pPr>
          <a:r>
            <a:rPr lang="en-US" sz="1800" kern="1200" dirty="0" smtClean="0"/>
            <a:t>Data Dictionary</a:t>
          </a:r>
          <a:endParaRPr lang="en-US" sz="1800" kern="1200" dirty="0"/>
        </a:p>
      </dsp:txBody>
      <dsp:txXfrm>
        <a:off x="63121" y="729601"/>
        <a:ext cx="2535459" cy="1229466"/>
      </dsp:txXfrm>
    </dsp:sp>
    <dsp:sp modelId="{DAE42D85-B3D8-4EA3-845A-D145FF06EFE2}">
      <dsp:nvSpPr>
        <dsp:cNvPr id="0" name=""/>
        <dsp:cNvSpPr/>
      </dsp:nvSpPr>
      <dsp:spPr>
        <a:xfrm>
          <a:off x="286067" y="1997318"/>
          <a:ext cx="237427" cy="922887"/>
        </a:xfrm>
        <a:custGeom>
          <a:avLst/>
          <a:gdLst/>
          <a:ahLst/>
          <a:cxnLst/>
          <a:rect l="0" t="0" r="0" b="0"/>
          <a:pathLst>
            <a:path>
              <a:moveTo>
                <a:pt x="0" y="0"/>
              </a:moveTo>
              <a:lnTo>
                <a:pt x="0" y="922887"/>
              </a:lnTo>
              <a:lnTo>
                <a:pt x="237427" y="922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50BCD-2DDE-4399-B57A-4D4B18916212}">
      <dsp:nvSpPr>
        <dsp:cNvPr id="0" name=""/>
        <dsp:cNvSpPr/>
      </dsp:nvSpPr>
      <dsp:spPr>
        <a:xfrm>
          <a:off x="523495" y="2267222"/>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00000"/>
            </a:lnSpc>
            <a:spcBef>
              <a:spcPct val="0"/>
            </a:spcBef>
            <a:spcAft>
              <a:spcPts val="600"/>
            </a:spcAft>
          </a:pPr>
          <a:r>
            <a:rPr lang="en-US" sz="2400" kern="1200" dirty="0" smtClean="0">
              <a:solidFill>
                <a:schemeClr val="bg1"/>
              </a:solidFill>
            </a:rPr>
            <a:t>Logical</a:t>
          </a:r>
        </a:p>
        <a:p>
          <a:pPr lvl="0" algn="ctr" defTabSz="1066800">
            <a:lnSpc>
              <a:spcPct val="100000"/>
            </a:lnSpc>
            <a:spcBef>
              <a:spcPct val="0"/>
            </a:spcBef>
            <a:spcAft>
              <a:spcPts val="0"/>
            </a:spcAft>
          </a:pPr>
          <a:r>
            <a:rPr lang="en-US" sz="1800" kern="1200" dirty="0" smtClean="0">
              <a:solidFill>
                <a:schemeClr val="bg1"/>
              </a:solidFill>
            </a:rPr>
            <a:t>FHIM Data/Term.</a:t>
          </a:r>
        </a:p>
        <a:p>
          <a:pPr lvl="0" algn="ctr" defTabSz="1066800">
            <a:lnSpc>
              <a:spcPct val="100000"/>
            </a:lnSpc>
            <a:spcBef>
              <a:spcPct val="0"/>
            </a:spcBef>
            <a:spcAft>
              <a:spcPts val="0"/>
            </a:spcAft>
          </a:pPr>
          <a:r>
            <a:rPr lang="en-US" sz="1800" kern="1200" dirty="0" smtClean="0">
              <a:solidFill>
                <a:schemeClr val="bg1"/>
              </a:solidFill>
            </a:rPr>
            <a:t>EHR-S Functions</a:t>
          </a:r>
        </a:p>
        <a:p>
          <a:pPr lvl="0" algn="ctr" defTabSz="1066800">
            <a:lnSpc>
              <a:spcPct val="100000"/>
            </a:lnSpc>
            <a:spcBef>
              <a:spcPct val="0"/>
            </a:spcBef>
            <a:spcAft>
              <a:spcPts val="0"/>
            </a:spcAft>
          </a:pPr>
          <a:r>
            <a:rPr lang="en-US" sz="1800" kern="1200" dirty="0" smtClean="0">
              <a:solidFill>
                <a:schemeClr val="bg1"/>
              </a:solidFill>
            </a:rPr>
            <a:t>DAF Queries</a:t>
          </a:r>
        </a:p>
      </dsp:txBody>
      <dsp:txXfrm>
        <a:off x="561745" y="2305472"/>
        <a:ext cx="2013046" cy="1229466"/>
      </dsp:txXfrm>
    </dsp:sp>
    <dsp:sp modelId="{34A47772-0BDF-41C8-91FA-041758518C5A}">
      <dsp:nvSpPr>
        <dsp:cNvPr id="0" name=""/>
        <dsp:cNvSpPr/>
      </dsp:nvSpPr>
      <dsp:spPr>
        <a:xfrm>
          <a:off x="286067" y="1997318"/>
          <a:ext cx="237427" cy="2555346"/>
        </a:xfrm>
        <a:custGeom>
          <a:avLst/>
          <a:gdLst/>
          <a:ahLst/>
          <a:cxnLst/>
          <a:rect l="0" t="0" r="0" b="0"/>
          <a:pathLst>
            <a:path>
              <a:moveTo>
                <a:pt x="0" y="0"/>
              </a:moveTo>
              <a:lnTo>
                <a:pt x="0" y="2555346"/>
              </a:lnTo>
              <a:lnTo>
                <a:pt x="237427" y="2555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5E8E4-5299-4677-8574-DA605D272769}">
      <dsp:nvSpPr>
        <dsp:cNvPr id="0" name=""/>
        <dsp:cNvSpPr/>
      </dsp:nvSpPr>
      <dsp:spPr>
        <a:xfrm>
          <a:off x="523495" y="3899681"/>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Physical</a:t>
          </a:r>
        </a:p>
        <a:p>
          <a:pPr lvl="0" algn="ctr" defTabSz="1066800">
            <a:lnSpc>
              <a:spcPct val="100000"/>
            </a:lnSpc>
            <a:spcBef>
              <a:spcPct val="0"/>
            </a:spcBef>
            <a:spcAft>
              <a:spcPts val="0"/>
            </a:spcAft>
          </a:pPr>
          <a:r>
            <a:rPr lang="en-US" sz="1800" kern="1200" dirty="0" smtClean="0">
              <a:solidFill>
                <a:schemeClr val="bg1"/>
              </a:solidFill>
            </a:rPr>
            <a:t>NIEM, FHIR, </a:t>
          </a:r>
        </a:p>
        <a:p>
          <a:pPr lvl="0" algn="ctr" defTabSz="1066800">
            <a:lnSpc>
              <a:spcPct val="100000"/>
            </a:lnSpc>
            <a:spcBef>
              <a:spcPct val="0"/>
            </a:spcBef>
            <a:spcAft>
              <a:spcPts val="0"/>
            </a:spcAft>
          </a:pPr>
          <a:r>
            <a:rPr lang="en-US" sz="1800" kern="1200" dirty="0" smtClean="0">
              <a:solidFill>
                <a:schemeClr val="bg1"/>
              </a:solidFill>
            </a:rPr>
            <a:t>CCDA etc.</a:t>
          </a:r>
        </a:p>
      </dsp:txBody>
      <dsp:txXfrm>
        <a:off x="561745" y="3937931"/>
        <a:ext cx="2013046" cy="1229466"/>
      </dsp:txXfrm>
    </dsp:sp>
    <dsp:sp modelId="{056B905D-11BF-468F-8898-60D3945D7F2C}">
      <dsp:nvSpPr>
        <dsp:cNvPr id="0" name=""/>
        <dsp:cNvSpPr/>
      </dsp:nvSpPr>
      <dsp:spPr>
        <a:xfrm>
          <a:off x="3266046" y="634764"/>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ICIB</a:t>
          </a:r>
        </a:p>
        <a:p>
          <a:pPr lvl="0" algn="ctr" defTabSz="1066800">
            <a:lnSpc>
              <a:spcPct val="100000"/>
            </a:lnSpc>
            <a:spcBef>
              <a:spcPct val="0"/>
            </a:spcBef>
            <a:spcAft>
              <a:spcPts val="0"/>
            </a:spcAft>
          </a:pPr>
          <a:r>
            <a:rPr lang="en-US" sz="1800" kern="1200" dirty="0" smtClean="0"/>
            <a:t>Prioritized Domain </a:t>
          </a:r>
        </a:p>
        <a:p>
          <a:pPr lvl="0" algn="ctr" defTabSz="1066800">
            <a:lnSpc>
              <a:spcPct val="100000"/>
            </a:lnSpc>
            <a:spcBef>
              <a:spcPct val="0"/>
            </a:spcBef>
            <a:spcAft>
              <a:spcPts val="0"/>
            </a:spcAft>
          </a:pPr>
          <a:r>
            <a:rPr lang="en-US" sz="1800" kern="1200" dirty="0" smtClean="0"/>
            <a:t>and Capability Lists </a:t>
          </a:r>
          <a:endParaRPr lang="en-US" sz="1800" kern="1200" dirty="0"/>
        </a:p>
      </dsp:txBody>
      <dsp:txXfrm>
        <a:off x="3304296" y="673014"/>
        <a:ext cx="2535433" cy="1229466"/>
      </dsp:txXfrm>
    </dsp:sp>
    <dsp:sp modelId="{7B6AFFA6-5A92-48D6-AF64-872049851759}">
      <dsp:nvSpPr>
        <dsp:cNvPr id="0" name=""/>
        <dsp:cNvSpPr/>
      </dsp:nvSpPr>
      <dsp:spPr>
        <a:xfrm>
          <a:off x="3527239" y="1940730"/>
          <a:ext cx="261193" cy="979475"/>
        </a:xfrm>
        <a:custGeom>
          <a:avLst/>
          <a:gdLst/>
          <a:ahLst/>
          <a:cxnLst/>
          <a:rect l="0" t="0" r="0" b="0"/>
          <a:pathLst>
            <a:path>
              <a:moveTo>
                <a:pt x="0" y="0"/>
              </a:moveTo>
              <a:lnTo>
                <a:pt x="0" y="979475"/>
              </a:lnTo>
              <a:lnTo>
                <a:pt x="261193" y="979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CF49E-4F08-4C0C-B80E-8E6CCD315B6B}">
      <dsp:nvSpPr>
        <dsp:cNvPr id="0" name=""/>
        <dsp:cNvSpPr/>
      </dsp:nvSpPr>
      <dsp:spPr>
        <a:xfrm>
          <a:off x="3788432"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Analyst</a:t>
          </a:r>
        </a:p>
        <a:p>
          <a:pPr lvl="0" algn="ctr" defTabSz="1066800">
            <a:lnSpc>
              <a:spcPct val="90000"/>
            </a:lnSpc>
            <a:spcBef>
              <a:spcPct val="0"/>
            </a:spcBef>
            <a:spcAft>
              <a:spcPct val="35000"/>
            </a:spcAft>
          </a:pPr>
          <a:r>
            <a:rPr lang="en-US" sz="2400" kern="1200" dirty="0" smtClean="0">
              <a:solidFill>
                <a:schemeClr val="bg1"/>
              </a:solidFill>
            </a:rPr>
            <a:t>Architect</a:t>
          </a:r>
          <a:endParaRPr lang="en-US" sz="2400" kern="1200" dirty="0">
            <a:solidFill>
              <a:schemeClr val="bg1"/>
            </a:solidFill>
          </a:endParaRPr>
        </a:p>
      </dsp:txBody>
      <dsp:txXfrm>
        <a:off x="3826682" y="2305472"/>
        <a:ext cx="2013046" cy="1229466"/>
      </dsp:txXfrm>
    </dsp:sp>
    <dsp:sp modelId="{95D1DB08-A257-43EA-8DD6-D9759154AF39}">
      <dsp:nvSpPr>
        <dsp:cNvPr id="0" name=""/>
        <dsp:cNvSpPr/>
      </dsp:nvSpPr>
      <dsp:spPr>
        <a:xfrm>
          <a:off x="3527239" y="1940730"/>
          <a:ext cx="261193" cy="2611933"/>
        </a:xfrm>
        <a:custGeom>
          <a:avLst/>
          <a:gdLst/>
          <a:ahLst/>
          <a:cxnLst/>
          <a:rect l="0" t="0" r="0" b="0"/>
          <a:pathLst>
            <a:path>
              <a:moveTo>
                <a:pt x="0" y="0"/>
              </a:moveTo>
              <a:lnTo>
                <a:pt x="0" y="2611933"/>
              </a:lnTo>
              <a:lnTo>
                <a:pt x="261193" y="2611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7BBCF3-DF9E-4D58-A501-6B13DF583C80}">
      <dsp:nvSpPr>
        <dsp:cNvPr id="0" name=""/>
        <dsp:cNvSpPr/>
      </dsp:nvSpPr>
      <dsp:spPr>
        <a:xfrm>
          <a:off x="3788432"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DBA</a:t>
          </a:r>
        </a:p>
        <a:p>
          <a:pPr lvl="0" algn="ctr" defTabSz="1066800">
            <a:lnSpc>
              <a:spcPct val="90000"/>
            </a:lnSpc>
            <a:spcBef>
              <a:spcPct val="0"/>
            </a:spcBef>
            <a:spcAft>
              <a:spcPct val="35000"/>
            </a:spcAft>
          </a:pPr>
          <a:r>
            <a:rPr lang="en-US" sz="2400" kern="1200" dirty="0" smtClean="0">
              <a:solidFill>
                <a:schemeClr val="bg1"/>
              </a:solidFill>
            </a:rPr>
            <a:t>Developer</a:t>
          </a:r>
          <a:endParaRPr lang="en-US" sz="2400" kern="1200" dirty="0">
            <a:solidFill>
              <a:schemeClr val="bg1"/>
            </a:solidFill>
          </a:endParaRPr>
        </a:p>
      </dsp:txBody>
      <dsp:txXfrm>
        <a:off x="3826682" y="3937931"/>
        <a:ext cx="2013046" cy="1229466"/>
      </dsp:txXfrm>
    </dsp:sp>
    <dsp:sp modelId="{96499789-ABA2-4252-BD6D-5A02623215A9}">
      <dsp:nvSpPr>
        <dsp:cNvPr id="0" name=""/>
        <dsp:cNvSpPr/>
      </dsp:nvSpPr>
      <dsp:spPr>
        <a:xfrm>
          <a:off x="6532066" y="621508"/>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COMMUNICATION AND DEFINITION</a:t>
          </a:r>
        </a:p>
        <a:p>
          <a:pPr lvl="0" algn="ctr" defTabSz="800100">
            <a:lnSpc>
              <a:spcPct val="90000"/>
            </a:lnSpc>
            <a:spcBef>
              <a:spcPct val="0"/>
            </a:spcBef>
            <a:spcAft>
              <a:spcPts val="0"/>
            </a:spcAft>
          </a:pPr>
          <a:r>
            <a:rPr lang="en-US" sz="1800" kern="1200" dirty="0" smtClean="0">
              <a:solidFill>
                <a:schemeClr val="bg1"/>
              </a:solidFill>
            </a:rPr>
            <a:t>of business Domains,</a:t>
          </a:r>
        </a:p>
        <a:p>
          <a:pPr lvl="0" algn="ctr" defTabSz="800100">
            <a:lnSpc>
              <a:spcPct val="90000"/>
            </a:lnSpc>
            <a:spcBef>
              <a:spcPct val="0"/>
            </a:spcBef>
            <a:spcAft>
              <a:spcPts val="0"/>
            </a:spcAft>
          </a:pPr>
          <a:r>
            <a:rPr lang="en-US" sz="1800" kern="1200" dirty="0" smtClean="0">
              <a:solidFill>
                <a:schemeClr val="bg1"/>
              </a:solidFill>
            </a:rPr>
            <a:t>concepts and rules</a:t>
          </a:r>
          <a:endParaRPr lang="en-US" sz="1800" kern="1200" dirty="0">
            <a:solidFill>
              <a:schemeClr val="bg1"/>
            </a:solidFill>
          </a:endParaRPr>
        </a:p>
      </dsp:txBody>
      <dsp:txXfrm>
        <a:off x="6570316" y="659758"/>
        <a:ext cx="2535433" cy="1229466"/>
      </dsp:txXfrm>
    </dsp:sp>
    <dsp:sp modelId="{10827471-F486-471F-A5FD-06CD1E56B6A5}">
      <dsp:nvSpPr>
        <dsp:cNvPr id="0" name=""/>
        <dsp:cNvSpPr/>
      </dsp:nvSpPr>
      <dsp:spPr>
        <a:xfrm>
          <a:off x="6793259" y="1927475"/>
          <a:ext cx="260090" cy="992730"/>
        </a:xfrm>
        <a:custGeom>
          <a:avLst/>
          <a:gdLst/>
          <a:ahLst/>
          <a:cxnLst/>
          <a:rect l="0" t="0" r="0" b="0"/>
          <a:pathLst>
            <a:path>
              <a:moveTo>
                <a:pt x="0" y="0"/>
              </a:moveTo>
              <a:lnTo>
                <a:pt x="0" y="992730"/>
              </a:lnTo>
              <a:lnTo>
                <a:pt x="260090" y="9927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4EBFB-E8D4-43EE-B37E-4EDB4CC84B3E}">
      <dsp:nvSpPr>
        <dsp:cNvPr id="0" name=""/>
        <dsp:cNvSpPr/>
      </dsp:nvSpPr>
      <dsp:spPr>
        <a:xfrm>
          <a:off x="7053349"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TESTABLE SPECIFICATION of business objects, services and rules </a:t>
          </a:r>
          <a:endParaRPr lang="en-US" sz="1800" kern="1200" dirty="0">
            <a:solidFill>
              <a:schemeClr val="bg1"/>
            </a:solidFill>
          </a:endParaRPr>
        </a:p>
      </dsp:txBody>
      <dsp:txXfrm>
        <a:off x="7091599" y="2305472"/>
        <a:ext cx="2013046" cy="1229466"/>
      </dsp:txXfrm>
    </dsp:sp>
    <dsp:sp modelId="{587016BE-A8D5-4903-A5B5-CB7755E883F7}">
      <dsp:nvSpPr>
        <dsp:cNvPr id="0" name=""/>
        <dsp:cNvSpPr/>
      </dsp:nvSpPr>
      <dsp:spPr>
        <a:xfrm>
          <a:off x="6793259" y="1927475"/>
          <a:ext cx="260090" cy="2625189"/>
        </a:xfrm>
        <a:custGeom>
          <a:avLst/>
          <a:gdLst/>
          <a:ahLst/>
          <a:cxnLst/>
          <a:rect l="0" t="0" r="0" b="0"/>
          <a:pathLst>
            <a:path>
              <a:moveTo>
                <a:pt x="0" y="0"/>
              </a:moveTo>
              <a:lnTo>
                <a:pt x="0" y="2625189"/>
              </a:lnTo>
              <a:lnTo>
                <a:pt x="260090" y="2625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3E7789-E7C9-439D-BE98-9A2E21EE389E}">
      <dsp:nvSpPr>
        <dsp:cNvPr id="0" name=""/>
        <dsp:cNvSpPr/>
      </dsp:nvSpPr>
      <dsp:spPr>
        <a:xfrm>
          <a:off x="7053349"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CERTIFIABLE IMPLEMENTATION of business        data exchanges  and repositories</a:t>
          </a:r>
          <a:endParaRPr lang="en-US" sz="1700" kern="1200" dirty="0">
            <a:solidFill>
              <a:schemeClr val="bg1"/>
            </a:solidFill>
          </a:endParaRPr>
        </a:p>
      </dsp:txBody>
      <dsp:txXfrm>
        <a:off x="7091599" y="3937931"/>
        <a:ext cx="2013046" cy="1229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5797-29AA-44BF-886B-ABCD87EDDE3D}">
      <dsp:nvSpPr>
        <dsp:cNvPr id="0" name=""/>
        <dsp:cNvSpPr/>
      </dsp:nvSpPr>
      <dsp:spPr>
        <a:xfrm>
          <a:off x="3581400" y="462424"/>
          <a:ext cx="297305" cy="3117878"/>
        </a:xfrm>
        <a:custGeom>
          <a:avLst/>
          <a:gdLst/>
          <a:ahLst/>
          <a:cxnLst/>
          <a:rect l="0" t="0" r="0" b="0"/>
          <a:pathLst>
            <a:path>
              <a:moveTo>
                <a:pt x="0" y="0"/>
              </a:moveTo>
              <a:lnTo>
                <a:pt x="0" y="3117878"/>
              </a:lnTo>
              <a:lnTo>
                <a:pt x="297305" y="3117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4C6A2-1E87-49B5-9A3A-6BC714318AA3}">
      <dsp:nvSpPr>
        <dsp:cNvPr id="0" name=""/>
        <dsp:cNvSpPr/>
      </dsp:nvSpPr>
      <dsp:spPr>
        <a:xfrm>
          <a:off x="3277341" y="462424"/>
          <a:ext cx="304058" cy="3113615"/>
        </a:xfrm>
        <a:custGeom>
          <a:avLst/>
          <a:gdLst/>
          <a:ahLst/>
          <a:cxnLst/>
          <a:rect l="0" t="0" r="0" b="0"/>
          <a:pathLst>
            <a:path>
              <a:moveTo>
                <a:pt x="304058" y="0"/>
              </a:moveTo>
              <a:lnTo>
                <a:pt x="304058" y="3113615"/>
              </a:lnTo>
              <a:lnTo>
                <a:pt x="0" y="311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9AC0B6-F507-4521-90A2-86B5C5F0DD92}">
      <dsp:nvSpPr>
        <dsp:cNvPr id="0" name=""/>
        <dsp:cNvSpPr/>
      </dsp:nvSpPr>
      <dsp:spPr>
        <a:xfrm>
          <a:off x="3581400" y="462424"/>
          <a:ext cx="297305" cy="1854868"/>
        </a:xfrm>
        <a:custGeom>
          <a:avLst/>
          <a:gdLst/>
          <a:ahLst/>
          <a:cxnLst/>
          <a:rect l="0" t="0" r="0" b="0"/>
          <a:pathLst>
            <a:path>
              <a:moveTo>
                <a:pt x="0" y="0"/>
              </a:moveTo>
              <a:lnTo>
                <a:pt x="0" y="1854868"/>
              </a:lnTo>
              <a:lnTo>
                <a:pt x="297305" y="185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4D6A1-2DEA-4E82-A346-BCCBB4678D8F}">
      <dsp:nvSpPr>
        <dsp:cNvPr id="0" name=""/>
        <dsp:cNvSpPr/>
      </dsp:nvSpPr>
      <dsp:spPr>
        <a:xfrm>
          <a:off x="3324883" y="462424"/>
          <a:ext cx="256516" cy="1853414"/>
        </a:xfrm>
        <a:custGeom>
          <a:avLst/>
          <a:gdLst/>
          <a:ahLst/>
          <a:cxnLst/>
          <a:rect l="0" t="0" r="0" b="0"/>
          <a:pathLst>
            <a:path>
              <a:moveTo>
                <a:pt x="256516" y="0"/>
              </a:moveTo>
              <a:lnTo>
                <a:pt x="256516" y="1853414"/>
              </a:lnTo>
              <a:lnTo>
                <a:pt x="0" y="18534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85A70-153C-455C-9D53-C79314AC260E}">
      <dsp:nvSpPr>
        <dsp:cNvPr id="0" name=""/>
        <dsp:cNvSpPr/>
      </dsp:nvSpPr>
      <dsp:spPr>
        <a:xfrm>
          <a:off x="3581400" y="462424"/>
          <a:ext cx="297305" cy="619201"/>
        </a:xfrm>
        <a:custGeom>
          <a:avLst/>
          <a:gdLst/>
          <a:ahLst/>
          <a:cxnLst/>
          <a:rect l="0" t="0" r="0" b="0"/>
          <a:pathLst>
            <a:path>
              <a:moveTo>
                <a:pt x="0" y="0"/>
              </a:moveTo>
              <a:lnTo>
                <a:pt x="0" y="619201"/>
              </a:lnTo>
              <a:lnTo>
                <a:pt x="297305" y="6192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633B3-1C1E-46F9-9A5E-95E003671C87}">
      <dsp:nvSpPr>
        <dsp:cNvPr id="0" name=""/>
        <dsp:cNvSpPr/>
      </dsp:nvSpPr>
      <dsp:spPr>
        <a:xfrm>
          <a:off x="3368058" y="462424"/>
          <a:ext cx="213341" cy="621018"/>
        </a:xfrm>
        <a:custGeom>
          <a:avLst/>
          <a:gdLst/>
          <a:ahLst/>
          <a:cxnLst/>
          <a:rect l="0" t="0" r="0" b="0"/>
          <a:pathLst>
            <a:path>
              <a:moveTo>
                <a:pt x="213341" y="0"/>
              </a:moveTo>
              <a:lnTo>
                <a:pt x="213341" y="621018"/>
              </a:lnTo>
              <a:lnTo>
                <a:pt x="0" y="6210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A0EBA-2D3C-4063-A568-E6331209BB17}">
      <dsp:nvSpPr>
        <dsp:cNvPr id="0" name=""/>
        <dsp:cNvSpPr/>
      </dsp:nvSpPr>
      <dsp:spPr>
        <a:xfrm>
          <a:off x="3581400" y="462424"/>
          <a:ext cx="2643646" cy="4028150"/>
        </a:xfrm>
        <a:custGeom>
          <a:avLst/>
          <a:gdLst/>
          <a:ahLst/>
          <a:cxnLst/>
          <a:rect l="0" t="0" r="0" b="0"/>
          <a:pathLst>
            <a:path>
              <a:moveTo>
                <a:pt x="0" y="0"/>
              </a:moveTo>
              <a:lnTo>
                <a:pt x="0" y="3931407"/>
              </a:lnTo>
              <a:lnTo>
                <a:pt x="2643646" y="3931407"/>
              </a:lnTo>
              <a:lnTo>
                <a:pt x="2643646"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7E3A46-2E7B-40A3-A2E6-3BB036E3EA55}">
      <dsp:nvSpPr>
        <dsp:cNvPr id="0" name=""/>
        <dsp:cNvSpPr/>
      </dsp:nvSpPr>
      <dsp:spPr>
        <a:xfrm>
          <a:off x="3581400" y="462424"/>
          <a:ext cx="861943" cy="4028150"/>
        </a:xfrm>
        <a:custGeom>
          <a:avLst/>
          <a:gdLst/>
          <a:ahLst/>
          <a:cxnLst/>
          <a:rect l="0" t="0" r="0" b="0"/>
          <a:pathLst>
            <a:path>
              <a:moveTo>
                <a:pt x="0" y="0"/>
              </a:moveTo>
              <a:lnTo>
                <a:pt x="0" y="3931407"/>
              </a:lnTo>
              <a:lnTo>
                <a:pt x="861943" y="3931407"/>
              </a:lnTo>
              <a:lnTo>
                <a:pt x="861943"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E49E6-48FD-4AD0-9C88-5B3CD84E1C12}">
      <dsp:nvSpPr>
        <dsp:cNvPr id="0" name=""/>
        <dsp:cNvSpPr/>
      </dsp:nvSpPr>
      <dsp:spPr>
        <a:xfrm>
          <a:off x="2678133" y="462424"/>
          <a:ext cx="903266" cy="4028150"/>
        </a:xfrm>
        <a:custGeom>
          <a:avLst/>
          <a:gdLst/>
          <a:ahLst/>
          <a:cxnLst/>
          <a:rect l="0" t="0" r="0" b="0"/>
          <a:pathLst>
            <a:path>
              <a:moveTo>
                <a:pt x="903266" y="0"/>
              </a:moveTo>
              <a:lnTo>
                <a:pt x="90326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AF356-399C-4F79-9866-C506235C0FB0}">
      <dsp:nvSpPr>
        <dsp:cNvPr id="0" name=""/>
        <dsp:cNvSpPr/>
      </dsp:nvSpPr>
      <dsp:spPr>
        <a:xfrm>
          <a:off x="912213" y="462424"/>
          <a:ext cx="2669186" cy="4028150"/>
        </a:xfrm>
        <a:custGeom>
          <a:avLst/>
          <a:gdLst/>
          <a:ahLst/>
          <a:cxnLst/>
          <a:rect l="0" t="0" r="0" b="0"/>
          <a:pathLst>
            <a:path>
              <a:moveTo>
                <a:pt x="2669186" y="0"/>
              </a:moveTo>
              <a:lnTo>
                <a:pt x="266918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BB3EE-8C33-44A5-A0D1-D65BE5A51D41}">
      <dsp:nvSpPr>
        <dsp:cNvPr id="0" name=""/>
        <dsp:cNvSpPr/>
      </dsp:nvSpPr>
      <dsp:spPr>
        <a:xfrm>
          <a:off x="115128" y="1743"/>
          <a:ext cx="6932542"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US Realm EHR-S FM Profile, containing</a:t>
          </a:r>
          <a:endParaRPr lang="en-US" sz="2400" kern="1200" dirty="0"/>
        </a:p>
      </dsp:txBody>
      <dsp:txXfrm>
        <a:off x="115128" y="1743"/>
        <a:ext cx="6932542" cy="460681"/>
      </dsp:txXfrm>
    </dsp:sp>
    <dsp:sp modelId="{4ED0FAD5-AED9-43F2-8060-18CABBF81B6B}">
      <dsp:nvSpPr>
        <dsp:cNvPr id="0" name=""/>
        <dsp:cNvSpPr/>
      </dsp:nvSpPr>
      <dsp:spPr>
        <a:xfrm>
          <a:off x="130520" y="4490575"/>
          <a:ext cx="156338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NIEM</a:t>
          </a:r>
          <a:endParaRPr lang="en-US" sz="2000" kern="1200" dirty="0"/>
        </a:p>
      </dsp:txBody>
      <dsp:txXfrm>
        <a:off x="130520" y="4490575"/>
        <a:ext cx="1563386" cy="460681"/>
      </dsp:txXfrm>
    </dsp:sp>
    <dsp:sp modelId="{38A62B71-3DB9-4BB3-8650-791ECC0BA483}">
      <dsp:nvSpPr>
        <dsp:cNvPr id="0" name=""/>
        <dsp:cNvSpPr/>
      </dsp:nvSpPr>
      <dsp:spPr>
        <a:xfrm>
          <a:off x="1887392" y="4490575"/>
          <a:ext cx="1581481"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FHIR</a:t>
          </a:r>
          <a:endParaRPr lang="en-US" sz="2000" kern="1200" dirty="0"/>
        </a:p>
      </dsp:txBody>
      <dsp:txXfrm>
        <a:off x="1887392" y="4490575"/>
        <a:ext cx="1581481" cy="460681"/>
      </dsp:txXfrm>
    </dsp:sp>
    <dsp:sp modelId="{7F8FEB33-CF69-4687-AD65-476E16089B12}">
      <dsp:nvSpPr>
        <dsp:cNvPr id="0" name=""/>
        <dsp:cNvSpPr/>
      </dsp:nvSpPr>
      <dsp:spPr>
        <a:xfrm>
          <a:off x="3662360" y="4490575"/>
          <a:ext cx="1561967"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CDA/CCDA</a:t>
          </a:r>
          <a:endParaRPr lang="en-US" sz="2000" kern="1200" dirty="0"/>
        </a:p>
      </dsp:txBody>
      <dsp:txXfrm>
        <a:off x="3662360" y="4490575"/>
        <a:ext cx="1561967" cy="460681"/>
      </dsp:txXfrm>
    </dsp:sp>
    <dsp:sp modelId="{BFB3DB29-9045-45C8-9725-F42ADC61C2F2}">
      <dsp:nvSpPr>
        <dsp:cNvPr id="0" name=""/>
        <dsp:cNvSpPr/>
      </dsp:nvSpPr>
      <dsp:spPr>
        <a:xfrm>
          <a:off x="5417813" y="4490575"/>
          <a:ext cx="161446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HL7 V2</a:t>
          </a:r>
          <a:endParaRPr lang="en-US" sz="2000" kern="1200" dirty="0"/>
        </a:p>
      </dsp:txBody>
      <dsp:txXfrm>
        <a:off x="5417813" y="4490575"/>
        <a:ext cx="1614466" cy="460681"/>
      </dsp:txXfrm>
    </dsp:sp>
    <dsp:sp modelId="{314F4B5F-4894-458A-B656-0625F3D5AE0B}">
      <dsp:nvSpPr>
        <dsp:cNvPr id="0" name=""/>
        <dsp:cNvSpPr/>
      </dsp:nvSpPr>
      <dsp:spPr>
        <a:xfrm>
          <a:off x="1004837" y="599786"/>
          <a:ext cx="2363220" cy="967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FHIM</a:t>
          </a:r>
          <a:endParaRPr lang="en-US" sz="1800" kern="1200" dirty="0"/>
        </a:p>
      </dsp:txBody>
      <dsp:txXfrm>
        <a:off x="1004837" y="599786"/>
        <a:ext cx="2363220" cy="967315"/>
      </dsp:txXfrm>
    </dsp:sp>
    <dsp:sp modelId="{A6C7B387-C370-4812-B122-8ECC2FE686F5}">
      <dsp:nvSpPr>
        <dsp:cNvPr id="0" name=""/>
        <dsp:cNvSpPr/>
      </dsp:nvSpPr>
      <dsp:spPr>
        <a:xfrm>
          <a:off x="3878705" y="600246"/>
          <a:ext cx="2269877" cy="9627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S&amp;I Framework    </a:t>
          </a:r>
          <a:r>
            <a:rPr lang="en-US" sz="2000" kern="1200" dirty="0" smtClean="0"/>
            <a:t>Use-Case</a:t>
          </a:r>
          <a:r>
            <a:rPr lang="en-US" sz="1800" kern="1200" dirty="0" smtClean="0"/>
            <a:t> Simplification</a:t>
          </a:r>
          <a:endParaRPr lang="en-US" sz="1800" kern="1200" dirty="0"/>
        </a:p>
      </dsp:txBody>
      <dsp:txXfrm>
        <a:off x="3878705" y="600246"/>
        <a:ext cx="2269877" cy="962759"/>
      </dsp:txXfrm>
    </dsp:sp>
    <dsp:sp modelId="{E31E24FA-DD7A-43C5-AD41-BA5DD0B617E7}">
      <dsp:nvSpPr>
        <dsp:cNvPr id="0" name=""/>
        <dsp:cNvSpPr/>
      </dsp:nvSpPr>
      <dsp:spPr>
        <a:xfrm>
          <a:off x="1013526" y="1828455"/>
          <a:ext cx="2311357" cy="9747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CMS     Meaningful Use</a:t>
          </a:r>
          <a:endParaRPr lang="en-US" sz="2000" kern="1200" dirty="0"/>
        </a:p>
      </dsp:txBody>
      <dsp:txXfrm>
        <a:off x="1013526" y="1828455"/>
        <a:ext cx="2311357" cy="974769"/>
      </dsp:txXfrm>
    </dsp:sp>
    <dsp:sp modelId="{935B2926-C51F-4127-B7F6-81242567BD12}">
      <dsp:nvSpPr>
        <dsp:cNvPr id="0" name=""/>
        <dsp:cNvSpPr/>
      </dsp:nvSpPr>
      <dsp:spPr>
        <a:xfrm>
          <a:off x="3878705" y="1782087"/>
          <a:ext cx="2244429" cy="1070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ts val="0"/>
            </a:spcAft>
          </a:pPr>
          <a:r>
            <a:rPr lang="en-US" sz="2000" kern="1200" dirty="0" smtClean="0"/>
            <a:t>NIST Risk </a:t>
          </a:r>
        </a:p>
        <a:p>
          <a:pPr lvl="0" algn="ctr" defTabSz="889000">
            <a:lnSpc>
              <a:spcPct val="90000"/>
            </a:lnSpc>
            <a:spcBef>
              <a:spcPct val="0"/>
            </a:spcBef>
            <a:spcAft>
              <a:spcPts val="0"/>
            </a:spcAft>
          </a:pPr>
          <a:r>
            <a:rPr lang="en-US" sz="2000" kern="1200" dirty="0" smtClean="0"/>
            <a:t>and Security Framework</a:t>
          </a:r>
          <a:endParaRPr lang="en-US" sz="2000" kern="1200" dirty="0"/>
        </a:p>
      </dsp:txBody>
      <dsp:txXfrm>
        <a:off x="3878705" y="1782087"/>
        <a:ext cx="2244429" cy="1070411"/>
      </dsp:txXfrm>
    </dsp:sp>
    <dsp:sp modelId="{0A7AB112-B595-4EB7-87E6-84CEC7B2974C}">
      <dsp:nvSpPr>
        <dsp:cNvPr id="0" name=""/>
        <dsp:cNvSpPr/>
      </dsp:nvSpPr>
      <dsp:spPr>
        <a:xfrm>
          <a:off x="1035813" y="3004505"/>
          <a:ext cx="2241527" cy="11430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IHE        Technical Framework</a:t>
          </a:r>
          <a:endParaRPr lang="en-US" sz="2000" kern="1200" dirty="0"/>
        </a:p>
      </dsp:txBody>
      <dsp:txXfrm>
        <a:off x="1035813" y="3004505"/>
        <a:ext cx="2241527" cy="1143069"/>
      </dsp:txXfrm>
    </dsp:sp>
    <dsp:sp modelId="{07512BF5-DD0A-4869-AB90-A11C37E9BA34}">
      <dsp:nvSpPr>
        <dsp:cNvPr id="0" name=""/>
        <dsp:cNvSpPr/>
      </dsp:nvSpPr>
      <dsp:spPr>
        <a:xfrm>
          <a:off x="3878705" y="2972063"/>
          <a:ext cx="2258148" cy="1216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NIST                    HIT Standards   and Testing</a:t>
          </a:r>
          <a:endParaRPr lang="en-US" sz="2000" kern="1200" dirty="0"/>
        </a:p>
      </dsp:txBody>
      <dsp:txXfrm>
        <a:off x="3878705" y="2972063"/>
        <a:ext cx="2258148" cy="1216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C71B5-4665-445C-AD13-54063D89EEBD}">
      <dsp:nvSpPr>
        <dsp:cNvPr id="0" name=""/>
        <dsp:cNvSpPr/>
      </dsp:nvSpPr>
      <dsp:spPr>
        <a:xfrm>
          <a:off x="7638" y="948917"/>
          <a:ext cx="2215431" cy="2280274"/>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Create Problem Statement &amp; Functional </a:t>
          </a:r>
          <a:r>
            <a:rPr lang="en-US" sz="2000" b="1" kern="1200" dirty="0" smtClean="0"/>
            <a:t>Requirements</a:t>
          </a:r>
          <a:endParaRPr lang="en-US" sz="2000" b="1" kern="1200" dirty="0"/>
        </a:p>
      </dsp:txBody>
      <dsp:txXfrm>
        <a:off x="72526" y="1013805"/>
        <a:ext cx="2085655" cy="2150498"/>
      </dsp:txXfrm>
    </dsp:sp>
    <dsp:sp modelId="{2255CC28-BD8F-47EA-AAA8-29A7DE16E12F}">
      <dsp:nvSpPr>
        <dsp:cNvPr id="0" name=""/>
        <dsp:cNvSpPr/>
      </dsp:nvSpPr>
      <dsp:spPr>
        <a:xfrm>
          <a:off x="2361602"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61602" y="1985987"/>
        <a:ext cx="205581" cy="206135"/>
      </dsp:txXfrm>
    </dsp:sp>
    <dsp:sp modelId="{29518536-22A6-4DC1-A44E-8C52CAFBE76D}">
      <dsp:nvSpPr>
        <dsp:cNvPr id="0" name=""/>
        <dsp:cNvSpPr/>
      </dsp:nvSpPr>
      <dsp:spPr>
        <a:xfrm>
          <a:off x="2777198" y="969826"/>
          <a:ext cx="1512284" cy="2238457"/>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baseline="0" dirty="0" smtClean="0"/>
            <a:t>Conduct Pilots</a:t>
          </a:r>
          <a:endParaRPr lang="en-US" sz="2000" b="1" kern="1200" baseline="0" dirty="0"/>
        </a:p>
      </dsp:txBody>
      <dsp:txXfrm>
        <a:off x="2821491" y="1014119"/>
        <a:ext cx="1423698" cy="2149871"/>
      </dsp:txXfrm>
    </dsp:sp>
    <dsp:sp modelId="{D0429D67-699A-4D47-96A2-09E98EF69A1C}">
      <dsp:nvSpPr>
        <dsp:cNvPr id="0" name=""/>
        <dsp:cNvSpPr/>
      </dsp:nvSpPr>
      <dsp:spPr>
        <a:xfrm>
          <a:off x="4428014"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28014" y="1985987"/>
        <a:ext cx="205581" cy="206135"/>
      </dsp:txXfrm>
    </dsp:sp>
    <dsp:sp modelId="{1277494D-4656-4034-BE30-DE337E4B3565}">
      <dsp:nvSpPr>
        <dsp:cNvPr id="0" name=""/>
        <dsp:cNvSpPr/>
      </dsp:nvSpPr>
      <dsp:spPr>
        <a:xfrm>
          <a:off x="4843610" y="996253"/>
          <a:ext cx="2021722" cy="2185602"/>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Finalize/Select Technical Solution from Pilots sent to SDO(s)</a:t>
          </a:r>
          <a:endParaRPr lang="en-US" sz="2000" b="1" kern="1200" dirty="0"/>
        </a:p>
      </dsp:txBody>
      <dsp:txXfrm>
        <a:off x="4902824" y="1055467"/>
        <a:ext cx="1903294" cy="2067174"/>
      </dsp:txXfrm>
    </dsp:sp>
    <dsp:sp modelId="{F7B77D25-C019-4DD2-A7B7-CBAC6F66D03F}">
      <dsp:nvSpPr>
        <dsp:cNvPr id="0" name=""/>
        <dsp:cNvSpPr/>
      </dsp:nvSpPr>
      <dsp:spPr>
        <a:xfrm>
          <a:off x="7003865"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003865" y="1985987"/>
        <a:ext cx="205581" cy="206135"/>
      </dsp:txXfrm>
    </dsp:sp>
    <dsp:sp modelId="{354AE1A9-25EA-460A-90C9-D93C48FC9634}">
      <dsp:nvSpPr>
        <dsp:cNvPr id="0" name=""/>
        <dsp:cNvSpPr/>
      </dsp:nvSpPr>
      <dsp:spPr>
        <a:xfrm>
          <a:off x="7419461" y="1005935"/>
          <a:ext cx="1475435" cy="2166239"/>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Narrow" panose="020B0606020202030204" pitchFamily="34" charset="0"/>
            </a:rPr>
            <a:t>Create/Update/ Publish Standards or IG using SDO Processes &amp; Resources (based of finalized pilot solution)</a:t>
          </a:r>
          <a:endParaRPr lang="en-US" sz="1600" b="1" kern="1200" dirty="0">
            <a:latin typeface="Arial Narrow" panose="020B0606020202030204" pitchFamily="34" charset="0"/>
          </a:endParaRPr>
        </a:p>
      </dsp:txBody>
      <dsp:txXfrm>
        <a:off x="7462675" y="1049149"/>
        <a:ext cx="1389007" cy="20798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02837879"/>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3970938" y="8829967"/>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1</a:t>
            </a:fld>
            <a:endParaRPr lang="en-US" altLang="en-US" sz="1200"/>
          </a:p>
        </p:txBody>
      </p:sp>
    </p:spTree>
    <p:extLst>
      <p:ext uri="{BB962C8B-B14F-4D97-AF65-F5344CB8AC3E}">
        <p14:creationId xmlns:p14="http://schemas.microsoft.com/office/powerpoint/2010/main" val="327466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2273092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165168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63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310010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44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793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119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5357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951FA0-3B8F-42AB-85BB-35431F9F04C5}" type="slidenum">
              <a:rPr lang="en-US" smtClean="0"/>
              <a:t>18</a:t>
            </a:fld>
            <a:endParaRPr lang="en-US"/>
          </a:p>
        </p:txBody>
      </p:sp>
    </p:spTree>
    <p:extLst>
      <p:ext uri="{BB962C8B-B14F-4D97-AF65-F5344CB8AC3E}">
        <p14:creationId xmlns:p14="http://schemas.microsoft.com/office/powerpoint/2010/main" val="262588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4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306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609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guidelines see:</a:t>
            </a:r>
          </a:p>
          <a:p>
            <a:pPr marL="342900" indent="-342900">
              <a:buFont typeface="Arial" panose="020B0604020202020204" pitchFamily="34" charset="0"/>
              <a:buChar char="•"/>
            </a:pPr>
            <a:r>
              <a:rPr lang="en-US" dirty="0" smtClean="0"/>
              <a:t>www.guidelines.gov managed by AHRQ</a:t>
            </a:r>
          </a:p>
          <a:p>
            <a:pPr marL="342900" indent="-342900">
              <a:buFont typeface="Arial" panose="020B0604020202020204" pitchFamily="34" charset="0"/>
              <a:buChar char="•"/>
            </a:pPr>
            <a:r>
              <a:rPr lang="en-US" dirty="0" smtClean="0"/>
              <a:t>NIST IR 7804</a:t>
            </a:r>
            <a:r>
              <a:rPr lang="en-US" baseline="0" dirty="0" smtClean="0"/>
              <a:t>-1 EHR UI Testing guidelines</a:t>
            </a:r>
            <a:endParaRPr lang="en-US" dirty="0"/>
          </a:p>
        </p:txBody>
      </p:sp>
    </p:spTree>
    <p:extLst>
      <p:ext uri="{BB962C8B-B14F-4D97-AF65-F5344CB8AC3E}">
        <p14:creationId xmlns:p14="http://schemas.microsoft.com/office/powerpoint/2010/main" val="3388064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49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4717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693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184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415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945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144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72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7280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969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951FA0-3B8F-42AB-85BB-35431F9F04C5}" type="slidenum">
              <a:rPr lang="en-US" smtClean="0"/>
              <a:t>34</a:t>
            </a:fld>
            <a:endParaRPr lang="en-US"/>
          </a:p>
        </p:txBody>
      </p:sp>
    </p:spTree>
    <p:extLst>
      <p:ext uri="{BB962C8B-B14F-4D97-AF65-F5344CB8AC3E}">
        <p14:creationId xmlns:p14="http://schemas.microsoft.com/office/powerpoint/2010/main" val="4166955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951FA0-3B8F-42AB-85BB-35431F9F04C5}" type="slidenum">
              <a:rPr lang="en-US" smtClean="0"/>
              <a:t>35</a:t>
            </a:fld>
            <a:endParaRPr lang="en-US"/>
          </a:p>
        </p:txBody>
      </p:sp>
    </p:spTree>
    <p:extLst>
      <p:ext uri="{BB962C8B-B14F-4D97-AF65-F5344CB8AC3E}">
        <p14:creationId xmlns:p14="http://schemas.microsoft.com/office/powerpoint/2010/main" val="371999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11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970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62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583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845289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6281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8" name="Shape 8"/>
          <p:cNvSpPr/>
          <p:nvPr/>
        </p:nvSpPr>
        <p:spPr>
          <a:xfrm>
            <a:off x="1460500" y="0"/>
            <a:ext cx="7696200" cy="381000"/>
          </a:xfrm>
          <a:prstGeom prst="rect">
            <a:avLst/>
          </a:prstGeom>
          <a:solidFill>
            <a:srgbClr val="005393"/>
          </a:solidFill>
          <a:ln>
            <a:miter lim="400000"/>
          </a:ln>
        </p:spPr>
        <p:txBody>
          <a:bodyPr lIns="0" tIns="0" rIns="0" bIns="0" anchor="ctr"/>
          <a:lstStyle/>
          <a:p>
            <a:pPr lvl="0"/>
            <a:endParaRPr/>
          </a:p>
        </p:txBody>
      </p:sp>
      <p:sp>
        <p:nvSpPr>
          <p:cNvPr id="9" name="Shape 9"/>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endParaRPr/>
          </a:p>
        </p:txBody>
      </p:sp>
      <p:sp>
        <p:nvSpPr>
          <p:cNvPr id="10" name="Shape 10"/>
          <p:cNvSpPr/>
          <p:nvPr/>
        </p:nvSpPr>
        <p:spPr>
          <a:xfrm>
            <a:off x="0" y="279400"/>
            <a:ext cx="152400" cy="711200"/>
          </a:xfrm>
          <a:prstGeom prst="rect">
            <a:avLst/>
          </a:prstGeom>
          <a:solidFill>
            <a:srgbClr val="005393"/>
          </a:solidFill>
          <a:ln>
            <a:miter lim="400000"/>
          </a:ln>
        </p:spPr>
        <p:txBody>
          <a:bodyPr lIns="0" tIns="0" rIns="0" bIns="0" anchor="ctr"/>
          <a:lstStyle/>
          <a:p>
            <a:pPr lvl="0"/>
            <a:endParaRPr/>
          </a:p>
        </p:txBody>
      </p:sp>
      <p:sp>
        <p:nvSpPr>
          <p:cNvPr id="11" name="Shape 11"/>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endParaRPr/>
          </a:p>
        </p:txBody>
      </p:sp>
      <p:sp>
        <p:nvSpPr>
          <p:cNvPr id="12" name="Shape 12"/>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endParaRPr/>
          </a:p>
        </p:txBody>
      </p:sp>
      <p:pic>
        <p:nvPicPr>
          <p:cNvPr id="13"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14" name="Shape 14"/>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15" name="Shape 15"/>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
        <p:nvSpPr>
          <p:cNvPr id="16" name="Shape 16"/>
          <p:cNvSpPr>
            <a:spLocks noGrp="1"/>
          </p:cNvSpPr>
          <p:nvPr>
            <p:ph type="sldNum" sz="quarter" idx="2"/>
          </p:nvPr>
        </p:nvSpPr>
        <p:spPr>
          <a:xfrm>
            <a:off x="7806866" y="6400800"/>
            <a:ext cx="312068" cy="298984"/>
          </a:xfrm>
          <a:prstGeom prst="rect">
            <a:avLst/>
          </a:prstGeom>
        </p:spPr>
        <p:txBody>
          <a:bodyPr/>
          <a:lstStyle>
            <a:lvl1pPr>
              <a:defRPr sz="1400">
                <a:solidFill>
                  <a:srgbClr val="4F538B"/>
                </a:solidFill>
                <a:uFill>
                  <a:solidFill>
                    <a:srgbClr val="4F538B"/>
                  </a:solidFill>
                </a:uFill>
              </a:defRPr>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Blank Presentation">
    <p:spTree>
      <p:nvGrpSpPr>
        <p:cNvPr id="1" name=""/>
        <p:cNvGrpSpPr/>
        <p:nvPr/>
      </p:nvGrpSpPr>
      <p:grpSpPr>
        <a:xfrm>
          <a:off x="0" y="0"/>
          <a:ext cx="0" cy="0"/>
          <a:chOff x="0" y="0"/>
          <a:chExt cx="0" cy="0"/>
        </a:xfrm>
      </p:grpSpPr>
      <p:pic>
        <p:nvPicPr>
          <p:cNvPr id="18" name="cover.jpg"/>
          <p:cNvPicPr/>
          <p:nvPr/>
        </p:nvPicPr>
        <p:blipFill>
          <a:blip r:embed="rId2">
            <a:extLst/>
          </a:blip>
          <a:stretch>
            <a:fillRect/>
          </a:stretch>
        </p:blipFill>
        <p:spPr>
          <a:xfrm>
            <a:off x="0" y="0"/>
            <a:ext cx="9148763" cy="6858000"/>
          </a:xfrm>
          <a:prstGeom prst="rect">
            <a:avLst/>
          </a:prstGeom>
          <a:ln w="12700">
            <a:miter lim="400000"/>
          </a:ln>
        </p:spPr>
      </p:pic>
      <p:sp>
        <p:nvSpPr>
          <p:cNvPr id="19" name="Shape 19"/>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20" name="Shape 20"/>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_Office Them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uFillTx/>
              </a:defRPr>
            </a:pPr>
            <a:r>
              <a:rPr sz="2600">
                <a:solidFill>
                  <a:srgbClr val="FFFFFF"/>
                </a:solidFill>
                <a:uFill>
                  <a:solidFill>
                    <a:srgbClr val="FFFFFF"/>
                  </a:solidFill>
                </a:uFill>
              </a:rPr>
              <a:t>Title Text</a:t>
            </a:r>
          </a:p>
        </p:txBody>
      </p:sp>
      <p:sp>
        <p:nvSpPr>
          <p:cNvPr id="23" name="Shape 23"/>
          <p:cNvSpPr>
            <a:spLocks noGrp="1"/>
          </p:cNvSpPr>
          <p:nvPr>
            <p:ph type="body" idx="1"/>
          </p:nvPr>
        </p:nvSpPr>
        <p:spPr>
          <a:prstGeom prst="rect">
            <a:avLst/>
          </a:prstGeom>
        </p:spPr>
        <p:txBody>
          <a:bodyPr/>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NECT Seminar PPT Template">
    <p:spTree>
      <p:nvGrpSpPr>
        <p:cNvPr id="1" name=""/>
        <p:cNvGrpSpPr/>
        <p:nvPr/>
      </p:nvGrpSpPr>
      <p:grpSpPr>
        <a:xfrm>
          <a:off x="0" y="0"/>
          <a:ext cx="0" cy="0"/>
          <a:chOff x="0" y="0"/>
          <a:chExt cx="0" cy="0"/>
        </a:xfrm>
      </p:grpSpPr>
      <p:pic>
        <p:nvPicPr>
          <p:cNvPr id="26" name="Picture 10.png"/>
          <p:cNvPicPr/>
          <p:nvPr/>
        </p:nvPicPr>
        <p:blipFill>
          <a:blip r:embed="rId2">
            <a:extLst/>
          </a:blip>
          <a:stretch>
            <a:fillRect/>
          </a:stretch>
        </p:blipFill>
        <p:spPr>
          <a:xfrm>
            <a:off x="1219200" y="265112"/>
            <a:ext cx="274638" cy="268288"/>
          </a:xfrm>
          <a:prstGeom prst="rect">
            <a:avLst/>
          </a:prstGeom>
          <a:ln w="12700">
            <a:miter lim="400000"/>
          </a:ln>
        </p:spPr>
      </p:pic>
      <p:sp>
        <p:nvSpPr>
          <p:cNvPr id="27" name="Shape 27"/>
          <p:cNvSpPr/>
          <p:nvPr/>
        </p:nvSpPr>
        <p:spPr>
          <a:xfrm>
            <a:off x="0" y="0"/>
            <a:ext cx="9144000" cy="101600"/>
          </a:xfrm>
          <a:prstGeom prst="rect">
            <a:avLst/>
          </a:prstGeom>
          <a:solidFill>
            <a:srgbClr val="80C2D6"/>
          </a:solidFill>
          <a:ln>
            <a:miter lim="400000"/>
          </a:ln>
        </p:spPr>
        <p:txBody>
          <a:bodyPr lIns="0" tIns="0" rIns="0" bIns="0" anchor="ctr"/>
          <a:lstStyle/>
          <a:p>
            <a:pPr lvl="0" defTabSz="457200"/>
            <a:endParaRPr/>
          </a:p>
        </p:txBody>
      </p:sp>
      <p:pic>
        <p:nvPicPr>
          <p:cNvPr id="28" name="Picture 16.png"/>
          <p:cNvPicPr/>
          <p:nvPr/>
        </p:nvPicPr>
        <p:blipFill>
          <a:blip r:embed="rId3">
            <a:extLst/>
          </a:blip>
          <a:stretch>
            <a:fillRect/>
          </a:stretch>
        </p:blipFill>
        <p:spPr>
          <a:xfrm>
            <a:off x="63500" y="6500812"/>
            <a:ext cx="179388" cy="168276"/>
          </a:xfrm>
          <a:prstGeom prst="rect">
            <a:avLst/>
          </a:prstGeom>
          <a:ln w="12700">
            <a:miter lim="400000"/>
          </a:ln>
        </p:spPr>
      </p:pic>
      <p:pic>
        <p:nvPicPr>
          <p:cNvPr id="29" name="logo.jpg"/>
          <p:cNvPicPr/>
          <p:nvPr/>
        </p:nvPicPr>
        <p:blipFill>
          <a:blip r:embed="rId4">
            <a:extLst/>
          </a:blip>
          <a:stretch>
            <a:fillRect/>
          </a:stretch>
        </p:blipFill>
        <p:spPr>
          <a:xfrm>
            <a:off x="157162" y="217487"/>
            <a:ext cx="808038" cy="830263"/>
          </a:xfrm>
          <a:prstGeom prst="rect">
            <a:avLst/>
          </a:prstGeom>
          <a:ln w="12700">
            <a:miter lim="400000"/>
          </a:ln>
        </p:spPr>
      </p:pic>
      <p:sp>
        <p:nvSpPr>
          <p:cNvPr id="30" name="Shape 30"/>
          <p:cNvSpPr>
            <a:spLocks noGrp="1"/>
          </p:cNvSpPr>
          <p:nvPr>
            <p:ph type="title"/>
          </p:nvPr>
        </p:nvSpPr>
        <p:spPr>
          <a:xfrm>
            <a:off x="1511300" y="184150"/>
            <a:ext cx="7391400" cy="1204913"/>
          </a:xfrm>
          <a:prstGeom prst="rect">
            <a:avLst/>
          </a:prstGeom>
        </p:spPr>
        <p:txBody>
          <a:bodyPr anchor="t"/>
          <a:lstStyle>
            <a:lvl1pPr>
              <a:defRPr sz="2400" b="1">
                <a:solidFill>
                  <a:srgbClr val="005EA1"/>
                </a:solidFill>
                <a:uFill>
                  <a:solidFill>
                    <a:srgbClr val="005EA1"/>
                  </a:solidFill>
                </a:uFill>
              </a:defRPr>
            </a:lvl1pPr>
          </a:lstStyle>
          <a:p>
            <a:pPr lvl="0">
              <a:defRPr sz="1800" b="0">
                <a:solidFill>
                  <a:srgbClr val="000000"/>
                </a:solidFill>
                <a:uFillTx/>
              </a:defRPr>
            </a:pPr>
            <a:r>
              <a:rPr sz="2400" b="1">
                <a:solidFill>
                  <a:srgbClr val="005EA1"/>
                </a:solidFill>
                <a:uFill>
                  <a:solidFill>
                    <a:srgbClr val="005EA1"/>
                  </a:solidFill>
                </a:uFill>
              </a:rPr>
              <a:t>Title Text</a:t>
            </a:r>
          </a:p>
        </p:txBody>
      </p:sp>
      <p:sp>
        <p:nvSpPr>
          <p:cNvPr id="31" name="Shape 31"/>
          <p:cNvSpPr>
            <a:spLocks noGrp="1"/>
          </p:cNvSpPr>
          <p:nvPr>
            <p:ph type="body" idx="1"/>
          </p:nvPr>
        </p:nvSpPr>
        <p:spPr>
          <a:xfrm>
            <a:off x="457200" y="1295400"/>
            <a:ext cx="8229600" cy="4525963"/>
          </a:xfrm>
          <a:prstGeom prst="rect">
            <a:avLst/>
          </a:prstGeom>
        </p:spPr>
        <p:txBody>
          <a:bodyPr/>
          <a:lstStyle>
            <a:lvl1pPr marL="270827" indent="-230187">
              <a:lnSpc>
                <a:spcPct val="110000"/>
              </a:lnSpc>
              <a:spcBef>
                <a:spcPts val="500"/>
              </a:spcBef>
              <a:buClr>
                <a:srgbClr val="005EA1"/>
              </a:buClr>
              <a:buFont typeface="Arial"/>
              <a:buChar char="•"/>
              <a:defRPr sz="2400">
                <a:solidFill>
                  <a:srgbClr val="BE3E2B"/>
                </a:solidFill>
                <a:uFill>
                  <a:solidFill>
                    <a:srgbClr val="BE3E2B"/>
                  </a:solidFill>
                </a:uFill>
              </a:defRPr>
            </a:lvl1pPr>
            <a:lvl2pPr marL="564515" indent="-285750">
              <a:lnSpc>
                <a:spcPct val="110000"/>
              </a:lnSpc>
              <a:buClr>
                <a:srgbClr val="005EA1"/>
              </a:buClr>
              <a:buFont typeface="Arial"/>
              <a:buChar char="–"/>
              <a:defRPr sz="1900">
                <a:solidFill>
                  <a:srgbClr val="515151"/>
                </a:solidFill>
                <a:uFill>
                  <a:solidFill>
                    <a:srgbClr val="515151"/>
                  </a:solidFill>
                </a:uFill>
              </a:defRPr>
            </a:lvl2pPr>
            <a:lvl3pPr>
              <a:lnSpc>
                <a:spcPct val="110000"/>
              </a:lnSpc>
              <a:spcBef>
                <a:spcPts val="300"/>
              </a:spcBef>
              <a:buClr>
                <a:srgbClr val="005EA1"/>
              </a:buClr>
              <a:buFont typeface="Arial"/>
              <a:buChar char="•"/>
              <a:defRPr sz="1600">
                <a:solidFill>
                  <a:srgbClr val="515151"/>
                </a:solidFill>
                <a:uFill>
                  <a:solidFill>
                    <a:srgbClr val="515151"/>
                  </a:solidFill>
                </a:uFill>
              </a:defRPr>
            </a:lvl3pPr>
            <a:lvl4pPr>
              <a:lnSpc>
                <a:spcPct val="110000"/>
              </a:lnSpc>
              <a:spcBef>
                <a:spcPts val="300"/>
              </a:spcBef>
              <a:buClr>
                <a:srgbClr val="005EA1"/>
              </a:buClr>
              <a:buFont typeface="Arial"/>
              <a:buChar char="–"/>
              <a:defRPr sz="1600">
                <a:solidFill>
                  <a:srgbClr val="515151"/>
                </a:solidFill>
                <a:uFill>
                  <a:solidFill>
                    <a:srgbClr val="515151"/>
                  </a:solidFill>
                </a:uFill>
              </a:defRPr>
            </a:lvl4pPr>
            <a:lvl5pPr>
              <a:lnSpc>
                <a:spcPct val="110000"/>
              </a:lnSpc>
              <a:spcBef>
                <a:spcPts val="300"/>
              </a:spcBef>
              <a:buClr>
                <a:srgbClr val="005EA1"/>
              </a:buClr>
              <a:buFont typeface="Arial"/>
              <a:defRPr sz="1600">
                <a:solidFill>
                  <a:srgbClr val="515151"/>
                </a:solidFill>
                <a:uFill>
                  <a:solidFill>
                    <a:srgbClr val="515151"/>
                  </a:solidFill>
                </a:uFill>
              </a:defRPr>
            </a:lvl5pPr>
          </a:lstStyle>
          <a:p>
            <a:pPr lvl="0">
              <a:defRPr sz="1800">
                <a:solidFill>
                  <a:srgbClr val="000000"/>
                </a:solidFill>
                <a:uFillTx/>
              </a:defRPr>
            </a:pPr>
            <a:r>
              <a:rPr sz="2400">
                <a:solidFill>
                  <a:srgbClr val="BE3E2B"/>
                </a:solidFill>
                <a:uFill>
                  <a:solidFill>
                    <a:srgbClr val="BE3E2B"/>
                  </a:solidFill>
                </a:uFill>
              </a:rPr>
              <a:t>Body Level One</a:t>
            </a:r>
          </a:p>
          <a:p>
            <a:pPr lvl="1">
              <a:defRPr sz="1800">
                <a:solidFill>
                  <a:srgbClr val="000000"/>
                </a:solidFill>
                <a:uFillTx/>
              </a:defRPr>
            </a:pPr>
            <a:r>
              <a:rPr sz="1900">
                <a:solidFill>
                  <a:srgbClr val="515151"/>
                </a:solidFill>
                <a:uFill>
                  <a:solidFill>
                    <a:srgbClr val="515151"/>
                  </a:solidFill>
                </a:uFill>
              </a:rPr>
              <a:t>Body Level Two</a:t>
            </a:r>
          </a:p>
          <a:p>
            <a:pPr lvl="2">
              <a:defRPr sz="1800">
                <a:solidFill>
                  <a:srgbClr val="000000"/>
                </a:solidFill>
                <a:uFillTx/>
              </a:defRPr>
            </a:pPr>
            <a:r>
              <a:rPr sz="1600">
                <a:solidFill>
                  <a:srgbClr val="515151"/>
                </a:solidFill>
                <a:uFill>
                  <a:solidFill>
                    <a:srgbClr val="515151"/>
                  </a:solidFill>
                </a:uFill>
              </a:rPr>
              <a:t>Body Level Three</a:t>
            </a:r>
          </a:p>
          <a:p>
            <a:pPr lvl="3">
              <a:defRPr sz="1800">
                <a:solidFill>
                  <a:srgbClr val="000000"/>
                </a:solidFill>
                <a:uFillTx/>
              </a:defRPr>
            </a:pPr>
            <a:r>
              <a:rPr sz="1600">
                <a:solidFill>
                  <a:srgbClr val="515151"/>
                </a:solidFill>
                <a:uFill>
                  <a:solidFill>
                    <a:srgbClr val="515151"/>
                  </a:solidFill>
                </a:uFill>
              </a:rPr>
              <a:t>Body Level Four</a:t>
            </a:r>
          </a:p>
          <a:p>
            <a:pPr lvl="4">
              <a:defRPr sz="1800">
                <a:solidFill>
                  <a:srgbClr val="000000"/>
                </a:solidFill>
                <a:uFillTx/>
              </a:defRPr>
            </a:pPr>
            <a:r>
              <a:rPr sz="1600">
                <a:solidFill>
                  <a:srgbClr val="515151"/>
                </a:solidFill>
                <a:uFill>
                  <a:solidFill>
                    <a:srgbClr val="515151"/>
                  </a:solidFill>
                </a:uFill>
              </a:rPr>
              <a:t>Body Level Five</a:t>
            </a:r>
          </a:p>
        </p:txBody>
      </p:sp>
      <p:sp>
        <p:nvSpPr>
          <p:cNvPr id="32" name="Shape 32"/>
          <p:cNvSpPr>
            <a:spLocks noGrp="1"/>
          </p:cNvSpPr>
          <p:nvPr>
            <p:ph type="sldNum" sz="quarter" idx="2"/>
          </p:nvPr>
        </p:nvSpPr>
        <p:spPr>
          <a:xfrm>
            <a:off x="1142931" y="6489982"/>
            <a:ext cx="241438" cy="224861"/>
          </a:xfrm>
          <a:prstGeom prst="rect">
            <a:avLst/>
          </a:prstGeom>
        </p:spPr>
        <p:txBody>
          <a:bodyPr anchor="ctr"/>
          <a:lstStyle>
            <a:lvl1pPr>
              <a:defRPr sz="900">
                <a:solidFill>
                  <a:srgbClr val="9B9B9B"/>
                </a:solidFill>
                <a:uFill>
                  <a:solidFill>
                    <a:srgbClr val="9B9B9B"/>
                  </a:solidFill>
                </a:uFill>
              </a:defRPr>
            </a:lvl1p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FB22DEAA-561A-441B-AD0B-59380E2DE3FB}" type="datetime1">
              <a:rPr lang="en-US" smtClean="0"/>
              <a:t>9/30/2015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r>
              <a:rPr lang="en-US" smtClean="0"/>
              <a:t>DRAFT WORKING DOCUMENT</a:t>
            </a:r>
            <a:endParaRPr lang="en-US"/>
          </a:p>
        </p:txBody>
      </p:sp>
      <p:sp>
        <p:nvSpPr>
          <p:cNvPr id="6" name="Slide Number Placeholder 5"/>
          <p:cNvSpPr>
            <a:spLocks noGrp="1"/>
          </p:cNvSpPr>
          <p:nvPr>
            <p:ph type="sldNum" sz="quarter" idx="12"/>
          </p:nvPr>
        </p:nvSpPr>
        <p:spPr/>
        <p:txBody>
          <a:bodyPr/>
          <a:lstStyle/>
          <a:p>
            <a:fld id="{3EC92E35-3162-4C06-AF9B-83D7C7AEF58C}" type="slidenum">
              <a:rPr lang="en-US" smtClean="0"/>
              <a:t>‹#›</a:t>
            </a:fld>
            <a:endParaRPr lang="en-US"/>
          </a:p>
        </p:txBody>
      </p:sp>
    </p:spTree>
    <p:extLst>
      <p:ext uri="{BB962C8B-B14F-4D97-AF65-F5344CB8AC3E}">
        <p14:creationId xmlns:p14="http://schemas.microsoft.com/office/powerpoint/2010/main" val="62154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ate">
    <p:spTree>
      <p:nvGrpSpPr>
        <p:cNvPr id="1" name=""/>
        <p:cNvGrpSpPr/>
        <p:nvPr/>
      </p:nvGrpSpPr>
      <p:grpSpPr>
        <a:xfrm>
          <a:off x="0" y="0"/>
          <a:ext cx="0" cy="0"/>
          <a:chOff x="0" y="0"/>
          <a:chExt cx="0" cy="0"/>
        </a:xfrm>
      </p:grpSpPr>
      <p:pic>
        <p:nvPicPr>
          <p:cNvPr id="5" name="Picture 6" descr="cover-A.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a:defRPr/>
            </a:pPr>
            <a:fld id="{97710D9E-7FCD-421E-9EC5-F4C23E97E8E3}" type="datetime1">
              <a:rPr lang="en-US" smtClean="0"/>
              <a:t>9/30/2015</a:t>
            </a:fld>
            <a:endParaRPr lang="en-US"/>
          </a:p>
        </p:txBody>
      </p:sp>
    </p:spTree>
    <p:extLst>
      <p:ext uri="{BB962C8B-B14F-4D97-AF65-F5344CB8AC3E}">
        <p14:creationId xmlns:p14="http://schemas.microsoft.com/office/powerpoint/2010/main" val="190622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942ED2-5804-4B47-B474-A096C88DC8AF}" type="slidenum">
              <a:rPr lang="en-US" smtClean="0"/>
              <a:pPr/>
              <a:t>‹#›</a:t>
            </a:fld>
            <a:endParaRPr lang="en-US" dirty="0"/>
          </a:p>
        </p:txBody>
      </p:sp>
    </p:spTree>
    <p:extLst>
      <p:ext uri="{BB962C8B-B14F-4D97-AF65-F5344CB8AC3E}">
        <p14:creationId xmlns:p14="http://schemas.microsoft.com/office/powerpoint/2010/main" val="3945710625"/>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creen shot 2010-01-13 at 12.png"/>
          <p:cNvPicPr/>
          <p:nvPr/>
        </p:nvPicPr>
        <p:blipFill>
          <a:blip r:embed="rId9">
            <a:extLst/>
          </a:blip>
          <a:srcRect t="6486" b="3242"/>
          <a:stretch>
            <a:fillRect/>
          </a:stretch>
        </p:blipFill>
        <p:spPr>
          <a:xfrm>
            <a:off x="0" y="-1588"/>
            <a:ext cx="9144000" cy="1017588"/>
          </a:xfrm>
          <a:prstGeom prst="rect">
            <a:avLst/>
          </a:prstGeom>
          <a:ln w="12700">
            <a:miter lim="400000"/>
          </a:ln>
        </p:spPr>
      </p:pic>
      <p:sp>
        <p:nvSpPr>
          <p:cNvPr id="3" name="Shape 3"/>
          <p:cNvSpPr/>
          <p:nvPr/>
        </p:nvSpPr>
        <p:spPr>
          <a:xfrm>
            <a:off x="7937" y="5607050"/>
            <a:ext cx="9144001" cy="1250950"/>
          </a:xfrm>
          <a:prstGeom prst="rect">
            <a:avLst/>
          </a:prstGeom>
          <a:gradFill>
            <a:gsLst>
              <a:gs pos="0">
                <a:srgbClr val="FFFFFF"/>
              </a:gs>
              <a:gs pos="100000">
                <a:srgbClr val="E0E0E0"/>
              </a:gs>
            </a:gsLst>
            <a:lin ang="5400000"/>
          </a:gradFill>
          <a:ln>
            <a:miter lim="400000"/>
          </a:ln>
        </p:spPr>
        <p:txBody>
          <a:bodyPr lIns="0" tIns="0" rIns="0" bIns="0" anchor="ctr"/>
          <a:lstStyle/>
          <a:p>
            <a:pPr lvl="0" defTabSz="457200">
              <a:defRPr sz="1800"/>
            </a:pPr>
            <a:endParaRPr/>
          </a:p>
        </p:txBody>
      </p:sp>
      <p:sp>
        <p:nvSpPr>
          <p:cNvPr id="4" name="Shape 4"/>
          <p:cNvSpPr>
            <a:spLocks noGrp="1"/>
          </p:cNvSpPr>
          <p:nvPr>
            <p:ph type="title"/>
          </p:nvPr>
        </p:nvSpPr>
        <p:spPr>
          <a:xfrm>
            <a:off x="300037" y="0"/>
            <a:ext cx="7540626" cy="10175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uFillTx/>
              </a:defRPr>
            </a:pPr>
            <a:r>
              <a:rPr sz="2600">
                <a:solidFill>
                  <a:srgbClr val="FFFFFF"/>
                </a:solidFill>
                <a:uFill>
                  <a:solidFill>
                    <a:srgbClr val="FFFFFF"/>
                  </a:solidFill>
                </a:uFill>
              </a:rPr>
              <a:t>Title Text</a:t>
            </a:r>
          </a:p>
        </p:txBody>
      </p:sp>
      <p:sp>
        <p:nvSpPr>
          <p:cNvPr id="5" name="Shape 5"/>
          <p:cNvSpPr>
            <a:spLocks noGrp="1"/>
          </p:cNvSpPr>
          <p:nvPr>
            <p:ph type="body" idx="1"/>
          </p:nvPr>
        </p:nvSpPr>
        <p:spPr>
          <a:xfrm>
            <a:off x="300037" y="1344612"/>
            <a:ext cx="8494713" cy="55133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6" name="Shape 6"/>
          <p:cNvSpPr>
            <a:spLocks noGrp="1"/>
          </p:cNvSpPr>
          <p:nvPr>
            <p:ph type="sldNum" sz="quarter" idx="2"/>
          </p:nvPr>
        </p:nvSpPr>
        <p:spPr>
          <a:xfrm>
            <a:off x="8319467" y="6172200"/>
            <a:ext cx="283816" cy="274415"/>
          </a:xfrm>
          <a:prstGeom prst="rect">
            <a:avLst/>
          </a:prstGeom>
          <a:ln w="12700">
            <a:miter lim="400000"/>
          </a:ln>
        </p:spPr>
        <p:txBody>
          <a:bodyPr wrap="none" lIns="0" tIns="0" rIns="0" bIns="0">
            <a:spAutoFit/>
          </a:bodyPr>
          <a:lstStyle>
            <a:lvl1pPr marL="0" marR="0" algn="ctr" defTabSz="584200">
              <a:defRPr sz="12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hf hdr="0"/>
  <p:txStyles>
    <p:title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p:titleStyle>
    <p:body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p:bodyStyle>
    <p:otherStyle>
      <a:lvl1pPr algn="ctr" defTabSz="584200">
        <a:defRPr sz="1200">
          <a:solidFill>
            <a:schemeClr val="tx1"/>
          </a:solidFill>
          <a:uFill>
            <a:solidFill/>
          </a:uFill>
          <a:latin typeface="+mn-lt"/>
          <a:ea typeface="+mn-ea"/>
          <a:cs typeface="+mn-cs"/>
          <a:sym typeface="Arial"/>
        </a:defRPr>
      </a:lvl1pPr>
      <a:lvl2pPr indent="228600" algn="ctr" defTabSz="584200">
        <a:defRPr sz="1200">
          <a:solidFill>
            <a:schemeClr val="tx1"/>
          </a:solidFill>
          <a:uFill>
            <a:solidFill/>
          </a:uFill>
          <a:latin typeface="+mn-lt"/>
          <a:ea typeface="+mn-ea"/>
          <a:cs typeface="+mn-cs"/>
          <a:sym typeface="Arial"/>
        </a:defRPr>
      </a:lvl2pPr>
      <a:lvl3pPr indent="457200" algn="ctr" defTabSz="584200">
        <a:defRPr sz="1200">
          <a:solidFill>
            <a:schemeClr val="tx1"/>
          </a:solidFill>
          <a:uFill>
            <a:solidFill/>
          </a:uFill>
          <a:latin typeface="+mn-lt"/>
          <a:ea typeface="+mn-ea"/>
          <a:cs typeface="+mn-cs"/>
          <a:sym typeface="Arial"/>
        </a:defRPr>
      </a:lvl3pPr>
      <a:lvl4pPr indent="685800" algn="ctr" defTabSz="584200">
        <a:defRPr sz="1200">
          <a:solidFill>
            <a:schemeClr val="tx1"/>
          </a:solidFill>
          <a:uFill>
            <a:solidFill/>
          </a:uFill>
          <a:latin typeface="+mn-lt"/>
          <a:ea typeface="+mn-ea"/>
          <a:cs typeface="+mn-cs"/>
          <a:sym typeface="Arial"/>
        </a:defRPr>
      </a:lvl4pPr>
      <a:lvl5pPr indent="914400" algn="ctr" defTabSz="584200">
        <a:defRPr sz="1200">
          <a:solidFill>
            <a:schemeClr val="tx1"/>
          </a:solidFill>
          <a:uFill>
            <a:solidFill/>
          </a:uFill>
          <a:latin typeface="+mn-lt"/>
          <a:ea typeface="+mn-ea"/>
          <a:cs typeface="+mn-cs"/>
          <a:sym typeface="Arial"/>
        </a:defRPr>
      </a:lvl5pPr>
      <a:lvl6pPr indent="1143000" algn="ctr" defTabSz="584200">
        <a:defRPr sz="1200">
          <a:solidFill>
            <a:schemeClr val="tx1"/>
          </a:solidFill>
          <a:uFill>
            <a:solidFill/>
          </a:uFill>
          <a:latin typeface="+mn-lt"/>
          <a:ea typeface="+mn-ea"/>
          <a:cs typeface="+mn-cs"/>
          <a:sym typeface="Arial"/>
        </a:defRPr>
      </a:lvl6pPr>
      <a:lvl7pPr indent="1371600" algn="ctr" defTabSz="584200">
        <a:defRPr sz="1200">
          <a:solidFill>
            <a:schemeClr val="tx1"/>
          </a:solidFill>
          <a:uFill>
            <a:solidFill/>
          </a:uFill>
          <a:latin typeface="+mn-lt"/>
          <a:ea typeface="+mn-ea"/>
          <a:cs typeface="+mn-cs"/>
          <a:sym typeface="Arial"/>
        </a:defRPr>
      </a:lvl7pPr>
      <a:lvl8pPr indent="1600200" algn="ctr" defTabSz="584200">
        <a:defRPr sz="1200">
          <a:solidFill>
            <a:schemeClr val="tx1"/>
          </a:solidFill>
          <a:uFill>
            <a:solidFill/>
          </a:uFill>
          <a:latin typeface="+mn-lt"/>
          <a:ea typeface="+mn-ea"/>
          <a:cs typeface="+mn-cs"/>
          <a:sym typeface="Arial"/>
        </a:defRPr>
      </a:lvl8pPr>
      <a:lvl9pPr indent="1828800" algn="ctr" defTabSz="584200">
        <a:defRPr sz="1200">
          <a:solidFill>
            <a:schemeClr val="tx1"/>
          </a:solidFill>
          <a:uFill>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3124200"/>
            <a:ext cx="8839200" cy="1066800"/>
          </a:xfrm>
        </p:spPr>
        <p:txBody>
          <a:bodyPr/>
          <a:lstStyle/>
          <a:p>
            <a:pPr>
              <a:defRPr/>
            </a:pPr>
            <a:r>
              <a:rPr lang="en-US" sz="2400" b="1" dirty="0" smtClean="0">
                <a:solidFill>
                  <a:srgbClr val="2A5588"/>
                </a:solidFill>
                <a:ea typeface="+mj-ea"/>
              </a:rPr>
              <a:t>FHIM Value </a:t>
            </a:r>
            <a:r>
              <a:rPr lang="en-US" sz="2400" b="1" dirty="0">
                <a:solidFill>
                  <a:srgbClr val="2A5588"/>
                </a:solidFill>
                <a:ea typeface="+mj-ea"/>
              </a:rPr>
              <a:t>Proposition </a:t>
            </a:r>
            <a:r>
              <a:rPr lang="en-US" sz="2400" b="1" dirty="0" smtClean="0">
                <a:solidFill>
                  <a:srgbClr val="2A5588"/>
                </a:solidFill>
                <a:ea typeface="+mj-ea"/>
              </a:rPr>
              <a:t>to Stakeholders</a:t>
            </a:r>
            <a:r>
              <a:rPr lang="en-US" sz="2000" b="1" dirty="0" smtClean="0">
                <a:solidFill>
                  <a:srgbClr val="2A5588"/>
                </a:solidFill>
                <a:latin typeface="Arial Narrow" panose="020B0606020202030204" pitchFamily="34" charset="0"/>
                <a:ea typeface="+mj-ea"/>
              </a:rPr>
              <a:t/>
            </a:r>
            <a:br>
              <a:rPr lang="en-US" sz="2000" b="1" dirty="0" smtClean="0">
                <a:solidFill>
                  <a:srgbClr val="2A5588"/>
                </a:solidFill>
                <a:latin typeface="Arial Narrow" panose="020B0606020202030204" pitchFamily="34" charset="0"/>
                <a:ea typeface="+mj-ea"/>
              </a:rPr>
            </a:br>
            <a:r>
              <a:rPr lang="en-US" sz="2000" b="1" dirty="0">
                <a:solidFill>
                  <a:srgbClr val="2A5588"/>
                </a:solidFill>
                <a:latin typeface="Arial Narrow" panose="020B0606020202030204" pitchFamily="34" charset="0"/>
                <a:ea typeface="+mj-ea"/>
              </a:rPr>
              <a:t>V</a:t>
            </a:r>
            <a:r>
              <a:rPr lang="en-US" sz="2000" b="1" dirty="0" smtClean="0">
                <a:solidFill>
                  <a:srgbClr val="2A5588"/>
                </a:solidFill>
                <a:latin typeface="Arial Narrow" panose="020B0606020202030204" pitchFamily="34" charset="0"/>
                <a:ea typeface="+mj-ea"/>
              </a:rPr>
              <a:t>ersion 1.0 </a:t>
            </a:r>
            <a:endParaRPr lang="en-US" sz="2000" i="1" dirty="0">
              <a:latin typeface="Georgia" pitchFamily="18" charset="0"/>
              <a:cs typeface="Georgia" pitchFamily="18" charset="0"/>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a:t>
            </a:fld>
            <a:endParaRPr lang="en-US" sz="1400">
              <a:solidFill>
                <a:schemeClr val="tx1"/>
              </a:solidFill>
            </a:endParaRPr>
          </a:p>
        </p:txBody>
      </p:sp>
    </p:spTree>
    <p:extLst>
      <p:ext uri="{BB962C8B-B14F-4D97-AF65-F5344CB8AC3E}">
        <p14:creationId xmlns:p14="http://schemas.microsoft.com/office/powerpoint/2010/main" val="205356946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381000" y="-15087"/>
            <a:ext cx="7924800" cy="1017588"/>
          </a:xfrm>
        </p:spPr>
        <p:txBody>
          <a:bodyPr/>
          <a:lstStyle/>
          <a:p>
            <a:pPr algn="ctr"/>
            <a:r>
              <a:rPr lang="en-US" sz="2800" b="1" dirty="0">
                <a:solidFill>
                  <a:schemeClr val="bg1"/>
                </a:solidFill>
              </a:rPr>
              <a:t>Software 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US Health MDA Users and Uses</a:t>
            </a:r>
            <a:endParaRPr lang="en-US" dirty="0">
              <a:solidFill>
                <a:schemeClr val="bg1"/>
              </a:solidFill>
              <a:latin typeface="Arial Black" panose="020B0A04020102020204" pitchFamily="34" charset="0"/>
            </a:endParaRPr>
          </a:p>
        </p:txBody>
      </p:sp>
      <p:sp>
        <p:nvSpPr>
          <p:cNvPr id="9" name="Shape 58"/>
          <p:cNvSpPr/>
          <p:nvPr/>
        </p:nvSpPr>
        <p:spPr>
          <a:xfrm>
            <a:off x="0" y="2696118"/>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Health</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Info.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1" name="Shape 64"/>
          <p:cNvSpPr/>
          <p:nvPr/>
        </p:nvSpPr>
        <p:spPr>
          <a:xfrm>
            <a:off x="0" y="4114800"/>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smtClean="0">
                <a:solidFill>
                  <a:schemeClr val="bg1"/>
                </a:solidFill>
                <a:uFill>
                  <a:solidFill>
                    <a:srgbClr val="000000"/>
                  </a:solidFill>
                </a:uFill>
                <a:latin typeface="Arial Narrow" panose="020B0606020202030204" pitchFamily="34" charset="0"/>
                <a:sym typeface="Times New Roman"/>
              </a:rPr>
              <a:t>s</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Repositories</a:t>
            </a:r>
            <a:endParaRPr dirty="0">
              <a:solidFill>
                <a:schemeClr val="bg1"/>
              </a:solidFill>
              <a:uFill>
                <a:solidFill>
                  <a:srgbClr val="000000"/>
                </a:solidFill>
              </a:uFill>
              <a:latin typeface="Arial Narrow" panose="020B0606020202030204" pitchFamily="34" charset="0"/>
              <a:sym typeface="Times New Roman"/>
            </a:endParaRPr>
          </a:p>
        </p:txBody>
      </p:sp>
      <p:sp>
        <p:nvSpPr>
          <p:cNvPr id="13" name="Shape 69"/>
          <p:cNvSpPr/>
          <p:nvPr/>
        </p:nvSpPr>
        <p:spPr>
          <a:xfrm flipH="1" flipV="1">
            <a:off x="5464374" y="2012501"/>
            <a:ext cx="1268438" cy="678523"/>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4" name="Shape 70"/>
          <p:cNvSpPr/>
          <p:nvPr/>
        </p:nvSpPr>
        <p:spPr>
          <a:xfrm flipV="1">
            <a:off x="2743201" y="1999407"/>
            <a:ext cx="990005" cy="708339"/>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5" name="Shape 71"/>
          <p:cNvSpPr/>
          <p:nvPr/>
        </p:nvSpPr>
        <p:spPr>
          <a:xfrm flipH="1" flipV="1">
            <a:off x="791587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6" name="Shape 72"/>
          <p:cNvSpPr/>
          <p:nvPr/>
        </p:nvSpPr>
        <p:spPr>
          <a:xfrm flipV="1">
            <a:off x="137160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7" name="Shape 73"/>
          <p:cNvSpPr/>
          <p:nvPr/>
        </p:nvSpPr>
        <p:spPr>
          <a:xfrm flipV="1">
            <a:off x="2743201" y="3106302"/>
            <a:ext cx="3989612" cy="20888"/>
          </a:xfrm>
          <a:prstGeom prst="line">
            <a:avLst/>
          </a:prstGeom>
          <a:ln w="38100">
            <a:solidFill/>
            <a:miter/>
            <a:headEnd type="triangl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8" name="Shape 77"/>
          <p:cNvSpPr/>
          <p:nvPr/>
        </p:nvSpPr>
        <p:spPr>
          <a:xfrm>
            <a:off x="1" y="5624899"/>
            <a:ext cx="2743199"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smtClean="0">
                <a:solidFill>
                  <a:schemeClr val="bg1"/>
                </a:solidFill>
                <a:uFill>
                  <a:solidFill>
                    <a:srgbClr val="000000"/>
                  </a:solidFill>
                </a:uFill>
                <a:latin typeface="Arial Narrow" panose="020B0606020202030204" pitchFamily="34" charset="0"/>
              </a:rPr>
              <a:t>HL7</a:t>
            </a:r>
            <a:r>
              <a:rPr sz="1800" dirty="0" smtClean="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(FHIR</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CDA, CCDA</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 V2)  and ASTM, DICOM, NCPDP, X-12, NIEM, etc.</a:t>
            </a:r>
            <a:endParaRPr sz="1800" dirty="0">
              <a:solidFill>
                <a:schemeClr val="bg1"/>
              </a:solidFill>
              <a:uFill>
                <a:solidFill>
                  <a:srgbClr val="000000"/>
                </a:solidFill>
              </a:uFill>
              <a:latin typeface="Arial Narrow" panose="020B0606020202030204" pitchFamily="34" charset="0"/>
            </a:endParaRPr>
          </a:p>
        </p:txBody>
      </p:sp>
      <p:sp>
        <p:nvSpPr>
          <p:cNvPr id="19" name="Shape 78"/>
          <p:cNvSpPr/>
          <p:nvPr/>
        </p:nvSpPr>
        <p:spPr>
          <a:xfrm flipV="1">
            <a:off x="2743200" y="4531122"/>
            <a:ext cx="3989611" cy="35340"/>
          </a:xfrm>
          <a:prstGeom prst="line">
            <a:avLst/>
          </a:prstGeom>
          <a:ln w="38100">
            <a:solidFill/>
            <a:miter/>
            <a:headEnd type="triangle" w="med" len="med"/>
            <a:tailEnd type="triangle" w="med" len="med"/>
          </a:ln>
        </p:spPr>
        <p:txBody>
          <a:bodyPr lIns="0" tIns="0" rIns="0" bIns="0"/>
          <a:lstStyle/>
          <a:p>
            <a:pPr defTabSz="321457"/>
            <a:endParaRPr sz="1687">
              <a:latin typeface="Arial Narrow" panose="020B0606020202030204" pitchFamily="34" charset="0"/>
            </a:endParaRPr>
          </a:p>
        </p:txBody>
      </p:sp>
      <p:sp>
        <p:nvSpPr>
          <p:cNvPr id="20" name="Shape 79"/>
          <p:cNvSpPr/>
          <p:nvPr/>
        </p:nvSpPr>
        <p:spPr>
          <a:xfrm>
            <a:off x="5229982" y="2156965"/>
            <a:ext cx="164019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data</a:t>
            </a:r>
            <a:endParaRPr sz="1266" dirty="0">
              <a:latin typeface="Arial Narrow" panose="020B0606020202030204" pitchFamily="34" charset="0"/>
            </a:endParaRPr>
          </a:p>
        </p:txBody>
      </p:sp>
      <p:sp>
        <p:nvSpPr>
          <p:cNvPr id="21" name="Shape 80"/>
          <p:cNvSpPr/>
          <p:nvPr/>
        </p:nvSpPr>
        <p:spPr>
          <a:xfrm>
            <a:off x="2133600" y="2156965"/>
            <a:ext cx="195117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functions </a:t>
            </a:r>
            <a:endParaRPr sz="1266" dirty="0">
              <a:latin typeface="Arial Narrow" panose="020B0606020202030204" pitchFamily="34" charset="0"/>
            </a:endParaRPr>
          </a:p>
        </p:txBody>
      </p:sp>
      <p:sp>
        <p:nvSpPr>
          <p:cNvPr id="22" name="Shape 82"/>
          <p:cNvSpPr/>
          <p:nvPr/>
        </p:nvSpPr>
        <p:spPr>
          <a:xfrm>
            <a:off x="6732477" y="3581400"/>
            <a:ext cx="234551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Designers</a:t>
            </a:r>
          </a:p>
          <a:p>
            <a:pPr lvl="0"/>
            <a:r>
              <a:rPr lang="en-US" sz="1266" dirty="0">
                <a:latin typeface="Arial Narrow" panose="020B0606020202030204" pitchFamily="34" charset="0"/>
              </a:rPr>
              <a:t>c</a:t>
            </a:r>
            <a:r>
              <a:rPr lang="en-US" sz="1266" dirty="0" smtClean="0">
                <a:latin typeface="Arial Narrow" panose="020B0606020202030204" pitchFamily="34" charset="0"/>
              </a:rPr>
              <a:t>onstrain </a:t>
            </a:r>
            <a:r>
              <a:rPr sz="1266" dirty="0" smtClean="0">
                <a:latin typeface="Arial Narrow" panose="020B0606020202030204" pitchFamily="34" charset="0"/>
              </a:rPr>
              <a:t>to </a:t>
            </a:r>
            <a:r>
              <a:rPr lang="en-US" sz="1266" dirty="0" smtClean="0">
                <a:latin typeface="Arial Narrow" panose="020B0606020202030204" pitchFamily="34" charset="0"/>
              </a:rPr>
              <a:t>specify data/value sets for</a:t>
            </a:r>
            <a:endParaRPr sz="1266" dirty="0">
              <a:latin typeface="Arial Narrow" panose="020B0606020202030204" pitchFamily="34" charset="0"/>
            </a:endParaRPr>
          </a:p>
        </p:txBody>
      </p:sp>
      <p:sp>
        <p:nvSpPr>
          <p:cNvPr id="23" name="Shape 83"/>
          <p:cNvSpPr/>
          <p:nvPr/>
        </p:nvSpPr>
        <p:spPr>
          <a:xfrm>
            <a:off x="3784755" y="2824551"/>
            <a:ext cx="1649811"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define system objects</a:t>
            </a:r>
          </a:p>
          <a:p>
            <a:pPr lvl="0"/>
            <a:r>
              <a:rPr lang="en-US" sz="1266" dirty="0">
                <a:latin typeface="Arial Narrow" panose="020B0606020202030204" pitchFamily="34" charset="0"/>
              </a:rPr>
              <a:t>a</a:t>
            </a:r>
            <a:r>
              <a:rPr lang="en-US" sz="1266" dirty="0" smtClean="0">
                <a:latin typeface="Arial Narrow" panose="020B0606020202030204" pitchFamily="34" charset="0"/>
              </a:rPr>
              <a:t>nd capabilities*</a:t>
            </a:r>
            <a:endParaRPr sz="1266" dirty="0">
              <a:latin typeface="Arial Narrow" panose="020B0606020202030204" pitchFamily="34" charset="0"/>
            </a:endParaRPr>
          </a:p>
        </p:txBody>
      </p:sp>
      <p:sp>
        <p:nvSpPr>
          <p:cNvPr id="24" name="Shape 84"/>
          <p:cNvSpPr/>
          <p:nvPr/>
        </p:nvSpPr>
        <p:spPr>
          <a:xfrm>
            <a:off x="3677354" y="4243234"/>
            <a:ext cx="1864613"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Architects &amp; Designers</a:t>
            </a:r>
            <a:r>
              <a:rPr lang="en-US" sz="1266" dirty="0" smtClean="0">
                <a:latin typeface="Arial Narrow" panose="020B0606020202030204" pitchFamily="34" charset="0"/>
              </a:rPr>
              <a:t> </a:t>
            </a:r>
          </a:p>
          <a:p>
            <a:pPr lvl="0"/>
            <a:r>
              <a:rPr lang="en-US" sz="1266" dirty="0" smtClean="0">
                <a:latin typeface="Arial Narrow" panose="020B0606020202030204" pitchFamily="34" charset="0"/>
              </a:rPr>
              <a:t>specify standard DAF queries,</a:t>
            </a:r>
          </a:p>
          <a:p>
            <a:pPr lvl="0"/>
            <a:r>
              <a:rPr lang="en-US" sz="1266" dirty="0" smtClean="0">
                <a:latin typeface="Arial Narrow" panose="020B0606020202030204" pitchFamily="34" charset="0"/>
              </a:rPr>
              <a:t>IHE &amp; NIST Frameworks</a:t>
            </a:r>
            <a:endParaRPr sz="1266" dirty="0">
              <a:latin typeface="Arial Narrow" panose="020B0606020202030204" pitchFamily="34" charset="0"/>
            </a:endParaRP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a:t>
            </a:r>
            <a:r>
              <a:rPr lang="en-US" dirty="0" smtClean="0">
                <a:solidFill>
                  <a:schemeClr val="bg1"/>
                </a:solidFill>
                <a:uFill>
                  <a:solidFill>
                    <a:srgbClr val="000000"/>
                  </a:solidFill>
                </a:uFill>
                <a:latin typeface="Arial Narrow" panose="020B0606020202030204" pitchFamily="34" charset="0"/>
              </a:rPr>
              <a:t>Framework</a:t>
            </a:r>
            <a:endParaRPr lang="en-US" dirty="0">
              <a:solidFill>
                <a:schemeClr val="bg1"/>
              </a:solidFill>
              <a:uFill>
                <a:solidFill>
                  <a:srgbClr val="000000"/>
                </a:solidFill>
              </a:uFill>
              <a:latin typeface="Arial Narrow" panose="020B0606020202030204" pitchFamily="34" charset="0"/>
            </a:endParaRP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a:solidFill>
                  <a:schemeClr val="bg1"/>
                </a:solidFill>
              </a:rPr>
              <a:t>Clinical 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Risk &amp; 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29" name="Shape 72"/>
          <p:cNvSpPr/>
          <p:nvPr/>
        </p:nvSpPr>
        <p:spPr>
          <a:xfrm flipV="1">
            <a:off x="1371600" y="4988321"/>
            <a:ext cx="0" cy="672228"/>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0" name="Shape 86"/>
          <p:cNvSpPr/>
          <p:nvPr/>
        </p:nvSpPr>
        <p:spPr>
          <a:xfrm>
            <a:off x="271782" y="5077127"/>
            <a:ext cx="2199641"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Designers</a:t>
            </a:r>
            <a:r>
              <a:rPr lang="en-US" sz="1266" dirty="0" smtClean="0">
                <a:latin typeface="Arial Narrow" panose="020B0606020202030204" pitchFamily="34" charset="0"/>
              </a:rPr>
              <a:t> use MDHT </a:t>
            </a:r>
          </a:p>
          <a:p>
            <a:pPr lvl="0"/>
            <a:r>
              <a:rPr lang="en-US" sz="1266" dirty="0" smtClean="0">
                <a:latin typeface="Arial Narrow" panose="020B0606020202030204" pitchFamily="34" charset="0"/>
              </a:rPr>
              <a:t>to g</a:t>
            </a:r>
            <a:r>
              <a:rPr sz="1266" dirty="0" smtClean="0">
                <a:latin typeface="Arial Narrow" panose="020B0606020202030204" pitchFamily="34" charset="0"/>
              </a:rPr>
              <a:t>enerate</a:t>
            </a:r>
            <a:r>
              <a:rPr lang="en-US" sz="1266" dirty="0" smtClean="0">
                <a:latin typeface="Arial Narrow" panose="020B0606020202030204" pitchFamily="34" charset="0"/>
              </a:rPr>
              <a:t> Implementation Guides</a:t>
            </a:r>
            <a:endParaRPr sz="1266" dirty="0">
              <a:latin typeface="Arial Narrow" panose="020B0606020202030204" pitchFamily="34" charset="0"/>
            </a:endParaRPr>
          </a:p>
        </p:txBody>
      </p:sp>
      <p:sp>
        <p:nvSpPr>
          <p:cNvPr id="31" name="Shape 72"/>
          <p:cNvSpPr/>
          <p:nvPr/>
        </p:nvSpPr>
        <p:spPr>
          <a:xfrm flipH="1" flipV="1">
            <a:off x="7905230" y="1999406"/>
            <a:ext cx="19570" cy="734645"/>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2" name="Shape 79"/>
          <p:cNvSpPr/>
          <p:nvPr/>
        </p:nvSpPr>
        <p:spPr>
          <a:xfrm>
            <a:off x="7438080" y="2156965"/>
            <a:ext cx="102143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Clinical SMEs</a:t>
            </a:r>
          </a:p>
          <a:p>
            <a:pPr lvl="0"/>
            <a:r>
              <a:rPr lang="en-US" sz="1266" dirty="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r>
              <a:rPr lang="en-US" sz="1266" dirty="0" smtClean="0">
                <a:latin typeface="Arial Narrow" panose="020B0606020202030204" pitchFamily="34" charset="0"/>
              </a:rPr>
              <a:t>constrain</a:t>
            </a:r>
            <a:endParaRPr sz="1266" dirty="0">
              <a:latin typeface="Arial Narrow" panose="020B0606020202030204" pitchFamily="34" charset="0"/>
            </a:endParaRPr>
          </a:p>
        </p:txBody>
      </p:sp>
      <p:sp>
        <p:nvSpPr>
          <p:cNvPr id="33" name="TextBox 32"/>
          <p:cNvSpPr txBox="1"/>
          <p:nvPr/>
        </p:nvSpPr>
        <p:spPr>
          <a:xfrm>
            <a:off x="0" y="1205130"/>
            <a:ext cx="274320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Lists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4" name="Shape 78"/>
          <p:cNvSpPr/>
          <p:nvPr/>
        </p:nvSpPr>
        <p:spPr>
          <a:xfrm>
            <a:off x="2795749" y="1665751"/>
            <a:ext cx="948325" cy="1206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5" name="Shape 80"/>
          <p:cNvSpPr/>
          <p:nvPr/>
        </p:nvSpPr>
        <p:spPr>
          <a:xfrm>
            <a:off x="2987030" y="1333563"/>
            <a:ext cx="487633"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ICIB</a:t>
            </a:r>
          </a:p>
          <a:p>
            <a:pPr lvl="0"/>
            <a:r>
              <a:rPr lang="en-US" sz="1266" dirty="0" smtClean="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inform </a:t>
            </a:r>
            <a:endParaRPr sz="1266" dirty="0">
              <a:latin typeface="Arial Narrow" panose="020B0606020202030204" pitchFamily="34" charset="0"/>
            </a:endParaRPr>
          </a:p>
        </p:txBody>
      </p:sp>
      <p:sp>
        <p:nvSpPr>
          <p:cNvPr id="36" name="Shape 78"/>
          <p:cNvSpPr/>
          <p:nvPr/>
        </p:nvSpPr>
        <p:spPr>
          <a:xfrm flipV="1">
            <a:off x="2743200" y="6084618"/>
            <a:ext cx="3989611" cy="35340"/>
          </a:xfrm>
          <a:prstGeom prst="line">
            <a:avLst/>
          </a:prstGeom>
          <a:ln w="38100">
            <a:solidFill/>
            <a:miter/>
            <a:headEnd type="triangle" w="med" len="med"/>
            <a:tailEnd type="triangle" w="med" len="med"/>
          </a:ln>
        </p:spPr>
        <p:txBody>
          <a:bodyPr lIns="0" tIns="0" rIns="0" bIns="0"/>
          <a:lstStyle/>
          <a:p>
            <a:pPr defTabSz="321457"/>
            <a:endParaRPr sz="1687">
              <a:latin typeface="Arial Narrow" panose="020B0606020202030204" pitchFamily="34" charset="0"/>
            </a:endParaRPr>
          </a:p>
        </p:txBody>
      </p:sp>
      <p:sp>
        <p:nvSpPr>
          <p:cNvPr id="37" name="Shape 84"/>
          <p:cNvSpPr/>
          <p:nvPr/>
        </p:nvSpPr>
        <p:spPr>
          <a:xfrm>
            <a:off x="3500222" y="5699332"/>
            <a:ext cx="2218876" cy="779188"/>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Developers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implement interoperable exchanges</a:t>
            </a:r>
          </a:p>
          <a:p>
            <a:pPr lvl="0"/>
            <a:r>
              <a:rPr lang="en-US" sz="1266" b="1" dirty="0" smtClean="0">
                <a:latin typeface="Arial Narrow" panose="020B0606020202030204" pitchFamily="34" charset="0"/>
              </a:rPr>
              <a:t>Testers</a:t>
            </a:r>
          </a:p>
          <a:p>
            <a:pPr lvl="0"/>
            <a:r>
              <a:rPr lang="en-US" sz="1266" dirty="0" smtClean="0">
                <a:latin typeface="Arial Narrow" panose="020B0606020202030204" pitchFamily="34" charset="0"/>
              </a:rPr>
              <a:t>certify </a:t>
            </a:r>
            <a:r>
              <a:rPr lang="en-US" sz="1266" dirty="0">
                <a:latin typeface="Arial Narrow" panose="020B0606020202030204" pitchFamily="34" charset="0"/>
              </a:rPr>
              <a:t>i</a:t>
            </a:r>
            <a:r>
              <a:rPr lang="en-US" sz="1266" dirty="0" smtClean="0">
                <a:latin typeface="Arial Narrow" panose="020B0606020202030204" pitchFamily="34" charset="0"/>
              </a:rPr>
              <a:t>nteroperable exchanges</a:t>
            </a:r>
            <a:endParaRPr sz="1266" dirty="0">
              <a:latin typeface="Arial Narrow" panose="020B0606020202030204" pitchFamily="34" charset="0"/>
            </a:endParaRPr>
          </a:p>
        </p:txBody>
      </p:sp>
      <p:sp>
        <p:nvSpPr>
          <p:cNvPr id="38" name="Shape 82"/>
          <p:cNvSpPr/>
          <p:nvPr/>
        </p:nvSpPr>
        <p:spPr>
          <a:xfrm>
            <a:off x="60171" y="3572806"/>
            <a:ext cx="2619628"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 constrain to specify workflow supported by</a:t>
            </a:r>
            <a:endParaRPr sz="1266" dirty="0">
              <a:latin typeface="Arial Narrow" panose="020B0606020202030204" pitchFamily="34" charset="0"/>
            </a:endParaRPr>
          </a:p>
        </p:txBody>
      </p:sp>
      <p:sp>
        <p:nvSpPr>
          <p:cNvPr id="39" name="Shape 70"/>
          <p:cNvSpPr/>
          <p:nvPr/>
        </p:nvSpPr>
        <p:spPr>
          <a:xfrm>
            <a:off x="4604915" y="3450317"/>
            <a:ext cx="9491" cy="79291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0" name="Shape 79"/>
          <p:cNvSpPr/>
          <p:nvPr/>
        </p:nvSpPr>
        <p:spPr>
          <a:xfrm>
            <a:off x="4384278" y="373705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3" name="Shape 70"/>
          <p:cNvSpPr/>
          <p:nvPr/>
        </p:nvSpPr>
        <p:spPr>
          <a:xfrm>
            <a:off x="4604463" y="4854350"/>
            <a:ext cx="10394" cy="844981"/>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4" name="Shape 79"/>
          <p:cNvSpPr/>
          <p:nvPr/>
        </p:nvSpPr>
        <p:spPr>
          <a:xfrm>
            <a:off x="4384278" y="5164479"/>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5" name="Shape 70"/>
          <p:cNvSpPr/>
          <p:nvPr/>
        </p:nvSpPr>
        <p:spPr>
          <a:xfrm>
            <a:off x="4604338" y="2057400"/>
            <a:ext cx="10644" cy="783564"/>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6" name="Shape 79"/>
          <p:cNvSpPr/>
          <p:nvPr/>
        </p:nvSpPr>
        <p:spPr>
          <a:xfrm>
            <a:off x="4384278" y="2286000"/>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7" name="Shape 70"/>
          <p:cNvSpPr/>
          <p:nvPr/>
        </p:nvSpPr>
        <p:spPr>
          <a:xfrm>
            <a:off x="5555074" y="4827624"/>
            <a:ext cx="1188129" cy="841544"/>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8" name="Shape 79"/>
          <p:cNvSpPr/>
          <p:nvPr/>
        </p:nvSpPr>
        <p:spPr>
          <a:xfrm>
            <a:off x="6019800" y="515099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9" name="Shape 70"/>
          <p:cNvSpPr/>
          <p:nvPr/>
        </p:nvSpPr>
        <p:spPr>
          <a:xfrm flipV="1">
            <a:off x="5514741" y="3482660"/>
            <a:ext cx="1190859" cy="787298"/>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50" name="Shape 79"/>
          <p:cNvSpPr/>
          <p:nvPr/>
        </p:nvSpPr>
        <p:spPr>
          <a:xfrm>
            <a:off x="5923756" y="3755694"/>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a:t>
            </a:fld>
            <a:endParaRPr lang="en-US" sz="1400">
              <a:solidFill>
                <a:schemeClr val="tx1"/>
              </a:solidFill>
            </a:endParaRPr>
          </a:p>
        </p:txBody>
      </p:sp>
      <p:sp>
        <p:nvSpPr>
          <p:cNvPr id="52"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60379590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FHIM</a:t>
            </a:r>
            <a:br>
              <a:rPr lang="en-US" sz="2800" b="1" dirty="0" smtClean="0">
                <a:solidFill>
                  <a:schemeClr val="bg1"/>
                </a:solidFill>
              </a:rPr>
            </a:br>
            <a:r>
              <a:rPr lang="en-US" sz="2800" b="1" dirty="0" smtClean="0">
                <a:solidFill>
                  <a:schemeClr val="bg1"/>
                </a:solidFill>
              </a:rPr>
              <a:t>Lessons Learned</a:t>
            </a:r>
            <a:endParaRPr lang="en-US" dirty="0">
              <a:solidFill>
                <a:schemeClr val="bg1"/>
              </a:solidFill>
              <a:latin typeface="Arial Black" panose="020B0A0402010202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a:t>
            </a:fld>
            <a:endParaRPr lang="en-US" sz="1400">
              <a:solidFill>
                <a:schemeClr val="tx1"/>
              </a:solidFill>
            </a:endParaRPr>
          </a:p>
        </p:txBody>
      </p:sp>
      <p:sp>
        <p:nvSpPr>
          <p:cNvPr id="52"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3" name="TextBox 2"/>
          <p:cNvSpPr txBox="1"/>
          <p:nvPr/>
        </p:nvSpPr>
        <p:spPr>
          <a:xfrm>
            <a:off x="152400" y="1119240"/>
            <a:ext cx="8915399" cy="49850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14000"/>
              </a:lnSpc>
              <a:spcBef>
                <a:spcPts val="1200"/>
              </a:spcBef>
              <a:buClrTx/>
              <a:buSzTx/>
              <a:buFont typeface="+mj-lt"/>
              <a:buAutoNum type="arabicPeriod"/>
              <a:tabLst/>
            </a:pP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is clear, complete, concise, correct, consistent;</a:t>
            </a:r>
            <a:r>
              <a:rPr kumimoji="0" lang="en-US" sz="24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a:t>
            </a: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can </a:t>
            </a:r>
            <a:r>
              <a:rPr lang="en-US" sz="2000" dirty="0">
                <a:solidFill>
                  <a:srgbClr val="21315C"/>
                </a:solidFill>
                <a:uFill>
                  <a:solidFill>
                    <a:srgbClr val="21315C"/>
                  </a:solidFill>
                </a:uFill>
                <a:latin typeface="Arial Narrow" panose="020B0606020202030204" pitchFamily="34" charset="0"/>
              </a:rPr>
              <a:t>support efficient and effective reuse of Federal Agencies’ wisdom </a:t>
            </a: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as an enhanced resource, must keep </a:t>
            </a:r>
            <a:r>
              <a:rPr lang="en-US" dirty="0">
                <a:solidFill>
                  <a:srgbClr val="000000"/>
                </a:solidFill>
                <a:uFill>
                  <a:solidFill>
                    <a:srgbClr val="000000"/>
                  </a:solidFill>
                </a:uFill>
                <a:latin typeface="Arial Narrow" panose="020B0606020202030204" pitchFamily="34" charset="0"/>
              </a:rPr>
              <a:t>pace with and </a:t>
            </a:r>
            <a:r>
              <a:rPr lang="en-US" dirty="0" smtClean="0">
                <a:solidFill>
                  <a:srgbClr val="000000"/>
                </a:solidFill>
                <a:uFill>
                  <a:solidFill>
                    <a:srgbClr val="000000"/>
                  </a:solidFill>
                </a:uFill>
                <a:latin typeface="Arial Narrow" panose="020B0606020202030204" pitchFamily="34" charset="0"/>
              </a:rPr>
              <a:t>be </a:t>
            </a:r>
            <a:r>
              <a:rPr lang="en-US" dirty="0">
                <a:solidFill>
                  <a:srgbClr val="000000"/>
                </a:solidFill>
                <a:uFill>
                  <a:solidFill>
                    <a:srgbClr val="000000"/>
                  </a:solidFill>
                </a:uFill>
                <a:latin typeface="Arial Narrow" panose="020B0606020202030204" pitchFamily="34" charset="0"/>
              </a:rPr>
              <a:t>mapped  to</a:t>
            </a:r>
            <a:r>
              <a:rPr kumimoji="0" lang="en-US" sz="2400" b="0" i="0" u="none" strike="noStrike" cap="none" spc="0" normalizeH="0" baseline="0" dirty="0" smtClean="0">
                <a:ln>
                  <a:noFill/>
                </a:ln>
                <a:solidFill>
                  <a:srgbClr val="FF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standards (e.g., </a:t>
            </a:r>
            <a:r>
              <a:rPr lang="en-US" sz="2000" dirty="0" smtClean="0">
                <a:solidFill>
                  <a:srgbClr val="21315C"/>
                </a:solidFill>
                <a:uFill>
                  <a:solidFill>
                    <a:srgbClr val="21315C"/>
                  </a:solidFill>
                </a:uFill>
                <a:latin typeface="Arial Narrow" panose="020B0606020202030204" pitchFamily="34" charset="0"/>
              </a:rPr>
              <a:t>HL7, SNOMED, NCPDP, </a:t>
            </a:r>
            <a:r>
              <a:rPr lang="en-US" sz="2000" dirty="0" err="1" smtClean="0">
                <a:solidFill>
                  <a:srgbClr val="21315C"/>
                </a:solidFill>
                <a:uFill>
                  <a:solidFill>
                    <a:srgbClr val="21315C"/>
                  </a:solidFill>
                </a:uFill>
                <a:latin typeface="Arial Narrow" panose="020B0606020202030204" pitchFamily="34" charset="0"/>
              </a:rPr>
              <a:t>RxNorm</a:t>
            </a:r>
            <a:r>
              <a:rPr lang="en-US" sz="2000" dirty="0" smtClean="0">
                <a:solidFill>
                  <a:srgbClr val="21315C"/>
                </a:solidFill>
                <a:uFill>
                  <a:solidFill>
                    <a:srgbClr val="21315C"/>
                  </a:solidFill>
                </a:uFill>
                <a:latin typeface="Arial Narrow" panose="020B0606020202030204" pitchFamily="34" charset="0"/>
              </a:rPr>
              <a:t>),</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Implementation Resources (e.g., FHIR, CCDA) </a:t>
            </a:r>
            <a:r>
              <a:rPr lang="en-US" sz="2000" dirty="0">
                <a:solidFill>
                  <a:srgbClr val="21315C"/>
                </a:solidFill>
                <a:uFill>
                  <a:solidFill>
                    <a:srgbClr val="21315C"/>
                  </a:solidFill>
                </a:uFill>
                <a:latin typeface="Arial Narrow" panose="020B0606020202030204" pitchFamily="34" charset="0"/>
              </a:rPr>
              <a:t>and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S&amp;I Initiatives (e.g., </a:t>
            </a:r>
            <a:r>
              <a:rPr lang="en-US" sz="2000" dirty="0" smtClean="0">
                <a:solidFill>
                  <a:srgbClr val="21315C"/>
                </a:solidFill>
                <a:uFill>
                  <a:solidFill>
                    <a:srgbClr val="21315C"/>
                  </a:solidFill>
                </a:uFill>
                <a:latin typeface="Arial Narrow" panose="020B0606020202030204" pitchFamily="34" charset="0"/>
              </a:rPr>
              <a:t>DAF); and,</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Tooling; where, FHIM leverage MDHT to provide </a:t>
            </a:r>
            <a:r>
              <a:rPr lang="en-US" sz="2000" dirty="0">
                <a:solidFill>
                  <a:srgbClr val="21315C"/>
                </a:solidFill>
                <a:uFill>
                  <a:solidFill>
                    <a:srgbClr val="21315C"/>
                  </a:solidFill>
                </a:uFill>
                <a:latin typeface="Arial Narrow" panose="020B0606020202030204" pitchFamily="34" charset="0"/>
              </a:rPr>
              <a:t>implementation </a:t>
            </a:r>
            <a:r>
              <a:rPr lang="en-US" sz="2000" dirty="0" smtClean="0">
                <a:solidFill>
                  <a:srgbClr val="21315C"/>
                </a:solidFill>
                <a:uFill>
                  <a:solidFill>
                    <a:srgbClr val="21315C"/>
                  </a:solidFill>
                </a:uFill>
                <a:latin typeface="Arial Narrow" panose="020B0606020202030204" pitchFamily="34" charset="0"/>
              </a:rPr>
              <a:t>guides for developers.</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has a base of users</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000000"/>
                </a:solidFill>
                <a:uFill>
                  <a:solidFill>
                    <a:srgbClr val="000000"/>
                  </a:solidFill>
                </a:uFill>
                <a:latin typeface="Arial Narrow" panose="020B0606020202030204" pitchFamily="34" charset="0"/>
              </a:rPr>
              <a:t>FHIM is a far better resource, if it is used up </a:t>
            </a:r>
            <a:r>
              <a:rPr lang="en-US" sz="2000" dirty="0" smtClean="0">
                <a:solidFill>
                  <a:srgbClr val="000000"/>
                </a:solidFill>
                <a:uFill>
                  <a:solidFill>
                    <a:srgbClr val="000000"/>
                  </a:solidFill>
                </a:uFill>
                <a:latin typeface="Arial Narrow" panose="020B0606020202030204" pitchFamily="34" charset="0"/>
              </a:rPr>
              <a:t>front</a:t>
            </a:r>
            <a:r>
              <a:rPr lang="en-US" sz="2000" dirty="0">
                <a:solidFill>
                  <a:srgbClr val="000000"/>
                </a:solidFill>
                <a:uFill>
                  <a:solidFill>
                    <a:srgbClr val="000000"/>
                  </a:solidFill>
                </a:uFill>
                <a:latin typeface="Arial Narrow" panose="020B0606020202030204" pitchFamily="34" charset="0"/>
              </a:rPr>
              <a:t> </a:t>
            </a:r>
            <a:r>
              <a:rPr lang="en-US" sz="2000" dirty="0" smtClean="0">
                <a:solidFill>
                  <a:srgbClr val="000000"/>
                </a:solidFill>
                <a:uFill>
                  <a:solidFill>
                    <a:srgbClr val="000000"/>
                  </a:solidFill>
                </a:uFill>
                <a:latin typeface="Arial Narrow" panose="020B0606020202030204" pitchFamily="34" charset="0"/>
              </a:rPr>
              <a:t>to address data / information gaps</a:t>
            </a:r>
            <a:endParaRPr lang="en-US" sz="2000" dirty="0">
              <a:solidFill>
                <a:srgbClr val="000000"/>
              </a:solidFill>
              <a:uFill>
                <a:solidFill>
                  <a:srgbClr val="000000"/>
                </a:solidFill>
              </a:uFill>
              <a:latin typeface="Arial Narrow" panose="020B0606020202030204" pitchFamily="34" charset="0"/>
            </a:endParaRPr>
          </a:p>
          <a:p>
            <a:pPr marL="520700" lvl="2" indent="-228600" algn="l" defTabSz="457200" rtl="0" fontAlgn="auto" latinLnBrk="1" hangingPunct="0">
              <a:lnSpc>
                <a:spcPct val="114000"/>
              </a:lnSpc>
              <a:buClr>
                <a:srgbClr val="CB2E3F"/>
              </a:buClr>
              <a:buSzPct val="100000"/>
              <a:buFont typeface="Lucida Grande"/>
              <a:buChar char="»"/>
              <a:tabLst/>
            </a:pPr>
            <a:r>
              <a:rPr lang="en-US" sz="2000" dirty="0" smtClean="0">
                <a:solidFill>
                  <a:srgbClr val="21315C"/>
                </a:solidFill>
                <a:uFill>
                  <a:solidFill>
                    <a:srgbClr val="21315C"/>
                  </a:solidFill>
                </a:uFill>
                <a:latin typeface="Arial Narrow" panose="020B0606020202030204" pitchFamily="34" charset="0"/>
              </a:rPr>
              <a:t>there </a:t>
            </a:r>
            <a:r>
              <a:rPr lang="en-US" sz="2000" dirty="0">
                <a:solidFill>
                  <a:srgbClr val="21315C"/>
                </a:solidFill>
                <a:uFill>
                  <a:solidFill>
                    <a:srgbClr val="21315C"/>
                  </a:solidFill>
                </a:uFill>
                <a:latin typeface="Arial Narrow" panose="020B0606020202030204" pitchFamily="34" charset="0"/>
              </a:rPr>
              <a:t>could be a far greater base of </a:t>
            </a:r>
            <a:r>
              <a:rPr lang="en-US" sz="2000" dirty="0" smtClean="0">
                <a:solidFill>
                  <a:srgbClr val="21315C"/>
                </a:solidFill>
                <a:uFill>
                  <a:solidFill>
                    <a:srgbClr val="21315C"/>
                  </a:solidFill>
                </a:uFill>
                <a:latin typeface="Arial Narrow" panose="020B0606020202030204" pitchFamily="34" charset="0"/>
              </a:rPr>
              <a:t>users</a:t>
            </a:r>
            <a:r>
              <a:rPr lang="en-US" sz="2000" dirty="0">
                <a:solidFill>
                  <a:srgbClr val="21315C"/>
                </a:solidFill>
                <a:uFill>
                  <a:solidFill>
                    <a:srgbClr val="21315C"/>
                  </a:solidFill>
                </a:uFill>
                <a:latin typeface="Arial Narrow" panose="020B0606020202030204" pitchFamily="34" charset="0"/>
              </a:rPr>
              <a:t> </a:t>
            </a:r>
            <a:r>
              <a:rPr lang="en-US" sz="2000" dirty="0" smtClean="0">
                <a:solidFill>
                  <a:srgbClr val="21315C"/>
                </a:solidFill>
                <a:uFill>
                  <a:solidFill>
                    <a:srgbClr val="21315C"/>
                  </a:solidFill>
                </a:uFill>
                <a:latin typeface="Arial Narrow" panose="020B0606020202030204" pitchFamily="34" charset="0"/>
              </a:rPr>
              <a:t>sharing a common base </a:t>
            </a:r>
          </a:p>
          <a:p>
            <a:pPr marL="511175" lvl="4" indent="115888"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Agency S&amp;I Framework projects’ interoperability-goals achievements are </a:t>
            </a:r>
            <a:r>
              <a:rPr lang="en-US" sz="2000" dirty="0">
                <a:solidFill>
                  <a:srgbClr val="21315C"/>
                </a:solidFill>
                <a:uFill>
                  <a:solidFill>
                    <a:srgbClr val="21315C"/>
                  </a:solidFill>
                </a:uFill>
                <a:latin typeface="Arial Narrow" panose="020B0606020202030204" pitchFamily="34" charset="0"/>
              </a:rPr>
              <a:t>accelerated.  </a:t>
            </a:r>
            <a:endParaRPr lang="en-US" sz="2000" dirty="0" smtClean="0">
              <a:solidFill>
                <a:srgbClr val="21315C"/>
              </a:solidFill>
              <a:uFill>
                <a:solidFill>
                  <a:srgbClr val="21315C"/>
                </a:solidFill>
              </a:uFill>
              <a:latin typeface="Arial Narrow" panose="020B0606020202030204" pitchFamily="34" charset="0"/>
            </a:endParaRPr>
          </a:p>
          <a:p>
            <a:pPr marL="511175" lvl="4" indent="115888"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reuse eases </a:t>
            </a:r>
            <a:r>
              <a:rPr lang="en-US" sz="2000" dirty="0" smtClean="0">
                <a:solidFill>
                  <a:srgbClr val="21315C"/>
                </a:solidFill>
                <a:uFill>
                  <a:solidFill>
                    <a:srgbClr val="21315C"/>
                  </a:solidFill>
                </a:uFill>
                <a:latin typeface="Arial Narrow" panose="020B0606020202030204" pitchFamily="34" charset="0"/>
              </a:rPr>
              <a:t>data exchanges with </a:t>
            </a:r>
            <a:r>
              <a:rPr lang="en-US" sz="2000" dirty="0">
                <a:solidFill>
                  <a:srgbClr val="21315C"/>
                </a:solidFill>
                <a:uFill>
                  <a:solidFill>
                    <a:srgbClr val="21315C"/>
                  </a:solidFill>
                </a:uFill>
                <a:latin typeface="Arial Narrow" panose="020B0606020202030204" pitchFamily="34" charset="0"/>
              </a:rPr>
              <a:t>other organizations &amp; their </a:t>
            </a:r>
            <a:r>
              <a:rPr lang="en-US" sz="2000" dirty="0" smtClean="0">
                <a:solidFill>
                  <a:srgbClr val="21315C"/>
                </a:solidFill>
                <a:uFill>
                  <a:solidFill>
                    <a:srgbClr val="21315C"/>
                  </a:solidFill>
                </a:uFill>
                <a:latin typeface="Arial Narrow" panose="020B0606020202030204" pitchFamily="34" charset="0"/>
              </a:rPr>
              <a:t>resources</a:t>
            </a:r>
            <a:endParaRPr lang="en-US" sz="2000" dirty="0">
              <a:solidFill>
                <a:srgbClr val="21315C"/>
              </a:solidFill>
              <a:uFill>
                <a:solidFill>
                  <a:srgbClr val="21315C"/>
                </a:solidFill>
              </a:uFill>
              <a:latin typeface="Arial Narrow" panose="020B0606020202030204" pitchFamily="34" charset="0"/>
            </a:endParaRPr>
          </a:p>
        </p:txBody>
      </p:sp>
    </p:spTree>
    <p:extLst>
      <p:ext uri="{BB962C8B-B14F-4D97-AF65-F5344CB8AC3E}">
        <p14:creationId xmlns:p14="http://schemas.microsoft.com/office/powerpoint/2010/main" val="305246746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ackup</a:t>
            </a:r>
            <a:endParaRPr lang="en-US" dirty="0"/>
          </a:p>
        </p:txBody>
      </p:sp>
      <p:sp>
        <p:nvSpPr>
          <p:cNvPr id="3" name="Content Placeholder 2"/>
          <p:cNvSpPr>
            <a:spLocks noGrp="1"/>
          </p:cNvSpPr>
          <p:nvPr>
            <p:ph idx="1"/>
          </p:nvPr>
        </p:nvSpPr>
        <p:spPr>
          <a:xfrm>
            <a:off x="300037" y="1039812"/>
            <a:ext cx="8494713" cy="5513388"/>
          </a:xfrm>
        </p:spPr>
        <p:txBody>
          <a:bodyPr/>
          <a:lstStyle/>
          <a:p>
            <a:pPr marL="40640" indent="0">
              <a:buNone/>
            </a:pPr>
            <a:endParaRPr lang="en-US" sz="2400" dirty="0"/>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a:t>
            </a:fld>
            <a:endParaRPr lang="en-US" sz="140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9"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34210808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Key Artifacts/Models</a:t>
            </a:r>
            <a:br>
              <a:rPr lang="en-US" sz="2800" b="1" dirty="0" smtClean="0">
                <a:solidFill>
                  <a:schemeClr val="bg1"/>
                </a:solidFill>
              </a:rPr>
            </a:br>
            <a:r>
              <a:rPr lang="en-US" sz="2800" b="1" dirty="0" smtClean="0">
                <a:solidFill>
                  <a:schemeClr val="bg1"/>
                </a:solidFill>
              </a:rPr>
              <a:t>Compared-and-Contrasted to FHIM</a:t>
            </a:r>
            <a:endParaRPr lang="en-US" dirty="0">
              <a:solidFill>
                <a:schemeClr val="bg1"/>
              </a:solidFill>
              <a:latin typeface="Arial Black" panose="020B0A04020102020204" pitchFamily="34" charset="0"/>
            </a:endParaRPr>
          </a:p>
        </p:txBody>
      </p:sp>
      <p:sp>
        <p:nvSpPr>
          <p:cNvPr id="3" name="TextBox 2"/>
          <p:cNvSpPr txBox="1"/>
          <p:nvPr/>
        </p:nvSpPr>
        <p:spPr>
          <a:xfrm>
            <a:off x="27707" y="962696"/>
            <a:ext cx="9067800" cy="56579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lgn="l">
              <a:spcBef>
                <a:spcPts val="600"/>
              </a:spcBef>
              <a:buFont typeface="Arial" panose="020B0604020202020204" pitchFamily="34" charset="0"/>
              <a:buChar char="•"/>
            </a:pPr>
            <a:r>
              <a:rPr lang="en-US" sz="2000" b="1" dirty="0">
                <a:latin typeface="Arial Narrow" panose="020B0606020202030204" pitchFamily="34" charset="0"/>
              </a:rPr>
              <a:t>FHIM </a:t>
            </a:r>
            <a:r>
              <a:rPr lang="en-US" sz="2000" dirty="0">
                <a:latin typeface="Arial Narrow" panose="020B0606020202030204" pitchFamily="34" charset="0"/>
              </a:rPr>
              <a:t>focuses on </a:t>
            </a:r>
            <a:r>
              <a:rPr lang="en-US" sz="2000" dirty="0" smtClean="0">
                <a:latin typeface="Arial Narrow" panose="020B0606020202030204" pitchFamily="34" charset="0"/>
              </a:rPr>
              <a:t>clinical-domains </a:t>
            </a:r>
            <a:r>
              <a:rPr lang="en-US" sz="2000" dirty="0">
                <a:latin typeface="Arial Narrow" panose="020B0606020202030204" pitchFamily="34" charset="0"/>
              </a:rPr>
              <a:t>and the </a:t>
            </a:r>
            <a:r>
              <a:rPr lang="en-US" sz="2000" dirty="0" smtClean="0">
                <a:latin typeface="Arial Narrow" panose="020B0606020202030204" pitchFamily="34" charset="0"/>
              </a:rPr>
              <a:t>superset of </a:t>
            </a:r>
            <a:r>
              <a:rPr lang="en-US" sz="2000" dirty="0">
                <a:latin typeface="Arial Narrow" panose="020B0606020202030204" pitchFamily="34" charset="0"/>
              </a:rPr>
              <a:t>entities, associations and their attributes and value </a:t>
            </a:r>
            <a:r>
              <a:rPr lang="en-US" sz="2000" dirty="0" smtClean="0">
                <a:latin typeface="Arial Narrow" panose="020B0606020202030204" pitchFamily="34" charset="0"/>
              </a:rPr>
              <a:t>set, </a:t>
            </a:r>
            <a:r>
              <a:rPr lang="en-US" sz="2000" dirty="0">
                <a:latin typeface="Arial Narrow" panose="020B0606020202030204" pitchFamily="34" charset="0"/>
              </a:rPr>
              <a:t>based on the Federal Use Cases and SME input. </a:t>
            </a:r>
            <a:r>
              <a:rPr lang="en-US" sz="2000" dirty="0" smtClean="0">
                <a:latin typeface="Arial Narrow" panose="020B0606020202030204" pitchFamily="34" charset="0"/>
              </a:rPr>
              <a:t>FHIM is intended to be constrained to particular applications (e.g., immunization management system/registry).</a:t>
            </a:r>
          </a:p>
          <a:p>
            <a:pPr marL="285750" indent="-285750" algn="l">
              <a:spcBef>
                <a:spcPts val="600"/>
              </a:spcBef>
              <a:buFont typeface="Arial" panose="020B0604020202020204" pitchFamily="34" charset="0"/>
              <a:buChar char="•"/>
            </a:pPr>
            <a:r>
              <a:rPr lang="en-US" sz="2000" b="1" dirty="0" smtClean="0">
                <a:latin typeface="Arial Narrow" panose="020B0606020202030204" pitchFamily="34" charset="0"/>
              </a:rPr>
              <a:t>ICIB Lists and associated Use Cases </a:t>
            </a:r>
            <a:r>
              <a:rPr lang="en-US" sz="2000" dirty="0" smtClean="0">
                <a:latin typeface="Arial Narrow" panose="020B0606020202030204" pitchFamily="34" charset="0"/>
              </a:rPr>
              <a:t>provide a context for the use of the various models.</a:t>
            </a:r>
            <a:endParaRPr lang="en-US" sz="2000" dirty="0">
              <a:latin typeface="Arial Narrow" panose="020B0606020202030204" pitchFamily="34" charset="0"/>
            </a:endParaRPr>
          </a:p>
          <a:p>
            <a:pPr marL="285750" indent="-285750" algn="l">
              <a:spcBef>
                <a:spcPts val="600"/>
              </a:spcBef>
              <a:buFont typeface="Arial" panose="020B0604020202020204" pitchFamily="34" charset="0"/>
              <a:buChar char="•"/>
            </a:pPr>
            <a:r>
              <a:rPr lang="en-US" sz="2000" b="1" dirty="0" smtClean="0">
                <a:latin typeface="Arial Narrow" panose="020B0606020202030204" pitchFamily="34" charset="0"/>
              </a:rPr>
              <a:t>HL7 (Detailed) Clinical </a:t>
            </a:r>
            <a:r>
              <a:rPr lang="en-US" sz="2000" b="1" dirty="0">
                <a:latin typeface="Arial Narrow" panose="020B0606020202030204" pitchFamily="34" charset="0"/>
              </a:rPr>
              <a:t>Models and </a:t>
            </a:r>
            <a:r>
              <a:rPr lang="en-US" sz="2000" b="1" dirty="0" smtClean="0">
                <a:latin typeface="Arial Narrow" panose="020B0606020202030204" pitchFamily="34" charset="0"/>
              </a:rPr>
              <a:t>CIMI Architypes</a:t>
            </a:r>
            <a:r>
              <a:rPr lang="en-US" sz="2000" dirty="0" smtClean="0">
                <a:latin typeface="Arial Narrow" panose="020B0606020202030204" pitchFamily="34" charset="0"/>
              </a:rPr>
              <a:t> start with clinical concepts (e.g., temperature) and </a:t>
            </a:r>
            <a:r>
              <a:rPr lang="en-US" sz="2000" dirty="0">
                <a:latin typeface="Arial Narrow" panose="020B0606020202030204" pitchFamily="34" charset="0"/>
              </a:rPr>
              <a:t>necessary </a:t>
            </a:r>
            <a:r>
              <a:rPr lang="en-US" sz="2000" dirty="0" smtClean="0">
                <a:latin typeface="Arial Narrow" panose="020B0606020202030204" pitchFamily="34" charset="0"/>
              </a:rPr>
              <a:t>/ provenance meta-data needed to </a:t>
            </a:r>
            <a:r>
              <a:rPr lang="en-US" sz="2000" dirty="0">
                <a:latin typeface="Arial Narrow" panose="020B0606020202030204" pitchFamily="34" charset="0"/>
              </a:rPr>
              <a:t>support </a:t>
            </a:r>
            <a:r>
              <a:rPr lang="en-US" sz="2000" dirty="0" smtClean="0">
                <a:latin typeface="Arial Narrow" panose="020B0606020202030204" pitchFamily="34" charset="0"/>
              </a:rPr>
              <a:t>particular </a:t>
            </a:r>
            <a:r>
              <a:rPr lang="en-US" sz="2000" dirty="0">
                <a:latin typeface="Arial Narrow" panose="020B0606020202030204" pitchFamily="34" charset="0"/>
              </a:rPr>
              <a:t>use cases.</a:t>
            </a:r>
          </a:p>
          <a:p>
            <a:pPr marL="285750" indent="-285750" algn="l">
              <a:lnSpc>
                <a:spcPct val="90000"/>
              </a:lnSpc>
              <a:spcBef>
                <a:spcPts val="600"/>
              </a:spcBef>
              <a:buFont typeface="Arial" panose="020B0604020202020204" pitchFamily="34" charset="0"/>
              <a:buChar char="•"/>
            </a:pPr>
            <a:r>
              <a:rPr lang="en-US" sz="2000" b="1" dirty="0" smtClean="0">
                <a:latin typeface="Arial Narrow" panose="020B0606020202030204" pitchFamily="34" charset="0"/>
              </a:rPr>
              <a:t>S&amp;I initiatives </a:t>
            </a:r>
            <a:r>
              <a:rPr lang="en-US" sz="2000" dirty="0" smtClean="0">
                <a:latin typeface="Arial Narrow" panose="020B0606020202030204" pitchFamily="34" charset="0"/>
              </a:rPr>
              <a:t>have been </a:t>
            </a:r>
            <a:r>
              <a:rPr lang="en-US" sz="2000" dirty="0">
                <a:latin typeface="Arial Narrow" panose="020B0606020202030204" pitchFamily="34" charset="0"/>
              </a:rPr>
              <a:t>mapped to </a:t>
            </a:r>
            <a:r>
              <a:rPr lang="en-US" sz="2000" dirty="0" smtClean="0">
                <a:latin typeface="Arial Narrow" panose="020B0606020202030204" pitchFamily="34" charset="0"/>
              </a:rPr>
              <a:t>FHIM; where for example, an interoperable Data Access Framework (DAF) must be a FHIM subset.</a:t>
            </a:r>
            <a:endParaRPr lang="en-US" sz="2000" dirty="0">
              <a:latin typeface="Arial Narrow" panose="020B0606020202030204" pitchFamily="34" charset="0"/>
            </a:endParaRPr>
          </a:p>
          <a:p>
            <a:pPr marL="285750" lvl="2" indent="-285750" algn="l">
              <a:spcBef>
                <a:spcPts val="600"/>
              </a:spcBef>
              <a:buFont typeface="Arial" panose="020B0604020202020204" pitchFamily="34" charset="0"/>
              <a:buChar char="•"/>
            </a:pPr>
            <a:r>
              <a:rPr lang="en-US" sz="2000" b="1" dirty="0" smtClean="0">
                <a:latin typeface="Arial Narrow" panose="020B0606020202030204" pitchFamily="34" charset="0"/>
              </a:rPr>
              <a:t>NIEM</a:t>
            </a:r>
            <a:r>
              <a:rPr lang="en-US" sz="2000" b="1" dirty="0">
                <a:latin typeface="Arial Narrow" panose="020B0606020202030204" pitchFamily="34" charset="0"/>
              </a:rPr>
              <a:t>, FHIR, CDA, CCDA, HL7 V2, NCPDP, HL7 v12 </a:t>
            </a:r>
            <a:r>
              <a:rPr lang="en-US" sz="2000" dirty="0">
                <a:latin typeface="Arial Narrow" panose="020B0606020202030204" pitchFamily="34" charset="0"/>
              </a:rPr>
              <a:t>are implementation </a:t>
            </a:r>
            <a:r>
              <a:rPr lang="en-US" sz="2000" dirty="0" smtClean="0">
                <a:latin typeface="Arial Narrow" panose="020B0606020202030204" pitchFamily="34" charset="0"/>
              </a:rPr>
              <a:t>paradigms; where for interoperability, they must be consistent FHIM sub-sets. </a:t>
            </a:r>
            <a:endParaRPr lang="en-US" sz="2000" dirty="0">
              <a:latin typeface="Arial Narrow" panose="020B0606020202030204" pitchFamily="34" charset="0"/>
            </a:endParaRPr>
          </a:p>
          <a:p>
            <a:pPr marL="0" lvl="5" indent="0" algn="l">
              <a:spcBef>
                <a:spcPts val="600"/>
              </a:spcBef>
            </a:pPr>
            <a:r>
              <a:rPr lang="en-US" sz="2000" b="1" dirty="0" smtClean="0">
                <a:latin typeface="Arial Narrow" panose="020B0606020202030204" pitchFamily="34" charset="0"/>
              </a:rPr>
              <a:t>     </a:t>
            </a:r>
            <a:r>
              <a:rPr lang="en-US" sz="2000" b="1" dirty="0">
                <a:latin typeface="Arial Narrow" panose="020B0606020202030204" pitchFamily="34" charset="0"/>
              </a:rPr>
              <a:t> - NIEM, FHIR, CDA, CCDA </a:t>
            </a:r>
            <a:r>
              <a:rPr lang="en-US" sz="2000" dirty="0">
                <a:latin typeface="Arial Narrow" panose="020B0606020202030204" pitchFamily="34" charset="0"/>
              </a:rPr>
              <a:t>implementation guides can be generated by </a:t>
            </a:r>
            <a:r>
              <a:rPr lang="en-US" sz="2000" b="1" dirty="0">
                <a:latin typeface="Arial Narrow" panose="020B0606020202030204" pitchFamily="34" charset="0"/>
              </a:rPr>
              <a:t>MDHT </a:t>
            </a:r>
            <a:r>
              <a:rPr lang="en-US" sz="2000" dirty="0">
                <a:latin typeface="Arial Narrow" panose="020B0606020202030204" pitchFamily="34" charset="0"/>
              </a:rPr>
              <a:t>using </a:t>
            </a:r>
            <a:r>
              <a:rPr lang="en-US" sz="2000" dirty="0" smtClean="0">
                <a:latin typeface="Arial Narrow" panose="020B0606020202030204" pitchFamily="34" charset="0"/>
              </a:rPr>
              <a:t>FHIM</a:t>
            </a:r>
          </a:p>
          <a:p>
            <a:pPr marL="0" lvl="5" indent="0" algn="l">
              <a:spcBef>
                <a:spcPts val="600"/>
              </a:spcBef>
            </a:pPr>
            <a:r>
              <a:rPr lang="en-US" sz="2000" b="1" dirty="0">
                <a:latin typeface="Arial Narrow" panose="020B0606020202030204" pitchFamily="34" charset="0"/>
              </a:rPr>
              <a:t> </a:t>
            </a:r>
            <a:r>
              <a:rPr lang="en-US" sz="2000" b="1" dirty="0" smtClean="0">
                <a:latin typeface="Arial Narrow" panose="020B0606020202030204" pitchFamily="34" charset="0"/>
              </a:rPr>
              <a:t>     - HL7 </a:t>
            </a:r>
            <a:r>
              <a:rPr lang="en-US" sz="2000" b="1" dirty="0">
                <a:latin typeface="Arial Narrow" panose="020B0606020202030204" pitchFamily="34" charset="0"/>
              </a:rPr>
              <a:t>V2, NCPDP, X12</a:t>
            </a:r>
            <a:r>
              <a:rPr lang="en-US" sz="2000" dirty="0">
                <a:latin typeface="Arial Narrow" panose="020B0606020202030204" pitchFamily="34" charset="0"/>
              </a:rPr>
              <a:t> </a:t>
            </a:r>
            <a:r>
              <a:rPr lang="en-US" sz="2000" dirty="0" smtClean="0">
                <a:latin typeface="Arial Narrow" panose="020B0606020202030204" pitchFamily="34" charset="0"/>
              </a:rPr>
              <a:t>are XML messages, which already </a:t>
            </a:r>
            <a:r>
              <a:rPr lang="en-US" sz="2000" dirty="0">
                <a:latin typeface="Arial Narrow" panose="020B0606020202030204" pitchFamily="34" charset="0"/>
              </a:rPr>
              <a:t>have </a:t>
            </a:r>
            <a:r>
              <a:rPr lang="en-US" sz="2000" dirty="0" smtClean="0">
                <a:latin typeface="Arial Narrow" panose="020B0606020202030204" pitchFamily="34" charset="0"/>
              </a:rPr>
              <a:t>implementation </a:t>
            </a:r>
            <a:r>
              <a:rPr lang="en-US" sz="2000" dirty="0">
                <a:latin typeface="Arial Narrow" panose="020B0606020202030204" pitchFamily="34" charset="0"/>
              </a:rPr>
              <a:t>guides.</a:t>
            </a:r>
          </a:p>
          <a:p>
            <a:pPr marL="285750" indent="-285750" algn="l">
              <a:spcBef>
                <a:spcPts val="600"/>
              </a:spcBef>
              <a:buFont typeface="Arial" panose="020B0604020202020204" pitchFamily="34" charset="0"/>
              <a:buChar char="•"/>
            </a:pPr>
            <a:r>
              <a:rPr lang="en-US" sz="2000" b="1" dirty="0" smtClean="0">
                <a:latin typeface="Arial Narrow" panose="020B0606020202030204" pitchFamily="34" charset="0"/>
              </a:rPr>
              <a:t>IHE </a:t>
            </a:r>
            <a:r>
              <a:rPr lang="en-US" sz="2000" b="1" dirty="0">
                <a:latin typeface="Arial Narrow" panose="020B0606020202030204" pitchFamily="34" charset="0"/>
              </a:rPr>
              <a:t>Technical Framework </a:t>
            </a:r>
            <a:r>
              <a:rPr lang="en-US" sz="2000" dirty="0" smtClean="0">
                <a:latin typeface="Arial Narrow" panose="020B0606020202030204" pitchFamily="34" charset="0"/>
              </a:rPr>
              <a:t>defines specific standards-based systems </a:t>
            </a:r>
            <a:r>
              <a:rPr lang="en-US" sz="2000" dirty="0">
                <a:latin typeface="Arial Narrow" panose="020B0606020202030204" pitchFamily="34" charset="0"/>
              </a:rPr>
              <a:t>integration implementations </a:t>
            </a:r>
            <a:r>
              <a:rPr lang="en-US" sz="2000" dirty="0" smtClean="0">
                <a:latin typeface="Arial Narrow" panose="020B0606020202030204" pitchFamily="34" charset="0"/>
              </a:rPr>
              <a:t>to </a:t>
            </a:r>
            <a:r>
              <a:rPr lang="en-US" sz="2000" dirty="0">
                <a:latin typeface="Arial Narrow" panose="020B0606020202030204" pitchFamily="34" charset="0"/>
              </a:rPr>
              <a:t>achieve </a:t>
            </a:r>
            <a:r>
              <a:rPr lang="en-US" sz="2000" dirty="0" smtClean="0">
                <a:latin typeface="Arial Narrow" panose="020B0606020202030204" pitchFamily="34" charset="0"/>
              </a:rPr>
              <a:t>effective </a:t>
            </a:r>
            <a:r>
              <a:rPr lang="en-US" sz="2000" dirty="0">
                <a:latin typeface="Arial Narrow" panose="020B0606020202030204" pitchFamily="34" charset="0"/>
              </a:rPr>
              <a:t>sharing of medical </a:t>
            </a:r>
            <a:r>
              <a:rPr lang="en-US" sz="2000" dirty="0" smtClean="0">
                <a:latin typeface="Arial Narrow" panose="020B0606020202030204" pitchFamily="34" charset="0"/>
              </a:rPr>
              <a:t>information. </a:t>
            </a:r>
          </a:p>
          <a:p>
            <a:pPr marL="285750" indent="-285750" algn="l">
              <a:spcBef>
                <a:spcPts val="600"/>
              </a:spcBef>
              <a:buFont typeface="Arial" panose="020B0604020202020204" pitchFamily="34" charset="0"/>
              <a:buChar char="•"/>
            </a:pPr>
            <a:r>
              <a:rPr lang="en-US" sz="2000" b="1" dirty="0" smtClean="0">
                <a:latin typeface="Arial Narrow" panose="020B0606020202030204" pitchFamily="34" charset="0"/>
              </a:rPr>
              <a:t>NIST Risk and Security Frameworks </a:t>
            </a:r>
            <a:r>
              <a:rPr lang="en-US" sz="2000" dirty="0" smtClean="0">
                <a:latin typeface="Arial Narrow" panose="020B0606020202030204" pitchFamily="34" charset="0"/>
              </a:rPr>
              <a:t>establish cybersecurity risk assessments and a structure </a:t>
            </a:r>
            <a:r>
              <a:rPr lang="en-US" sz="2000" dirty="0">
                <a:latin typeface="Arial Narrow" panose="020B0606020202030204" pitchFamily="34" charset="0"/>
              </a:rPr>
              <a:t>to create, guide, assess </a:t>
            </a:r>
            <a:r>
              <a:rPr lang="en-US" sz="2000" dirty="0" smtClean="0">
                <a:latin typeface="Arial Narrow" panose="020B0606020202030204" pitchFamily="34" charset="0"/>
              </a:rPr>
              <a:t>and </a:t>
            </a:r>
            <a:r>
              <a:rPr lang="en-US" sz="2000" dirty="0">
                <a:latin typeface="Arial Narrow" panose="020B0606020202030204" pitchFamily="34" charset="0"/>
              </a:rPr>
              <a:t>improve comprehensive cybersecurity programs. </a:t>
            </a:r>
            <a:endParaRPr lang="en-US" sz="2000" dirty="0" smtClean="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8160225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Acronyms</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6637194"/>
              </p:ext>
            </p:extLst>
          </p:nvPr>
        </p:nvGraphicFramePr>
        <p:xfrm>
          <a:off x="76199" y="1569720"/>
          <a:ext cx="9067800" cy="4450080"/>
        </p:xfrm>
        <a:graphic>
          <a:graphicData uri="http://schemas.openxmlformats.org/drawingml/2006/table">
            <a:tbl>
              <a:tblPr firstRow="1" bandRow="1">
                <a:tableStyleId>{5940675A-B579-460E-94D1-54222C63F5DA}</a:tableStyleId>
              </a:tblPr>
              <a:tblGrid>
                <a:gridCol w="990601"/>
                <a:gridCol w="3505200"/>
                <a:gridCol w="228600"/>
                <a:gridCol w="685800"/>
                <a:gridCol w="3657599"/>
              </a:tblGrid>
              <a:tr h="370840">
                <a:tc>
                  <a:txBody>
                    <a:bodyPr/>
                    <a:lstStyle/>
                    <a:p>
                      <a:r>
                        <a:rPr lang="en-US" sz="1600" b="1" dirty="0" smtClean="0">
                          <a:latin typeface="Arial Narrow" panose="020B0606020202030204" pitchFamily="34" charset="0"/>
                        </a:rPr>
                        <a:t>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Clinical Document</a:t>
                      </a:r>
                      <a:r>
                        <a:rPr lang="en-US" sz="1600" baseline="0" dirty="0" smtClean="0">
                          <a:latin typeface="Arial Narrow" panose="020B0606020202030204" pitchFamily="34" charset="0"/>
                        </a:rPr>
                        <a:t> Architecture</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IM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Management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Consolidated CDA</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CMS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Centers for Medicare &amp; Medicaid Services</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JIP</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DOD-VA Joint Interoperability Plan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DAF</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 Access Framework</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MDHT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Model Driven Health Tool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DBA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Database Analyst</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NIEM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Information Exchange Model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EHR-S FM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EHR System Functional Model</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NIST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Institute of Standards and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FHIR</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Fast Healthcare Interoperability Resource</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NLM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Library of Medicine</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GFI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Government Furnished Information</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ONC</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Office of the National Coordinator</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Healthcare Information Technology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S&amp;I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and Interoperability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HHS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 and Human Services Agency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SDO</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Development Organization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ICIB</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Interagency Clinical Informatics Board</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SME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Subject Matter Expert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IHE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Integrating the Healthcare Enterprise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V2</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HL7 Version 2 Messaging</a:t>
                      </a:r>
                      <a:endParaRPr lang="en-US" sz="1600" dirty="0">
                        <a:latin typeface="Arial Narrow" panose="020B0606020202030204" pitchFamily="34" charset="0"/>
                      </a:endParaRPr>
                    </a:p>
                  </a:txBody>
                  <a:tcPr/>
                </a:tc>
              </a:tr>
            </a:tbl>
          </a:graphicData>
        </a:graphic>
      </p:graphicFrame>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14</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92426692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FHIM Information Domains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Modelling Status</a:t>
            </a:r>
            <a:endParaRPr lang="en-US" dirty="0">
              <a:solidFill>
                <a:schemeClr val="bg1"/>
              </a:solidFill>
              <a:latin typeface="Arial Black" panose="020B0A04020102020204" pitchFamily="34" charset="0"/>
            </a:endParaRPr>
          </a:p>
        </p:txBody>
      </p:sp>
      <p:pic>
        <p:nvPicPr>
          <p:cNvPr id="9" name="Picture 8"/>
          <p:cNvPicPr>
            <a:picLocks noChangeAspect="1"/>
          </p:cNvPicPr>
          <p:nvPr/>
        </p:nvPicPr>
        <p:blipFill>
          <a:blip r:embed="rId3"/>
          <a:stretch>
            <a:fillRect/>
          </a:stretch>
        </p:blipFill>
        <p:spPr>
          <a:xfrm>
            <a:off x="-1" y="1258729"/>
            <a:ext cx="9197626" cy="5142071"/>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15</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45959960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9144000" cy="1017588"/>
          </a:xfrm>
        </p:spPr>
        <p:txBody>
          <a:bodyPr/>
          <a:lstStyle/>
          <a:p>
            <a:pPr algn="ctr"/>
            <a:r>
              <a:rPr lang="en-US" dirty="0" smtClean="0">
                <a:solidFill>
                  <a:schemeClr val="bg1"/>
                </a:solidFill>
                <a:latin typeface="Arial Black" panose="020B0A04020102020204" pitchFamily="34" charset="0"/>
              </a:rPr>
              <a:t>Preliminary FHIM PLAN</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81146666"/>
              </p:ext>
            </p:extLst>
          </p:nvPr>
        </p:nvGraphicFramePr>
        <p:xfrm>
          <a:off x="0" y="1447800"/>
          <a:ext cx="9144000" cy="4947920"/>
        </p:xfrm>
        <a:graphic>
          <a:graphicData uri="http://schemas.openxmlformats.org/drawingml/2006/table">
            <a:tbl>
              <a:tblPr firstRow="1" bandRow="1">
                <a:tableStyleId>{5940675A-B579-460E-94D1-54222C63F5DA}</a:tableStyleId>
              </a:tblPr>
              <a:tblGrid>
                <a:gridCol w="2286000"/>
                <a:gridCol w="2286000"/>
                <a:gridCol w="2286000"/>
                <a:gridCol w="2286000"/>
              </a:tblGrid>
              <a:tr h="320040">
                <a:tc>
                  <a:txBody>
                    <a:bodyPr/>
                    <a:lstStyle/>
                    <a:p>
                      <a:r>
                        <a:rPr lang="en-US" sz="1800" b="1" dirty="0" smtClean="0">
                          <a:latin typeface="Arial Narrow" panose="020B0606020202030204" pitchFamily="34" charset="0"/>
                        </a:rPr>
                        <a:t>FY2015</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FY2016</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FY2017</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FY2018+</a:t>
                      </a:r>
                      <a:endParaRPr lang="en-US" sz="1800" b="1"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Case Mgmt. TM</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Radiology/Imaging</a:t>
                      </a:r>
                      <a:r>
                        <a:rPr lang="en-US" sz="1800" baseline="0" dirty="0" smtClean="0">
                          <a:latin typeface="Arial Narrow" panose="020B0606020202030204" pitchFamily="34" charset="0"/>
                        </a:rPr>
                        <a:t> IM &amp; 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Consultations </a:t>
                      </a:r>
                    </a:p>
                    <a:p>
                      <a:r>
                        <a:rPr lang="en-US" sz="1800" dirty="0" smtClean="0">
                          <a:solidFill>
                            <a:schemeClr val="tx1"/>
                          </a:solidFill>
                          <a:effectLst/>
                          <a:uFill>
                            <a:solidFill/>
                          </a:uFill>
                          <a:latin typeface="Arial Narrow" panose="020B0606020202030204" pitchFamily="34" charset="0"/>
                          <a:ea typeface="+mn-ea"/>
                          <a:cs typeface="+mn-cs"/>
                          <a:sym typeface="Arial"/>
                        </a:rPr>
                        <a:t>IM-TM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Surgery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Documents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smtClean="0">
                        <a:latin typeface="Arial Narrow" panose="020B0606020202030204" pitchFamily="34" charset="0"/>
                      </a:endParaRP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endParaRPr lang="en-US" sz="1800" dirty="0" smtClean="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FHIM-MDHT (90)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FHIM-S&amp;I Framework (90) </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Realm Health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Realm Health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Realm Health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latin typeface="Arial Narrow" panose="020B0606020202030204" pitchFamily="34" charset="0"/>
                        </a:rPr>
                        <a:t>TBD</a:t>
                      </a:r>
                    </a:p>
                  </a:txBody>
                  <a:tcPr/>
                </a:tc>
              </a:tr>
            </a:tbl>
          </a:graphicData>
        </a:graphic>
      </p:graphicFrame>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16</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7625038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49" name="Title 1"/>
          <p:cNvSpPr txBox="1">
            <a:spLocks/>
          </p:cNvSpPr>
          <p:nvPr/>
        </p:nvSpPr>
        <p:spPr>
          <a:xfrm>
            <a:off x="76200" y="1017588"/>
            <a:ext cx="9067800" cy="5826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3100" b="1" dirty="0" smtClean="0">
                <a:solidFill>
                  <a:srgbClr val="2A5588"/>
                </a:solidFill>
                <a:latin typeface="Arial Narrow" panose="020B0606020202030204" pitchFamily="34" charset="0"/>
              </a:rPr>
              <a:t>Is FHIM’s Value Proposition clear?  </a:t>
            </a:r>
            <a:endParaRPr lang="en-US" sz="3600" b="1" dirty="0">
              <a:solidFill>
                <a:schemeClr val="tx1"/>
              </a:solidFill>
            </a:endParaRPr>
          </a:p>
        </p:txBody>
      </p:sp>
      <p:sp>
        <p:nvSpPr>
          <p:cNvPr id="50" name="Subtitle 2"/>
          <p:cNvSpPr txBox="1">
            <a:spLocks/>
          </p:cNvSpPr>
          <p:nvPr/>
        </p:nvSpPr>
        <p:spPr>
          <a:xfrm>
            <a:off x="94735" y="1752600"/>
            <a:ext cx="9067800" cy="49037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40640" indent="0" algn="ctr">
              <a:spcBef>
                <a:spcPts val="1200"/>
              </a:spcBef>
              <a:buNone/>
            </a:pPr>
            <a:r>
              <a:rPr lang="en-US" b="1" dirty="0">
                <a:latin typeface="Arial Narrow" panose="020B0606020202030204" pitchFamily="34" charset="0"/>
              </a:rPr>
              <a:t>FHIM Proponents:</a:t>
            </a:r>
          </a:p>
          <a:p>
            <a:pPr marL="40640" indent="0" algn="ctr">
              <a:spcBef>
                <a:spcPts val="0"/>
              </a:spcBef>
              <a:buNone/>
            </a:pPr>
            <a:r>
              <a:rPr lang="en-US" b="1" dirty="0">
                <a:latin typeface="Arial Narrow" panose="020B0606020202030204" pitchFamily="34" charset="0"/>
              </a:rPr>
              <a:t>Catherine Hoang,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Ian Komorowski,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Nancy Orvis</a:t>
            </a:r>
            <a:r>
              <a:rPr lang="en-US" dirty="0">
                <a:latin typeface="Arial Narrow" panose="020B0606020202030204" pitchFamily="34" charset="0"/>
              </a:rPr>
              <a:t>, DHA Proponent</a:t>
            </a:r>
          </a:p>
          <a:p>
            <a:pPr marL="40640" indent="0" algn="ctr">
              <a:spcBef>
                <a:spcPts val="0"/>
              </a:spcBef>
              <a:buNone/>
            </a:pPr>
            <a:r>
              <a:rPr lang="en-US" b="1" dirty="0">
                <a:latin typeface="Arial Narrow" panose="020B0606020202030204" pitchFamily="34" charset="0"/>
              </a:rPr>
              <a:t>Nona Hall</a:t>
            </a:r>
            <a:r>
              <a:rPr lang="en-US" dirty="0">
                <a:latin typeface="Arial Narrow" panose="020B0606020202030204" pitchFamily="34" charset="0"/>
              </a:rPr>
              <a:t>,   IPO-Proponent</a:t>
            </a:r>
          </a:p>
          <a:p>
            <a:pPr marL="40640" indent="0" algn="ctr">
              <a:spcBef>
                <a:spcPts val="0"/>
              </a:spcBef>
              <a:buNone/>
            </a:pPr>
            <a:r>
              <a:rPr lang="en-US" b="1" dirty="0">
                <a:latin typeface="Arial Narrow" panose="020B0606020202030204" pitchFamily="34" charset="0"/>
              </a:rPr>
              <a:t>Paul Tibbits</a:t>
            </a:r>
            <a:r>
              <a:rPr lang="en-US" dirty="0">
                <a:latin typeface="Arial Narrow" panose="020B0606020202030204" pitchFamily="34" charset="0"/>
              </a:rPr>
              <a:t>, VA Proponent</a:t>
            </a:r>
          </a:p>
          <a:p>
            <a:pPr marL="40640" indent="0" algn="ctr">
              <a:spcBef>
                <a:spcPts val="1200"/>
              </a:spcBef>
              <a:buNone/>
            </a:pPr>
            <a:r>
              <a:rPr lang="en-US" b="1" dirty="0" smtClean="0">
                <a:latin typeface="Arial Narrow" panose="020B0606020202030204" pitchFamily="34" charset="0"/>
              </a:rPr>
              <a:t>FHIM Informed by:</a:t>
            </a:r>
          </a:p>
          <a:p>
            <a:pPr marL="40640" indent="0" algn="ctr">
              <a:spcBef>
                <a:spcPts val="0"/>
              </a:spcBef>
              <a:buNone/>
            </a:pPr>
            <a:r>
              <a:rPr lang="en-US" b="1" dirty="0">
                <a:latin typeface="Arial Narrow" panose="020B0606020202030204" pitchFamily="34" charset="0"/>
              </a:rPr>
              <a:t>Galen Mulrooney, </a:t>
            </a:r>
            <a:r>
              <a:rPr lang="en-US" dirty="0">
                <a:latin typeface="Arial Narrow" panose="020B0606020202030204" pitchFamily="34" charset="0"/>
              </a:rPr>
              <a:t>FHIM Data-Modeling Lead</a:t>
            </a:r>
          </a:p>
          <a:p>
            <a:pPr marL="40640" indent="0" algn="ctr">
              <a:spcBef>
                <a:spcPts val="0"/>
              </a:spcBef>
              <a:buNone/>
            </a:pPr>
            <a:r>
              <a:rPr lang="en-US" b="1" dirty="0">
                <a:latin typeface="Arial Narrow" panose="020B0606020202030204" pitchFamily="34" charset="0"/>
              </a:rPr>
              <a:t>Jay Lyle, </a:t>
            </a:r>
            <a:r>
              <a:rPr lang="en-US" dirty="0">
                <a:latin typeface="Arial Narrow" panose="020B0606020202030204" pitchFamily="34" charset="0"/>
              </a:rPr>
              <a:t>FHIM Terminology-Modeling Lead</a:t>
            </a:r>
          </a:p>
          <a:p>
            <a:pPr marL="40640" indent="0" algn="ctr">
              <a:spcBef>
                <a:spcPts val="0"/>
              </a:spcBef>
              <a:buNone/>
            </a:pPr>
            <a:r>
              <a:rPr lang="en-US" b="1" dirty="0" smtClean="0">
                <a:latin typeface="Arial Narrow" panose="020B0606020202030204" pitchFamily="34" charset="0"/>
              </a:rPr>
              <a:t>Bobbie Peterson</a:t>
            </a:r>
            <a:r>
              <a:rPr lang="en-US" dirty="0" smtClean="0">
                <a:latin typeface="Arial Narrow" panose="020B0606020202030204" pitchFamily="34" charset="0"/>
              </a:rPr>
              <a:t>, FHIM Program Manager</a:t>
            </a:r>
          </a:p>
          <a:p>
            <a:pPr marL="40640" indent="0" algn="ctr">
              <a:spcBef>
                <a:spcPts val="0"/>
              </a:spcBef>
              <a:buNone/>
            </a:pPr>
            <a:r>
              <a:rPr lang="en-US" b="1" dirty="0">
                <a:latin typeface="Arial Narrow" panose="020B0606020202030204" pitchFamily="34" charset="0"/>
              </a:rPr>
              <a:t>Steve Wagner</a:t>
            </a:r>
            <a:r>
              <a:rPr lang="en-US" dirty="0" smtClean="0">
                <a:latin typeface="Arial Narrow" panose="020B0606020202030204" pitchFamily="34" charset="0"/>
              </a:rPr>
              <a:t>,    </a:t>
            </a:r>
            <a:r>
              <a:rPr lang="en-US" dirty="0">
                <a:latin typeface="Arial Narrow" panose="020B0606020202030204" pitchFamily="34" charset="0"/>
              </a:rPr>
              <a:t>FHIM Project Manager</a:t>
            </a:r>
          </a:p>
          <a:p>
            <a:pPr marL="40640" indent="0" algn="ctr">
              <a:spcBef>
                <a:spcPts val="0"/>
              </a:spcBef>
              <a:buNone/>
            </a:pPr>
            <a:r>
              <a:rPr lang="en-US" b="1" dirty="0" smtClean="0">
                <a:latin typeface="Arial Narrow" panose="020B0606020202030204" pitchFamily="34" charset="0"/>
              </a:rPr>
              <a:t>Steve </a:t>
            </a:r>
            <a:r>
              <a:rPr lang="en-US" b="1" dirty="0">
                <a:latin typeface="Arial Narrow" panose="020B0606020202030204" pitchFamily="34" charset="0"/>
              </a:rPr>
              <a:t>Hufnagel</a:t>
            </a:r>
            <a:r>
              <a:rPr lang="en-US" dirty="0">
                <a:latin typeface="Arial Narrow" panose="020B0606020202030204" pitchFamily="34" charset="0"/>
              </a:rPr>
              <a:t>, </a:t>
            </a:r>
            <a:r>
              <a:rPr lang="en-US" dirty="0" smtClean="0">
                <a:latin typeface="Arial Narrow" panose="020B0606020202030204" pitchFamily="34" charset="0"/>
              </a:rPr>
              <a:t>FHIM-HL7 </a:t>
            </a:r>
            <a:r>
              <a:rPr lang="en-US" dirty="0">
                <a:latin typeface="Arial Narrow" panose="020B0606020202030204" pitchFamily="34" charset="0"/>
              </a:rPr>
              <a:t>Facilitator</a:t>
            </a:r>
          </a:p>
          <a:p>
            <a:pPr marL="40640" indent="0" algn="ctr">
              <a:spcBef>
                <a:spcPts val="0"/>
              </a:spcBef>
              <a:buNone/>
            </a:pPr>
            <a:r>
              <a:rPr lang="en-US" b="1" dirty="0" smtClean="0">
                <a:latin typeface="Arial Narrow" panose="020B0606020202030204" pitchFamily="34" charset="0"/>
              </a:rPr>
              <a:t>Sean Muir</a:t>
            </a:r>
            <a:r>
              <a:rPr lang="en-US" dirty="0" smtClean="0">
                <a:latin typeface="Arial Narrow" panose="020B0606020202030204" pitchFamily="34" charset="0"/>
              </a:rPr>
              <a:t>, FHIM MDHT-Implementer</a:t>
            </a:r>
          </a:p>
          <a:p>
            <a:pPr marL="40640" indent="0" algn="ctr">
              <a:spcBef>
                <a:spcPts val="0"/>
              </a:spcBef>
              <a:buNone/>
            </a:pPr>
            <a:r>
              <a:rPr lang="en-US" b="1" dirty="0" smtClean="0">
                <a:latin typeface="Arial Narrow" panose="020B0606020202030204" pitchFamily="34" charset="0"/>
              </a:rPr>
              <a:t>Dave Carlson</a:t>
            </a:r>
            <a:r>
              <a:rPr lang="en-US" dirty="0" smtClean="0">
                <a:latin typeface="Arial Narrow" panose="020B0606020202030204" pitchFamily="34" charset="0"/>
              </a:rPr>
              <a:t>, MDHT Project Lead</a:t>
            </a:r>
          </a:p>
          <a:p>
            <a:pPr marL="40640" indent="0" algn="ctr">
              <a:spcBef>
                <a:spcPts val="0"/>
              </a:spcBef>
              <a:buNone/>
            </a:pPr>
            <a:r>
              <a:rPr lang="en-US" b="1" dirty="0" smtClean="0">
                <a:latin typeface="Arial Narrow" panose="020B0606020202030204" pitchFamily="34" charset="0"/>
              </a:rPr>
              <a:t>Rob McClure</a:t>
            </a:r>
            <a:r>
              <a:rPr lang="en-US" dirty="0" smtClean="0">
                <a:latin typeface="Arial Narrow" panose="020B0606020202030204" pitchFamily="34" charset="0"/>
              </a:rPr>
              <a:t>, FHIM Clinical-SME</a:t>
            </a:r>
          </a:p>
          <a:p>
            <a:pPr marL="40640" indent="0" algn="ctr">
              <a:spcBef>
                <a:spcPts val="0"/>
              </a:spcBef>
              <a:buNone/>
            </a:pPr>
            <a:endParaRPr lang="en-US" dirty="0" smtClean="0">
              <a:latin typeface="Arial Narrow" panose="020B0606020202030204" pitchFamily="34" charset="0"/>
            </a:endParaRPr>
          </a:p>
        </p:txBody>
      </p:sp>
      <p:sp>
        <p:nvSpPr>
          <p:cNvPr id="51" name="Line 5"/>
          <p:cNvSpPr>
            <a:spLocks noChangeShapeType="1"/>
          </p:cNvSpPr>
          <p:nvPr/>
        </p:nvSpPr>
        <p:spPr bwMode="auto">
          <a:xfrm>
            <a:off x="228600" y="16764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53" name="TextBox 52"/>
          <p:cNvSpPr txBox="1"/>
          <p:nvPr/>
        </p:nvSpPr>
        <p:spPr>
          <a:xfrm>
            <a:off x="-76201" y="238780"/>
            <a:ext cx="9209807"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Questions</a:t>
            </a:r>
            <a:r>
              <a:rPr lang="en-US" sz="2800" b="1" dirty="0">
                <a:solidFill>
                  <a:schemeClr val="bg1"/>
                </a:solidFill>
                <a:latin typeface="Comic Sans MS" panose="030F0702030302020204" pitchFamily="66" charset="0"/>
              </a:rPr>
              <a:t> </a:t>
            </a:r>
            <a:r>
              <a:rPr lang="en-US" sz="2800" b="1" dirty="0" smtClean="0">
                <a:solidFill>
                  <a:schemeClr val="bg1"/>
                </a:solidFill>
                <a:latin typeface="Comic Sans MS" panose="030F0702030302020204" pitchFamily="66" charset="0"/>
              </a:rPr>
              <a:t>&amp; Discussion</a:t>
            </a: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17</a:t>
            </a:fld>
            <a:endParaRPr lang="en-US" sz="140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9168443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66800"/>
            <a:ext cx="8001000" cy="2667000"/>
          </a:xfrm>
        </p:spPr>
        <p:txBody>
          <a:bodyPr>
            <a:normAutofit fontScale="90000"/>
          </a:bodyPr>
          <a:lstStyle/>
          <a:p>
            <a:pPr algn="l"/>
            <a:r>
              <a:rPr lang="en-US" sz="2000" b="1" dirty="0" smtClean="0">
                <a:solidFill>
                  <a:schemeClr val="tx1"/>
                </a:solidFill>
                <a:latin typeface="Arial Narrow" panose="020B0606020202030204" pitchFamily="34" charset="0"/>
              </a:rPr>
              <a:t> 	1) </a:t>
            </a:r>
            <a:r>
              <a:rPr lang="en-US" sz="2000" b="1" dirty="0">
                <a:solidFill>
                  <a:schemeClr val="tx1"/>
                </a:solidFill>
                <a:latin typeface="Arial Narrow" panose="020B0606020202030204" pitchFamily="34" charset="0"/>
              </a:rPr>
              <a:t>Technical-Messaging </a:t>
            </a:r>
            <a:r>
              <a:rPr lang="en-US" sz="2000" b="1" dirty="0" smtClean="0">
                <a:solidFill>
                  <a:schemeClr val="tx1"/>
                </a:solidFill>
                <a:latin typeface="Arial Narrow" panose="020B0606020202030204" pitchFamily="34" charset="0"/>
              </a:rPr>
              <a:t>/ Outreach - Awareness &amp; Understanding what FHIM is</a:t>
            </a:r>
            <a:r>
              <a:rPr lang="en-US" sz="2000" dirty="0" smtClean="0">
                <a:solidFill>
                  <a:schemeClr val="tx1"/>
                </a:solidFill>
                <a:latin typeface="Arial Narrow" panose="020B0606020202030204" pitchFamily="34" charset="0"/>
              </a:rPr>
              <a:t/>
            </a:r>
            <a:br>
              <a:rPr lang="en-US" sz="2000" dirty="0" smtClean="0">
                <a:solidFill>
                  <a:schemeClr val="tx1"/>
                </a:solidFill>
                <a:latin typeface="Arial Narrow" panose="020B0606020202030204" pitchFamily="34" charset="0"/>
              </a:rPr>
            </a:br>
            <a:r>
              <a:rPr lang="en-US" sz="2000" dirty="0">
                <a:solidFill>
                  <a:schemeClr val="tx1"/>
                </a:solidFill>
                <a:latin typeface="Arial Narrow" panose="020B0606020202030204" pitchFamily="34" charset="0"/>
              </a:rPr>
              <a:t>		HL7 standard as part of US Realm Architecture (Best available resources and tools)</a:t>
            </a:r>
            <a:r>
              <a:rPr lang="en-US" sz="2000" dirty="0" smtClean="0">
                <a:solidFill>
                  <a:schemeClr val="tx1"/>
                </a:solidFill>
                <a:latin typeface="Arial Narrow" panose="020B0606020202030204" pitchFamily="34" charset="0"/>
              </a:rPr>
              <a:t/>
            </a:r>
            <a:br>
              <a:rPr lang="en-US" sz="2000" dirty="0" smtClean="0">
                <a:solidFill>
                  <a:schemeClr val="tx1"/>
                </a:solidFill>
                <a:latin typeface="Arial Narrow" panose="020B0606020202030204" pitchFamily="34" charset="0"/>
              </a:rPr>
            </a:br>
            <a:r>
              <a:rPr lang="en-US" sz="2000" b="1" dirty="0">
                <a:solidFill>
                  <a:schemeClr val="tx1"/>
                </a:solidFill>
                <a:latin typeface="Arial Narrow" panose="020B0606020202030204" pitchFamily="34" charset="0"/>
              </a:rPr>
              <a:t> </a:t>
            </a:r>
            <a:r>
              <a:rPr lang="en-US" sz="2000" b="1" dirty="0" smtClean="0">
                <a:solidFill>
                  <a:schemeClr val="tx1"/>
                </a:solidFill>
                <a:latin typeface="Arial Narrow" panose="020B0606020202030204" pitchFamily="34" charset="0"/>
              </a:rPr>
              <a:t>	2) Usage / Usability </a:t>
            </a:r>
            <a:r>
              <a:rPr lang="en-US" sz="2000" dirty="0" smtClean="0">
                <a:solidFill>
                  <a:schemeClr val="tx1"/>
                </a:solidFill>
                <a:latin typeface="Arial Narrow" panose="020B0606020202030204" pitchFamily="34" charset="0"/>
              </a:rPr>
              <a:t/>
            </a:r>
            <a:br>
              <a:rPr lang="en-US" sz="2000" dirty="0" smtClean="0">
                <a:solidFill>
                  <a:schemeClr val="tx1"/>
                </a:solidFill>
                <a:latin typeface="Arial Narrow" panose="020B0606020202030204" pitchFamily="34" charset="0"/>
              </a:rPr>
            </a:br>
            <a:r>
              <a:rPr lang="en-US" sz="2000" dirty="0">
                <a:solidFill>
                  <a:schemeClr val="tx1"/>
                </a:solidFill>
                <a:latin typeface="Arial Narrow" panose="020B0606020202030204" pitchFamily="34" charset="0"/>
              </a:rPr>
              <a:t>	</a:t>
            </a:r>
            <a:r>
              <a:rPr lang="en-US" sz="2000" dirty="0" smtClean="0">
                <a:solidFill>
                  <a:schemeClr val="tx1"/>
                </a:solidFill>
                <a:latin typeface="Arial Narrow" panose="020B0606020202030204" pitchFamily="34" charset="0"/>
              </a:rPr>
              <a:t>	FHIM augmented with MDHT to help implementers</a:t>
            </a:r>
            <a:br>
              <a:rPr lang="en-US" sz="2000" dirty="0" smtClean="0">
                <a:solidFill>
                  <a:schemeClr val="tx1"/>
                </a:solidFill>
                <a:latin typeface="Arial Narrow" panose="020B0606020202030204" pitchFamily="34" charset="0"/>
              </a:rPr>
            </a:br>
            <a:r>
              <a:rPr lang="en-US" sz="2000" b="1" dirty="0">
                <a:solidFill>
                  <a:schemeClr val="tx1"/>
                </a:solidFill>
                <a:latin typeface="Arial Narrow" panose="020B0606020202030204" pitchFamily="34" charset="0"/>
              </a:rPr>
              <a:t> 	</a:t>
            </a:r>
            <a:r>
              <a:rPr lang="en-US" sz="2000" b="1" dirty="0" smtClean="0">
                <a:solidFill>
                  <a:schemeClr val="tx1"/>
                </a:solidFill>
                <a:latin typeface="Arial Narrow" panose="020B0606020202030204" pitchFamily="34" charset="0"/>
              </a:rPr>
              <a:t>3) How FHIM </a:t>
            </a:r>
            <a:r>
              <a:rPr lang="en-US" sz="2000" b="1" dirty="0">
                <a:solidFill>
                  <a:schemeClr val="tx1"/>
                </a:solidFill>
                <a:latin typeface="Arial Narrow" panose="020B0606020202030204" pitchFamily="34" charset="0"/>
              </a:rPr>
              <a:t>can evolve … 	Align </a:t>
            </a:r>
            <a:r>
              <a:rPr lang="en-US" sz="2000" b="1" dirty="0" smtClean="0">
                <a:solidFill>
                  <a:schemeClr val="tx1"/>
                </a:solidFill>
                <a:latin typeface="Arial Narrow" panose="020B0606020202030204" pitchFamily="34" charset="0"/>
              </a:rPr>
              <a:t>FHIM / MDHT  with </a:t>
            </a:r>
            <a:r>
              <a:rPr lang="en-US" sz="2000" dirty="0" smtClean="0">
                <a:solidFill>
                  <a:schemeClr val="tx1"/>
                </a:solidFill>
                <a:latin typeface="Arial Narrow" panose="020B0606020202030204" pitchFamily="34" charset="0"/>
              </a:rPr>
              <a:t/>
            </a:r>
            <a:br>
              <a:rPr lang="en-US" sz="2000" dirty="0" smtClean="0">
                <a:solidFill>
                  <a:schemeClr val="tx1"/>
                </a:solidFill>
                <a:latin typeface="Arial Narrow" panose="020B0606020202030204" pitchFamily="34" charset="0"/>
              </a:rPr>
            </a:br>
            <a:r>
              <a:rPr lang="en-US" sz="2000" dirty="0">
                <a:solidFill>
                  <a:schemeClr val="tx1"/>
                </a:solidFill>
                <a:latin typeface="Arial Narrow" panose="020B0606020202030204" pitchFamily="34" charset="0"/>
              </a:rPr>
              <a:t>		2015-2016 Federal Health Strategic Plan 	</a:t>
            </a:r>
            <a:r>
              <a:rPr lang="en-US" sz="2000" dirty="0" smtClean="0">
                <a:solidFill>
                  <a:schemeClr val="tx1"/>
                </a:solidFill>
                <a:latin typeface="Arial Narrow" panose="020B0606020202030204" pitchFamily="34" charset="0"/>
              </a:rPr>
              <a:t>	</a:t>
            </a:r>
            <a:br>
              <a:rPr lang="en-US" sz="2000" dirty="0" smtClean="0">
                <a:solidFill>
                  <a:schemeClr val="tx1"/>
                </a:solidFill>
                <a:latin typeface="Arial Narrow" panose="020B0606020202030204" pitchFamily="34" charset="0"/>
              </a:rPr>
            </a:br>
            <a:r>
              <a:rPr lang="en-US" sz="2000" dirty="0">
                <a:solidFill>
                  <a:schemeClr val="tx1"/>
                </a:solidFill>
                <a:latin typeface="Arial Narrow" panose="020B0606020202030204" pitchFamily="34" charset="0"/>
              </a:rPr>
              <a:t>	</a:t>
            </a:r>
            <a:r>
              <a:rPr lang="en-US" sz="2000" dirty="0" smtClean="0">
                <a:solidFill>
                  <a:schemeClr val="tx1"/>
                </a:solidFill>
                <a:latin typeface="Arial Narrow" panose="020B0606020202030204" pitchFamily="34" charset="0"/>
              </a:rPr>
              <a:t>	2016 Interoperability Standards Advisory (ISA), comments due NLT Nov 6, 2015</a:t>
            </a:r>
            <a:br>
              <a:rPr lang="en-US" sz="2000" dirty="0" smtClean="0">
                <a:solidFill>
                  <a:schemeClr val="tx1"/>
                </a:solidFill>
                <a:latin typeface="Arial Narrow" panose="020B0606020202030204" pitchFamily="34" charset="0"/>
              </a:rPr>
            </a:br>
            <a:r>
              <a:rPr lang="en-US" sz="2000" dirty="0" smtClean="0">
                <a:solidFill>
                  <a:schemeClr val="tx1"/>
                </a:solidFill>
                <a:latin typeface="Arial Narrow" panose="020B0606020202030204" pitchFamily="34" charset="0"/>
              </a:rPr>
              <a:t>		FY2016Q1 Federal Health Roadmap, to be released Oct 6, 2015</a:t>
            </a:r>
            <a:r>
              <a:rPr lang="en-US" sz="2400" dirty="0" smtClean="0">
                <a:solidFill>
                  <a:schemeClr val="tx1"/>
                </a:solidFill>
                <a:latin typeface="Arial Narrow" panose="020B0606020202030204" pitchFamily="34" charset="0"/>
              </a:rPr>
              <a:t/>
            </a:r>
            <a:br>
              <a:rPr lang="en-US" sz="2400" dirty="0" smtClean="0">
                <a:solidFill>
                  <a:schemeClr val="tx1"/>
                </a:solidFill>
                <a:latin typeface="Arial Narrow" panose="020B0606020202030204" pitchFamily="34" charset="0"/>
              </a:rPr>
            </a:br>
            <a:endParaRPr lang="en-US" sz="2400" dirty="0">
              <a:solidFill>
                <a:schemeClr val="tx1"/>
              </a:solidFill>
              <a:latin typeface="Arial Narrow" panose="020B0606020202030204" pitchFamily="34" charset="0"/>
            </a:endParaRPr>
          </a:p>
        </p:txBody>
      </p:sp>
      <p:sp>
        <p:nvSpPr>
          <p:cNvPr id="3" name="Subtitle 2"/>
          <p:cNvSpPr>
            <a:spLocks noGrp="1"/>
          </p:cNvSpPr>
          <p:nvPr>
            <p:ph type="subTitle" idx="1"/>
          </p:nvPr>
        </p:nvSpPr>
        <p:spPr>
          <a:xfrm>
            <a:off x="76200" y="3818752"/>
            <a:ext cx="9067800" cy="3039248"/>
          </a:xfrm>
        </p:spPr>
        <p:txBody>
          <a:bodyPr>
            <a:normAutofit/>
          </a:bodyPr>
          <a:lstStyle/>
          <a:p>
            <a:pPr>
              <a:spcBef>
                <a:spcPts val="0"/>
              </a:spcBef>
            </a:pPr>
            <a:r>
              <a:rPr lang="en-US" sz="2000" b="1" dirty="0" smtClean="0">
                <a:latin typeface="Arial Narrow" panose="020B0606020202030204" pitchFamily="34" charset="0"/>
              </a:rPr>
              <a:t>Prepared for:</a:t>
            </a:r>
          </a:p>
          <a:p>
            <a:pPr>
              <a:spcBef>
                <a:spcPts val="0"/>
              </a:spcBef>
            </a:pPr>
            <a:r>
              <a:rPr lang="en-US" sz="2000" b="1" dirty="0">
                <a:latin typeface="Arial Narrow" panose="020B0606020202030204" pitchFamily="34" charset="0"/>
              </a:rPr>
              <a:t>Gail A. </a:t>
            </a:r>
            <a:r>
              <a:rPr lang="en-US" sz="2000" b="1" dirty="0" err="1">
                <a:latin typeface="Arial Narrow" panose="020B0606020202030204" pitchFamily="34" charset="0"/>
              </a:rPr>
              <a:t>Kalbfleisch</a:t>
            </a:r>
            <a:r>
              <a:rPr lang="en-US" sz="2000" b="1" dirty="0">
                <a:latin typeface="Arial Narrow" panose="020B0606020202030204" pitchFamily="34" charset="0"/>
              </a:rPr>
              <a:t> </a:t>
            </a:r>
            <a:r>
              <a:rPr lang="en-US" sz="2000" dirty="0">
                <a:latin typeface="Arial Narrow" panose="020B0606020202030204" pitchFamily="34" charset="0"/>
              </a:rPr>
              <a:t>Program Director, Federal Health Architecture </a:t>
            </a:r>
            <a:endParaRPr lang="en-US" sz="2000" dirty="0" smtClean="0">
              <a:latin typeface="Arial Narrow" panose="020B0606020202030204" pitchFamily="34" charset="0"/>
            </a:endParaRPr>
          </a:p>
          <a:p>
            <a:pPr>
              <a:spcBef>
                <a:spcPts val="0"/>
              </a:spcBef>
            </a:pPr>
            <a:r>
              <a:rPr lang="en-US" sz="2000" dirty="0" smtClean="0">
                <a:latin typeface="Arial Narrow" panose="020B0606020202030204" pitchFamily="34" charset="0"/>
              </a:rPr>
              <a:t>Office </a:t>
            </a:r>
            <a:r>
              <a:rPr lang="en-US" sz="2000" dirty="0">
                <a:latin typeface="Arial Narrow" panose="020B0606020202030204" pitchFamily="34" charset="0"/>
              </a:rPr>
              <a:t>of the National Coordinator for Health Information Technology </a:t>
            </a:r>
            <a:endParaRPr lang="en-US" sz="2000" dirty="0" smtClean="0">
              <a:latin typeface="Arial Narrow" panose="020B0606020202030204" pitchFamily="34" charset="0"/>
            </a:endParaRPr>
          </a:p>
          <a:p>
            <a:pPr>
              <a:spcBef>
                <a:spcPts val="0"/>
              </a:spcBef>
            </a:pPr>
            <a:r>
              <a:rPr lang="en-US" sz="2000" dirty="0" smtClean="0">
                <a:latin typeface="Arial Narrow" panose="020B0606020202030204" pitchFamily="34" charset="0"/>
              </a:rPr>
              <a:t>Department </a:t>
            </a:r>
            <a:r>
              <a:rPr lang="en-US" sz="2000" dirty="0">
                <a:latin typeface="Arial Narrow" panose="020B0606020202030204" pitchFamily="34" charset="0"/>
              </a:rPr>
              <a:t>of Health and Human Services </a:t>
            </a:r>
            <a:endParaRPr lang="en-US" sz="2000" dirty="0" smtClean="0">
              <a:latin typeface="Arial Narrow" panose="020B0606020202030204" pitchFamily="34" charset="0"/>
            </a:endParaRPr>
          </a:p>
          <a:p>
            <a:pPr>
              <a:spcBef>
                <a:spcPts val="600"/>
              </a:spcBef>
            </a:pPr>
            <a:r>
              <a:rPr lang="en-US" sz="2000" b="1" dirty="0" smtClean="0">
                <a:latin typeface="Arial Narrow" panose="020B0606020202030204" pitchFamily="34" charset="0"/>
              </a:rPr>
              <a:t>Prepared </a:t>
            </a:r>
            <a:r>
              <a:rPr lang="en-US" sz="2000" b="1" dirty="0">
                <a:latin typeface="Arial Narrow" panose="020B0606020202030204" pitchFamily="34" charset="0"/>
              </a:rPr>
              <a:t>b</a:t>
            </a:r>
            <a:r>
              <a:rPr lang="en-US" sz="2000" b="1" dirty="0" smtClean="0">
                <a:latin typeface="Arial Narrow" panose="020B0606020202030204" pitchFamily="34" charset="0"/>
              </a:rPr>
              <a:t>y:</a:t>
            </a:r>
          </a:p>
          <a:p>
            <a:pPr>
              <a:spcBef>
                <a:spcPts val="0"/>
              </a:spcBef>
            </a:pPr>
            <a:r>
              <a:rPr lang="en-US" sz="2000" b="1" dirty="0" smtClean="0">
                <a:latin typeface="Arial Narrow" panose="020B0606020202030204" pitchFamily="34" charset="0"/>
              </a:rPr>
              <a:t>Nona Hall</a:t>
            </a:r>
            <a:r>
              <a:rPr lang="en-US" sz="2000" dirty="0" smtClean="0">
                <a:latin typeface="Arial Narrow" panose="020B0606020202030204" pitchFamily="34" charset="0"/>
              </a:rPr>
              <a:t>, IPO FHIM Proponent</a:t>
            </a:r>
          </a:p>
          <a:p>
            <a:pPr>
              <a:spcBef>
                <a:spcPts val="0"/>
              </a:spcBef>
            </a:pPr>
            <a:r>
              <a:rPr lang="en-US" sz="2000" b="1" dirty="0" smtClean="0">
                <a:latin typeface="Arial Narrow" panose="020B0606020202030204" pitchFamily="34" charset="0"/>
              </a:rPr>
              <a:t>Steve Wagner</a:t>
            </a:r>
            <a:r>
              <a:rPr lang="en-US" sz="2000" dirty="0" smtClean="0">
                <a:latin typeface="Arial Narrow" panose="020B0606020202030204" pitchFamily="34" charset="0"/>
              </a:rPr>
              <a:t>, </a:t>
            </a:r>
            <a:r>
              <a:rPr lang="en-US" sz="2000" dirty="0" err="1" smtClean="0">
                <a:latin typeface="Arial Narrow" panose="020B0606020202030204" pitchFamily="34" charset="0"/>
              </a:rPr>
              <a:t>Apprio</a:t>
            </a:r>
            <a:r>
              <a:rPr lang="en-US" sz="2000" dirty="0" smtClean="0">
                <a:latin typeface="Arial Narrow" panose="020B0606020202030204" pitchFamily="34" charset="0"/>
              </a:rPr>
              <a:t> FHIM Project Manager</a:t>
            </a:r>
          </a:p>
          <a:p>
            <a:pPr>
              <a:spcBef>
                <a:spcPts val="0"/>
              </a:spcBef>
            </a:pPr>
            <a:r>
              <a:rPr lang="en-US" sz="2000" b="1" dirty="0" smtClean="0">
                <a:latin typeface="Arial Narrow" panose="020B0606020202030204" pitchFamily="34" charset="0"/>
              </a:rPr>
              <a:t>Steve Hufnagel</a:t>
            </a:r>
            <a:r>
              <a:rPr lang="en-US" sz="2000" dirty="0" smtClean="0">
                <a:latin typeface="Arial Narrow" panose="020B0606020202030204" pitchFamily="34" charset="0"/>
              </a:rPr>
              <a:t>, </a:t>
            </a:r>
            <a:r>
              <a:rPr lang="en-US" sz="2000" dirty="0" err="1" smtClean="0">
                <a:latin typeface="Arial Narrow" panose="020B0606020202030204" pitchFamily="34" charset="0"/>
              </a:rPr>
              <a:t>Apprio</a:t>
            </a:r>
            <a:r>
              <a:rPr lang="en-US" sz="2000" dirty="0" smtClean="0">
                <a:latin typeface="Arial Narrow" panose="020B0606020202030204" pitchFamily="34" charset="0"/>
              </a:rPr>
              <a:t> FHIM Facilitator at HL7</a:t>
            </a:r>
          </a:p>
          <a:p>
            <a:pPr>
              <a:spcBef>
                <a:spcPts val="0"/>
              </a:spcBef>
            </a:pPr>
            <a:endParaRPr lang="en-US" sz="2000" dirty="0">
              <a:latin typeface="Arial Narrow" panose="020B0606020202030204" pitchFamily="34" charset="0"/>
            </a:endParaRPr>
          </a:p>
        </p:txBody>
      </p:sp>
      <p:sp>
        <p:nvSpPr>
          <p:cNvPr id="9" name="Line 5"/>
          <p:cNvSpPr>
            <a:spLocks noChangeShapeType="1"/>
          </p:cNvSpPr>
          <p:nvPr/>
        </p:nvSpPr>
        <p:spPr bwMode="auto">
          <a:xfrm>
            <a:off x="461963" y="37338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5" name="Title 1"/>
          <p:cNvSpPr txBox="1">
            <a:spLocks/>
          </p:cNvSpPr>
          <p:nvPr/>
        </p:nvSpPr>
        <p:spPr>
          <a:xfrm>
            <a:off x="0" y="0"/>
            <a:ext cx="7924800" cy="10175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2800" b="1" dirty="0" smtClean="0">
                <a:latin typeface="+mj-lt"/>
              </a:rPr>
              <a:t>FHIM </a:t>
            </a:r>
            <a:r>
              <a:rPr lang="en-US" sz="2800" b="1" dirty="0" smtClean="0">
                <a:latin typeface="Arial Black" panose="020B0A04020102020204" pitchFamily="34" charset="0"/>
              </a:rPr>
              <a:t>Going</a:t>
            </a:r>
            <a:r>
              <a:rPr lang="en-US" sz="2800" b="1" dirty="0" smtClean="0">
                <a:latin typeface="+mj-lt"/>
              </a:rPr>
              <a:t> Forward Strategy</a:t>
            </a:r>
            <a:endParaRPr lang="en-US" dirty="0">
              <a:solidFill>
                <a:schemeClr val="bg1"/>
              </a:solidFill>
              <a:latin typeface="Arial Narrow" panose="020B0606020202030204" pitchFamily="34" charset="0"/>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18</a:t>
            </a:fld>
            <a:endParaRPr lang="en-US" sz="1400">
              <a:solidFill>
                <a:schemeClr val="tx1"/>
              </a:solidFill>
            </a:endParaRPr>
          </a:p>
        </p:txBody>
      </p:sp>
    </p:spTree>
    <p:extLst>
      <p:ext uri="{BB962C8B-B14F-4D97-AF65-F5344CB8AC3E}">
        <p14:creationId xmlns:p14="http://schemas.microsoft.com/office/powerpoint/2010/main" val="1329532657"/>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23217"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800" cy="1017588"/>
          </a:xfrm>
        </p:spPr>
        <p:txBody>
          <a:bodyPr/>
          <a:lstStyle/>
          <a:p>
            <a:pPr algn="ctr"/>
            <a:r>
              <a:rPr lang="en-US" sz="2800" b="1" dirty="0" smtClean="0">
                <a:latin typeface="+mj-lt"/>
              </a:rPr>
              <a:t>Proposed US </a:t>
            </a:r>
            <a:r>
              <a:rPr lang="en-US" sz="2800" b="1" dirty="0">
                <a:latin typeface="+mj-lt"/>
              </a:rPr>
              <a:t>Realm </a:t>
            </a:r>
            <a:r>
              <a:rPr lang="en-US" sz="2800" b="1" dirty="0" smtClean="0">
                <a:latin typeface="+mj-lt"/>
              </a:rPr>
              <a:t>Health Architecture  </a:t>
            </a:r>
            <a:r>
              <a:rPr lang="en-US" sz="2800" dirty="0">
                <a:latin typeface="Arial Narrow" panose="020B0606020202030204" pitchFamily="34" charset="0"/>
              </a:rPr>
              <a:t/>
            </a:r>
            <a:br>
              <a:rPr lang="en-US" sz="2800" dirty="0">
                <a:latin typeface="Arial Narrow" panose="020B0606020202030204" pitchFamily="34" charset="0"/>
              </a:rPr>
            </a:br>
            <a:r>
              <a:rPr lang="en-US" sz="2800" dirty="0">
                <a:latin typeface="Arial Narrow" panose="020B0606020202030204" pitchFamily="34" charset="0"/>
              </a:rPr>
              <a:t>used to </a:t>
            </a:r>
            <a:r>
              <a:rPr lang="en-US" sz="2800" dirty="0" smtClean="0">
                <a:latin typeface="Arial Narrow" panose="020B0606020202030204" pitchFamily="34" charset="0"/>
              </a:rPr>
              <a:t>operationalize </a:t>
            </a:r>
            <a:r>
              <a:rPr lang="en-US" sz="2800" dirty="0">
                <a:latin typeface="Arial Narrow" panose="020B0606020202030204" pitchFamily="34" charset="0"/>
              </a:rPr>
              <a:t>Federal Health initiatives</a:t>
            </a:r>
            <a:endParaRPr lang="en-US" dirty="0">
              <a:solidFill>
                <a:schemeClr val="bg1"/>
              </a:solidFill>
              <a:latin typeface="Arial Narrow" panose="020B0606020202030204" pitchFamily="34" charset="0"/>
            </a:endParaRPr>
          </a:p>
        </p:txBody>
      </p:sp>
      <p:graphicFrame>
        <p:nvGraphicFramePr>
          <p:cNvPr id="32" name="Diagram 31"/>
          <p:cNvGraphicFramePr/>
          <p:nvPr>
            <p:extLst>
              <p:ext uri="{D42A27DB-BD31-4B8C-83A1-F6EECF244321}">
                <p14:modId xmlns:p14="http://schemas.microsoft.com/office/powerpoint/2010/main" val="1000072144"/>
              </p:ext>
            </p:extLst>
          </p:nvPr>
        </p:nvGraphicFramePr>
        <p:xfrm>
          <a:off x="0" y="1371600"/>
          <a:ext cx="7162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5" name="Picture 13" descr="HL7 Internationa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8600" y="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441179" y="2144951"/>
            <a:ext cx="2723603" cy="29956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Tool based</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Traceability to</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Laws</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 </a:t>
            </a:r>
            <a:r>
              <a:rPr lang="en-US" sz="2000" dirty="0">
                <a:solidFill>
                  <a:srgbClr val="000000"/>
                </a:solidFill>
                <a:uFill>
                  <a:solidFill>
                    <a:srgbClr val="000000"/>
                  </a:solidFill>
                </a:uFill>
                <a:latin typeface="Arial Narrow" panose="020B0606020202030204" pitchFamily="34" charset="0"/>
              </a:rPr>
              <a:t>R</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egulations</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Jurisdictional Policies</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Guidelines </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Pathways </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a:solidFill>
                  <a:srgbClr val="000000"/>
                </a:solidFill>
                <a:uFill>
                  <a:solidFill>
                    <a:srgbClr val="000000"/>
                  </a:solidFill>
                </a:uFill>
                <a:latin typeface="Arial Narrow" panose="020B0606020202030204" pitchFamily="34" charset="0"/>
              </a:rPr>
              <a:t>Q</a:t>
            </a:r>
            <a:r>
              <a:rPr lang="en-US" sz="2000" dirty="0" smtClean="0">
                <a:solidFill>
                  <a:srgbClr val="000000"/>
                </a:solidFill>
                <a:uFill>
                  <a:solidFill>
                    <a:srgbClr val="000000"/>
                  </a:solidFill>
                </a:uFill>
                <a:latin typeface="Arial Narrow" panose="020B0606020202030204" pitchFamily="34" charset="0"/>
              </a:rPr>
              <a:t>uality Measures</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Implementations</a:t>
            </a:r>
          </a:p>
          <a:p>
            <a:pPr marL="383539" marR="40639" indent="-3429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Tests and Certifications</a:t>
            </a:r>
            <a:endParaRPr kumimoji="0" lang="en-US" sz="2000" b="0"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19</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7432730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133183" y="30163"/>
            <a:ext cx="8132617" cy="1017588"/>
          </a:xfrm>
        </p:spPr>
        <p:txBody>
          <a:bodyPr/>
          <a:lstStyle/>
          <a:p>
            <a:pPr lvl="2" indent="0" algn="ctr"/>
            <a:r>
              <a:rPr lang="en-US" b="1" dirty="0" smtClean="0">
                <a:latin typeface="+mj-lt"/>
              </a:rPr>
              <a:t>Bottom Line Up Front</a:t>
            </a:r>
            <a:r>
              <a:rPr lang="en-US" dirty="0" smtClean="0">
                <a:latin typeface="Arial Narrow" panose="020B0606020202030204" pitchFamily="34" charset="0"/>
              </a:rPr>
              <a:t>: FHIM</a:t>
            </a:r>
            <a:r>
              <a:rPr lang="en-US" dirty="0">
                <a:latin typeface="Arial Narrow" panose="020B0606020202030204" pitchFamily="34" charset="0"/>
              </a:rPr>
              <a:t> </a:t>
            </a:r>
            <a:r>
              <a:rPr lang="en-US" dirty="0" smtClean="0">
                <a:latin typeface="Arial Narrow" panose="020B0606020202030204" pitchFamily="34" charset="0"/>
              </a:rPr>
              <a:t>is Instrumental to </a:t>
            </a:r>
            <a:br>
              <a:rPr lang="en-US" dirty="0" smtClean="0">
                <a:latin typeface="Arial Narrow" panose="020B0606020202030204" pitchFamily="34" charset="0"/>
              </a:rPr>
            </a:br>
            <a:r>
              <a:rPr lang="en-US" dirty="0" smtClean="0">
                <a:latin typeface="Arial Narrow" panose="020B0606020202030204" pitchFamily="34" charset="0"/>
              </a:rPr>
              <a:t>VA/</a:t>
            </a:r>
            <a:r>
              <a:rPr lang="en-US" dirty="0" err="1" smtClean="0">
                <a:latin typeface="Arial Narrow" panose="020B0606020202030204" pitchFamily="34" charset="0"/>
              </a:rPr>
              <a:t>VistA</a:t>
            </a:r>
            <a:r>
              <a:rPr lang="en-US" dirty="0" smtClean="0">
                <a:latin typeface="Arial Narrow" panose="020B0606020202030204" pitchFamily="34" charset="0"/>
              </a:rPr>
              <a:t> </a:t>
            </a:r>
            <a:r>
              <a:rPr lang="en-US" dirty="0">
                <a:latin typeface="Arial Narrow" panose="020B0606020202030204" pitchFamily="34" charset="0"/>
              </a:rPr>
              <a:t>and </a:t>
            </a:r>
            <a:r>
              <a:rPr lang="en-US" dirty="0" smtClean="0">
                <a:latin typeface="Arial Narrow" panose="020B0606020202030204" pitchFamily="34" charset="0"/>
              </a:rPr>
              <a:t>DoD/Cerner Modernization Interoperability</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066800"/>
            <a:ext cx="8991601" cy="5513388"/>
          </a:xfrm>
        </p:spPr>
        <p:txBody>
          <a:bodyPr/>
          <a:lstStyle/>
          <a:p>
            <a:pPr marL="40640" indent="0">
              <a:lnSpc>
                <a:spcPct val="114000"/>
              </a:lnSpc>
              <a:spcBef>
                <a:spcPts val="1200"/>
              </a:spcBef>
              <a:buNone/>
            </a:pPr>
            <a:r>
              <a:rPr lang="en-US" sz="2400" b="1" dirty="0" smtClean="0"/>
              <a:t>Problem:</a:t>
            </a:r>
            <a:r>
              <a:rPr lang="en-US" sz="2400" dirty="0" smtClean="0"/>
              <a:t> Under utilization of resources impact interoperability</a:t>
            </a:r>
          </a:p>
          <a:p>
            <a:pPr marL="40640" indent="0">
              <a:lnSpc>
                <a:spcPct val="114000"/>
              </a:lnSpc>
              <a:spcBef>
                <a:spcPts val="600"/>
              </a:spcBef>
              <a:buNone/>
            </a:pPr>
            <a:r>
              <a:rPr lang="en-US" sz="2400" b="1" dirty="0" smtClean="0"/>
              <a:t>FHIM Objective:</a:t>
            </a:r>
            <a:r>
              <a:rPr lang="en-US" sz="2400" dirty="0" smtClean="0"/>
              <a:t> To define consistent data and terminology as</a:t>
            </a:r>
            <a:r>
              <a:rPr lang="en-US" sz="2400" b="1" dirty="0" smtClean="0"/>
              <a:t> </a:t>
            </a:r>
          </a:p>
          <a:p>
            <a:pPr marL="329565" lvl="1" indent="-288925">
              <a:spcBef>
                <a:spcPts val="0"/>
              </a:spcBef>
              <a:buFont typeface="Lucida Grande"/>
              <a:buChar char="»"/>
            </a:pPr>
            <a:r>
              <a:rPr lang="en-US" sz="2400" dirty="0">
                <a:latin typeface="Arial Narrow" panose="020B0606020202030204" pitchFamily="34" charset="0"/>
              </a:rPr>
              <a:t>S</a:t>
            </a:r>
            <a:r>
              <a:rPr lang="en-US" sz="2400" dirty="0" smtClean="0">
                <a:latin typeface="Arial Narrow" panose="020B0606020202030204" pitchFamily="34" charset="0"/>
              </a:rPr>
              <a:t>uperset </a:t>
            </a:r>
            <a:r>
              <a:rPr lang="en-US" sz="2400" dirty="0">
                <a:latin typeface="Arial Narrow" panose="020B0606020202030204" pitchFamily="34" charset="0"/>
              </a:rPr>
              <a:t>of </a:t>
            </a:r>
            <a:r>
              <a:rPr lang="en-US" sz="2400" dirty="0" smtClean="0">
                <a:latin typeface="Arial Narrow" panose="020B0606020202030204" pitchFamily="34" charset="0"/>
              </a:rPr>
              <a:t>US EHR </a:t>
            </a:r>
            <a:r>
              <a:rPr lang="en-US" sz="2400" dirty="0">
                <a:latin typeface="Arial Narrow" panose="020B0606020202030204" pitchFamily="34" charset="0"/>
              </a:rPr>
              <a:t>data and </a:t>
            </a:r>
            <a:r>
              <a:rPr lang="en-US" sz="2400" dirty="0" smtClean="0">
                <a:latin typeface="Arial Narrow" panose="020B0606020202030204" pitchFamily="34" charset="0"/>
              </a:rPr>
              <a:t>terminology used by Federal Agencies; where, </a:t>
            </a:r>
          </a:p>
          <a:p>
            <a:pPr marL="329565" lvl="1" indent="-288925">
              <a:spcBef>
                <a:spcPts val="0"/>
              </a:spcBef>
              <a:buFont typeface="Lucida Grande"/>
              <a:buChar char="»"/>
            </a:pPr>
            <a:r>
              <a:rPr lang="en-US" sz="2400" dirty="0" smtClean="0">
                <a:latin typeface="Arial Narrow" panose="020B0606020202030204" pitchFamily="34" charset="0"/>
              </a:rPr>
              <a:t>Information Exchanges are consistent FHIM subsets. </a:t>
            </a:r>
            <a:endParaRPr lang="en-US" sz="2400" dirty="0">
              <a:latin typeface="Arial Narrow" panose="020B0606020202030204" pitchFamily="34" charset="0"/>
            </a:endParaRPr>
          </a:p>
          <a:p>
            <a:pPr marL="40640" indent="0">
              <a:lnSpc>
                <a:spcPct val="114000"/>
              </a:lnSpc>
              <a:spcBef>
                <a:spcPts val="600"/>
              </a:spcBef>
              <a:buNone/>
            </a:pPr>
            <a:r>
              <a:rPr lang="en-US" sz="2400" b="1" dirty="0" smtClean="0"/>
              <a:t>FHIM is a</a:t>
            </a:r>
          </a:p>
          <a:p>
            <a:pPr marL="329565" lvl="1" indent="-288925">
              <a:lnSpc>
                <a:spcPct val="114000"/>
              </a:lnSpc>
              <a:spcBef>
                <a:spcPts val="0"/>
              </a:spcBef>
              <a:buFont typeface="Lucida Grande"/>
              <a:buChar char="»"/>
            </a:pPr>
            <a:r>
              <a:rPr lang="en-US" sz="2400" dirty="0">
                <a:latin typeface="Arial Narrow" panose="020B0606020202030204" pitchFamily="34" charset="0"/>
              </a:rPr>
              <a:t>Composition of EHR related data defined by Federal Agency SMEs</a:t>
            </a:r>
          </a:p>
          <a:p>
            <a:pPr marL="635000" lvl="2">
              <a:spcBef>
                <a:spcPts val="0"/>
              </a:spcBef>
              <a:buFont typeface="Lucida Grande"/>
              <a:buChar char="»"/>
            </a:pPr>
            <a:r>
              <a:rPr lang="en-US" dirty="0">
                <a:latin typeface="Arial Narrow" panose="020B0606020202030204" pitchFamily="34" charset="0"/>
              </a:rPr>
              <a:t>Categorized into clinical domains, </a:t>
            </a:r>
            <a:endParaRPr lang="en-US" dirty="0" smtClean="0">
              <a:latin typeface="Arial Narrow" panose="020B0606020202030204" pitchFamily="34" charset="0"/>
            </a:endParaRPr>
          </a:p>
          <a:p>
            <a:pPr marL="635000" lvl="2">
              <a:spcBef>
                <a:spcPts val="0"/>
              </a:spcBef>
              <a:buFont typeface="Lucida Grande"/>
              <a:buChar char="»"/>
            </a:pPr>
            <a:r>
              <a:rPr lang="en-US" dirty="0" smtClean="0">
                <a:latin typeface="Arial Narrow" panose="020B0606020202030204" pitchFamily="34" charset="0"/>
              </a:rPr>
              <a:t>Containing a data dictionary and value sets </a:t>
            </a:r>
          </a:p>
          <a:p>
            <a:pPr marL="635000" lvl="2">
              <a:spcBef>
                <a:spcPts val="0"/>
              </a:spcBef>
              <a:buFont typeface="Lucida Grande"/>
              <a:buChar char="»"/>
            </a:pPr>
            <a:r>
              <a:rPr lang="en-US" dirty="0" smtClean="0">
                <a:latin typeface="Arial Narrow" panose="020B0606020202030204" pitchFamily="34" charset="0"/>
              </a:rPr>
              <a:t>Defining </a:t>
            </a:r>
            <a:r>
              <a:rPr lang="en-US" dirty="0">
                <a:latin typeface="Arial Narrow" panose="020B0606020202030204" pitchFamily="34" charset="0"/>
              </a:rPr>
              <a:t>data structures, data hierarchies and data associations</a:t>
            </a:r>
          </a:p>
          <a:p>
            <a:pPr marL="329565" lvl="1" indent="-288925">
              <a:lnSpc>
                <a:spcPct val="114000"/>
              </a:lnSpc>
              <a:spcBef>
                <a:spcPts val="300"/>
              </a:spcBef>
              <a:buFont typeface="Lucida Grande"/>
              <a:buChar char="»"/>
            </a:pPr>
            <a:r>
              <a:rPr lang="en-US" sz="2400" dirty="0" smtClean="0">
                <a:latin typeface="Arial Narrow" panose="020B0606020202030204" pitchFamily="34" charset="0"/>
              </a:rPr>
              <a:t>Logical Reference </a:t>
            </a:r>
            <a:r>
              <a:rPr lang="en-US" sz="2400" dirty="0">
                <a:latin typeface="Arial Narrow" panose="020B0606020202030204" pitchFamily="34" charset="0"/>
              </a:rPr>
              <a:t>Information </a:t>
            </a:r>
            <a:r>
              <a:rPr lang="en-US" sz="2400" dirty="0" smtClean="0">
                <a:latin typeface="Arial Narrow" panose="020B0606020202030204" pitchFamily="34" charset="0"/>
              </a:rPr>
              <a:t>Model </a:t>
            </a:r>
            <a:r>
              <a:rPr lang="en-US" sz="2400" dirty="0">
                <a:latin typeface="Arial Narrow" panose="020B0606020202030204" pitchFamily="34" charset="0"/>
              </a:rPr>
              <a:t>for </a:t>
            </a:r>
            <a:r>
              <a:rPr lang="en-US" sz="2400" dirty="0" smtClean="0">
                <a:latin typeface="Arial Narrow" panose="020B0606020202030204" pitchFamily="34" charset="0"/>
              </a:rPr>
              <a:t>US health data </a:t>
            </a:r>
            <a:r>
              <a:rPr lang="en-US" sz="2400" dirty="0">
                <a:latin typeface="Arial Narrow" panose="020B0606020202030204" pitchFamily="34" charset="0"/>
              </a:rPr>
              <a:t>and </a:t>
            </a:r>
            <a:r>
              <a:rPr lang="en-US" sz="2400" dirty="0" smtClean="0">
                <a:latin typeface="Arial Narrow" panose="020B0606020202030204" pitchFamily="34" charset="0"/>
              </a:rPr>
              <a:t>terminology </a:t>
            </a:r>
          </a:p>
          <a:p>
            <a:pPr marL="520700" lvl="2">
              <a:spcBef>
                <a:spcPts val="0"/>
              </a:spcBef>
              <a:buFont typeface="Lucida Grande"/>
              <a:buChar char="»"/>
            </a:pPr>
            <a:r>
              <a:rPr lang="en-US" dirty="0">
                <a:latin typeface="Arial Narrow" panose="020B0606020202030204" pitchFamily="34" charset="0"/>
              </a:rPr>
              <a:t>consistent terms, </a:t>
            </a:r>
            <a:r>
              <a:rPr lang="en-US" dirty="0" smtClean="0">
                <a:latin typeface="Arial Narrow" panose="020B0606020202030204" pitchFamily="34" charset="0"/>
              </a:rPr>
              <a:t>definitions, rules</a:t>
            </a:r>
            <a:r>
              <a:rPr lang="en-US" dirty="0">
                <a:latin typeface="Arial Narrow" panose="020B0606020202030204" pitchFamily="34" charset="0"/>
              </a:rPr>
              <a:t>, data structures and value sets for</a:t>
            </a:r>
          </a:p>
          <a:p>
            <a:pPr marL="742950" lvl="3">
              <a:spcBef>
                <a:spcPts val="0"/>
              </a:spcBef>
              <a:buFont typeface="Lucida Grande"/>
              <a:buChar char="»"/>
            </a:pPr>
            <a:r>
              <a:rPr lang="en-US" dirty="0" smtClean="0">
                <a:latin typeface="Arial Narrow" panose="020B0606020202030204" pitchFamily="34" charset="0"/>
              </a:rPr>
              <a:t>Conceptual HL7 Reference Information Model (RIM)</a:t>
            </a:r>
          </a:p>
          <a:p>
            <a:pPr marL="742950" lvl="3">
              <a:spcBef>
                <a:spcPts val="0"/>
              </a:spcBef>
              <a:buFont typeface="Lucida Grande"/>
              <a:buChar char="»"/>
            </a:pPr>
            <a:r>
              <a:rPr lang="en-US" dirty="0" smtClean="0">
                <a:latin typeface="Arial Narrow" panose="020B0606020202030204" pitchFamily="34" charset="0"/>
              </a:rPr>
              <a:t>EHR </a:t>
            </a:r>
            <a:r>
              <a:rPr lang="en-US" dirty="0">
                <a:latin typeface="Arial Narrow" panose="020B0606020202030204" pitchFamily="34" charset="0"/>
              </a:rPr>
              <a:t>and </a:t>
            </a:r>
            <a:r>
              <a:rPr lang="en-US" dirty="0" smtClean="0">
                <a:latin typeface="Arial Narrow" panose="020B0606020202030204" pitchFamily="34" charset="0"/>
              </a:rPr>
              <a:t>ancillary services systems’ interoperability</a:t>
            </a:r>
          </a:p>
          <a:p>
            <a:pPr marL="742950" lvl="3">
              <a:spcBef>
                <a:spcPts val="0"/>
              </a:spcBef>
              <a:buFont typeface="Lucida Grande"/>
              <a:buChar char="»"/>
            </a:pPr>
            <a:r>
              <a:rPr lang="en-US" dirty="0" smtClean="0">
                <a:latin typeface="Arial Narrow" panose="020B0606020202030204" pitchFamily="34" charset="0"/>
              </a:rPr>
              <a:t>Joint </a:t>
            </a:r>
            <a:r>
              <a:rPr lang="en-US" dirty="0">
                <a:latin typeface="Arial Narrow" panose="020B0606020202030204" pitchFamily="34" charset="0"/>
              </a:rPr>
              <a:t>Health Information Exchange (HIE) interoperability</a:t>
            </a:r>
          </a:p>
          <a:p>
            <a:pPr marL="742950" lvl="3">
              <a:spcBef>
                <a:spcPts val="0"/>
              </a:spcBef>
              <a:buFont typeface="Lucida Grande"/>
              <a:buChar char="»"/>
            </a:pPr>
            <a:r>
              <a:rPr lang="en-US" dirty="0" smtClean="0">
                <a:latin typeface="Arial Narrow" panose="020B0606020202030204" pitchFamily="34" charset="0"/>
              </a:rPr>
              <a:t>VA/VistA</a:t>
            </a:r>
            <a:r>
              <a:rPr lang="en-US" dirty="0">
                <a:latin typeface="Arial Narrow" panose="020B0606020202030204" pitchFamily="34" charset="0"/>
              </a:rPr>
              <a:t>-</a:t>
            </a:r>
            <a:r>
              <a:rPr lang="en-US" dirty="0" smtClean="0">
                <a:latin typeface="Arial Narrow" panose="020B0606020202030204" pitchFamily="34" charset="0"/>
              </a:rPr>
              <a:t>4 </a:t>
            </a:r>
            <a:r>
              <a:rPr lang="en-US" dirty="0">
                <a:latin typeface="Arial Narrow" panose="020B0606020202030204" pitchFamily="34" charset="0"/>
              </a:rPr>
              <a:t>and DoD's/Cerner </a:t>
            </a:r>
            <a:r>
              <a:rPr lang="en-US" dirty="0" smtClean="0">
                <a:latin typeface="Arial Narrow" panose="020B0606020202030204" pitchFamily="34" charset="0"/>
              </a:rPr>
              <a:t>healthcare management systems</a:t>
            </a:r>
            <a:r>
              <a:rPr lang="en-US" dirty="0">
                <a:latin typeface="Arial Narrow" panose="020B0606020202030204" pitchFamily="34" charset="0"/>
              </a:rPr>
              <a:t>’ interoperability</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37241838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90600"/>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20</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11" name="Title 1"/>
          <p:cNvSpPr>
            <a:spLocks noGrp="1"/>
          </p:cNvSpPr>
          <p:nvPr>
            <p:ph type="title"/>
          </p:nvPr>
        </p:nvSpPr>
        <p:spPr>
          <a:xfrm>
            <a:off x="0" y="0"/>
            <a:ext cx="9144000" cy="1017588"/>
          </a:xfrm>
        </p:spPr>
        <p:txBody>
          <a:bodyPr>
            <a:normAutofit/>
          </a:bodyPr>
          <a:lstStyle/>
          <a:p>
            <a:pPr algn="ctr" eaLnBrk="1" fontAlgn="auto" hangingPunct="1">
              <a:spcAft>
                <a:spcPts val="0"/>
              </a:spcAft>
              <a:defRPr/>
            </a:pPr>
            <a:r>
              <a:rPr lang="en-US" dirty="0" smtClean="0">
                <a:latin typeface="Arial Black" panose="020B0A04020102020204" pitchFamily="34" charset="0"/>
                <a:ea typeface="+mj-ea"/>
              </a:rPr>
              <a:t>New S&amp;I Approach</a:t>
            </a:r>
            <a:endParaRPr lang="en-US" dirty="0">
              <a:latin typeface="Arial Black" panose="020B0A04020102020204" pitchFamily="34" charset="0"/>
              <a:ea typeface="+mj-ea"/>
            </a:endParaRPr>
          </a:p>
        </p:txBody>
      </p:sp>
      <p:sp>
        <p:nvSpPr>
          <p:cNvPr id="12"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rgbClr val="404040"/>
                </a:solidFill>
                <a:latin typeface="Calibri" pitchFamily="34" charset="0"/>
              </a:defRPr>
            </a:lvl1pPr>
            <a:lvl2pPr marL="742950" indent="-285750" eaLnBrk="0" hangingPunct="0">
              <a:spcBef>
                <a:spcPct val="20000"/>
              </a:spcBef>
              <a:buFont typeface="Arial" charset="0"/>
              <a:buChar char="–"/>
              <a:defRPr sz="2800">
                <a:solidFill>
                  <a:srgbClr val="404040"/>
                </a:solidFill>
                <a:latin typeface="Calibri" pitchFamily="34" charset="0"/>
              </a:defRPr>
            </a:lvl2pPr>
            <a:lvl3pPr marL="1143000" indent="-228600" eaLnBrk="0" hangingPunct="0">
              <a:spcBef>
                <a:spcPct val="20000"/>
              </a:spcBef>
              <a:buFont typeface="Arial" charset="0"/>
              <a:buChar char="•"/>
              <a:defRPr sz="2400">
                <a:solidFill>
                  <a:srgbClr val="404040"/>
                </a:solidFill>
                <a:latin typeface="Calibri" pitchFamily="34" charset="0"/>
              </a:defRPr>
            </a:lvl3pPr>
            <a:lvl4pPr marL="1600200" indent="-228600" eaLnBrk="0" hangingPunct="0">
              <a:spcBef>
                <a:spcPct val="20000"/>
              </a:spcBef>
              <a:buFont typeface="Arial" charset="0"/>
              <a:buChar char="–"/>
              <a:defRPr sz="2000">
                <a:solidFill>
                  <a:srgbClr val="404040"/>
                </a:solidFill>
                <a:latin typeface="Calibri" pitchFamily="34" charset="0"/>
              </a:defRPr>
            </a:lvl4pPr>
            <a:lvl5pPr marL="2057400" indent="-228600" eaLnBrk="0" hangingPunct="0">
              <a:spcBef>
                <a:spcPct val="20000"/>
              </a:spcBef>
              <a:buFont typeface="Arial" charset="0"/>
              <a:buChar char="»"/>
              <a:defRPr sz="2000">
                <a:solidFill>
                  <a:srgbClr val="404040"/>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rgbClr val="404040"/>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rgbClr val="404040"/>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rgbClr val="404040"/>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rgbClr val="404040"/>
                </a:solidFill>
                <a:latin typeface="Calibri" pitchFamily="34" charset="0"/>
              </a:defRPr>
            </a:lvl9pPr>
          </a:lstStyle>
          <a:p>
            <a:pPr eaLnBrk="1" hangingPunct="1">
              <a:spcBef>
                <a:spcPct val="0"/>
              </a:spcBef>
              <a:buFontTx/>
              <a:buNone/>
            </a:pPr>
            <a:fld id="{58622757-24D0-46D8-BC00-70A59D7D64A7}" type="slidenum">
              <a:rPr lang="en-US" altLang="en-US" sz="1200" smtClean="0">
                <a:solidFill>
                  <a:srgbClr val="898989"/>
                </a:solidFill>
              </a:rPr>
              <a:pPr eaLnBrk="1" hangingPunct="1">
                <a:spcBef>
                  <a:spcPct val="0"/>
                </a:spcBef>
                <a:buFontTx/>
                <a:buNone/>
              </a:pPr>
              <a:t>20</a:t>
            </a:fld>
            <a:endParaRPr lang="en-US" altLang="en-US" sz="1200" smtClean="0">
              <a:solidFill>
                <a:srgbClr val="898989"/>
              </a:solidFill>
            </a:endParaRPr>
          </a:p>
        </p:txBody>
      </p:sp>
      <p:graphicFrame>
        <p:nvGraphicFramePr>
          <p:cNvPr id="15" name="Diagram 14"/>
          <p:cNvGraphicFramePr/>
          <p:nvPr>
            <p:extLst>
              <p:ext uri="{D42A27DB-BD31-4B8C-83A1-F6EECF244321}">
                <p14:modId xmlns:p14="http://schemas.microsoft.com/office/powerpoint/2010/main" val="608826583"/>
              </p:ext>
            </p:extLst>
          </p:nvPr>
        </p:nvGraphicFramePr>
        <p:xfrm>
          <a:off x="89065" y="1282890"/>
          <a:ext cx="8902535" cy="4178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Left Brace 15"/>
          <p:cNvSpPr/>
          <p:nvPr/>
        </p:nvSpPr>
        <p:spPr>
          <a:xfrm rot="16200000">
            <a:off x="1908175" y="3090862"/>
            <a:ext cx="785813" cy="4084639"/>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17" name="TextBox 16"/>
          <p:cNvSpPr txBox="1"/>
          <p:nvPr/>
        </p:nvSpPr>
        <p:spPr>
          <a:xfrm>
            <a:off x="76200" y="5524500"/>
            <a:ext cx="4343401" cy="923330"/>
          </a:xfrm>
          <a:prstGeom prst="rect">
            <a:avLst/>
          </a:prstGeom>
          <a:noFill/>
        </p:spPr>
        <p:txBody>
          <a:bodyPr wrap="square">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a:t>
            </a:r>
            <a:r>
              <a:rPr lang="en-US" sz="1800" b="1" dirty="0" smtClean="0">
                <a:solidFill>
                  <a:prstClr val="black">
                    <a:lumMod val="75000"/>
                    <a:lumOff val="25000"/>
                  </a:prstClr>
                </a:solidFill>
                <a:cs typeface="Arial" charset="0"/>
              </a:rPr>
              <a:t>Community</a:t>
            </a:r>
          </a:p>
          <a:p>
            <a:pPr algn="ctr">
              <a:defRPr/>
            </a:pPr>
            <a:r>
              <a:rPr lang="en-US" sz="1800" b="1" dirty="0" smtClean="0">
                <a:solidFill>
                  <a:prstClr val="black">
                    <a:lumMod val="75000"/>
                    <a:lumOff val="25000"/>
                  </a:prstClr>
                </a:solidFill>
                <a:cs typeface="Arial" charset="0"/>
              </a:rPr>
              <a:t>Year 1 Immunization Pilot</a:t>
            </a:r>
            <a:endParaRPr lang="en-US" sz="1800" b="1" dirty="0">
              <a:solidFill>
                <a:prstClr val="black">
                  <a:lumMod val="75000"/>
                  <a:lumOff val="25000"/>
                </a:prstClr>
              </a:solidFill>
              <a:cs typeface="Arial" charset="0"/>
            </a:endParaRPr>
          </a:p>
        </p:txBody>
      </p:sp>
      <p:sp>
        <p:nvSpPr>
          <p:cNvPr id="18" name="Left Brace 17"/>
          <p:cNvSpPr/>
          <p:nvPr/>
        </p:nvSpPr>
        <p:spPr>
          <a:xfrm rot="16200000">
            <a:off x="5638006" y="4114007"/>
            <a:ext cx="687387" cy="1905000"/>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19" name="TextBox 18"/>
          <p:cNvSpPr txBox="1"/>
          <p:nvPr/>
        </p:nvSpPr>
        <p:spPr>
          <a:xfrm>
            <a:off x="4267200" y="5524500"/>
            <a:ext cx="2962275" cy="923330"/>
          </a:xfrm>
          <a:prstGeom prst="rect">
            <a:avLst/>
          </a:prstGeom>
          <a:noFill/>
        </p:spPr>
        <p:txBody>
          <a:bodyPr>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Community + </a:t>
            </a:r>
            <a:r>
              <a:rPr lang="en-US" sz="1800" b="1" dirty="0" smtClean="0">
                <a:solidFill>
                  <a:prstClr val="black">
                    <a:lumMod val="75000"/>
                    <a:lumOff val="25000"/>
                  </a:prstClr>
                </a:solidFill>
                <a:cs typeface="Arial" charset="0"/>
              </a:rPr>
              <a:t>HL7</a:t>
            </a:r>
          </a:p>
          <a:p>
            <a:pPr algn="ctr">
              <a:defRPr/>
            </a:pPr>
            <a:r>
              <a:rPr lang="en-US" sz="1800" b="1" dirty="0" smtClean="0">
                <a:solidFill>
                  <a:prstClr val="black">
                    <a:lumMod val="75000"/>
                    <a:lumOff val="25000"/>
                  </a:prstClr>
                </a:solidFill>
                <a:cs typeface="Arial" charset="0"/>
              </a:rPr>
              <a:t>Year 2-3 DSTU</a:t>
            </a:r>
            <a:endParaRPr lang="en-US" sz="1800" b="1" dirty="0">
              <a:solidFill>
                <a:prstClr val="black">
                  <a:lumMod val="75000"/>
                  <a:lumOff val="25000"/>
                </a:prstClr>
              </a:solidFill>
              <a:cs typeface="Arial" charset="0"/>
            </a:endParaRPr>
          </a:p>
        </p:txBody>
      </p:sp>
      <p:sp>
        <p:nvSpPr>
          <p:cNvPr id="20" name="Left Brace 19"/>
          <p:cNvSpPr/>
          <p:nvPr/>
        </p:nvSpPr>
        <p:spPr>
          <a:xfrm rot="16200000">
            <a:off x="7954963" y="4494212"/>
            <a:ext cx="687388" cy="1147763"/>
          </a:xfrm>
          <a:prstGeom prst="leftBrace">
            <a:avLst>
              <a:gd name="adj1" fmla="val 17841"/>
              <a:gd name="adj2" fmla="val 50000"/>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21" name="TextBox 20"/>
          <p:cNvSpPr txBox="1"/>
          <p:nvPr/>
        </p:nvSpPr>
        <p:spPr>
          <a:xfrm>
            <a:off x="7162800" y="5663000"/>
            <a:ext cx="1981200" cy="646331"/>
          </a:xfrm>
          <a:prstGeom prst="rect">
            <a:avLst/>
          </a:prstGeom>
          <a:noFill/>
        </p:spPr>
        <p:txBody>
          <a:bodyPr wrap="square">
            <a:spAutoFit/>
          </a:bodyPr>
          <a:lstStyle/>
          <a:p>
            <a:pPr algn="ctr">
              <a:defRPr/>
            </a:pPr>
            <a:r>
              <a:rPr lang="en-US" sz="1800" b="1" dirty="0" smtClean="0">
                <a:solidFill>
                  <a:prstClr val="black">
                    <a:lumMod val="75000"/>
                    <a:lumOff val="25000"/>
                  </a:prstClr>
                </a:solidFill>
                <a:cs typeface="Arial" charset="0"/>
              </a:rPr>
              <a:t>HL7</a:t>
            </a:r>
          </a:p>
          <a:p>
            <a:pPr algn="ctr">
              <a:defRPr/>
            </a:pPr>
            <a:r>
              <a:rPr lang="en-US" sz="1800" b="1" dirty="0" smtClean="0">
                <a:solidFill>
                  <a:prstClr val="black">
                    <a:lumMod val="75000"/>
                    <a:lumOff val="25000"/>
                  </a:prstClr>
                </a:solidFill>
                <a:cs typeface="Arial" charset="0"/>
              </a:rPr>
              <a:t>Year 4 Ballot</a:t>
            </a:r>
            <a:endParaRPr lang="en-US" sz="1800" b="1" dirty="0">
              <a:solidFill>
                <a:prstClr val="black">
                  <a:lumMod val="75000"/>
                  <a:lumOff val="25000"/>
                </a:prstClr>
              </a:solidFill>
              <a:cs typeface="Arial" charset="0"/>
            </a:endParaRPr>
          </a:p>
        </p:txBody>
      </p:sp>
      <p:sp>
        <p:nvSpPr>
          <p:cNvPr id="22" name="Flowchart: Process 21"/>
          <p:cNvSpPr/>
          <p:nvPr/>
        </p:nvSpPr>
        <p:spPr>
          <a:xfrm>
            <a:off x="88900" y="1371600"/>
            <a:ext cx="8748713" cy="436563"/>
          </a:xfrm>
          <a:prstGeom prst="flowChartProcess">
            <a:avLst/>
          </a:prstGeom>
          <a:gradFill>
            <a:gsLst>
              <a:gs pos="7000">
                <a:schemeClr val="accent1">
                  <a:lumMod val="42000"/>
                </a:schemeClr>
              </a:gs>
              <a:gs pos="87000">
                <a:schemeClr val="accent1">
                  <a:lumMod val="45000"/>
                  <a:lumOff val="55000"/>
                </a:schemeClr>
              </a:gs>
              <a:gs pos="100000">
                <a:schemeClr val="accent1">
                  <a:lumMod val="30000"/>
                  <a:lumOff val="7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white"/>
                </a:solidFill>
              </a:rPr>
              <a:t>Engage with SDOs</a:t>
            </a:r>
          </a:p>
        </p:txBody>
      </p:sp>
    </p:spTree>
    <p:extLst>
      <p:ext uri="{BB962C8B-B14F-4D97-AF65-F5344CB8AC3E}">
        <p14:creationId xmlns:p14="http://schemas.microsoft.com/office/powerpoint/2010/main" val="1893211686"/>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0" y="990600"/>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grpSp>
        <p:nvGrpSpPr>
          <p:cNvPr id="94" name="Group 94"/>
          <p:cNvGrpSpPr/>
          <p:nvPr/>
        </p:nvGrpSpPr>
        <p:grpSpPr>
          <a:xfrm>
            <a:off x="7061200" y="2019300"/>
            <a:ext cx="1358900" cy="3225802"/>
            <a:chOff x="0" y="0"/>
            <a:chExt cx="1358900" cy="3225801"/>
          </a:xfrm>
        </p:grpSpPr>
        <p:sp>
          <p:nvSpPr>
            <p:cNvPr id="92" name="Shape 92"/>
            <p:cNvSpPr/>
            <p:nvPr/>
          </p:nvSpPr>
          <p:spPr>
            <a:xfrm>
              <a:off x="0" y="0"/>
              <a:ext cx="1358900" cy="3225801"/>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93" name="Shape 93"/>
            <p:cNvSpPr/>
            <p:nvPr/>
          </p:nvSpPr>
          <p:spPr>
            <a:xfrm>
              <a:off x="151256" y="64951"/>
              <a:ext cx="1054101" cy="7235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marL="0" marR="0" algn="ctr" defTabSz="457200">
                <a:buClr>
                  <a:srgbClr val="2C7EB2"/>
                </a:buClr>
                <a:buFont typeface="Arial"/>
                <a:defRPr sz="1000" b="1">
                  <a:solidFill>
                    <a:srgbClr val="2C7EB2"/>
                  </a:solidFill>
                  <a:uFill>
                    <a:solidFill>
                      <a:srgbClr val="2C7EB2"/>
                    </a:solidFill>
                  </a:uFill>
                </a:defRPr>
              </a:lvl1pPr>
            </a:lstStyle>
            <a:p>
              <a:pPr lvl="0">
                <a:defRPr sz="1800" b="0">
                  <a:solidFill>
                    <a:srgbClr val="000000"/>
                  </a:solidFill>
                  <a:uFillTx/>
                </a:defRPr>
              </a:pPr>
              <a:r>
                <a:rPr lang="en-US" sz="1000" b="1" dirty="0" smtClean="0">
                  <a:solidFill>
                    <a:srgbClr val="2C7EB2"/>
                  </a:solidFill>
                  <a:uFill>
                    <a:solidFill>
                      <a:srgbClr val="2C7EB2"/>
                    </a:solidFill>
                  </a:uFill>
                </a:rPr>
                <a:t>NIEM, FHIR, CCDA, HL7 V2 Implementation Guides</a:t>
              </a:r>
            </a:p>
            <a:p>
              <a:pPr lvl="0">
                <a:defRPr sz="1800" b="0">
                  <a:solidFill>
                    <a:srgbClr val="000000"/>
                  </a:solidFill>
                  <a:uFillTx/>
                </a:defRPr>
              </a:pPr>
              <a:r>
                <a:rPr lang="en-US" sz="1200" dirty="0" smtClean="0">
                  <a:latin typeface="Arial Narrow" panose="020B0606020202030204" pitchFamily="34" charset="0"/>
                </a:rPr>
                <a:t>(Build Specs.)</a:t>
              </a:r>
              <a:endParaRPr sz="1200" b="1" dirty="0">
                <a:solidFill>
                  <a:srgbClr val="2C7EB2"/>
                </a:solidFill>
                <a:uFill>
                  <a:solidFill>
                    <a:srgbClr val="2C7EB2"/>
                  </a:solidFill>
                </a:uFill>
                <a:latin typeface="Arial Narrow" panose="020B0606020202030204" pitchFamily="34" charset="0"/>
              </a:endParaRPr>
            </a:p>
          </p:txBody>
        </p:sp>
      </p:grpSp>
      <p:grpSp>
        <p:nvGrpSpPr>
          <p:cNvPr id="97" name="Group 97"/>
          <p:cNvGrpSpPr/>
          <p:nvPr/>
        </p:nvGrpSpPr>
        <p:grpSpPr>
          <a:xfrm>
            <a:off x="4241800" y="2032000"/>
            <a:ext cx="1244601" cy="3200400"/>
            <a:chOff x="0" y="0"/>
            <a:chExt cx="1244600" cy="3200400"/>
          </a:xfrm>
        </p:grpSpPr>
        <p:sp>
          <p:nvSpPr>
            <p:cNvPr id="95" name="Shape 95"/>
            <p:cNvSpPr/>
            <p:nvPr/>
          </p:nvSpPr>
          <p:spPr>
            <a:xfrm>
              <a:off x="0" y="0"/>
              <a:ext cx="1244600" cy="320040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96" name="Shape 96"/>
            <p:cNvSpPr/>
            <p:nvPr/>
          </p:nvSpPr>
          <p:spPr>
            <a:xfrm>
              <a:off x="8279" y="101600"/>
              <a:ext cx="1221910" cy="11243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marL="0" marR="0" algn="ctr" defTabSz="457200">
                <a:buClr>
                  <a:srgbClr val="2C7EB2"/>
                </a:buClr>
                <a:buFont typeface="Arial"/>
                <a:defRPr sz="1000" b="1">
                  <a:solidFill>
                    <a:srgbClr val="2C7EB2"/>
                  </a:solidFill>
                  <a:uFill>
                    <a:solidFill>
                      <a:srgbClr val="2C7EB2"/>
                    </a:solidFill>
                  </a:uFill>
                </a:defRPr>
              </a:lvl1pPr>
            </a:lstStyle>
            <a:p>
              <a:pPr lvl="0">
                <a:defRPr sz="1800" b="0">
                  <a:solidFill>
                    <a:srgbClr val="000000"/>
                  </a:solidFill>
                  <a:uFillTx/>
                </a:defRPr>
              </a:pPr>
              <a:r>
                <a:rPr lang="en-US" sz="1000" b="1" dirty="0" smtClean="0">
                  <a:solidFill>
                    <a:srgbClr val="2C7EB2"/>
                  </a:solidFill>
                  <a:uFill>
                    <a:solidFill>
                      <a:srgbClr val="2C7EB2"/>
                    </a:solidFill>
                  </a:uFill>
                </a:rPr>
                <a:t>FHIM Data and Value Sets for </a:t>
              </a:r>
            </a:p>
            <a:p>
              <a:pPr lvl="0">
                <a:defRPr sz="1800" b="0">
                  <a:solidFill>
                    <a:srgbClr val="000000"/>
                  </a:solidFill>
                  <a:uFillTx/>
                </a:defRPr>
              </a:pPr>
              <a:r>
                <a:rPr lang="en-US" sz="1000" b="1" dirty="0" smtClean="0">
                  <a:solidFill>
                    <a:srgbClr val="2C7EB2"/>
                  </a:solidFill>
                  <a:uFill>
                    <a:solidFill>
                      <a:srgbClr val="2C7EB2"/>
                    </a:solidFill>
                  </a:uFill>
                </a:rPr>
                <a:t>EHR-S Functions</a:t>
              </a:r>
            </a:p>
            <a:p>
              <a:pPr lvl="0">
                <a:defRPr sz="1800" b="0">
                  <a:solidFill>
                    <a:srgbClr val="000000"/>
                  </a:solidFill>
                  <a:uFillTx/>
                </a:defRPr>
              </a:pPr>
              <a:r>
                <a:rPr lang="en-US" sz="1000" b="1" dirty="0" smtClean="0">
                  <a:solidFill>
                    <a:srgbClr val="2C7EB2"/>
                  </a:solidFill>
                  <a:uFill>
                    <a:solidFill>
                      <a:srgbClr val="2C7EB2"/>
                    </a:solidFill>
                  </a:uFill>
                </a:rPr>
                <a:t> DAF Queries </a:t>
              </a:r>
            </a:p>
            <a:p>
              <a:pPr lvl="0">
                <a:defRPr sz="1800" b="0">
                  <a:solidFill>
                    <a:srgbClr val="000000"/>
                  </a:solidFill>
                  <a:uFillTx/>
                </a:defRPr>
              </a:pPr>
              <a:r>
                <a:rPr lang="en-US" sz="1000" b="1" dirty="0" smtClean="0">
                  <a:solidFill>
                    <a:srgbClr val="2C7EB2"/>
                  </a:solidFill>
                  <a:uFill>
                    <a:solidFill>
                      <a:srgbClr val="2C7EB2"/>
                    </a:solidFill>
                  </a:uFill>
                </a:rPr>
                <a:t>NIST Security</a:t>
              </a:r>
            </a:p>
            <a:p>
              <a:pPr lvl="0">
                <a:defRPr sz="1800" b="0">
                  <a:solidFill>
                    <a:srgbClr val="000000"/>
                  </a:solidFill>
                  <a:uFillTx/>
                </a:defRPr>
              </a:pPr>
              <a:r>
                <a:rPr sz="1000" b="1" dirty="0" smtClean="0">
                  <a:solidFill>
                    <a:srgbClr val="2C7EB2"/>
                  </a:solidFill>
                  <a:uFill>
                    <a:solidFill>
                      <a:srgbClr val="2C7EB2"/>
                    </a:solidFill>
                  </a:uFill>
                </a:rPr>
                <a:t>Implementation Model</a:t>
              </a:r>
              <a:endParaRPr lang="en-US" sz="1000" b="1" dirty="0" smtClean="0">
                <a:solidFill>
                  <a:srgbClr val="2C7EB2"/>
                </a:solidFill>
                <a:uFill>
                  <a:solidFill>
                    <a:srgbClr val="2C7EB2"/>
                  </a:solidFill>
                </a:uFill>
              </a:endParaRPr>
            </a:p>
            <a:p>
              <a:pPr lvl="0">
                <a:defRPr sz="1800" b="0">
                  <a:solidFill>
                    <a:srgbClr val="000000"/>
                  </a:solidFill>
                  <a:uFillTx/>
                </a:defRPr>
              </a:pPr>
              <a:r>
                <a:rPr lang="en-US" sz="1200" b="0" dirty="0" smtClean="0">
                  <a:solidFill>
                    <a:srgbClr val="000000"/>
                  </a:solidFill>
                  <a:uFillTx/>
                  <a:latin typeface="Arial Narrow" panose="020B0606020202030204" pitchFamily="34" charset="0"/>
                </a:rPr>
                <a:t>(Design Specs.)</a:t>
              </a:r>
              <a:endParaRPr sz="700" b="1" dirty="0">
                <a:solidFill>
                  <a:srgbClr val="2C7EB2"/>
                </a:solidFill>
                <a:uFill>
                  <a:solidFill>
                    <a:srgbClr val="2C7EB2"/>
                  </a:solidFill>
                </a:uFill>
                <a:latin typeface="Arial Narrow" panose="020B0606020202030204" pitchFamily="34" charset="0"/>
              </a:endParaRPr>
            </a:p>
          </p:txBody>
        </p:sp>
      </p:grpSp>
      <p:sp>
        <p:nvSpPr>
          <p:cNvPr id="98" name="Shape 98"/>
          <p:cNvSpPr>
            <a:spLocks noGrp="1"/>
          </p:cNvSpPr>
          <p:nvPr>
            <p:ph type="title"/>
          </p:nvPr>
        </p:nvSpPr>
        <p:spPr>
          <a:prstGeom prst="rect">
            <a:avLst/>
          </a:prstGeom>
        </p:spPr>
        <p:txBody>
          <a:bodyPr/>
          <a:lstStyle/>
          <a:p>
            <a:pPr lvl="0" algn="ctr">
              <a:defRPr sz="1800">
                <a:solidFill>
                  <a:srgbClr val="000000"/>
                </a:solidFill>
                <a:uFillTx/>
              </a:defRPr>
            </a:pPr>
            <a:r>
              <a:rPr sz="2600" dirty="0">
                <a:solidFill>
                  <a:srgbClr val="FFFFFF"/>
                </a:solidFill>
                <a:uFill>
                  <a:solidFill>
                    <a:srgbClr val="FFFFFF"/>
                  </a:solidFill>
                </a:uFill>
              </a:rPr>
              <a:t>Mapping of IM Project Models and Tools </a:t>
            </a:r>
            <a:r>
              <a:rPr lang="en-US" sz="2600" dirty="0" smtClean="0">
                <a:solidFill>
                  <a:srgbClr val="FFFFFF"/>
                </a:solidFill>
                <a:uFill>
                  <a:solidFill>
                    <a:srgbClr val="FFFFFF"/>
                  </a:solidFill>
                </a:uFill>
              </a:rPr>
              <a:t/>
            </a:r>
            <a:br>
              <a:rPr lang="en-US" sz="2600" dirty="0" smtClean="0">
                <a:solidFill>
                  <a:srgbClr val="FFFFFF"/>
                </a:solidFill>
                <a:uFill>
                  <a:solidFill>
                    <a:srgbClr val="FFFFFF"/>
                  </a:solidFill>
                </a:uFill>
              </a:rPr>
            </a:br>
            <a:r>
              <a:rPr lang="en-US" sz="2400" dirty="0">
                <a:solidFill>
                  <a:schemeClr val="bg1"/>
                </a:solidFill>
              </a:rPr>
              <a:t>within the</a:t>
            </a:r>
            <a:r>
              <a:rPr sz="2400" dirty="0">
                <a:solidFill>
                  <a:schemeClr val="bg1"/>
                </a:solidFill>
              </a:rPr>
              <a:t> S&amp;I </a:t>
            </a:r>
            <a:r>
              <a:rPr sz="2400" dirty="0" smtClean="0">
                <a:solidFill>
                  <a:schemeClr val="bg1"/>
                </a:solidFill>
              </a:rPr>
              <a:t>Framework</a:t>
            </a:r>
            <a:r>
              <a:rPr lang="en-US" sz="2400" dirty="0" smtClean="0">
                <a:solidFill>
                  <a:schemeClr val="bg1"/>
                </a:solidFill>
              </a:rPr>
              <a:t> and NIEM Lifecycle</a:t>
            </a:r>
            <a:endParaRPr sz="2400" dirty="0">
              <a:solidFill>
                <a:schemeClr val="bg1"/>
              </a:solidFill>
            </a:endParaRPr>
          </a:p>
        </p:txBody>
      </p:sp>
      <p:grpSp>
        <p:nvGrpSpPr>
          <p:cNvPr id="101" name="Group 101"/>
          <p:cNvGrpSpPr/>
          <p:nvPr/>
        </p:nvGrpSpPr>
        <p:grpSpPr>
          <a:xfrm>
            <a:off x="2603762" y="2031999"/>
            <a:ext cx="1524001" cy="3225801"/>
            <a:chOff x="0" y="0"/>
            <a:chExt cx="1524000" cy="3225800"/>
          </a:xfrm>
        </p:grpSpPr>
        <p:sp>
          <p:nvSpPr>
            <p:cNvPr id="99" name="Shape 99"/>
            <p:cNvSpPr/>
            <p:nvPr/>
          </p:nvSpPr>
          <p:spPr>
            <a:xfrm>
              <a:off x="0" y="0"/>
              <a:ext cx="1524000" cy="322580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00" name="Shape 100"/>
            <p:cNvSpPr/>
            <p:nvPr/>
          </p:nvSpPr>
          <p:spPr>
            <a:xfrm>
              <a:off x="75541" y="3940"/>
              <a:ext cx="1359296" cy="933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marL="0" marR="0" algn="ctr" defTabSz="457200">
                <a:buClr>
                  <a:srgbClr val="2C7EB2"/>
                </a:buClr>
                <a:buFont typeface="Arial"/>
                <a:defRPr sz="1000" b="1">
                  <a:solidFill>
                    <a:srgbClr val="2C7EB2"/>
                  </a:solidFill>
                  <a:uFill>
                    <a:solidFill>
                      <a:srgbClr val="2C7EB2"/>
                    </a:solidFill>
                  </a:uFill>
                </a:defRPr>
              </a:lvl1pPr>
            </a:lstStyle>
            <a:p>
              <a:pPr lvl="0">
                <a:defRPr sz="1800" b="0">
                  <a:solidFill>
                    <a:srgbClr val="000000"/>
                  </a:solidFill>
                  <a:uFillTx/>
                </a:defRPr>
              </a:pPr>
              <a:r>
                <a:rPr lang="en-US" sz="1000" b="1" dirty="0" smtClean="0">
                  <a:solidFill>
                    <a:srgbClr val="2C7EB2"/>
                  </a:solidFill>
                  <a:uFill>
                    <a:solidFill>
                      <a:srgbClr val="2C7EB2"/>
                    </a:solidFill>
                  </a:uFill>
                </a:rPr>
                <a:t>Project Use Case mapped to</a:t>
              </a:r>
            </a:p>
            <a:p>
              <a:pPr lvl="0">
                <a:defRPr sz="1800" b="0">
                  <a:solidFill>
                    <a:srgbClr val="000000"/>
                  </a:solidFill>
                  <a:uFillTx/>
                </a:defRPr>
              </a:pPr>
              <a:r>
                <a:rPr lang="en-US" sz="1000" b="1" dirty="0" smtClean="0">
                  <a:solidFill>
                    <a:srgbClr val="2C7EB2"/>
                  </a:solidFill>
                  <a:uFill>
                    <a:solidFill>
                      <a:srgbClr val="2C7EB2"/>
                    </a:solidFill>
                  </a:uFill>
                </a:rPr>
                <a:t>FHIM </a:t>
              </a:r>
              <a:r>
                <a:rPr sz="1000" b="1" dirty="0" smtClean="0">
                  <a:solidFill>
                    <a:srgbClr val="2C7EB2"/>
                  </a:solidFill>
                  <a:uFill>
                    <a:solidFill>
                      <a:srgbClr val="2C7EB2"/>
                    </a:solidFill>
                  </a:uFill>
                </a:rPr>
                <a:t>Information and Terminology Model</a:t>
              </a:r>
              <a:endParaRPr lang="en-US" dirty="0"/>
            </a:p>
            <a:p>
              <a:pPr lvl="0">
                <a:defRPr sz="1800" b="0">
                  <a:solidFill>
                    <a:srgbClr val="000000"/>
                  </a:solidFill>
                  <a:uFillTx/>
                </a:defRPr>
              </a:pPr>
              <a:r>
                <a:rPr lang="en-US" sz="1200" dirty="0" smtClean="0">
                  <a:latin typeface="Arial Narrow" panose="020B0606020202030204" pitchFamily="34" charset="0"/>
                </a:rPr>
                <a:t>(Data </a:t>
              </a:r>
              <a:r>
                <a:rPr lang="en-US" sz="1200" dirty="0" err="1" smtClean="0">
                  <a:latin typeface="Arial Narrow" panose="020B0606020202030204" pitchFamily="34" charset="0"/>
                </a:rPr>
                <a:t>Rqrmnts</a:t>
              </a:r>
              <a:r>
                <a:rPr lang="en-US" sz="1200" dirty="0" smtClean="0">
                  <a:latin typeface="Arial Narrow" panose="020B0606020202030204" pitchFamily="34" charset="0"/>
                </a:rPr>
                <a:t>. Specs.)</a:t>
              </a:r>
              <a:endParaRPr sz="1200" b="1" dirty="0">
                <a:solidFill>
                  <a:srgbClr val="2C7EB2"/>
                </a:solidFill>
                <a:uFill>
                  <a:solidFill>
                    <a:srgbClr val="2C7EB2"/>
                  </a:solidFill>
                </a:uFill>
                <a:latin typeface="Arial Narrow" panose="020B0606020202030204" pitchFamily="34" charset="0"/>
              </a:endParaRPr>
            </a:p>
          </p:txBody>
        </p:sp>
      </p:grpSp>
      <p:grpSp>
        <p:nvGrpSpPr>
          <p:cNvPr id="153" name="Group 153"/>
          <p:cNvGrpSpPr/>
          <p:nvPr/>
        </p:nvGrpSpPr>
        <p:grpSpPr>
          <a:xfrm>
            <a:off x="1054369" y="3200428"/>
            <a:ext cx="7691567" cy="3236886"/>
            <a:chOff x="0" y="0"/>
            <a:chExt cx="7691566" cy="3236884"/>
          </a:xfrm>
        </p:grpSpPr>
        <p:grpSp>
          <p:nvGrpSpPr>
            <p:cNvPr id="104" name="Group 104"/>
            <p:cNvGrpSpPr/>
            <p:nvPr/>
          </p:nvGrpSpPr>
          <p:grpSpPr>
            <a:xfrm>
              <a:off x="61372" y="2131447"/>
              <a:ext cx="1378796" cy="467537"/>
              <a:chOff x="0" y="0"/>
              <a:chExt cx="1378795" cy="467535"/>
            </a:xfrm>
          </p:grpSpPr>
          <p:sp>
            <p:nvSpPr>
              <p:cNvPr id="102" name="Shape 102"/>
              <p:cNvSpPr/>
              <p:nvPr/>
            </p:nvSpPr>
            <p:spPr>
              <a:xfrm>
                <a:off x="2291" y="0"/>
                <a:ext cx="1359450" cy="432467"/>
              </a:xfrm>
              <a:prstGeom prst="roundRect">
                <a:avLst>
                  <a:gd name="adj" fmla="val 14500"/>
                </a:avLst>
              </a:prstGeom>
              <a:gradFill flip="none" rotWithShape="1">
                <a:gsLst>
                  <a:gs pos="0">
                    <a:srgbClr val="0981C2"/>
                  </a:gs>
                  <a:gs pos="100000">
                    <a:srgbClr val="ABCDFA"/>
                  </a:gs>
                </a:gsLst>
                <a:lin ang="16200000" scaled="0"/>
              </a:gradFill>
              <a:ln w="9525" cap="flat">
                <a:solidFill>
                  <a:srgbClr val="267DB1"/>
                </a:solidFill>
                <a:prstDash val="solid"/>
                <a:round/>
              </a:ln>
              <a:effectLst>
                <a:outerShdw blurRad="63500" dist="25400" dir="5400000" rotWithShape="0">
                  <a:srgbClr val="929292">
                    <a:alpha val="34997"/>
                  </a:srgbClr>
                </a:outerShdw>
              </a:effectLst>
            </p:spPr>
            <p:txBody>
              <a:bodyPr wrap="square" lIns="0" tIns="0" rIns="0" bIns="0" numCol="1" anchor="ctr">
                <a:noAutofit/>
              </a:bodyPr>
              <a:lstStyle/>
              <a:p>
                <a:pPr lvl="0" defTabSz="457200">
                  <a:defRPr sz="1800"/>
                </a:pPr>
                <a:endParaRPr/>
              </a:p>
            </p:txBody>
          </p:sp>
          <p:sp>
            <p:nvSpPr>
              <p:cNvPr id="103" name="Shape 103"/>
              <p:cNvSpPr/>
              <p:nvPr/>
            </p:nvSpPr>
            <p:spPr>
              <a:xfrm>
                <a:off x="0" y="398"/>
                <a:ext cx="1378796" cy="4671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p>
                <a:pPr lvl="0" algn="ctr" defTabSz="457200">
                  <a:buClr>
                    <a:srgbClr val="FFFFFF"/>
                  </a:buClr>
                  <a:buFont typeface="Arial"/>
                  <a:defRPr sz="1800">
                    <a:uFillTx/>
                  </a:defRPr>
                </a:pPr>
                <a:r>
                  <a:rPr sz="1100" b="1">
                    <a:solidFill>
                      <a:srgbClr val="FFFFFF"/>
                    </a:solidFill>
                    <a:uFill>
                      <a:solidFill>
                        <a:srgbClr val="FFFFFF"/>
                      </a:solidFill>
                    </a:uFill>
                  </a:rPr>
                  <a:t>Scenario</a:t>
                </a:r>
              </a:p>
              <a:p>
                <a:pPr lvl="0" algn="ctr" defTabSz="457200">
                  <a:buClr>
                    <a:srgbClr val="FFFFFF"/>
                  </a:buClr>
                  <a:buFont typeface="Arial"/>
                  <a:defRPr sz="1800">
                    <a:uFillTx/>
                  </a:defRPr>
                </a:pPr>
                <a:r>
                  <a:rPr sz="1100" b="1">
                    <a:solidFill>
                      <a:srgbClr val="FFFFFF"/>
                    </a:solidFill>
                    <a:uFill>
                      <a:solidFill>
                        <a:srgbClr val="FFFFFF"/>
                      </a:solidFill>
                    </a:uFill>
                  </a:rPr>
                  <a:t>Planning</a:t>
                </a:r>
              </a:p>
            </p:txBody>
          </p:sp>
        </p:grpSp>
        <p:pic>
          <p:nvPicPr>
            <p:cNvPr id="105" name="image.png"/>
            <p:cNvPicPr/>
            <p:nvPr/>
          </p:nvPicPr>
          <p:blipFill>
            <a:blip r:embed="rId2">
              <a:extLst/>
            </a:blip>
            <a:stretch>
              <a:fillRect/>
            </a:stretch>
          </p:blipFill>
          <p:spPr>
            <a:xfrm>
              <a:off x="1689728" y="2136776"/>
              <a:ext cx="1478969" cy="553559"/>
            </a:xfrm>
            <a:prstGeom prst="rect">
              <a:avLst/>
            </a:prstGeom>
            <a:ln w="12700" cap="flat">
              <a:noFill/>
              <a:miter lim="400000"/>
            </a:ln>
            <a:effectLst/>
          </p:spPr>
        </p:pic>
        <p:pic>
          <p:nvPicPr>
            <p:cNvPr id="106" name="image.png"/>
            <p:cNvPicPr/>
            <p:nvPr/>
          </p:nvPicPr>
          <p:blipFill>
            <a:blip r:embed="rId3">
              <a:extLst/>
            </a:blip>
            <a:stretch>
              <a:fillRect/>
            </a:stretch>
          </p:blipFill>
          <p:spPr>
            <a:xfrm>
              <a:off x="0" y="2638218"/>
              <a:ext cx="1485723" cy="560566"/>
            </a:xfrm>
            <a:prstGeom prst="rect">
              <a:avLst/>
            </a:prstGeom>
            <a:ln w="12700" cap="flat">
              <a:noFill/>
              <a:miter lim="400000"/>
            </a:ln>
            <a:effectLst/>
          </p:spPr>
        </p:pic>
        <p:pic>
          <p:nvPicPr>
            <p:cNvPr id="107" name="image.png"/>
            <p:cNvPicPr/>
            <p:nvPr/>
          </p:nvPicPr>
          <p:blipFill>
            <a:blip r:embed="rId4">
              <a:extLst/>
            </a:blip>
            <a:stretch>
              <a:fillRect/>
            </a:stretch>
          </p:blipFill>
          <p:spPr>
            <a:xfrm>
              <a:off x="1689728" y="2676318"/>
              <a:ext cx="1478969" cy="560566"/>
            </a:xfrm>
            <a:prstGeom prst="rect">
              <a:avLst/>
            </a:prstGeom>
            <a:ln w="12700" cap="flat">
              <a:noFill/>
              <a:miter lim="400000"/>
            </a:ln>
            <a:effectLst/>
          </p:spPr>
        </p:pic>
        <p:pic>
          <p:nvPicPr>
            <p:cNvPr id="108" name="image.png"/>
            <p:cNvPicPr/>
            <p:nvPr/>
          </p:nvPicPr>
          <p:blipFill>
            <a:blip r:embed="rId5">
              <a:extLst/>
            </a:blip>
            <a:stretch>
              <a:fillRect/>
            </a:stretch>
          </p:blipFill>
          <p:spPr>
            <a:xfrm>
              <a:off x="3215971" y="2122760"/>
              <a:ext cx="1411437" cy="560566"/>
            </a:xfrm>
            <a:prstGeom prst="rect">
              <a:avLst/>
            </a:prstGeom>
            <a:ln w="12700" cap="flat">
              <a:noFill/>
              <a:miter lim="400000"/>
            </a:ln>
            <a:effectLst/>
          </p:spPr>
        </p:pic>
        <p:pic>
          <p:nvPicPr>
            <p:cNvPr id="109" name="image.png"/>
            <p:cNvPicPr/>
            <p:nvPr/>
          </p:nvPicPr>
          <p:blipFill>
            <a:blip r:embed="rId6">
              <a:extLst/>
            </a:blip>
            <a:stretch>
              <a:fillRect/>
            </a:stretch>
          </p:blipFill>
          <p:spPr>
            <a:xfrm>
              <a:off x="3195711" y="2676318"/>
              <a:ext cx="1472216" cy="560566"/>
            </a:xfrm>
            <a:prstGeom prst="rect">
              <a:avLst/>
            </a:prstGeom>
            <a:ln w="12700" cap="flat">
              <a:noFill/>
              <a:miter lim="400000"/>
            </a:ln>
            <a:effectLst/>
          </p:spPr>
        </p:pic>
        <p:sp>
          <p:nvSpPr>
            <p:cNvPr id="110" name="Shape 110"/>
            <p:cNvSpPr/>
            <p:nvPr/>
          </p:nvSpPr>
          <p:spPr>
            <a:xfrm>
              <a:off x="1310760" y="1549791"/>
              <a:ext cx="232145" cy="1827"/>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1" name="Shape 111"/>
            <p:cNvSpPr/>
            <p:nvPr/>
          </p:nvSpPr>
          <p:spPr>
            <a:xfrm flipV="1">
              <a:off x="2908030" y="1587471"/>
              <a:ext cx="457201" cy="1"/>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2" name="Shape 112"/>
            <p:cNvSpPr/>
            <p:nvPr/>
          </p:nvSpPr>
          <p:spPr>
            <a:xfrm>
              <a:off x="4326873" y="1613291"/>
              <a:ext cx="400977" cy="1827"/>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3" name="Shape 113"/>
            <p:cNvSpPr/>
            <p:nvPr/>
          </p:nvSpPr>
          <p:spPr>
            <a:xfrm>
              <a:off x="5744376" y="1613291"/>
              <a:ext cx="379873" cy="1827"/>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4" name="Shape 114"/>
            <p:cNvSpPr/>
            <p:nvPr/>
          </p:nvSpPr>
          <p:spPr>
            <a:xfrm>
              <a:off x="2711774" y="914371"/>
              <a:ext cx="5757" cy="352133"/>
            </a:xfrm>
            <a:prstGeom prst="line">
              <a:avLst/>
            </a:prstGeom>
            <a:noFill/>
            <a:ln w="25400" cap="flat">
              <a:solidFill>
                <a:srgbClr val="BE3332"/>
              </a:solidFill>
              <a:prstDash val="solid"/>
              <a:round/>
              <a:headEnd type="triangle" w="med" len="me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5" name="Shape 115"/>
            <p:cNvSpPr/>
            <p:nvPr/>
          </p:nvSpPr>
          <p:spPr>
            <a:xfrm flipH="1">
              <a:off x="5181600" y="879739"/>
              <a:ext cx="3519" cy="322983"/>
            </a:xfrm>
            <a:prstGeom prst="line">
              <a:avLst/>
            </a:prstGeom>
            <a:noFill/>
            <a:ln w="25400" cap="flat">
              <a:solidFill>
                <a:srgbClr val="BE3332"/>
              </a:solidFill>
              <a:prstDash val="solid"/>
              <a:round/>
              <a:headEnd type="triangle" w="med" len="me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grpSp>
          <p:nvGrpSpPr>
            <p:cNvPr id="120" name="Group 120"/>
            <p:cNvGrpSpPr/>
            <p:nvPr/>
          </p:nvGrpSpPr>
          <p:grpSpPr>
            <a:xfrm>
              <a:off x="198564" y="1047566"/>
              <a:ext cx="1143003" cy="914403"/>
              <a:chOff x="0" y="0"/>
              <a:chExt cx="1143002" cy="914401"/>
            </a:xfrm>
          </p:grpSpPr>
          <p:grpSp>
            <p:nvGrpSpPr>
              <p:cNvPr id="118" name="Group 118"/>
              <p:cNvGrpSpPr/>
              <p:nvPr/>
            </p:nvGrpSpPr>
            <p:grpSpPr>
              <a:xfrm>
                <a:off x="0" y="144647"/>
                <a:ext cx="1143002" cy="769754"/>
                <a:chOff x="0" y="28106"/>
                <a:chExt cx="1143001" cy="769753"/>
              </a:xfrm>
            </p:grpSpPr>
            <p:sp>
              <p:nvSpPr>
                <p:cNvPr id="116" name="Shape 116"/>
                <p:cNvSpPr/>
                <p:nvPr/>
              </p:nvSpPr>
              <p:spPr>
                <a:xfrm>
                  <a:off x="2142" y="28106"/>
                  <a:ext cx="1138715" cy="74164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17" name="Shape 117"/>
                <p:cNvSpPr/>
                <p:nvPr/>
              </p:nvSpPr>
              <p:spPr>
                <a:xfrm>
                  <a:off x="0" y="75354"/>
                  <a:ext cx="1143001" cy="7225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lnSpc>
                      <a:spcPct val="80000"/>
                    </a:lnSpc>
                    <a:buClr>
                      <a:srgbClr val="2C7EB2"/>
                    </a:buClr>
                    <a:buFont typeface="Arial"/>
                    <a:defRPr sz="1800">
                      <a:uFillTx/>
                    </a:defRPr>
                  </a:pPr>
                  <a:r>
                    <a:rPr sz="1000" b="1" dirty="0">
                      <a:solidFill>
                        <a:srgbClr val="2C7EB2"/>
                      </a:solidFill>
                      <a:uFill>
                        <a:solidFill>
                          <a:srgbClr val="2C7EB2"/>
                        </a:solidFill>
                      </a:uFill>
                    </a:rPr>
                    <a:t/>
                  </a:r>
                  <a:br>
                    <a:rPr sz="1000" b="1" dirty="0">
                      <a:solidFill>
                        <a:srgbClr val="2C7EB2"/>
                      </a:solidFill>
                      <a:uFill>
                        <a:solidFill>
                          <a:srgbClr val="2C7EB2"/>
                        </a:solidFill>
                      </a:uFill>
                    </a:rPr>
                  </a:br>
                  <a:r>
                    <a:rPr sz="1000" b="1" dirty="0">
                      <a:solidFill>
                        <a:srgbClr val="2C7EB2"/>
                      </a:solidFill>
                      <a:uFill>
                        <a:solidFill>
                          <a:srgbClr val="2C7EB2"/>
                        </a:solidFill>
                      </a:uFill>
                    </a:rPr>
                    <a:t>Use Case Development</a:t>
                  </a:r>
                  <a:br>
                    <a:rPr sz="1000" b="1" dirty="0">
                      <a:solidFill>
                        <a:srgbClr val="2C7EB2"/>
                      </a:solidFill>
                      <a:uFill>
                        <a:solidFill>
                          <a:srgbClr val="2C7EB2"/>
                        </a:solidFill>
                      </a:uFill>
                    </a:rPr>
                  </a:br>
                  <a:r>
                    <a:rPr sz="1000" b="1" dirty="0">
                      <a:solidFill>
                        <a:srgbClr val="2C7EB2"/>
                      </a:solidFill>
                      <a:uFill>
                        <a:solidFill>
                          <a:srgbClr val="2C7EB2"/>
                        </a:solidFill>
                      </a:uFill>
                    </a:rPr>
                    <a:t>and Functional Requirements</a:t>
                  </a:r>
                </a:p>
              </p:txBody>
            </p:sp>
          </p:grpSp>
          <p:pic>
            <p:nvPicPr>
              <p:cNvPr id="119" name="folder.png"/>
              <p:cNvPicPr/>
              <p:nvPr/>
            </p:nvPicPr>
            <p:blipFill>
              <a:blip r:embed="rId7">
                <a:extLst/>
              </a:blip>
              <a:stretch>
                <a:fillRect/>
              </a:stretch>
            </p:blipFill>
            <p:spPr>
              <a:xfrm>
                <a:off x="392620" y="0"/>
                <a:ext cx="338685" cy="364962"/>
              </a:xfrm>
              <a:prstGeom prst="rect">
                <a:avLst/>
              </a:prstGeom>
              <a:ln w="12700" cap="flat">
                <a:noFill/>
                <a:miter lim="400000"/>
              </a:ln>
              <a:effectLst/>
            </p:spPr>
          </p:pic>
        </p:grpSp>
        <p:grpSp>
          <p:nvGrpSpPr>
            <p:cNvPr id="125" name="Group 125"/>
            <p:cNvGrpSpPr/>
            <p:nvPr/>
          </p:nvGrpSpPr>
          <p:grpSpPr>
            <a:xfrm>
              <a:off x="6124247" y="1141551"/>
              <a:ext cx="1130824" cy="845816"/>
              <a:chOff x="0" y="0"/>
              <a:chExt cx="1130823" cy="845815"/>
            </a:xfrm>
          </p:grpSpPr>
          <p:grpSp>
            <p:nvGrpSpPr>
              <p:cNvPr id="123" name="Group 123"/>
              <p:cNvGrpSpPr/>
              <p:nvPr/>
            </p:nvGrpSpPr>
            <p:grpSpPr>
              <a:xfrm>
                <a:off x="0" y="99490"/>
                <a:ext cx="1130824" cy="746326"/>
                <a:chOff x="0" y="0"/>
                <a:chExt cx="1130823" cy="746324"/>
              </a:xfrm>
            </p:grpSpPr>
            <p:sp>
              <p:nvSpPr>
                <p:cNvPr id="121" name="Shape 121"/>
                <p:cNvSpPr/>
                <p:nvPr/>
              </p:nvSpPr>
              <p:spPr>
                <a:xfrm>
                  <a:off x="0" y="0"/>
                  <a:ext cx="1130824" cy="746325"/>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22" name="Shape 122"/>
                <p:cNvSpPr/>
                <p:nvPr/>
              </p:nvSpPr>
              <p:spPr>
                <a:xfrm>
                  <a:off x="2638" y="132294"/>
                  <a:ext cx="1125548" cy="481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Certification</a:t>
                  </a:r>
                  <a:br>
                    <a:rPr sz="1000" b="1">
                      <a:solidFill>
                        <a:srgbClr val="2C7EB2"/>
                      </a:solidFill>
                      <a:uFill>
                        <a:solidFill>
                          <a:srgbClr val="2C7EB2"/>
                        </a:solidFill>
                      </a:uFill>
                    </a:rPr>
                  </a:br>
                  <a:r>
                    <a:rPr sz="1000" b="1">
                      <a:solidFill>
                        <a:srgbClr val="2C7EB2"/>
                      </a:solidFill>
                      <a:uFill>
                        <a:solidFill>
                          <a:srgbClr val="2C7EB2"/>
                        </a:solidFill>
                      </a:uFill>
                    </a:rPr>
                    <a:t>and Testing</a:t>
                  </a:r>
                </a:p>
              </p:txBody>
            </p:sp>
          </p:grpSp>
          <p:pic>
            <p:nvPicPr>
              <p:cNvPr id="124" name="computer.png"/>
              <p:cNvPicPr/>
              <p:nvPr/>
            </p:nvPicPr>
            <p:blipFill>
              <a:blip r:embed="rId8">
                <a:extLst/>
              </a:blip>
              <a:stretch>
                <a:fillRect/>
              </a:stretch>
            </p:blipFill>
            <p:spPr>
              <a:xfrm>
                <a:off x="365905" y="0"/>
                <a:ext cx="414632" cy="351304"/>
              </a:xfrm>
              <a:prstGeom prst="rect">
                <a:avLst/>
              </a:prstGeom>
              <a:ln w="12700" cap="flat">
                <a:noFill/>
                <a:miter lim="400000"/>
              </a:ln>
              <a:effectLst/>
            </p:spPr>
          </p:pic>
        </p:grpSp>
        <p:grpSp>
          <p:nvGrpSpPr>
            <p:cNvPr id="130" name="Group 130"/>
            <p:cNvGrpSpPr/>
            <p:nvPr/>
          </p:nvGrpSpPr>
          <p:grpSpPr>
            <a:xfrm>
              <a:off x="3387073" y="1213103"/>
              <a:ext cx="973018" cy="774703"/>
              <a:chOff x="0" y="0"/>
              <a:chExt cx="973017" cy="774701"/>
            </a:xfrm>
          </p:grpSpPr>
          <p:grpSp>
            <p:nvGrpSpPr>
              <p:cNvPr id="128" name="Group 128"/>
              <p:cNvGrpSpPr/>
              <p:nvPr/>
            </p:nvGrpSpPr>
            <p:grpSpPr>
              <a:xfrm>
                <a:off x="0" y="27533"/>
                <a:ext cx="973017" cy="747168"/>
                <a:chOff x="0" y="0"/>
                <a:chExt cx="973016" cy="747167"/>
              </a:xfrm>
            </p:grpSpPr>
            <p:sp>
              <p:nvSpPr>
                <p:cNvPr id="126" name="Shape 126"/>
                <p:cNvSpPr/>
                <p:nvPr/>
              </p:nvSpPr>
              <p:spPr>
                <a:xfrm>
                  <a:off x="0" y="0"/>
                  <a:ext cx="939801" cy="747167"/>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27" name="Shape 127"/>
                <p:cNvSpPr/>
                <p:nvPr/>
              </p:nvSpPr>
              <p:spPr>
                <a:xfrm>
                  <a:off x="2192" y="132443"/>
                  <a:ext cx="970824" cy="4822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dirty="0">
                      <a:solidFill>
                        <a:srgbClr val="2C7EB2"/>
                      </a:solidFill>
                      <a:uFill>
                        <a:solidFill>
                          <a:srgbClr val="2C7EB2"/>
                        </a:solidFill>
                      </a:uFill>
                    </a:rPr>
                    <a:t/>
                  </a:r>
                  <a:br>
                    <a:rPr sz="1000" b="1" dirty="0">
                      <a:solidFill>
                        <a:srgbClr val="2C7EB2"/>
                      </a:solidFill>
                      <a:uFill>
                        <a:solidFill>
                          <a:srgbClr val="2C7EB2"/>
                        </a:solidFill>
                      </a:uFill>
                    </a:rPr>
                  </a:br>
                  <a:r>
                    <a:rPr sz="1000" b="1" dirty="0">
                      <a:solidFill>
                        <a:srgbClr val="2C7EB2"/>
                      </a:solidFill>
                      <a:uFill>
                        <a:solidFill>
                          <a:srgbClr val="2C7EB2"/>
                        </a:solidFill>
                      </a:uFill>
                    </a:rPr>
                    <a:t>Implementation Specifications</a:t>
                  </a:r>
                </a:p>
              </p:txBody>
            </p:sp>
          </p:grpSp>
          <p:pic>
            <p:nvPicPr>
              <p:cNvPr id="129" name="Screen shot 2010-03-10 at 2.png"/>
              <p:cNvPicPr/>
              <p:nvPr/>
            </p:nvPicPr>
            <p:blipFill>
              <a:blip r:embed="rId9">
                <a:extLst/>
              </a:blip>
              <a:stretch>
                <a:fillRect/>
              </a:stretch>
            </p:blipFill>
            <p:spPr>
              <a:xfrm>
                <a:off x="311145" y="0"/>
                <a:ext cx="304015" cy="281807"/>
              </a:xfrm>
              <a:prstGeom prst="rect">
                <a:avLst/>
              </a:prstGeom>
              <a:ln w="12700" cap="flat">
                <a:noFill/>
                <a:miter lim="400000"/>
              </a:ln>
              <a:effectLst/>
            </p:spPr>
          </p:pic>
        </p:grpSp>
        <p:grpSp>
          <p:nvGrpSpPr>
            <p:cNvPr id="135" name="Group 135"/>
            <p:cNvGrpSpPr/>
            <p:nvPr/>
          </p:nvGrpSpPr>
          <p:grpSpPr>
            <a:xfrm>
              <a:off x="4522099" y="0"/>
              <a:ext cx="1384301" cy="876301"/>
              <a:chOff x="0" y="0"/>
              <a:chExt cx="1384300" cy="876300"/>
            </a:xfrm>
          </p:grpSpPr>
          <p:grpSp>
            <p:nvGrpSpPr>
              <p:cNvPr id="133" name="Group 133"/>
              <p:cNvGrpSpPr/>
              <p:nvPr/>
            </p:nvGrpSpPr>
            <p:grpSpPr>
              <a:xfrm>
                <a:off x="0" y="132717"/>
                <a:ext cx="1384300" cy="743584"/>
                <a:chOff x="0" y="0"/>
                <a:chExt cx="1384300" cy="743582"/>
              </a:xfrm>
            </p:grpSpPr>
            <p:sp>
              <p:nvSpPr>
                <p:cNvPr id="131" name="Shape 131"/>
                <p:cNvSpPr/>
                <p:nvPr/>
              </p:nvSpPr>
              <p:spPr>
                <a:xfrm>
                  <a:off x="0" y="0"/>
                  <a:ext cx="1384300" cy="743583"/>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32" name="Shape 132"/>
                <p:cNvSpPr/>
                <p:nvPr/>
              </p:nvSpPr>
              <p:spPr>
                <a:xfrm>
                  <a:off x="1855" y="51815"/>
                  <a:ext cx="1380590" cy="6399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Pilot Demonstration Projects</a:t>
                  </a:r>
                </a:p>
              </p:txBody>
            </p:sp>
          </p:grpSp>
          <p:pic>
            <p:nvPicPr>
              <p:cNvPr id="134" name="pilot.png"/>
              <p:cNvPicPr/>
              <p:nvPr/>
            </p:nvPicPr>
            <p:blipFill>
              <a:blip r:embed="rId10">
                <a:extLst/>
              </a:blip>
              <a:stretch>
                <a:fillRect/>
              </a:stretch>
            </p:blipFill>
            <p:spPr>
              <a:xfrm>
                <a:off x="478151" y="0"/>
                <a:ext cx="468736" cy="427036"/>
              </a:xfrm>
              <a:prstGeom prst="rect">
                <a:avLst/>
              </a:prstGeom>
              <a:ln w="12700" cap="flat">
                <a:noFill/>
                <a:miter lim="400000"/>
              </a:ln>
              <a:effectLst/>
            </p:spPr>
          </p:pic>
        </p:grpSp>
        <p:grpSp>
          <p:nvGrpSpPr>
            <p:cNvPr id="140" name="Group 140"/>
            <p:cNvGrpSpPr/>
            <p:nvPr/>
          </p:nvGrpSpPr>
          <p:grpSpPr>
            <a:xfrm>
              <a:off x="4728375" y="1201714"/>
              <a:ext cx="1016001" cy="787401"/>
              <a:chOff x="0" y="0"/>
              <a:chExt cx="1016000" cy="787399"/>
            </a:xfrm>
          </p:grpSpPr>
          <p:grpSp>
            <p:nvGrpSpPr>
              <p:cNvPr id="138" name="Group 138"/>
              <p:cNvGrpSpPr/>
              <p:nvPr/>
            </p:nvGrpSpPr>
            <p:grpSpPr>
              <a:xfrm>
                <a:off x="0" y="37747"/>
                <a:ext cx="1016001" cy="749653"/>
                <a:chOff x="0" y="0"/>
                <a:chExt cx="1016000" cy="749652"/>
              </a:xfrm>
            </p:grpSpPr>
            <p:sp>
              <p:nvSpPr>
                <p:cNvPr id="136" name="Shape 136"/>
                <p:cNvSpPr/>
                <p:nvPr/>
              </p:nvSpPr>
              <p:spPr>
                <a:xfrm>
                  <a:off x="0" y="0"/>
                  <a:ext cx="1016001" cy="749653"/>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37" name="Shape 137"/>
                <p:cNvSpPr/>
                <p:nvPr/>
              </p:nvSpPr>
              <p:spPr>
                <a:xfrm>
                  <a:off x="2370" y="132884"/>
                  <a:ext cx="1011260" cy="483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Reference Implementation</a:t>
                  </a:r>
                </a:p>
              </p:txBody>
            </p:sp>
          </p:grpSp>
          <p:pic>
            <p:nvPicPr>
              <p:cNvPr id="139" name="check.png"/>
              <p:cNvPicPr/>
              <p:nvPr/>
            </p:nvPicPr>
            <p:blipFill>
              <a:blip r:embed="rId11">
                <a:extLst/>
              </a:blip>
              <a:stretch>
                <a:fillRect/>
              </a:stretch>
            </p:blipFill>
            <p:spPr>
              <a:xfrm>
                <a:off x="373042" y="0"/>
                <a:ext cx="274676" cy="298424"/>
              </a:xfrm>
              <a:prstGeom prst="rect">
                <a:avLst/>
              </a:prstGeom>
              <a:ln w="12700" cap="flat">
                <a:noFill/>
                <a:miter lim="400000"/>
              </a:ln>
              <a:effectLst/>
            </p:spPr>
          </p:pic>
        </p:grpSp>
        <p:sp>
          <p:nvSpPr>
            <p:cNvPr id="141" name="Shape 141"/>
            <p:cNvSpPr/>
            <p:nvPr/>
          </p:nvSpPr>
          <p:spPr>
            <a:xfrm>
              <a:off x="4663140" y="2158599"/>
              <a:ext cx="272595" cy="9725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noFill/>
            <a:ln w="25400" cap="flat">
              <a:solidFill>
                <a:srgbClr val="2C7EB2"/>
              </a:solidFill>
              <a:prstDash val="solid"/>
              <a:round/>
            </a:ln>
            <a:effectLst>
              <a:outerShdw blurRad="63500" dist="25400" dir="5400000" rotWithShape="0">
                <a:srgbClr val="000000">
                  <a:alpha val="37998"/>
                </a:srgbClr>
              </a:outerShdw>
            </a:effectLst>
          </p:spPr>
          <p:txBody>
            <a:bodyPr wrap="square" lIns="0" tIns="0" rIns="0" bIns="0" numCol="1" anchor="ctr">
              <a:noAutofit/>
            </a:bodyPr>
            <a:lstStyle/>
            <a:p>
              <a:pPr lvl="0" defTabSz="457200">
                <a:defRPr sz="1800"/>
              </a:pPr>
              <a:endParaRPr/>
            </a:p>
          </p:txBody>
        </p:sp>
        <p:sp>
          <p:nvSpPr>
            <p:cNvPr id="142" name="Shape 142"/>
            <p:cNvSpPr/>
            <p:nvPr/>
          </p:nvSpPr>
          <p:spPr>
            <a:xfrm>
              <a:off x="4990252" y="2492529"/>
              <a:ext cx="2701314" cy="4087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defTabSz="457200">
                <a:buClr>
                  <a:srgbClr val="3D62AA"/>
                </a:buClr>
                <a:buFont typeface="Arial"/>
                <a:defRPr sz="1800">
                  <a:solidFill>
                    <a:srgbClr val="3D62AA"/>
                  </a:solidFill>
                  <a:uFill>
                    <a:solidFill>
                      <a:srgbClr val="3D62AA"/>
                    </a:solidFill>
                  </a:uFill>
                </a:defRPr>
              </a:lvl1pPr>
            </a:lstStyle>
            <a:p>
              <a:pPr lvl="0">
                <a:defRPr>
                  <a:solidFill>
                    <a:srgbClr val="000000"/>
                  </a:solidFill>
                  <a:uFillTx/>
                </a:defRPr>
              </a:pPr>
              <a:r>
                <a:rPr>
                  <a:solidFill>
                    <a:srgbClr val="3D62AA"/>
                  </a:solidFill>
                  <a:uFill>
                    <a:solidFill>
                      <a:srgbClr val="3D62AA"/>
                    </a:solidFill>
                  </a:uFill>
                </a:rPr>
                <a:t>NIEM IEPD Lifecycle</a:t>
              </a:r>
            </a:p>
          </p:txBody>
        </p:sp>
        <p:grpSp>
          <p:nvGrpSpPr>
            <p:cNvPr id="147" name="Group 147"/>
            <p:cNvGrpSpPr/>
            <p:nvPr/>
          </p:nvGrpSpPr>
          <p:grpSpPr>
            <a:xfrm>
              <a:off x="2577671" y="76590"/>
              <a:ext cx="1130826" cy="837781"/>
              <a:chOff x="0" y="61854"/>
              <a:chExt cx="1130825" cy="837779"/>
            </a:xfrm>
          </p:grpSpPr>
          <p:grpSp>
            <p:nvGrpSpPr>
              <p:cNvPr id="145" name="Group 145"/>
              <p:cNvGrpSpPr/>
              <p:nvPr/>
            </p:nvGrpSpPr>
            <p:grpSpPr>
              <a:xfrm>
                <a:off x="0" y="153306"/>
                <a:ext cx="1130825" cy="746327"/>
                <a:chOff x="0" y="61854"/>
                <a:chExt cx="1130824" cy="746326"/>
              </a:xfrm>
            </p:grpSpPr>
            <p:sp>
              <p:nvSpPr>
                <p:cNvPr id="143" name="Shape 143"/>
                <p:cNvSpPr/>
                <p:nvPr/>
              </p:nvSpPr>
              <p:spPr>
                <a:xfrm>
                  <a:off x="0" y="61854"/>
                  <a:ext cx="1130824" cy="746326"/>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44" name="Shape 144"/>
                <p:cNvSpPr/>
                <p:nvPr/>
              </p:nvSpPr>
              <p:spPr>
                <a:xfrm>
                  <a:off x="2637" y="132294"/>
                  <a:ext cx="1125549" cy="481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Standards Development</a:t>
                  </a:r>
                </a:p>
              </p:txBody>
            </p:sp>
          </p:grpSp>
          <p:pic>
            <p:nvPicPr>
              <p:cNvPr id="146" name="tools.png"/>
              <p:cNvPicPr/>
              <p:nvPr/>
            </p:nvPicPr>
            <p:blipFill>
              <a:blip r:embed="rId12">
                <a:extLst/>
              </a:blip>
              <a:stretch>
                <a:fillRect/>
              </a:stretch>
            </p:blipFill>
            <p:spPr>
              <a:xfrm>
                <a:off x="394258" y="61854"/>
                <a:ext cx="363922" cy="371012"/>
              </a:xfrm>
              <a:prstGeom prst="rect">
                <a:avLst/>
              </a:prstGeom>
              <a:ln w="12700" cap="flat">
                <a:noFill/>
                <a:miter lim="400000"/>
              </a:ln>
              <a:effectLst/>
            </p:spPr>
          </p:pic>
        </p:grpSp>
        <p:grpSp>
          <p:nvGrpSpPr>
            <p:cNvPr id="152" name="Group 152"/>
            <p:cNvGrpSpPr/>
            <p:nvPr/>
          </p:nvGrpSpPr>
          <p:grpSpPr>
            <a:xfrm>
              <a:off x="1784204" y="1184565"/>
              <a:ext cx="1130301" cy="800103"/>
              <a:chOff x="0" y="0"/>
              <a:chExt cx="1130300" cy="800102"/>
            </a:xfrm>
          </p:grpSpPr>
          <p:grpSp>
            <p:nvGrpSpPr>
              <p:cNvPr id="150" name="Group 150"/>
              <p:cNvGrpSpPr/>
              <p:nvPr/>
            </p:nvGrpSpPr>
            <p:grpSpPr>
              <a:xfrm>
                <a:off x="0" y="58780"/>
                <a:ext cx="1130300" cy="741322"/>
                <a:chOff x="0" y="0"/>
                <a:chExt cx="1130300" cy="741320"/>
              </a:xfrm>
            </p:grpSpPr>
            <p:sp>
              <p:nvSpPr>
                <p:cNvPr id="148" name="Shape 148"/>
                <p:cNvSpPr/>
                <p:nvPr/>
              </p:nvSpPr>
              <p:spPr>
                <a:xfrm>
                  <a:off x="0" y="0"/>
                  <a:ext cx="1130300" cy="741320"/>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149" name="Shape 149"/>
                <p:cNvSpPr/>
                <p:nvPr/>
              </p:nvSpPr>
              <p:spPr>
                <a:xfrm>
                  <a:off x="0" y="99817"/>
                  <a:ext cx="1130300" cy="6380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algn="ctr" defTabSz="457200">
                    <a:buClr>
                      <a:srgbClr val="2C7EB2"/>
                    </a:buClr>
                    <a:buFont typeface="Arial"/>
                    <a:defRPr sz="1800">
                      <a:uFillTx/>
                    </a:defRPr>
                  </a:pPr>
                  <a:r>
                    <a:rPr sz="1000" b="1" dirty="0">
                      <a:solidFill>
                        <a:srgbClr val="2C7EB2"/>
                      </a:solidFill>
                      <a:uFill>
                        <a:solidFill>
                          <a:srgbClr val="2C7EB2"/>
                        </a:solidFill>
                      </a:uFill>
                    </a:rPr>
                    <a:t/>
                  </a:r>
                  <a:br>
                    <a:rPr sz="1000" b="1" dirty="0">
                      <a:solidFill>
                        <a:srgbClr val="2C7EB2"/>
                      </a:solidFill>
                      <a:uFill>
                        <a:solidFill>
                          <a:srgbClr val="2C7EB2"/>
                        </a:solidFill>
                      </a:uFill>
                    </a:rPr>
                  </a:br>
                  <a:r>
                    <a:rPr sz="1000" b="1" dirty="0">
                      <a:solidFill>
                        <a:srgbClr val="2C7EB2"/>
                      </a:solidFill>
                      <a:uFill>
                        <a:solidFill>
                          <a:srgbClr val="2C7EB2"/>
                        </a:solidFill>
                      </a:uFill>
                    </a:rPr>
                    <a:t>Harmonization of</a:t>
                  </a:r>
                  <a:br>
                    <a:rPr sz="1000" b="1" dirty="0">
                      <a:solidFill>
                        <a:srgbClr val="2C7EB2"/>
                      </a:solidFill>
                      <a:uFill>
                        <a:solidFill>
                          <a:srgbClr val="2C7EB2"/>
                        </a:solidFill>
                      </a:uFill>
                    </a:rPr>
                  </a:br>
                  <a:r>
                    <a:rPr sz="1000" b="1" dirty="0">
                      <a:solidFill>
                        <a:srgbClr val="2C7EB2"/>
                      </a:solidFill>
                      <a:uFill>
                        <a:solidFill>
                          <a:srgbClr val="2C7EB2"/>
                        </a:solidFill>
                      </a:uFill>
                    </a:rPr>
                    <a:t>Core Concepts (NIEM framework)</a:t>
                  </a:r>
                </a:p>
              </p:txBody>
            </p:sp>
          </p:grpSp>
          <p:pic>
            <p:nvPicPr>
              <p:cNvPr id="151" name="harmonize.png"/>
              <p:cNvPicPr/>
              <p:nvPr/>
            </p:nvPicPr>
            <p:blipFill>
              <a:blip r:embed="rId13">
                <a:extLst/>
              </a:blip>
              <a:stretch>
                <a:fillRect/>
              </a:stretch>
            </p:blipFill>
            <p:spPr>
              <a:xfrm>
                <a:off x="372644" y="0"/>
                <a:ext cx="372429" cy="311000"/>
              </a:xfrm>
              <a:prstGeom prst="rect">
                <a:avLst/>
              </a:prstGeom>
              <a:ln w="12700" cap="flat">
                <a:noFill/>
                <a:miter lim="400000"/>
              </a:ln>
              <a:effectLst/>
            </p:spPr>
          </p:pic>
        </p:grpSp>
      </p:grpSp>
      <p:sp>
        <p:nvSpPr>
          <p:cNvPr id="154" name="Shape 154"/>
          <p:cNvSpPr/>
          <p:nvPr/>
        </p:nvSpPr>
        <p:spPr>
          <a:xfrm>
            <a:off x="3911600" y="1130300"/>
            <a:ext cx="4102100" cy="4472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defTabSz="457200"/>
          </a:lstStyle>
          <a:p>
            <a:pPr lvl="0">
              <a:defRPr sz="1800">
                <a:uFillTx/>
              </a:defRPr>
            </a:pPr>
            <a:r>
              <a:rPr sz="2400">
                <a:uFill>
                  <a:solidFill/>
                </a:uFill>
              </a:rPr>
              <a:t>IM Project Models and Tools</a:t>
            </a:r>
          </a:p>
        </p:txBody>
      </p:sp>
      <p:sp>
        <p:nvSpPr>
          <p:cNvPr id="155" name="Shape 155"/>
          <p:cNvSpPr/>
          <p:nvPr/>
        </p:nvSpPr>
        <p:spPr>
          <a:xfrm rot="16200000">
            <a:off x="3942598" y="365647"/>
            <a:ext cx="279401" cy="279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ln w="25400">
            <a:solidFill>
              <a:srgbClr val="2C7EB2"/>
            </a:solidFill>
            <a:round/>
          </a:ln>
          <a:effectLst>
            <a:outerShdw blurRad="63500" dist="25400" dir="5280000" rotWithShape="0">
              <a:srgbClr val="000000">
                <a:alpha val="37998"/>
              </a:srgbClr>
            </a:outerShdw>
          </a:effectLst>
        </p:spPr>
        <p:txBody>
          <a:bodyPr lIns="0" tIns="0" rIns="0" bIns="0" anchor="ctr"/>
          <a:lstStyle/>
          <a:p>
            <a:pPr lvl="0" defTabSz="457200">
              <a:defRPr sz="1800"/>
            </a:pPr>
            <a:endParaRPr/>
          </a:p>
        </p:txBody>
      </p:sp>
      <p:sp>
        <p:nvSpPr>
          <p:cNvPr id="157" name="Shape 157"/>
          <p:cNvSpPr/>
          <p:nvPr/>
        </p:nvSpPr>
        <p:spPr>
          <a:xfrm rot="16200000">
            <a:off x="7588250" y="1073150"/>
            <a:ext cx="330200" cy="1384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ln w="25400">
            <a:solidFill>
              <a:srgbClr val="2C7EB2"/>
            </a:solidFill>
            <a:round/>
          </a:ln>
          <a:effectLst>
            <a:outerShdw blurRad="63500" dist="25400" dir="5280000" rotWithShape="0">
              <a:srgbClr val="000000">
                <a:alpha val="37998"/>
              </a:srgbClr>
            </a:outerShdw>
          </a:effectLst>
        </p:spPr>
        <p:txBody>
          <a:bodyPr lIns="0" tIns="0" rIns="0" bIns="0" anchor="ctr"/>
          <a:lstStyle/>
          <a:p>
            <a:pPr lvl="0" defTabSz="457200">
              <a:defRPr sz="1800"/>
            </a:pPr>
            <a:endParaRPr/>
          </a:p>
        </p:txBody>
      </p:sp>
      <p:sp>
        <p:nvSpPr>
          <p:cNvPr id="3" name="TextBox 2"/>
          <p:cNvSpPr txBox="1"/>
          <p:nvPr/>
        </p:nvSpPr>
        <p:spPr>
          <a:xfrm>
            <a:off x="5879344" y="2209056"/>
            <a:ext cx="826256" cy="410369"/>
          </a:xfrm>
          <a:prstGeom prst="rect">
            <a:avLst/>
          </a:prstGeom>
          <a:noFill/>
          <a:ln w="3175"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sz="1000" b="1" dirty="0" smtClean="0">
                <a:solidFill>
                  <a:srgbClr val="2C7EB2"/>
                </a:solidFill>
                <a:uFill>
                  <a:solidFill>
                    <a:srgbClr val="2C7EB2"/>
                  </a:solidFill>
                </a:uFill>
              </a:rPr>
              <a:t>MDHT</a:t>
            </a:r>
          </a:p>
          <a:p>
            <a:pPr marL="40639" marR="40639" indent="0" algn="ctr" defTabSz="914400" rtl="0" fontAlgn="auto" latinLnBrk="1" hangingPunct="0">
              <a:lnSpc>
                <a:spcPct val="100000"/>
              </a:lnSpc>
              <a:spcBef>
                <a:spcPts val="0"/>
              </a:spcBef>
              <a:spcAft>
                <a:spcPts val="0"/>
              </a:spcAft>
              <a:buClrTx/>
              <a:buSzTx/>
              <a:buFontTx/>
              <a:buNone/>
              <a:tabLst/>
            </a:pPr>
            <a:r>
              <a:rPr lang="en-US" sz="1000" b="1" dirty="0" smtClean="0">
                <a:solidFill>
                  <a:srgbClr val="2C7EB2"/>
                </a:solidFill>
                <a:uFill>
                  <a:solidFill>
                    <a:srgbClr val="2C7EB2"/>
                  </a:solidFill>
                </a:uFill>
              </a:rPr>
              <a:t>Tool</a:t>
            </a:r>
            <a:endParaRPr lang="en-US" sz="1000" b="1" dirty="0">
              <a:solidFill>
                <a:srgbClr val="2C7EB2"/>
              </a:solidFill>
              <a:uFill>
                <a:solidFill>
                  <a:srgbClr val="2C7EB2"/>
                </a:solidFill>
              </a:uFill>
            </a:endParaRPr>
          </a:p>
        </p:txBody>
      </p:sp>
      <p:cxnSp>
        <p:nvCxnSpPr>
          <p:cNvPr id="5" name="Straight Arrow Connector 4"/>
          <p:cNvCxnSpPr/>
          <p:nvPr/>
        </p:nvCxnSpPr>
        <p:spPr>
          <a:xfrm flipV="1">
            <a:off x="5475998" y="2412045"/>
            <a:ext cx="403346" cy="4390"/>
          </a:xfrm>
          <a:prstGeom prst="straightConnector1">
            <a:avLst/>
          </a:prstGeom>
          <a:noFill/>
          <a:ln w="9525"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cxnSp>
        <p:nvCxnSpPr>
          <p:cNvPr id="79" name="Straight Arrow Connector 78"/>
          <p:cNvCxnSpPr/>
          <p:nvPr/>
        </p:nvCxnSpPr>
        <p:spPr>
          <a:xfrm>
            <a:off x="6705600" y="2414240"/>
            <a:ext cx="353313" cy="0"/>
          </a:xfrm>
          <a:prstGeom prst="straightConnector1">
            <a:avLst/>
          </a:prstGeom>
          <a:noFill/>
          <a:ln w="9525" cap="flat">
            <a:solidFill>
              <a:srgbClr val="000000"/>
            </a:solidFill>
            <a:prstDash val="solid"/>
            <a:round/>
            <a:tailEnd type="triangle"/>
          </a:ln>
          <a:effectLst/>
        </p:spPr>
        <p:style>
          <a:lnRef idx="0">
            <a:scrgbClr r="0" g="0" b="0"/>
          </a:lnRef>
          <a:fillRef idx="0">
            <a:scrgbClr r="0" g="0" b="0"/>
          </a:fillRef>
          <a:effectRef idx="0">
            <a:scrgbClr r="0" g="0" b="0"/>
          </a:effectRef>
          <a:fontRef idx="none"/>
        </p:style>
      </p:cxnSp>
      <p:sp>
        <p:nvSpPr>
          <p:cNvPr id="7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21</a:t>
            </a:fld>
            <a:endParaRPr lang="en-US" sz="1400">
              <a:solidFill>
                <a:schemeClr val="tx1"/>
              </a:solidFill>
            </a:endParaRPr>
          </a:p>
        </p:txBody>
      </p:sp>
      <p:sp>
        <p:nvSpPr>
          <p:cNvPr id="7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7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Approach to US Realm Health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i="1" u="sng" dirty="0">
                <a:solidFill>
                  <a:schemeClr val="bg1"/>
                </a:solidFill>
                <a:cs typeface="Arial" panose="020B0604020202020204" pitchFamily="34" charset="0"/>
              </a:rPr>
              <a:t>US 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990600" y="990600"/>
            <a:ext cx="8153400" cy="5791200"/>
          </a:xfrm>
        </p:spPr>
        <p:txBody>
          <a:bodyPr/>
          <a:lstStyle/>
          <a:p>
            <a:pPr marL="0" indent="0">
              <a:lnSpc>
                <a:spcPct val="114000"/>
              </a:lnSpc>
              <a:spcBef>
                <a:spcPts val="0"/>
              </a:spcBef>
              <a:buNone/>
            </a:pPr>
            <a:r>
              <a:rPr lang="en-CA" sz="2400" dirty="0" smtClean="0">
                <a:latin typeface="Arial Narrow" panose="020B0606020202030204" pitchFamily="34" charset="0"/>
              </a:rPr>
              <a:t>Model Driven Architecture (MDA)</a:t>
            </a:r>
            <a:endParaRPr lang="en-CA" sz="24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EHR-S Functional Model as “umbrella</a:t>
            </a:r>
            <a:r>
              <a:rPr lang="en-CA" u="sng" dirty="0" smtClean="0">
                <a:latin typeface="Arial Narrow" panose="020B0606020202030204" pitchFamily="34" charset="0"/>
              </a:rPr>
              <a:t>”</a:t>
            </a:r>
          </a:p>
          <a:p>
            <a:pPr marL="520700" lvl="2">
              <a:lnSpc>
                <a:spcPct val="114000"/>
              </a:lnSpc>
              <a:spcBef>
                <a:spcPts val="0"/>
              </a:spcBef>
              <a:buFont typeface="Lucida Grande"/>
              <a:buChar char="»"/>
            </a:pPr>
            <a:r>
              <a:rPr lang="en-CA" sz="1800" dirty="0">
                <a:latin typeface="Arial Narrow" panose="020B0606020202030204" pitchFamily="34" charset="0"/>
              </a:rPr>
              <a:t>Traceability </a:t>
            </a:r>
            <a:r>
              <a:rPr lang="en-CA" sz="1800" dirty="0" smtClean="0">
                <a:latin typeface="Arial Narrow" panose="020B0606020202030204" pitchFamily="34" charset="0"/>
              </a:rPr>
              <a:t>to jurisdictional </a:t>
            </a:r>
            <a:r>
              <a:rPr lang="en-CA" sz="1800" dirty="0">
                <a:latin typeface="Arial Narrow" panose="020B0606020202030204" pitchFamily="34" charset="0"/>
              </a:rPr>
              <a:t>laws, regulations and policies</a:t>
            </a:r>
          </a:p>
          <a:p>
            <a:pPr marL="520700" lvl="2">
              <a:lnSpc>
                <a:spcPct val="114000"/>
              </a:lnSpc>
              <a:spcBef>
                <a:spcPts val="0"/>
              </a:spcBef>
              <a:buFont typeface="Lucida Grande"/>
              <a:buChar char="»"/>
            </a:pPr>
            <a:r>
              <a:rPr lang="en-CA" sz="1800" dirty="0">
                <a:latin typeface="Arial Narrow" panose="020B0606020202030204" pitchFamily="34" charset="0"/>
              </a:rPr>
              <a:t>CMS Meaningful Use objectives and criteria </a:t>
            </a:r>
            <a:endParaRPr lang="en-US" sz="1800" dirty="0">
              <a:latin typeface="Arial Narrow" panose="020B0606020202030204" pitchFamily="34" charset="0"/>
            </a:endParaRPr>
          </a:p>
          <a:p>
            <a:pPr marL="520700" lvl="2">
              <a:lnSpc>
                <a:spcPct val="114000"/>
              </a:lnSpc>
              <a:spcBef>
                <a:spcPts val="0"/>
              </a:spcBef>
              <a:buFont typeface="Lucida Grande"/>
              <a:buChar char="»"/>
            </a:pPr>
            <a:r>
              <a:rPr lang="en-CA" sz="1800" dirty="0" smtClean="0">
                <a:latin typeface="Arial Narrow" panose="020B0606020202030204" pitchFamily="34" charset="0"/>
              </a:rPr>
              <a:t>Traceability to clinical </a:t>
            </a:r>
            <a:r>
              <a:rPr lang="en-CA" sz="1800" dirty="0">
                <a:latin typeface="Arial Narrow" panose="020B0606020202030204" pitchFamily="34" charset="0"/>
              </a:rPr>
              <a:t>guidelines, pathways and quality measures </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S&amp;I Framework Use-Cases Simplification Framework, including</a:t>
            </a:r>
          </a:p>
          <a:p>
            <a:pPr marL="520700" lvl="2">
              <a:spcBef>
                <a:spcPts val="0"/>
              </a:spcBef>
              <a:buFont typeface="Lucida Grande"/>
              <a:buChar char="»"/>
            </a:pPr>
            <a:r>
              <a:rPr lang="en-CA" sz="1800" dirty="0">
                <a:latin typeface="Arial Narrow" panose="020B0606020202030204" pitchFamily="34" charset="0"/>
              </a:rPr>
              <a:t>AHIC/HITSP use cases, NIST/CDC immunization use case, </a:t>
            </a:r>
          </a:p>
          <a:p>
            <a:pPr marL="520700" lvl="2">
              <a:spcBef>
                <a:spcPts val="0"/>
              </a:spcBef>
              <a:buFont typeface="Lucida Grande"/>
              <a:buChar char="»"/>
            </a:pPr>
            <a:r>
              <a:rPr lang="en-CA" sz="1800" dirty="0">
                <a:latin typeface="Arial Narrow" panose="020B0606020202030204" pitchFamily="34" charset="0"/>
              </a:rPr>
              <a:t>Others as requested by Federal Agencies</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Federal Health Information Model (FHIM), with bindings to</a:t>
            </a:r>
            <a:endParaRPr lang="en-US" u="sng"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NLM’s US Extension to SNOMED CT, LOINC, </a:t>
            </a:r>
            <a:r>
              <a:rPr lang="en-CA" sz="1800" dirty="0" err="1">
                <a:latin typeface="Arial Narrow" panose="020B0606020202030204" pitchFamily="34" charset="0"/>
              </a:rPr>
              <a:t>RxNorm</a:t>
            </a:r>
            <a:r>
              <a:rPr lang="en-CA" sz="1800" dirty="0">
                <a:latin typeface="Arial Narrow" panose="020B0606020202030204" pitchFamily="34" charset="0"/>
              </a:rPr>
              <a:t>, NCPDP etc.</a:t>
            </a:r>
          </a:p>
          <a:p>
            <a:pPr marL="520700" lvl="2">
              <a:spcBef>
                <a:spcPts val="0"/>
              </a:spcBef>
              <a:buFont typeface="Lucida Grande"/>
              <a:buChar char="»"/>
            </a:pPr>
            <a:r>
              <a:rPr lang="en-CA" sz="1800" dirty="0" smtClean="0">
                <a:latin typeface="Arial Narrow" panose="020B0606020202030204" pitchFamily="34" charset="0"/>
              </a:rPr>
              <a:t>NIEM</a:t>
            </a:r>
            <a:r>
              <a:rPr lang="en-CA" sz="1800" dirty="0">
                <a:latin typeface="Arial Narrow" panose="020B0606020202030204" pitchFamily="34" charset="0"/>
              </a:rPr>
              <a:t>, </a:t>
            </a:r>
            <a:r>
              <a:rPr lang="en-CA" sz="1800" dirty="0" smtClean="0">
                <a:latin typeface="Arial Narrow" panose="020B0606020202030204" pitchFamily="34" charset="0"/>
              </a:rPr>
              <a:t>FHIR, CCDA </a:t>
            </a:r>
            <a:r>
              <a:rPr lang="en-CA" sz="1800" dirty="0">
                <a:latin typeface="Arial Narrow" panose="020B0606020202030204" pitchFamily="34" charset="0"/>
              </a:rPr>
              <a:t>and HL7 V2 </a:t>
            </a:r>
            <a:endParaRPr lang="en-US" sz="1800"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HL7 &amp; CIMI detailed clinical models and archetypes </a:t>
            </a:r>
          </a:p>
          <a:p>
            <a:pPr marL="329565" lvl="1" indent="-288925">
              <a:lnSpc>
                <a:spcPct val="114000"/>
              </a:lnSpc>
              <a:spcBef>
                <a:spcPts val="600"/>
              </a:spcBef>
              <a:buFont typeface="Lucida Grande"/>
              <a:buChar char="»"/>
            </a:pPr>
            <a:r>
              <a:rPr lang="en-CA" u="sng" dirty="0" smtClean="0">
                <a:latin typeface="Arial Narrow" panose="020B0606020202030204" pitchFamily="34" charset="0"/>
              </a:rPr>
              <a:t>Implementation </a:t>
            </a:r>
            <a:r>
              <a:rPr lang="en-CA" u="sng" dirty="0">
                <a:latin typeface="Arial Narrow" panose="020B0606020202030204" pitchFamily="34" charset="0"/>
              </a:rPr>
              <a:t>guides and reference implementations considering</a:t>
            </a:r>
          </a:p>
          <a:p>
            <a:pPr marL="520700" lvl="2">
              <a:spcBef>
                <a:spcPts val="0"/>
              </a:spcBef>
              <a:buFont typeface="Lucida Grande"/>
              <a:buChar char="»"/>
            </a:pPr>
            <a:r>
              <a:rPr lang="en-US" sz="1800" dirty="0">
                <a:latin typeface="Arial Narrow" panose="020B0606020202030204" pitchFamily="34" charset="0"/>
              </a:rPr>
              <a:t>Integrating the Healthcare Enterprise (IHE) Technical Framework</a:t>
            </a:r>
          </a:p>
          <a:p>
            <a:pPr marL="520700" lvl="2">
              <a:spcBef>
                <a:spcPts val="0"/>
              </a:spcBef>
              <a:buFont typeface="Lucida Grande"/>
              <a:buChar char="»"/>
            </a:pPr>
            <a:r>
              <a:rPr lang="en-CA" sz="1800" dirty="0">
                <a:latin typeface="Arial Narrow" panose="020B0606020202030204" pitchFamily="34" charset="0"/>
              </a:rPr>
              <a:t>DOD-VA Data Access Framework and Model Driven Health Tool</a:t>
            </a:r>
          </a:p>
          <a:p>
            <a:pPr marL="520700" lvl="2">
              <a:spcBef>
                <a:spcPts val="0"/>
              </a:spcBef>
              <a:buFont typeface="Lucida Grande"/>
              <a:buChar char="»"/>
            </a:pPr>
            <a:r>
              <a:rPr lang="en-CA" sz="1800" dirty="0">
                <a:latin typeface="Arial Narrow" panose="020B0606020202030204" pitchFamily="34" charset="0"/>
              </a:rPr>
              <a:t>Healthcare-services platform-independent software-module APIs</a:t>
            </a:r>
          </a:p>
          <a:p>
            <a:pPr marL="520700" lvl="2">
              <a:spcBef>
                <a:spcPts val="0"/>
              </a:spcBef>
              <a:buFont typeface="Lucida Grande"/>
              <a:buChar char="»"/>
            </a:pPr>
            <a:r>
              <a:rPr lang="en-CA" sz="1800" dirty="0">
                <a:latin typeface="Arial Narrow" panose="020B0606020202030204" pitchFamily="34" charset="0"/>
              </a:rPr>
              <a:t>NIST Cybersecurity Framework, Standards and Testing</a:t>
            </a: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22</a:t>
            </a:fld>
            <a:endParaRPr lang="en-US" sz="140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153538082"/>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rPr>
              <a:t>US </a:t>
            </a:r>
            <a:r>
              <a:rPr lang="en-US" sz="2800" b="1" dirty="0">
                <a:solidFill>
                  <a:schemeClr val="bg1"/>
                </a:solidFill>
              </a:rPr>
              <a:t>Realm Health Architecture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Informatics</a:t>
            </a:r>
            <a:r>
              <a:rPr lang="en-US" sz="2800" b="1" dirty="0" smtClean="0">
                <a:solidFill>
                  <a:schemeClr val="bg1"/>
                </a:solidFill>
                <a:latin typeface="Arial Black" panose="020B0A04020102020204" pitchFamily="34" charset="0"/>
              </a:rPr>
              <a:t> View</a:t>
            </a:r>
            <a:endParaRPr lang="en-US" dirty="0">
              <a:solidFill>
                <a:schemeClr val="bg1"/>
              </a:solidFill>
              <a:latin typeface="Arial Black" panose="020B0A04020102020204" pitchFamily="34" charset="0"/>
            </a:endParaRPr>
          </a:p>
        </p:txBody>
      </p:sp>
      <p:pic>
        <p:nvPicPr>
          <p:cNvPr id="12" name="Picture 11"/>
          <p:cNvPicPr>
            <a:picLocks noChangeAspect="1"/>
          </p:cNvPicPr>
          <p:nvPr/>
        </p:nvPicPr>
        <p:blipFill>
          <a:blip r:embed="rId3"/>
          <a:stretch>
            <a:fillRect/>
          </a:stretch>
        </p:blipFill>
        <p:spPr>
          <a:xfrm>
            <a:off x="914400" y="1046988"/>
            <a:ext cx="7271385" cy="5582412"/>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23</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839576757"/>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Tooling for US Realm Health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i="1" u="sng" dirty="0">
                <a:cs typeface="Arial" panose="020B0604020202020204" pitchFamily="34" charset="0"/>
              </a:rPr>
              <a:t>US 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685800" y="1752600"/>
            <a:ext cx="8153400" cy="4724400"/>
          </a:xfrm>
        </p:spPr>
        <p:txBody>
          <a:bodyPr/>
          <a:lstStyle/>
          <a:p>
            <a:pPr marL="0" indent="0">
              <a:spcBef>
                <a:spcPts val="1200"/>
              </a:spcBef>
              <a:buNone/>
            </a:pPr>
            <a:r>
              <a:rPr lang="en-US" sz="2400" b="1" i="1" u="sng" dirty="0" smtClean="0">
                <a:latin typeface="Arial Narrow" panose="020B0606020202030204" pitchFamily="34" charset="0"/>
              </a:rPr>
              <a:t>US Realm Health Architecture</a:t>
            </a:r>
            <a:r>
              <a:rPr lang="en-US" sz="2400" dirty="0" smtClean="0">
                <a:latin typeface="Arial Narrow" panose="020B0606020202030204" pitchFamily="34" charset="0"/>
              </a:rPr>
              <a:t> </a:t>
            </a:r>
            <a:r>
              <a:rPr lang="en-US" sz="2400" dirty="0">
                <a:latin typeface="Arial Narrow" panose="020B0606020202030204" pitchFamily="34" charset="0"/>
              </a:rPr>
              <a:t>in </a:t>
            </a:r>
            <a:r>
              <a:rPr lang="en-CA" sz="2400" dirty="0">
                <a:latin typeface="Arial Narrow" panose="020B0606020202030204" pitchFamily="34" charset="0"/>
              </a:rPr>
              <a:t>XML/XMI </a:t>
            </a:r>
            <a:r>
              <a:rPr lang="en-CA" sz="2400" dirty="0" smtClean="0">
                <a:latin typeface="Arial Narrow" panose="020B0606020202030204" pitchFamily="34" charset="0"/>
              </a:rPr>
              <a:t>format supporting:</a:t>
            </a:r>
            <a:endParaRPr lang="en-CA" sz="2400" dirty="0">
              <a:latin typeface="Arial Narrow" panose="020B0606020202030204" pitchFamily="34" charset="0"/>
            </a:endParaRPr>
          </a:p>
          <a:p>
            <a:pPr lvl="1">
              <a:spcBef>
                <a:spcPts val="1200"/>
              </a:spcBef>
            </a:pPr>
            <a:r>
              <a:rPr lang="en-CA" sz="2400" dirty="0">
                <a:latin typeface="Arial Narrow" panose="020B0606020202030204" pitchFamily="34" charset="0"/>
              </a:rPr>
              <a:t>IBM Rational Software Architect, </a:t>
            </a:r>
            <a:r>
              <a:rPr lang="en-CA" sz="2400" dirty="0" err="1">
                <a:latin typeface="Arial Narrow" panose="020B0606020202030204" pitchFamily="34" charset="0"/>
              </a:rPr>
              <a:t>Troux</a:t>
            </a:r>
            <a:r>
              <a:rPr lang="en-CA" sz="2400" dirty="0">
                <a:latin typeface="Arial Narrow" panose="020B0606020202030204" pitchFamily="34" charset="0"/>
              </a:rPr>
              <a:t> Transformation Platform, </a:t>
            </a:r>
          </a:p>
          <a:p>
            <a:pPr lvl="1">
              <a:spcBef>
                <a:spcPts val="1200"/>
              </a:spcBef>
            </a:pPr>
            <a:r>
              <a:rPr lang="en-CA" sz="2400" dirty="0" err="1">
                <a:latin typeface="Arial Narrow" panose="020B0606020202030204" pitchFamily="34" charset="0"/>
              </a:rPr>
              <a:t>Sparx</a:t>
            </a:r>
            <a:r>
              <a:rPr lang="en-CA" sz="2400" dirty="0">
                <a:latin typeface="Arial Narrow" panose="020B0606020202030204" pitchFamily="34" charset="0"/>
              </a:rPr>
              <a:t> Enterprise Architect, Open Source Papyrus </a:t>
            </a:r>
          </a:p>
          <a:p>
            <a:pPr lvl="1">
              <a:spcBef>
                <a:spcPts val="1200"/>
              </a:spcBef>
            </a:pPr>
            <a:r>
              <a:rPr lang="en-CA" sz="2400" dirty="0">
                <a:latin typeface="Arial Narrow" panose="020B0606020202030204" pitchFamily="34" charset="0"/>
              </a:rPr>
              <a:t>Open Health Tools (OHT) Model Driven Health Tool (MDHT)</a:t>
            </a:r>
          </a:p>
          <a:p>
            <a:pPr lvl="2">
              <a:spcBef>
                <a:spcPts val="1200"/>
              </a:spcBef>
            </a:pPr>
            <a:r>
              <a:rPr lang="en-CA" dirty="0">
                <a:latin typeface="Arial Narrow" panose="020B0606020202030204" pitchFamily="34" charset="0"/>
              </a:rPr>
              <a:t>CDA, CCDA, NIEM, FHIR, HL7 V2 Implementation Guides</a:t>
            </a:r>
          </a:p>
          <a:p>
            <a:pPr lvl="1">
              <a:spcBef>
                <a:spcPts val="1200"/>
              </a:spcBef>
            </a:pPr>
            <a:r>
              <a:rPr lang="en-CA" sz="2400" dirty="0">
                <a:latin typeface="Arial Narrow" panose="020B0606020202030204" pitchFamily="34" charset="0"/>
              </a:rPr>
              <a:t>NIST sponsored Prometheus Use Case Authoring Tool (UCAT)</a:t>
            </a:r>
          </a:p>
          <a:p>
            <a:pPr lvl="1">
              <a:spcBef>
                <a:spcPts val="1200"/>
              </a:spcBef>
            </a:pPr>
            <a:r>
              <a:rPr lang="en-CA" sz="2400" dirty="0">
                <a:latin typeface="Arial Narrow" panose="020B0606020202030204" pitchFamily="34" charset="0"/>
              </a:rPr>
              <a:t>Others as requested by Federal Agencies.</a:t>
            </a:r>
            <a:endParaRPr lang="en-US" sz="2400" dirty="0">
              <a:latin typeface="Arial Narrow" pitchFamily="34" charset="0"/>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24</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081293870"/>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799" cy="1017588"/>
          </a:xfrm>
        </p:spPr>
        <p:txBody>
          <a:bodyPr/>
          <a:lstStyle/>
          <a:p>
            <a:pPr algn="ctr"/>
            <a:r>
              <a:rPr lang="en-US" sz="2800" b="1" dirty="0" smtClean="0">
                <a:solidFill>
                  <a:schemeClr val="bg1"/>
                </a:solidFill>
                <a:latin typeface="+mj-lt"/>
              </a:rPr>
              <a:t>Benefits of US Realm Health Architecture</a:t>
            </a:r>
            <a:br>
              <a:rPr lang="en-US" sz="2800" b="1" dirty="0" smtClean="0">
                <a:solidFill>
                  <a:schemeClr val="bg1"/>
                </a:solidFill>
                <a:latin typeface="+mj-lt"/>
              </a:rPr>
            </a:br>
            <a:r>
              <a:rPr lang="en-US" sz="2800" b="1" dirty="0" smtClean="0">
                <a:solidFill>
                  <a:schemeClr val="bg1"/>
                </a:solidFill>
                <a:latin typeface="+mj-lt"/>
              </a:rPr>
              <a:t>aka </a:t>
            </a:r>
            <a:r>
              <a:rPr lang="en-US" sz="2800" b="1" i="1" u="sng" dirty="0" smtClean="0">
                <a:solidFill>
                  <a:schemeClr val="bg1"/>
                </a:solidFill>
                <a:latin typeface="+mj-lt"/>
                <a:cs typeface="Arial" panose="020B0604020202020204" pitchFamily="34" charset="0"/>
              </a:rPr>
              <a:t>US </a:t>
            </a:r>
            <a:r>
              <a:rPr lang="en-US" sz="2800" b="1" i="1" u="sng" dirty="0">
                <a:solidFill>
                  <a:schemeClr val="bg1"/>
                </a:solidFill>
                <a:latin typeface="+mj-lt"/>
                <a:cs typeface="Arial" panose="020B0604020202020204" pitchFamily="34" charset="0"/>
              </a:rPr>
              <a:t>Realm EHR-S </a:t>
            </a:r>
            <a:r>
              <a:rPr lang="en-US" sz="2800" b="1" i="1" u="sng" dirty="0" smtClean="0">
                <a:solidFill>
                  <a:schemeClr val="bg1"/>
                </a:solidFill>
                <a:latin typeface="+mj-lt"/>
                <a:cs typeface="Arial" panose="020B0604020202020204" pitchFamily="34" charset="0"/>
              </a:rPr>
              <a:t>FM Profile</a:t>
            </a:r>
            <a:endParaRPr lang="en-US" b="1" i="1" u="sng" dirty="0">
              <a:solidFill>
                <a:schemeClr val="bg1"/>
              </a:solidFill>
              <a:latin typeface="+mj-lt"/>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a:xfrm>
            <a:off x="228600" y="1749834"/>
            <a:ext cx="8763000"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0" indent="0">
              <a:spcBef>
                <a:spcPts val="1200"/>
              </a:spcBef>
              <a:buFont typeface="Lucida Grande"/>
              <a:buNone/>
            </a:pPr>
            <a:r>
              <a:rPr lang="en-US" sz="2400" b="1" i="1" u="sng" dirty="0" smtClean="0">
                <a:latin typeface="Arial Narrow" panose="020B0606020202030204" pitchFamily="34" charset="0"/>
              </a:rPr>
              <a:t>US Realm EHR-S FM Profile</a:t>
            </a:r>
            <a:r>
              <a:rPr lang="en-US" sz="2400" dirty="0" smtClean="0">
                <a:latin typeface="Arial Narrow" panose="020B0606020202030204" pitchFamily="34" charset="0"/>
              </a:rPr>
              <a:t> enhances the national agenda for health IT by</a:t>
            </a:r>
          </a:p>
          <a:p>
            <a:pPr marL="342900" lvl="1" indent="-342900">
              <a:spcBef>
                <a:spcPts val="1200"/>
              </a:spcBef>
              <a:buFont typeface="Arial" pitchFamily="34" charset="0"/>
              <a:buChar char="•"/>
            </a:pPr>
            <a:r>
              <a:rPr lang="en-US" sz="2400" dirty="0" smtClean="0">
                <a:latin typeface="Arial Narrow" panose="020B0606020202030204" pitchFamily="34" charset="0"/>
              </a:rPr>
              <a:t>Open and consistent national HIE interoperability via SDO participation</a:t>
            </a:r>
          </a:p>
          <a:p>
            <a:pPr marL="342900" lvl="1" indent="-342900">
              <a:spcBef>
                <a:spcPts val="1200"/>
              </a:spcBef>
              <a:buFont typeface="Arial" pitchFamily="34" charset="0"/>
              <a:buChar char="•"/>
            </a:pPr>
            <a:r>
              <a:rPr lang="en-US" sz="2400" dirty="0" smtClean="0">
                <a:latin typeface="Arial Narrow" panose="020B0606020202030204" pitchFamily="34" charset="0"/>
              </a:rPr>
              <a:t>Empowering federal agencies, industry, contractors and academia to </a:t>
            </a:r>
            <a:r>
              <a:rPr lang="en-US" dirty="0" smtClean="0">
                <a:latin typeface="Arial" panose="020B0604020202020204" pitchFamily="34" charset="0"/>
                <a:cs typeface="Arial" panose="020B0604020202020204" pitchFamily="34" charset="0"/>
              </a:rPr>
              <a:t>efficiently and effectively implement nation-wide solutions for interoperable and secure health information exchange (HIE) that address federal agency business priorities while protecting citizen privacy. </a:t>
            </a:r>
          </a:p>
          <a:p>
            <a:pPr>
              <a:spcBef>
                <a:spcPts val="1200"/>
              </a:spcBef>
            </a:pPr>
            <a:r>
              <a:rPr lang="en-US" sz="2400" dirty="0" smtClean="0">
                <a:latin typeface="Arial Narrow" panose="020B0606020202030204" pitchFamily="34" charset="0"/>
              </a:rPr>
              <a:t>  Providing Full Lifecycle Traceability</a:t>
            </a:r>
          </a:p>
          <a:p>
            <a:pPr lvl="1">
              <a:spcBef>
                <a:spcPts val="0"/>
              </a:spcBef>
            </a:pPr>
            <a:r>
              <a:rPr lang="en-US" dirty="0" smtClean="0">
                <a:latin typeface="Arial Narrow" panose="020B0606020202030204" pitchFamily="34" charset="0"/>
              </a:rPr>
              <a:t>Clear, complete, concise, correct, consistent model driven arch./design/test/cert.</a:t>
            </a:r>
          </a:p>
          <a:p>
            <a:pPr lvl="1">
              <a:spcBef>
                <a:spcPts val="0"/>
              </a:spcBef>
            </a:pPr>
            <a:r>
              <a:rPr lang="en-US" dirty="0" smtClean="0">
                <a:latin typeface="Arial Narrow" panose="020B0606020202030204" pitchFamily="34" charset="0"/>
              </a:rPr>
              <a:t>Consolidated HHS:ONC endorsed HIT artifacts in a freely accessible tool form.</a:t>
            </a:r>
          </a:p>
          <a:p>
            <a:pPr>
              <a:spcBef>
                <a:spcPts val="1200"/>
              </a:spcBef>
            </a:pPr>
            <a:r>
              <a:rPr lang="en-CA" sz="2400" dirty="0" smtClean="0">
                <a:latin typeface="Arial Narrow" panose="020B0606020202030204" pitchFamily="34" charset="0"/>
              </a:rPr>
              <a:t>  Supporting innovation with open-source development, education, training. </a:t>
            </a:r>
          </a:p>
          <a:p>
            <a:pPr marL="40640" indent="0" algn="ctr">
              <a:spcBef>
                <a:spcPts val="1200"/>
              </a:spcBef>
              <a:buFont typeface="Lucida Grande"/>
              <a:buNone/>
            </a:pPr>
            <a:r>
              <a:rPr lang="en-CA" sz="2400" b="1" i="1" u="sng" dirty="0" smtClean="0">
                <a:latin typeface="Arial Narrow" panose="020B0606020202030204" pitchFamily="34" charset="0"/>
              </a:rPr>
              <a:t>Participation Welcome at HL7 EHR Work Group … You’ll Come</a:t>
            </a:r>
            <a:endParaRPr lang="en-US" sz="3600" b="1" i="1" u="sng" dirty="0">
              <a:latin typeface="Arial Narrow" pitchFamily="34" charset="0"/>
            </a:endParaRP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25</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426464031"/>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799" cy="1017588"/>
          </a:xfrm>
        </p:spPr>
        <p:txBody>
          <a:bodyPr/>
          <a:lstStyle/>
          <a:p>
            <a:pPr algn="ctr"/>
            <a:r>
              <a:rPr lang="en-US" sz="2800" b="1" dirty="0">
                <a:solidFill>
                  <a:schemeClr val="bg1"/>
                </a:solidFill>
                <a:latin typeface="Arial Black" panose="020B0A04020102020204" pitchFamily="34" charset="0"/>
              </a:rPr>
              <a:t>Proposed HL7 Schedule</a:t>
            </a:r>
            <a:br>
              <a:rPr lang="en-US" sz="2800" b="1" dirty="0">
                <a:solidFill>
                  <a:schemeClr val="bg1"/>
                </a:solidFill>
                <a:latin typeface="Arial Black" panose="020B0A04020102020204" pitchFamily="34" charset="0"/>
              </a:rPr>
            </a:br>
            <a:r>
              <a:rPr lang="en-US" sz="2800" b="1" i="1" u="sng" dirty="0">
                <a:solidFill>
                  <a:schemeClr val="bg1"/>
                </a:solidFill>
                <a:latin typeface="Arial" panose="020B0604020202020204" pitchFamily="34" charset="0"/>
                <a:cs typeface="Arial" panose="020B0604020202020204" pitchFamily="34" charset="0"/>
              </a:rPr>
              <a:t>US Realm EHR-S FM Profile</a:t>
            </a:r>
            <a:endParaRPr lang="en-US" b="1" i="1" u="sng" dirty="0">
              <a:solidFill>
                <a:schemeClr val="bg1"/>
              </a:solidFill>
              <a:latin typeface="+mj-lt"/>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26</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10" name="Content Placeholder 2"/>
          <p:cNvSpPr txBox="1">
            <a:spLocks/>
          </p:cNvSpPr>
          <p:nvPr/>
        </p:nvSpPr>
        <p:spPr>
          <a:xfrm>
            <a:off x="228600" y="1749834"/>
            <a:ext cx="8458200"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a:lnSpc>
                <a:spcPct val="150000"/>
              </a:lnSpc>
            </a:pPr>
            <a:r>
              <a:rPr lang="en-CA" sz="2400" smtClean="0">
                <a:latin typeface="Arial Narrow" panose="020B0606020202030204" pitchFamily="34" charset="0"/>
              </a:rPr>
              <a:t>Sept/Oct 2015 – HL7 Project Scope Statement</a:t>
            </a:r>
          </a:p>
          <a:p>
            <a:pPr>
              <a:lnSpc>
                <a:spcPct val="150000"/>
              </a:lnSpc>
            </a:pPr>
            <a:r>
              <a:rPr lang="en-CA" sz="2400" smtClean="0">
                <a:latin typeface="Arial Narrow" panose="020B0606020202030204" pitchFamily="34" charset="0"/>
              </a:rPr>
              <a:t>Sept/Oct 2016 – HL7 Immunization-Prototype Comments Only Ballot</a:t>
            </a:r>
            <a:endParaRPr lang="en-US" sz="2400" smtClean="0">
              <a:latin typeface="Arial Narrow" panose="020B0606020202030204" pitchFamily="34" charset="0"/>
            </a:endParaRPr>
          </a:p>
          <a:p>
            <a:pPr>
              <a:lnSpc>
                <a:spcPct val="150000"/>
              </a:lnSpc>
            </a:pPr>
            <a:r>
              <a:rPr lang="en-CA" sz="2400" smtClean="0">
                <a:latin typeface="Arial Narrow" panose="020B0606020202030204" pitchFamily="34" charset="0"/>
              </a:rPr>
              <a:t>Sept/Oct 2017 – HL7 Informative Ballot</a:t>
            </a:r>
            <a:endParaRPr lang="en-US" sz="2400" smtClean="0">
              <a:latin typeface="Arial Narrow" panose="020B0606020202030204" pitchFamily="34" charset="0"/>
            </a:endParaRPr>
          </a:p>
          <a:p>
            <a:pPr>
              <a:lnSpc>
                <a:spcPct val="150000"/>
              </a:lnSpc>
            </a:pPr>
            <a:r>
              <a:rPr lang="en-CA" sz="2400" smtClean="0">
                <a:latin typeface="Arial Narrow" panose="020B0606020202030204" pitchFamily="34" charset="0"/>
              </a:rPr>
              <a:t>Sept/Oct 2018 – HL7 Draft Standard for Trial Use (DSTU) Ballot 1</a:t>
            </a:r>
            <a:endParaRPr lang="en-US" sz="2400" smtClean="0">
              <a:latin typeface="Arial Narrow" panose="020B0606020202030204" pitchFamily="34" charset="0"/>
            </a:endParaRPr>
          </a:p>
          <a:p>
            <a:pPr>
              <a:lnSpc>
                <a:spcPct val="150000"/>
              </a:lnSpc>
            </a:pPr>
            <a:r>
              <a:rPr lang="en-CA" sz="2400" smtClean="0">
                <a:latin typeface="Arial Narrow" panose="020B0606020202030204" pitchFamily="34" charset="0"/>
              </a:rPr>
              <a:t>Sept/Oct 2019 – HL7 Draft Standard for Trial Use (DSTU) Ballot 2</a:t>
            </a:r>
            <a:endParaRPr lang="en-US" sz="2400" smtClean="0">
              <a:latin typeface="Arial Narrow" panose="020B0606020202030204" pitchFamily="34" charset="0"/>
            </a:endParaRPr>
          </a:p>
          <a:p>
            <a:pPr>
              <a:lnSpc>
                <a:spcPct val="150000"/>
              </a:lnSpc>
            </a:pPr>
            <a:r>
              <a:rPr lang="en-CA" sz="2400" smtClean="0">
                <a:latin typeface="Arial Narrow" panose="020B0606020202030204" pitchFamily="34" charset="0"/>
              </a:rPr>
              <a:t>Sept/Oct 2020 – HL7 Normative Ballot </a:t>
            </a:r>
            <a:endParaRPr lang="en-US" sz="3600" dirty="0">
              <a:latin typeface="Arial Narrow" pitchFamily="34" charset="0"/>
            </a:endParaRPr>
          </a:p>
        </p:txBody>
      </p:sp>
    </p:spTree>
    <p:extLst>
      <p:ext uri="{BB962C8B-B14F-4D97-AF65-F5344CB8AC3E}">
        <p14:creationId xmlns:p14="http://schemas.microsoft.com/office/powerpoint/2010/main" val="198598053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8001000" cy="1017588"/>
          </a:xfrm>
        </p:spPr>
        <p:txBody>
          <a:bodyPr/>
          <a:lstStyle/>
          <a:p>
            <a:pPr algn="ctr"/>
            <a:r>
              <a:rPr lang="en-US" sz="2800" b="1" dirty="0" smtClean="0">
                <a:solidFill>
                  <a:schemeClr val="bg1"/>
                </a:solidFill>
                <a:latin typeface="Arial Narrow" panose="020B0606020202030204" pitchFamily="34" charset="0"/>
              </a:rPr>
              <a:t>DOD-VA Joint Interoperability Use Cases</a:t>
            </a:r>
            <a:br>
              <a:rPr lang="en-US" sz="2800" b="1" dirty="0" smtClean="0">
                <a:solidFill>
                  <a:schemeClr val="bg1"/>
                </a:solidFill>
                <a:latin typeface="Arial Narrow" panose="020B0606020202030204" pitchFamily="34" charset="0"/>
              </a:rPr>
            </a:br>
            <a:r>
              <a:rPr lang="en-US" sz="2000" b="1" dirty="0">
                <a:solidFill>
                  <a:schemeClr val="bg1"/>
                </a:solidFill>
                <a:latin typeface="Arial Narrow" panose="020B0606020202030204" pitchFamily="34" charset="0"/>
              </a:rPr>
              <a:t>“</a:t>
            </a:r>
            <a:r>
              <a:rPr lang="en-US" sz="2000" i="1" dirty="0">
                <a:solidFill>
                  <a:schemeClr val="bg1"/>
                </a:solidFill>
                <a:uFill>
                  <a:solidFill>
                    <a:srgbClr val="000000"/>
                  </a:solidFill>
                </a:uFill>
                <a:latin typeface="Arial Narrow" panose="020B0606020202030204" pitchFamily="34" charset="0"/>
              </a:rPr>
              <a:t>Joint Interoperability Plan – DoD/VA Electronic Health Record Systems”</a:t>
            </a:r>
            <a:endParaRPr lang="en-US" sz="2000" dirty="0">
              <a:solidFill>
                <a:schemeClr val="bg1"/>
              </a:solidFill>
              <a:latin typeface="Arial Narrow" panose="020B0606020202030204" pitchFamily="34" charset="0"/>
            </a:endParaRPr>
          </a:p>
        </p:txBody>
      </p:sp>
      <p:sp>
        <p:nvSpPr>
          <p:cNvPr id="4" name="TextBox 3"/>
          <p:cNvSpPr txBox="1"/>
          <p:nvPr/>
        </p:nvSpPr>
        <p:spPr>
          <a:xfrm>
            <a:off x="0" y="916580"/>
            <a:ext cx="9143999" cy="57868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lnSpc>
                <a:spcPct val="114000"/>
              </a:lnSpc>
            </a:pPr>
            <a:r>
              <a:rPr lang="en-US" sz="1800" dirty="0" smtClean="0">
                <a:solidFill>
                  <a:srgbClr val="000000"/>
                </a:solidFill>
                <a:uFill>
                  <a:solidFill>
                    <a:srgbClr val="000000"/>
                  </a:solidFill>
                </a:uFill>
                <a:latin typeface="Arial Narrow" panose="020B0606020202030204" pitchFamily="34" charset="0"/>
              </a:rPr>
              <a:t>1 </a:t>
            </a:r>
            <a:r>
              <a:rPr lang="en-US" sz="1800" b="1" dirty="0" smtClean="0">
                <a:solidFill>
                  <a:srgbClr val="000000"/>
                </a:solidFill>
                <a:uFill>
                  <a:solidFill>
                    <a:srgbClr val="000000"/>
                  </a:solidFill>
                </a:uFill>
                <a:latin typeface="Arial Narrow" panose="020B0606020202030204" pitchFamily="34" charset="0"/>
              </a:rPr>
              <a:t>Clinical </a:t>
            </a:r>
            <a:r>
              <a:rPr lang="en-US" sz="1800" b="1" dirty="0">
                <a:solidFill>
                  <a:srgbClr val="000000"/>
                </a:solidFill>
                <a:uFill>
                  <a:solidFill>
                    <a:srgbClr val="000000"/>
                  </a:solidFill>
                </a:uFill>
                <a:latin typeface="Arial Narrow" panose="020B0606020202030204" pitchFamily="34" charset="0"/>
              </a:rPr>
              <a:t>transition of care for patients between </a:t>
            </a:r>
            <a:r>
              <a:rPr lang="en-US" sz="1800" b="1" dirty="0" smtClean="0">
                <a:solidFill>
                  <a:srgbClr val="000000"/>
                </a:solidFill>
                <a:uFill>
                  <a:solidFill>
                    <a:srgbClr val="000000"/>
                  </a:solidFill>
                </a:uFill>
                <a:latin typeface="Arial Narrow" panose="020B0606020202030204" pitchFamily="34" charset="0"/>
              </a:rPr>
              <a:t>organizations - </a:t>
            </a:r>
            <a:r>
              <a:rPr lang="en-US" sz="1800" dirty="0" smtClean="0">
                <a:solidFill>
                  <a:srgbClr val="000000"/>
                </a:solidFill>
                <a:uFill>
                  <a:solidFill>
                    <a:srgbClr val="000000"/>
                  </a:solidFill>
                </a:uFill>
                <a:latin typeface="Arial Narrow" panose="020B0606020202030204" pitchFamily="34" charset="0"/>
              </a:rPr>
              <a:t>VA </a:t>
            </a:r>
            <a:r>
              <a:rPr lang="en-US" sz="1800" dirty="0">
                <a:solidFill>
                  <a:srgbClr val="000000"/>
                </a:solidFill>
                <a:uFill>
                  <a:solidFill>
                    <a:srgbClr val="000000"/>
                  </a:solidFill>
                </a:uFill>
                <a:latin typeface="Arial Narrow" panose="020B0606020202030204" pitchFamily="34" charset="0"/>
              </a:rPr>
              <a:t>must be able to share medical information with one another and with the civilian community to ensure continuity of care. This use case covers the data that must be exchanged between any health system providing care to the same individual, in addition to ensuring common use of national standards and terminology.</a:t>
            </a:r>
          </a:p>
          <a:p>
            <a:pPr algn="l" rtl="0" latinLnBrk="1" hangingPunct="0">
              <a:lnSpc>
                <a:spcPct val="114000"/>
              </a:lnSpc>
            </a:pPr>
            <a:r>
              <a:rPr lang="en-US" sz="1800" dirty="0" smtClean="0">
                <a:solidFill>
                  <a:srgbClr val="000000"/>
                </a:solidFill>
                <a:uFill>
                  <a:solidFill>
                    <a:srgbClr val="000000"/>
                  </a:solidFill>
                </a:uFill>
                <a:latin typeface="Arial Narrow" panose="020B0606020202030204" pitchFamily="34" charset="0"/>
              </a:rPr>
              <a:t>2 </a:t>
            </a:r>
            <a:r>
              <a:rPr lang="en-US" sz="1800" b="1" dirty="0" smtClean="0">
                <a:solidFill>
                  <a:srgbClr val="000000"/>
                </a:solidFill>
                <a:uFill>
                  <a:solidFill>
                    <a:srgbClr val="000000"/>
                  </a:solidFill>
                </a:uFill>
                <a:latin typeface="Arial Narrow" panose="020B0606020202030204" pitchFamily="34" charset="0"/>
              </a:rPr>
              <a:t>Service </a:t>
            </a:r>
            <a:r>
              <a:rPr lang="en-US" sz="1800" b="1" dirty="0">
                <a:solidFill>
                  <a:srgbClr val="000000"/>
                </a:solidFill>
                <a:uFill>
                  <a:solidFill>
                    <a:srgbClr val="000000"/>
                  </a:solidFill>
                </a:uFill>
                <a:latin typeface="Arial Narrow" panose="020B0606020202030204" pitchFamily="34" charset="0"/>
              </a:rPr>
              <a:t>Member separating from military service</a:t>
            </a:r>
            <a:r>
              <a:rPr lang="en-US" sz="1800" dirty="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 All </a:t>
            </a:r>
            <a:r>
              <a:rPr lang="en-US" sz="1800" dirty="0">
                <a:solidFill>
                  <a:srgbClr val="000000"/>
                </a:solidFill>
                <a:uFill>
                  <a:solidFill>
                    <a:srgbClr val="000000"/>
                  </a:solidFill>
                </a:uFill>
                <a:latin typeface="Arial Narrow" panose="020B0606020202030204" pitchFamily="34" charset="0"/>
              </a:rPr>
              <a:t>active duty Service Members must receive a comprehensive Separation History and Physical Exam (SHPE) upon separation from military service, and the report of that exam becomes a key component of the Service Treatment Record (STR). The STR is made available to subsequent care providers to support continuity of care and benefits decisions for the patient’s lifetime. This use case applies to all Service Members in all components of the military, whether they retire or separate for other reasons.</a:t>
            </a:r>
          </a:p>
          <a:p>
            <a:pPr algn="l" rtl="0" latinLnBrk="1" hangingPunct="0">
              <a:lnSpc>
                <a:spcPct val="114000"/>
              </a:lnSpc>
            </a:pPr>
            <a:r>
              <a:rPr lang="en-US" sz="1800" dirty="0" smtClean="0">
                <a:solidFill>
                  <a:srgbClr val="000000"/>
                </a:solidFill>
                <a:uFill>
                  <a:solidFill>
                    <a:srgbClr val="000000"/>
                  </a:solidFill>
                </a:uFill>
                <a:latin typeface="Arial Narrow" panose="020B0606020202030204" pitchFamily="34" charset="0"/>
              </a:rPr>
              <a:t>3 </a:t>
            </a:r>
            <a:r>
              <a:rPr lang="en-US" sz="1800" b="1" dirty="0" smtClean="0">
                <a:solidFill>
                  <a:srgbClr val="000000"/>
                </a:solidFill>
                <a:uFill>
                  <a:solidFill>
                    <a:srgbClr val="000000"/>
                  </a:solidFill>
                </a:uFill>
                <a:latin typeface="Arial Narrow" panose="020B0606020202030204" pitchFamily="34" charset="0"/>
              </a:rPr>
              <a:t>Wounded </a:t>
            </a:r>
            <a:r>
              <a:rPr lang="en-US" sz="1800" b="1" dirty="0">
                <a:solidFill>
                  <a:srgbClr val="000000"/>
                </a:solidFill>
                <a:uFill>
                  <a:solidFill>
                    <a:srgbClr val="000000"/>
                  </a:solidFill>
                </a:uFill>
                <a:latin typeface="Arial Narrow" panose="020B0606020202030204" pitchFamily="34" charset="0"/>
              </a:rPr>
              <a:t>warrior involved in the Integrated Disability Evaluation System (IDES) </a:t>
            </a:r>
            <a:r>
              <a:rPr lang="en-US" sz="1800" b="1" dirty="0" smtClean="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When </a:t>
            </a:r>
            <a:r>
              <a:rPr lang="en-US" sz="1800" dirty="0">
                <a:solidFill>
                  <a:srgbClr val="000000"/>
                </a:solidFill>
                <a:uFill>
                  <a:solidFill>
                    <a:srgbClr val="000000"/>
                  </a:solidFill>
                </a:uFill>
                <a:latin typeface="Arial Narrow" panose="020B0606020202030204" pitchFamily="34" charset="0"/>
              </a:rPr>
              <a:t>a Military Health System (MHS) provider has determined that a Service Member’s medical conditions are permanent and may fall below retention standards, the patient will be referred for Medical Evaluation Board (MEB) processing and the integrated Disability Evaluation System (IDES). When a Veteran or Service Member applies for disability benefits their complete Service Treatment Record must be evaluated. </a:t>
            </a:r>
          </a:p>
          <a:p>
            <a:pPr algn="l" rtl="0" latinLnBrk="1" hangingPunct="0">
              <a:lnSpc>
                <a:spcPct val="114000"/>
              </a:lnSpc>
            </a:pPr>
            <a:r>
              <a:rPr lang="en-US" sz="1800" dirty="0" smtClean="0">
                <a:solidFill>
                  <a:srgbClr val="000000"/>
                </a:solidFill>
                <a:uFill>
                  <a:solidFill>
                    <a:srgbClr val="000000"/>
                  </a:solidFill>
                </a:uFill>
                <a:latin typeface="Arial Narrow" panose="020B0606020202030204" pitchFamily="34" charset="0"/>
              </a:rPr>
              <a:t>4 </a:t>
            </a:r>
            <a:r>
              <a:rPr lang="en-US" sz="1800" b="1" dirty="0" smtClean="0">
                <a:solidFill>
                  <a:srgbClr val="000000"/>
                </a:solidFill>
                <a:uFill>
                  <a:solidFill>
                    <a:srgbClr val="000000"/>
                  </a:solidFill>
                </a:uFill>
                <a:latin typeface="Arial Narrow" panose="020B0606020202030204" pitchFamily="34" charset="0"/>
              </a:rPr>
              <a:t>Benefits Adjudication - </a:t>
            </a:r>
            <a:r>
              <a:rPr lang="en-US" sz="1800" dirty="0" smtClean="0">
                <a:solidFill>
                  <a:srgbClr val="000000"/>
                </a:solidFill>
                <a:uFill>
                  <a:solidFill>
                    <a:srgbClr val="000000"/>
                  </a:solidFill>
                </a:uFill>
                <a:latin typeface="Arial Narrow" panose="020B0606020202030204" pitchFamily="34" charset="0"/>
              </a:rPr>
              <a:t>Service </a:t>
            </a:r>
            <a:r>
              <a:rPr lang="en-US" sz="1800" dirty="0">
                <a:solidFill>
                  <a:srgbClr val="000000"/>
                </a:solidFill>
                <a:uFill>
                  <a:solidFill>
                    <a:srgbClr val="000000"/>
                  </a:solidFill>
                </a:uFill>
                <a:latin typeface="Arial Narrow" panose="020B0606020202030204" pitchFamily="34" charset="0"/>
              </a:rPr>
              <a:t>Members undergo the benefits adjudication process with Veterans Benefit Administration. This use case covers Military records from the DoD needed to complete the benefits adjudication process.</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27</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537491439"/>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Realm Health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Joint </a:t>
            </a:r>
            <a:r>
              <a:rPr lang="en-US" sz="2000" i="1" dirty="0">
                <a:solidFill>
                  <a:schemeClr val="bg1"/>
                </a:solidFill>
                <a:uFill>
                  <a:solidFill>
                    <a:srgbClr val="000000"/>
                  </a:solidFill>
                </a:uFill>
                <a:latin typeface="Arial Narrow" panose="020B0606020202030204" pitchFamily="34" charset="0"/>
              </a:rPr>
              <a:t>Interoperability Plan – </a:t>
            </a:r>
            <a:r>
              <a:rPr lang="en-US" sz="2000" i="1" dirty="0" smtClean="0">
                <a:solidFill>
                  <a:schemeClr val="bg1"/>
                </a:solidFill>
                <a:uFill>
                  <a:solidFill>
                    <a:srgbClr val="000000"/>
                  </a:solidFill>
                </a:uFill>
                <a:latin typeface="Arial Narrow" panose="020B0606020202030204" pitchFamily="34" charset="0"/>
              </a:rPr>
              <a:t>DoD/VA </a:t>
            </a:r>
            <a:r>
              <a:rPr lang="en-US" sz="2000" i="1" dirty="0">
                <a:solidFill>
                  <a:schemeClr val="bg1"/>
                </a:solidFill>
                <a:uFill>
                  <a:solidFill>
                    <a:srgbClr val="000000"/>
                  </a:solidFill>
                </a:uFill>
                <a:latin typeface="Arial Narrow" panose="020B0606020202030204" pitchFamily="34" charset="0"/>
              </a:rPr>
              <a:t>Electronic Health Record </a:t>
            </a:r>
            <a:r>
              <a:rPr lang="en-US" sz="2000" i="1" dirty="0" smtClean="0">
                <a:solidFill>
                  <a:schemeClr val="bg1"/>
                </a:solidFill>
                <a:uFill>
                  <a:solidFill>
                    <a:srgbClr val="000000"/>
                  </a:solidFill>
                </a:uFill>
                <a:latin typeface="Arial Narrow" panose="020B0606020202030204" pitchFamily="34" charset="0"/>
              </a:rPr>
              <a:t>Systems”</a:t>
            </a:r>
            <a:endParaRPr lang="en-US" sz="2000" dirty="0">
              <a:solidFill>
                <a:schemeClr val="bg1"/>
              </a:solidFill>
              <a:latin typeface="Arial Narrow" panose="020B0606020202030204" pitchFamily="34" charset="0"/>
            </a:endParaRPr>
          </a:p>
        </p:txBody>
      </p:sp>
      <p:pic>
        <p:nvPicPr>
          <p:cNvPr id="35"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38200" y="1064071"/>
            <a:ext cx="7864215" cy="54886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000" dirty="0" smtClean="0">
                <a:solidFill>
                  <a:srgbClr val="000000"/>
                </a:solidFill>
                <a:uFill>
                  <a:solidFill>
                    <a:srgbClr val="000000"/>
                  </a:solidFill>
                </a:uFill>
                <a:latin typeface="Arial Narrow" panose="020B0606020202030204" pitchFamily="34" charset="0"/>
              </a:rPr>
              <a:t>2</a:t>
            </a:r>
            <a:r>
              <a:rPr lang="en-US" sz="2000" dirty="0">
                <a:solidFill>
                  <a:srgbClr val="000000"/>
                </a:solidFill>
                <a:uFill>
                  <a:solidFill>
                    <a:srgbClr val="000000"/>
                  </a:solidFill>
                </a:uFill>
                <a:latin typeface="Arial Narrow" panose="020B0606020202030204" pitchFamily="34" charset="0"/>
              </a:rPr>
              <a:t>. </a:t>
            </a:r>
            <a:r>
              <a:rPr lang="en-US" sz="2000" b="1" dirty="0">
                <a:solidFill>
                  <a:srgbClr val="000000"/>
                </a:solidFill>
                <a:uFill>
                  <a:solidFill>
                    <a:srgbClr val="000000"/>
                  </a:solidFill>
                </a:uFill>
                <a:latin typeface="+mj-lt"/>
              </a:rPr>
              <a:t>DoD/VA Interoperability Technical </a:t>
            </a:r>
            <a:r>
              <a:rPr lang="en-US" sz="2000" b="1" dirty="0" smtClean="0">
                <a:solidFill>
                  <a:srgbClr val="000000"/>
                </a:solidFill>
                <a:uFill>
                  <a:solidFill>
                    <a:srgbClr val="000000"/>
                  </a:solidFill>
                </a:uFill>
                <a:latin typeface="+mj-lt"/>
              </a:rPr>
              <a:t>Objectives</a:t>
            </a:r>
          </a:p>
          <a:p>
            <a:pPr algn="l" rtl="0" latinLnBrk="1" hangingPunct="0"/>
            <a:r>
              <a:rPr lang="en-US" sz="2000" dirty="0" smtClean="0">
                <a:solidFill>
                  <a:srgbClr val="000000"/>
                </a:solidFill>
                <a:uFill>
                  <a:solidFill>
                    <a:srgbClr val="000000"/>
                  </a:solidFill>
                </a:uFill>
                <a:latin typeface="Arial Narrow" panose="020B0606020202030204" pitchFamily="34" charset="0"/>
              </a:rPr>
              <a:t>2.1 </a:t>
            </a:r>
            <a:r>
              <a:rPr lang="en-US" sz="2000" dirty="0">
                <a:solidFill>
                  <a:srgbClr val="000000"/>
                </a:solidFill>
                <a:uFill>
                  <a:solidFill>
                    <a:srgbClr val="000000"/>
                  </a:solidFill>
                </a:uFill>
                <a:latin typeface="Arial Narrow" panose="020B0606020202030204" pitchFamily="34" charset="0"/>
              </a:rPr>
              <a:t>Standardize Terminology </a:t>
            </a:r>
          </a:p>
          <a:p>
            <a:pPr algn="l" rtl="0" latinLnBrk="1" hangingPunct="0"/>
            <a:r>
              <a:rPr lang="en-US" sz="2000" dirty="0">
                <a:solidFill>
                  <a:srgbClr val="000000"/>
                </a:solidFill>
                <a:uFill>
                  <a:solidFill>
                    <a:srgbClr val="000000"/>
                  </a:solidFill>
                </a:uFill>
                <a:latin typeface="Arial Narrow" panose="020B0606020202030204" pitchFamily="34" charset="0"/>
              </a:rPr>
              <a:t>2.2 Standardize Content Structure</a:t>
            </a:r>
          </a:p>
          <a:p>
            <a:pPr algn="l" rtl="0" latinLnBrk="1" hangingPunct="0"/>
            <a:r>
              <a:rPr lang="en-US" sz="2000" dirty="0">
                <a:solidFill>
                  <a:srgbClr val="000000"/>
                </a:solidFill>
                <a:uFill>
                  <a:solidFill>
                    <a:srgbClr val="000000"/>
                  </a:solidFill>
                </a:uFill>
                <a:latin typeface="Arial Narrow" panose="020B0606020202030204" pitchFamily="34" charset="0"/>
              </a:rPr>
              <a:t>2.3 Standardize Exchange Methods</a:t>
            </a:r>
          </a:p>
          <a:p>
            <a:pPr algn="l" rtl="0" latinLnBrk="1" hangingPunct="0"/>
            <a:r>
              <a:rPr lang="en-US" sz="2000" dirty="0">
                <a:solidFill>
                  <a:srgbClr val="000000"/>
                </a:solidFill>
                <a:uFill>
                  <a:solidFill>
                    <a:srgbClr val="000000"/>
                  </a:solidFill>
                </a:uFill>
                <a:latin typeface="Arial Narrow" panose="020B0606020202030204" pitchFamily="34" charset="0"/>
              </a:rPr>
              <a:t>2.4 Standardize Access</a:t>
            </a:r>
          </a:p>
          <a:p>
            <a:pPr algn="l" rtl="0" latinLnBrk="1" hangingPunct="0"/>
            <a:r>
              <a:rPr lang="en-US" sz="2000" dirty="0">
                <a:solidFill>
                  <a:srgbClr val="000000"/>
                </a:solidFill>
                <a:uFill>
                  <a:solidFill>
                    <a:srgbClr val="000000"/>
                  </a:solidFill>
                </a:uFill>
                <a:latin typeface="Arial Narrow" panose="020B0606020202030204" pitchFamily="34" charset="0"/>
              </a:rPr>
              <a:t>2.5 Design for Flexibility and Modularity</a:t>
            </a:r>
          </a:p>
          <a:p>
            <a:pPr algn="l" rtl="0" latinLnBrk="1" hangingPunct="0"/>
            <a:r>
              <a:rPr lang="en-US" sz="2000" dirty="0">
                <a:solidFill>
                  <a:srgbClr val="000000"/>
                </a:solidFill>
                <a:uFill>
                  <a:solidFill>
                    <a:srgbClr val="000000"/>
                  </a:solidFill>
                </a:uFill>
                <a:latin typeface="Arial Narrow" panose="020B0606020202030204" pitchFamily="34" charset="0"/>
              </a:rPr>
              <a:t>2.6 Protect Privacy and Security</a:t>
            </a:r>
          </a:p>
          <a:p>
            <a:pPr algn="l" rtl="0" latinLnBrk="1" hangingPunct="0"/>
            <a:r>
              <a:rPr lang="en-US" sz="2000" dirty="0">
                <a:solidFill>
                  <a:srgbClr val="000000"/>
                </a:solidFill>
                <a:uFill>
                  <a:solidFill>
                    <a:srgbClr val="000000"/>
                  </a:solidFill>
                </a:uFill>
                <a:latin typeface="Arial Narrow" panose="020B0606020202030204" pitchFamily="34" charset="0"/>
              </a:rPr>
              <a:t>2.7 Compliance with National Standards </a:t>
            </a:r>
            <a:r>
              <a:rPr lang="en-US" sz="2000" dirty="0" smtClean="0">
                <a:solidFill>
                  <a:srgbClr val="000000"/>
                </a:solidFill>
                <a:uFill>
                  <a:solidFill>
                    <a:srgbClr val="000000"/>
                  </a:solidFill>
                </a:uFill>
                <a:latin typeface="Arial Narrow" panose="020B0606020202030204" pitchFamily="34" charset="0"/>
              </a:rPr>
              <a:t>Organizations</a:t>
            </a:r>
          </a:p>
          <a:p>
            <a:pPr algn="l" rtl="0" latinLnBrk="1" hangingPunct="0">
              <a:lnSpc>
                <a:spcPct val="150000"/>
              </a:lnSpc>
            </a:pPr>
            <a:r>
              <a:rPr lang="en-US" sz="2000" b="1" dirty="0" smtClean="0">
                <a:solidFill>
                  <a:srgbClr val="000000"/>
                </a:solidFill>
                <a:uFill>
                  <a:solidFill>
                    <a:srgbClr val="000000"/>
                  </a:solidFill>
                </a:uFill>
                <a:latin typeface="+mj-lt"/>
              </a:rPr>
              <a:t>7</a:t>
            </a:r>
            <a:r>
              <a:rPr lang="en-US" sz="2000" b="1" dirty="0">
                <a:solidFill>
                  <a:srgbClr val="000000"/>
                </a:solidFill>
                <a:uFill>
                  <a:solidFill>
                    <a:srgbClr val="000000"/>
                  </a:solidFill>
                </a:uFill>
                <a:latin typeface="+mj-lt"/>
              </a:rPr>
              <a:t>. Interoperability Challenges</a:t>
            </a:r>
          </a:p>
          <a:p>
            <a:pPr algn="l" rtl="0" latinLnBrk="1" hangingPunct="0"/>
            <a:r>
              <a:rPr lang="en-US" sz="2000" dirty="0">
                <a:solidFill>
                  <a:srgbClr val="000000"/>
                </a:solidFill>
                <a:uFill>
                  <a:solidFill>
                    <a:srgbClr val="000000"/>
                  </a:solidFill>
                </a:uFill>
                <a:latin typeface="Arial Narrow" panose="020B0606020202030204" pitchFamily="34" charset="0"/>
              </a:rPr>
              <a:t>7.1 Terminology Standards</a:t>
            </a:r>
          </a:p>
          <a:p>
            <a:pPr algn="l" rtl="0" latinLnBrk="1" hangingPunct="0"/>
            <a:r>
              <a:rPr lang="en-US" sz="2000" dirty="0">
                <a:solidFill>
                  <a:srgbClr val="000000"/>
                </a:solidFill>
                <a:uFill>
                  <a:solidFill>
                    <a:srgbClr val="000000"/>
                  </a:solidFill>
                </a:uFill>
                <a:latin typeface="Arial Narrow" panose="020B0606020202030204" pitchFamily="34" charset="0"/>
              </a:rPr>
              <a:t>7.2 Transport Standards</a:t>
            </a:r>
          </a:p>
          <a:p>
            <a:pPr algn="l" rtl="0" latinLnBrk="1" hangingPunct="0"/>
            <a:r>
              <a:rPr lang="en-US" sz="2000" dirty="0">
                <a:solidFill>
                  <a:srgbClr val="000000"/>
                </a:solidFill>
                <a:uFill>
                  <a:solidFill>
                    <a:srgbClr val="000000"/>
                  </a:solidFill>
                </a:uFill>
                <a:latin typeface="Arial Narrow" panose="020B0606020202030204" pitchFamily="34" charset="0"/>
              </a:rPr>
              <a:t>7.3 Veterans &amp; Community Health Partner Exchange</a:t>
            </a:r>
          </a:p>
          <a:p>
            <a:pPr algn="l" rtl="0" latinLnBrk="1" hangingPunct="0"/>
            <a:r>
              <a:rPr lang="en-US" sz="2000" dirty="0">
                <a:solidFill>
                  <a:srgbClr val="000000"/>
                </a:solidFill>
                <a:uFill>
                  <a:solidFill>
                    <a:srgbClr val="000000"/>
                  </a:solidFill>
                </a:uFill>
                <a:latin typeface="Arial Narrow" panose="020B0606020202030204" pitchFamily="34" charset="0"/>
              </a:rPr>
              <a:t>7.4 Technical Development</a:t>
            </a:r>
          </a:p>
          <a:p>
            <a:pPr algn="l" rtl="0" latinLnBrk="1" hangingPunct="0"/>
            <a:r>
              <a:rPr lang="en-US" sz="2000" dirty="0">
                <a:solidFill>
                  <a:srgbClr val="000000"/>
                </a:solidFill>
                <a:uFill>
                  <a:solidFill>
                    <a:srgbClr val="000000"/>
                  </a:solidFill>
                </a:uFill>
                <a:latin typeface="Arial Narrow" panose="020B0606020202030204" pitchFamily="34" charset="0"/>
              </a:rPr>
              <a:t>7.5 Impact to Clinical Workflow</a:t>
            </a:r>
          </a:p>
          <a:p>
            <a:pPr algn="ctr" rtl="0" latinLnBrk="1" hangingPunct="0">
              <a:spcBef>
                <a:spcPts val="1200"/>
              </a:spcBef>
            </a:pPr>
            <a:r>
              <a:rPr lang="en-US" sz="2000" b="1" dirty="0">
                <a:solidFill>
                  <a:srgbClr val="000000"/>
                </a:solidFill>
                <a:uFill>
                  <a:solidFill>
                    <a:srgbClr val="000000"/>
                  </a:solidFill>
                </a:uFill>
                <a:latin typeface="Arial Narrow" panose="020B0606020202030204" pitchFamily="34" charset="0"/>
              </a:rPr>
              <a:t>E</a:t>
            </a:r>
            <a:r>
              <a:rPr lang="en-US" sz="2000" b="1" dirty="0" smtClean="0">
                <a:solidFill>
                  <a:srgbClr val="000000"/>
                </a:solidFill>
                <a:uFill>
                  <a:solidFill>
                    <a:srgbClr val="000000"/>
                  </a:solidFill>
                </a:uFill>
                <a:latin typeface="Arial Narrow" panose="020B0606020202030204" pitchFamily="34" charset="0"/>
              </a:rPr>
              <a:t>nsuring </a:t>
            </a:r>
            <a:r>
              <a:rPr lang="en-US" sz="2000" b="1" dirty="0">
                <a:solidFill>
                  <a:srgbClr val="000000"/>
                </a:solidFill>
                <a:uFill>
                  <a:solidFill>
                    <a:srgbClr val="000000"/>
                  </a:solidFill>
                </a:uFill>
                <a:latin typeface="Arial Narrow" panose="020B0606020202030204" pitchFamily="34" charset="0"/>
              </a:rPr>
              <a:t>ubiquitous, standards-based interoperability of health data </a:t>
            </a:r>
            <a:endParaRPr lang="en-US" sz="2000" b="1" dirty="0" smtClean="0">
              <a:solidFill>
                <a:srgbClr val="000000"/>
              </a:solidFill>
              <a:uFill>
                <a:solidFill>
                  <a:srgbClr val="000000"/>
                </a:solidFill>
              </a:uFill>
              <a:latin typeface="Arial Narrow" panose="020B0606020202030204" pitchFamily="34" charset="0"/>
            </a:endParaRPr>
          </a:p>
          <a:p>
            <a:pPr algn="ctr" rtl="0" latinLnBrk="1" hangingPunct="0"/>
            <a:r>
              <a:rPr lang="en-US" sz="2000" b="1" dirty="0" smtClean="0">
                <a:solidFill>
                  <a:srgbClr val="000000"/>
                </a:solidFill>
                <a:uFill>
                  <a:solidFill>
                    <a:srgbClr val="000000"/>
                  </a:solidFill>
                </a:uFill>
                <a:latin typeface="Arial Narrow" panose="020B0606020202030204" pitchFamily="34" charset="0"/>
              </a:rPr>
              <a:t>across </a:t>
            </a:r>
            <a:r>
              <a:rPr lang="en-US" sz="2000" b="1" dirty="0">
                <a:solidFill>
                  <a:srgbClr val="000000"/>
                </a:solidFill>
                <a:uFill>
                  <a:solidFill>
                    <a:srgbClr val="000000"/>
                  </a:solidFill>
                </a:uFill>
                <a:latin typeface="Arial Narrow" panose="020B0606020202030204" pitchFamily="34" charset="0"/>
              </a:rPr>
              <a:t>all care settings through an incremental approach.</a:t>
            </a:r>
            <a:endParaRPr kumimoji="0" lang="en-US" sz="20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28</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95164084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Realm Health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Strategic Goals”</a:t>
            </a:r>
            <a:endParaRPr lang="en-US" sz="2000" dirty="0">
              <a:solidFill>
                <a:schemeClr val="bg1"/>
              </a:solidFill>
              <a:latin typeface="Arial Narrow" panose="020B0606020202030204" pitchFamily="34" charset="0"/>
            </a:endParaRPr>
          </a:p>
        </p:txBody>
      </p:sp>
      <p:pic>
        <p:nvPicPr>
          <p:cNvPr id="35"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1816" y="1656128"/>
            <a:ext cx="9052183" cy="4820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algn="ctr">
              <a:buFontTx/>
              <a:buNone/>
              <a:defRPr/>
            </a:pPr>
            <a:r>
              <a:rPr lang="en-US" sz="2000" dirty="0">
                <a:solidFill>
                  <a:srgbClr val="003399"/>
                </a:solidFill>
                <a:latin typeface="Arial Black" panose="020B0A04020102020204" pitchFamily="34" charset="0"/>
              </a:rPr>
              <a:t>Strengthening the </a:t>
            </a:r>
            <a:r>
              <a:rPr lang="en-US" sz="2000" dirty="0" smtClean="0">
                <a:solidFill>
                  <a:srgbClr val="003399"/>
                </a:solidFill>
                <a:latin typeface="Arial Black" panose="020B0A04020102020204" pitchFamily="34" charset="0"/>
              </a:rPr>
              <a:t>Federal/National </a:t>
            </a:r>
            <a:r>
              <a:rPr lang="en-US" sz="2000" dirty="0">
                <a:solidFill>
                  <a:srgbClr val="003399"/>
                </a:solidFill>
                <a:latin typeface="Arial Black" panose="020B0A04020102020204" pitchFamily="34" charset="0"/>
              </a:rPr>
              <a:t>Health IT </a:t>
            </a:r>
            <a:r>
              <a:rPr lang="en-US" sz="2000" dirty="0" smtClean="0">
                <a:solidFill>
                  <a:srgbClr val="003399"/>
                </a:solidFill>
                <a:latin typeface="Arial Black" panose="020B0A04020102020204" pitchFamily="34" charset="0"/>
              </a:rPr>
              <a:t>Landscape</a:t>
            </a:r>
          </a:p>
          <a:p>
            <a:pPr marL="0" indent="0" algn="ctr">
              <a:buFontTx/>
              <a:buNone/>
              <a:defRPr/>
            </a:pPr>
            <a:r>
              <a:rPr lang="en-US" sz="2000" dirty="0" smtClean="0">
                <a:solidFill>
                  <a:srgbClr val="003399"/>
                </a:solidFill>
                <a:latin typeface="Arial Black" panose="020B0A04020102020204" pitchFamily="34" charset="0"/>
              </a:rPr>
              <a:t> </a:t>
            </a:r>
            <a:r>
              <a:rPr lang="en-US" sz="2000" dirty="0">
                <a:solidFill>
                  <a:srgbClr val="003399"/>
                </a:solidFill>
                <a:latin typeface="Arial Black" panose="020B0A04020102020204" pitchFamily="34" charset="0"/>
              </a:rPr>
              <a:t>for Improved Health Care and Interoperability </a:t>
            </a:r>
            <a:endParaRPr lang="en-US" sz="2000" dirty="0" smtClean="0">
              <a:solidFill>
                <a:srgbClr val="003399"/>
              </a:solidFill>
              <a:latin typeface="Arial Black" panose="020B0A04020102020204" pitchFamily="34" charset="0"/>
            </a:endParaRPr>
          </a:p>
          <a:p>
            <a:pPr marL="0" indent="0">
              <a:buFontTx/>
              <a:buNone/>
              <a:defRPr/>
            </a:pPr>
            <a:endParaRPr lang="en-US" altLang="en-US" sz="2000" b="1" dirty="0">
              <a:solidFill>
                <a:srgbClr val="591C75"/>
              </a:solidFill>
              <a:ea typeface="MS PGothic" pitchFamily="34" charset="-128"/>
              <a:cs typeface="Georgia" pitchFamily="18" charset="0"/>
            </a:endParaRP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Establish a unified federal voice on health data </a:t>
            </a:r>
            <a:r>
              <a:rPr lang="en-US" altLang="en-US" dirty="0" smtClean="0">
                <a:solidFill>
                  <a:srgbClr val="21315C"/>
                </a:solidFill>
                <a:uFill>
                  <a:solidFill>
                    <a:srgbClr val="21315C"/>
                  </a:solidFill>
                </a:uFill>
                <a:latin typeface="Arial Narrow" panose="020B0606020202030204" pitchFamily="34" charset="0"/>
              </a:rPr>
              <a:t>exchange </a:t>
            </a:r>
            <a:r>
              <a:rPr lang="en-US" altLang="en-US" dirty="0">
                <a:solidFill>
                  <a:srgbClr val="21315C"/>
                </a:solidFill>
                <a:uFill>
                  <a:solidFill>
                    <a:srgbClr val="21315C"/>
                  </a:solidFill>
                </a:uFill>
                <a:latin typeface="Arial Narrow" panose="020B0606020202030204" pitchFamily="34" charset="0"/>
              </a:rPr>
              <a:t>and </a:t>
            </a:r>
            <a:r>
              <a:rPr lang="en-US" altLang="en-US" dirty="0" smtClean="0">
                <a:solidFill>
                  <a:srgbClr val="21315C"/>
                </a:solidFill>
                <a:uFill>
                  <a:solidFill>
                    <a:srgbClr val="21315C"/>
                  </a:solidFill>
                </a:uFill>
                <a:latin typeface="Arial Narrow" panose="020B0606020202030204" pitchFamily="34" charset="0"/>
              </a:rPr>
              <a:t>interoperability</a:t>
            </a:r>
            <a:endParaRPr lang="en-US" altLang="en-US" dirty="0">
              <a:solidFill>
                <a:srgbClr val="21315C"/>
              </a:solidFill>
              <a:uFill>
                <a:solidFill>
                  <a:srgbClr val="21315C"/>
                </a:solidFill>
              </a:uFill>
              <a:latin typeface="Arial Narrow" panose="020B0606020202030204" pitchFamily="34" charset="0"/>
            </a:endParaRP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Establish FHA as a “convener of stature”, and broaden participation</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Institutionalize governance decision-making processes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Expand outreach and access to tools</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Achieve adoption of interoperability specifications, leading to active data exchange in the Federal health community</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Support S&amp;I Framework by providing federal use cases </a:t>
            </a:r>
            <a:r>
              <a:rPr lang="en-US" altLang="en-US" sz="1800" dirty="0" smtClean="0">
                <a:solidFill>
                  <a:srgbClr val="21315C"/>
                </a:solidFill>
                <a:uFill>
                  <a:solidFill>
                    <a:srgbClr val="21315C"/>
                  </a:solidFill>
                </a:uFill>
                <a:latin typeface="Arial Narrow" panose="020B0606020202030204" pitchFamily="34" charset="0"/>
              </a:rPr>
              <a:t>and </a:t>
            </a:r>
            <a:r>
              <a:rPr lang="en-US" altLang="en-US" sz="1800" dirty="0">
                <a:solidFill>
                  <a:srgbClr val="21315C"/>
                </a:solidFill>
                <a:uFill>
                  <a:solidFill>
                    <a:srgbClr val="21315C"/>
                  </a:solidFill>
                </a:uFill>
                <a:latin typeface="Arial Narrow" panose="020B0606020202030204" pitchFamily="34" charset="0"/>
              </a:rPr>
              <a:t>pilots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Enable FHA partners to move from legacy to new solutions in effective, coordinated manner</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Align federal policies in healthcare data exchange</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Provide a forum for the cataloging and aligning of federal policies and practices</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29</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26898582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8132617" cy="1017588"/>
          </a:xfrm>
        </p:spPr>
        <p:txBody>
          <a:bodyPr/>
          <a:lstStyle/>
          <a:p>
            <a:pPr lvl="2" indent="0" algn="ctr"/>
            <a:r>
              <a:rPr lang="en-US" b="1" dirty="0" err="1" smtClean="0">
                <a:latin typeface="+mj-lt"/>
              </a:rPr>
              <a:t>OpenGroup</a:t>
            </a:r>
            <a:r>
              <a:rPr lang="en-US" b="1" dirty="0" smtClean="0">
                <a:latin typeface="+mj-lt"/>
              </a:rPr>
              <a:t> April 2015</a:t>
            </a:r>
            <a:br>
              <a:rPr lang="en-US" b="1" dirty="0" smtClean="0">
                <a:latin typeface="+mj-lt"/>
              </a:rPr>
            </a:br>
            <a:r>
              <a:rPr lang="en-US" b="1" dirty="0" smtClean="0">
                <a:latin typeface="+mj-lt"/>
              </a:rPr>
              <a:t>“</a:t>
            </a:r>
            <a:r>
              <a:rPr lang="en-US" b="1" i="1" u="sng" dirty="0" smtClean="0">
                <a:latin typeface="+mj-lt"/>
              </a:rPr>
              <a:t>Enhancing HIE with the FHIM</a:t>
            </a:r>
            <a:r>
              <a:rPr lang="en-US" b="1" dirty="0" smtClean="0">
                <a:latin typeface="+mj-lt"/>
              </a:rPr>
              <a:t>” Report</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420812"/>
            <a:ext cx="8991601" cy="5513388"/>
          </a:xfrm>
        </p:spPr>
        <p:txBody>
          <a:bodyPr/>
          <a:lstStyle/>
          <a:p>
            <a:pPr marL="40640" indent="0">
              <a:spcBef>
                <a:spcPts val="1200"/>
              </a:spcBef>
              <a:buNone/>
            </a:pPr>
            <a:r>
              <a:rPr lang="en-US" sz="2400" dirty="0" smtClean="0">
                <a:latin typeface="Arial Narrow" panose="020B0606020202030204" pitchFamily="34" charset="0"/>
              </a:rPr>
              <a:t>“</a:t>
            </a:r>
            <a:r>
              <a:rPr lang="en-US" sz="2400" i="1" dirty="0" smtClean="0">
                <a:latin typeface="Arial Narrow" panose="020B0606020202030204" pitchFamily="34" charset="0"/>
              </a:rPr>
              <a:t>The </a:t>
            </a:r>
            <a:r>
              <a:rPr lang="en-US" sz="2400" i="1" dirty="0">
                <a:latin typeface="Arial Narrow" panose="020B0606020202030204" pitchFamily="34" charset="0"/>
              </a:rPr>
              <a:t>Open Group Healthcare Forum commends the FHIM </a:t>
            </a:r>
            <a:r>
              <a:rPr lang="en-US" sz="2400" i="1" dirty="0" smtClean="0">
                <a:latin typeface="Arial Narrow" panose="020B0606020202030204" pitchFamily="34" charset="0"/>
              </a:rPr>
              <a:t>for: </a:t>
            </a:r>
          </a:p>
          <a:p>
            <a:pPr>
              <a:spcBef>
                <a:spcPts val="1200"/>
              </a:spcBef>
            </a:pPr>
            <a:r>
              <a:rPr lang="en-US" sz="2200" dirty="0">
                <a:latin typeface="Arial Narrow" panose="020B0606020202030204" pitchFamily="34" charset="0"/>
              </a:rPr>
              <a:t>1</a:t>
            </a:r>
            <a:r>
              <a:rPr lang="en-US" sz="2200" dirty="0" smtClean="0">
                <a:latin typeface="Arial Narrow" panose="020B0606020202030204" pitchFamily="34" charset="0"/>
              </a:rPr>
              <a:t>. The </a:t>
            </a:r>
            <a:r>
              <a:rPr lang="en-US" sz="2200" dirty="0">
                <a:latin typeface="Arial Narrow" panose="020B0606020202030204" pitchFamily="34" charset="0"/>
              </a:rPr>
              <a:t>FHIM catalogs a large number of key shared information exchange needs …</a:t>
            </a:r>
          </a:p>
          <a:p>
            <a:pPr>
              <a:spcBef>
                <a:spcPts val="1200"/>
              </a:spcBef>
            </a:pPr>
            <a:r>
              <a:rPr lang="en-US" sz="2200" dirty="0">
                <a:latin typeface="Arial Narrow" panose="020B0606020202030204" pitchFamily="34" charset="0"/>
              </a:rPr>
              <a:t>2</a:t>
            </a:r>
            <a:r>
              <a:rPr lang="en-US" sz="2200" dirty="0" smtClean="0">
                <a:latin typeface="Arial Narrow" panose="020B0606020202030204" pitchFamily="34" charset="0"/>
              </a:rPr>
              <a:t>. … </a:t>
            </a:r>
            <a:r>
              <a:rPr lang="en-US" sz="2200" dirty="0">
                <a:latin typeface="Arial Narrow" panose="020B0606020202030204" pitchFamily="34" charset="0"/>
              </a:rPr>
              <a:t>based on actual scenarios provided by 20 federal partners …</a:t>
            </a:r>
          </a:p>
          <a:p>
            <a:pPr>
              <a:spcBef>
                <a:spcPts val="1200"/>
              </a:spcBef>
            </a:pPr>
            <a:r>
              <a:rPr lang="en-US" sz="2200" dirty="0">
                <a:latin typeface="Arial Narrow" panose="020B0606020202030204" pitchFamily="34" charset="0"/>
              </a:rPr>
              <a:t>3</a:t>
            </a:r>
            <a:r>
              <a:rPr lang="en-US" sz="2200" dirty="0" smtClean="0">
                <a:latin typeface="Arial Narrow" panose="020B0606020202030204" pitchFamily="34" charset="0"/>
              </a:rPr>
              <a:t>. … </a:t>
            </a:r>
            <a:r>
              <a:rPr lang="en-US" sz="2200" dirty="0">
                <a:latin typeface="Arial Narrow" panose="020B0606020202030204" pitchFamily="34" charset="0"/>
              </a:rPr>
              <a:t>in a structured model populated with consensus-based industry standards.</a:t>
            </a:r>
          </a:p>
          <a:p>
            <a:pPr>
              <a:spcBef>
                <a:spcPts val="1200"/>
              </a:spcBef>
            </a:pPr>
            <a:r>
              <a:rPr lang="en-US" sz="2200" dirty="0" smtClean="0">
                <a:latin typeface="Arial Narrow" panose="020B0606020202030204" pitchFamily="34" charset="0"/>
              </a:rPr>
              <a:t>4. The </a:t>
            </a:r>
            <a:r>
              <a:rPr lang="en-US" sz="2200" dirty="0">
                <a:latin typeface="Arial Narrow" panose="020B0606020202030204" pitchFamily="34" charset="0"/>
              </a:rPr>
              <a:t>FHIM documents the model building processes, which is key to building understanding, confidence, and support.</a:t>
            </a:r>
          </a:p>
          <a:p>
            <a:pPr>
              <a:spcBef>
                <a:spcPts val="1200"/>
              </a:spcBef>
            </a:pPr>
            <a:r>
              <a:rPr lang="en-US" sz="2200" dirty="0" smtClean="0">
                <a:latin typeface="Arial Narrow" panose="020B0606020202030204" pitchFamily="34" charset="0"/>
              </a:rPr>
              <a:t>5. The </a:t>
            </a:r>
            <a:r>
              <a:rPr lang="en-US" sz="2200" dirty="0">
                <a:latin typeface="Arial Narrow" panose="020B0606020202030204" pitchFamily="34" charset="0"/>
              </a:rPr>
              <a:t>FHIM enhances automation of healthcare data exchange, thus promoting higher quality and efficiency</a:t>
            </a:r>
            <a:r>
              <a:rPr lang="en-US" sz="2200" dirty="0" smtClean="0">
                <a:latin typeface="Arial Narrow" panose="020B0606020202030204" pitchFamily="34" charset="0"/>
              </a:rPr>
              <a:t>.</a:t>
            </a:r>
          </a:p>
          <a:p>
            <a:pPr marL="40640" indent="0" algn="ctr">
              <a:spcBef>
                <a:spcPts val="600"/>
              </a:spcBef>
              <a:buNone/>
            </a:pPr>
            <a:r>
              <a:rPr lang="en-US" sz="2400" i="1" dirty="0" smtClean="0">
                <a:latin typeface="Arial Narrow" panose="020B0606020202030204" pitchFamily="34" charset="0"/>
              </a:rPr>
              <a:t>… relating the FHIM to other major efforts to achieve healthcare </a:t>
            </a:r>
          </a:p>
          <a:p>
            <a:pPr marL="40640" indent="0" algn="ctr">
              <a:spcBef>
                <a:spcPts val="0"/>
              </a:spcBef>
              <a:buNone/>
            </a:pPr>
            <a:r>
              <a:rPr lang="en-US" sz="2400" i="1" dirty="0" smtClean="0">
                <a:latin typeface="Arial Narrow" panose="020B0606020202030204" pitchFamily="34" charset="0"/>
              </a:rPr>
              <a:t>interoperability can be an important step in helping to enable </a:t>
            </a:r>
          </a:p>
          <a:p>
            <a:pPr marL="40640" indent="0" algn="ctr">
              <a:spcBef>
                <a:spcPts val="0"/>
              </a:spcBef>
              <a:buNone/>
            </a:pPr>
            <a:r>
              <a:rPr lang="en-US" sz="2400" i="1" dirty="0" smtClean="0">
                <a:latin typeface="Arial Narrow" panose="020B0606020202030204" pitchFamily="34" charset="0"/>
              </a:rPr>
              <a:t>The Open Group vision of </a:t>
            </a:r>
            <a:r>
              <a:rPr lang="en-US" sz="2400" i="1" dirty="0" err="1" smtClean="0">
                <a:latin typeface="Arial Narrow" panose="020B0606020202030204" pitchFamily="34" charset="0"/>
              </a:rPr>
              <a:t>Boundaryless</a:t>
            </a:r>
            <a:r>
              <a:rPr lang="en-US" sz="2400" i="1" dirty="0" smtClean="0">
                <a:latin typeface="Arial Narrow" panose="020B0606020202030204" pitchFamily="34" charset="0"/>
              </a:rPr>
              <a:t> Information Flow.”</a:t>
            </a:r>
          </a:p>
        </p:txBody>
      </p:sp>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1836463251"/>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Realm Health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Roadmap”</a:t>
            </a:r>
            <a:endParaRPr lang="en-US" sz="2000" dirty="0">
              <a:solidFill>
                <a:schemeClr val="bg1"/>
              </a:solidFill>
              <a:latin typeface="Arial Narrow" panose="020B0606020202030204" pitchFamily="34" charset="0"/>
            </a:endParaRPr>
          </a:p>
        </p:txBody>
      </p:sp>
      <p:pic>
        <p:nvPicPr>
          <p:cNvPr id="35"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1816" y="1421220"/>
            <a:ext cx="8915399" cy="47743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Expand, reinvigorate, streamline and operationalize Agency Sponsored artifacts, processes, technologies and products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Harmonize agency duplicative environment while </a:t>
            </a:r>
            <a:r>
              <a:rPr lang="en-US" dirty="0" smtClean="0">
                <a:solidFill>
                  <a:srgbClr val="21315C"/>
                </a:solidFill>
                <a:uFill>
                  <a:solidFill>
                    <a:srgbClr val="21315C"/>
                  </a:solidFill>
                </a:uFill>
                <a:latin typeface="Arial Narrow" panose="020B0606020202030204" pitchFamily="34" charset="0"/>
              </a:rPr>
              <a:t>supporting </a:t>
            </a:r>
            <a:r>
              <a:rPr lang="en-US" dirty="0">
                <a:solidFill>
                  <a:srgbClr val="21315C"/>
                </a:solidFill>
                <a:uFill>
                  <a:solidFill>
                    <a:srgbClr val="21315C"/>
                  </a:solidFill>
                </a:uFill>
                <a:latin typeface="Arial Narrow" panose="020B0606020202030204" pitchFamily="34" charset="0"/>
              </a:rPr>
              <a:t>Agencies’ roles, positions and actions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Enhance communication and outreach:  make Agency sponsored tools and artifacts more useable, useful and understandable and share nationwide.</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Embrace </a:t>
            </a:r>
            <a:r>
              <a:rPr lang="en-US" dirty="0" smtClean="0">
                <a:solidFill>
                  <a:srgbClr val="21315C"/>
                </a:solidFill>
                <a:uFill>
                  <a:solidFill>
                    <a:srgbClr val="21315C"/>
                  </a:solidFill>
                </a:uFill>
                <a:latin typeface="Arial Narrow" panose="020B0606020202030204" pitchFamily="34" charset="0"/>
              </a:rPr>
              <a:t>ERH Systems </a:t>
            </a:r>
            <a:r>
              <a:rPr lang="en-US" dirty="0">
                <a:solidFill>
                  <a:srgbClr val="21315C"/>
                </a:solidFill>
                <a:uFill>
                  <a:solidFill>
                    <a:srgbClr val="21315C"/>
                  </a:solidFill>
                </a:uFill>
                <a:latin typeface="Arial Narrow" panose="020B0606020202030204" pitchFamily="34" charset="0"/>
              </a:rPr>
              <a:t>and Public Health Management capabilities as the focal point of technical development of health informatics standards.</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Connect to and support the clinicians, an essential FHA community.</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Catalyze national Health IT interoperability. </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30</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708225031"/>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7" y="62629"/>
            <a:ext cx="8229600" cy="1020762"/>
          </a:xfrm>
        </p:spPr>
        <p:txBody>
          <a:bodyPr>
            <a:normAutofit/>
          </a:bodyPr>
          <a:lstStyle/>
          <a:p>
            <a:r>
              <a:rPr lang="en-US" sz="3200" dirty="0"/>
              <a:t>Data Access Framework</a:t>
            </a:r>
            <a:r>
              <a:rPr lang="en-US" sz="3200" dirty="0" smtClean="0"/>
              <a:t>:</a:t>
            </a:r>
            <a:r>
              <a:rPr lang="en-US" sz="1800" dirty="0" smtClean="0"/>
              <a:t/>
            </a:r>
            <a:br>
              <a:rPr lang="en-US" sz="1800" dirty="0" smtClean="0"/>
            </a:br>
            <a:r>
              <a:rPr lang="en-US" sz="2000" dirty="0" smtClean="0"/>
              <a:t>Building Blocks and Scope</a:t>
            </a:r>
            <a:endParaRPr lang="en-US" sz="2000" dirty="0"/>
          </a:p>
        </p:txBody>
      </p:sp>
      <p:grpSp>
        <p:nvGrpSpPr>
          <p:cNvPr id="6" name="Group 5"/>
          <p:cNvGrpSpPr/>
          <p:nvPr/>
        </p:nvGrpSpPr>
        <p:grpSpPr>
          <a:xfrm>
            <a:off x="1453983" y="1337868"/>
            <a:ext cx="1906159" cy="4070681"/>
            <a:chOff x="1729408" y="1603005"/>
            <a:chExt cx="1906159" cy="4070681"/>
          </a:xfrm>
        </p:grpSpPr>
        <p:sp>
          <p:nvSpPr>
            <p:cNvPr id="7" name="Rectangle 6"/>
            <p:cNvSpPr/>
            <p:nvPr/>
          </p:nvSpPr>
          <p:spPr>
            <a:xfrm>
              <a:off x="1729408" y="1603005"/>
              <a:ext cx="1906159" cy="4070681"/>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sp>
          <p:nvSpPr>
            <p:cNvPr id="8" name="Rectangle 7"/>
            <p:cNvSpPr/>
            <p:nvPr/>
          </p:nvSpPr>
          <p:spPr>
            <a:xfrm>
              <a:off x="1894913" y="5155894"/>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Basic Transport Protocols</a:t>
              </a:r>
              <a:endParaRPr lang="en-US" sz="1200" dirty="0">
                <a:latin typeface="Arial Narrow" panose="020B0606020202030204" pitchFamily="34" charset="0"/>
              </a:endParaRPr>
            </a:p>
          </p:txBody>
        </p:sp>
        <p:sp>
          <p:nvSpPr>
            <p:cNvPr id="9" name="Rectangle 8"/>
            <p:cNvSpPr/>
            <p:nvPr/>
          </p:nvSpPr>
          <p:spPr>
            <a:xfrm>
              <a:off x="1894913" y="47023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Application Transport Protocols</a:t>
              </a:r>
              <a:endParaRPr lang="en-US" sz="1200" dirty="0">
                <a:latin typeface="Arial Narrow" panose="020B0606020202030204" pitchFamily="34" charset="0"/>
              </a:endParaRPr>
            </a:p>
          </p:txBody>
        </p:sp>
        <p:sp>
          <p:nvSpPr>
            <p:cNvPr id="10" name="Rectangle 9"/>
            <p:cNvSpPr/>
            <p:nvPr/>
          </p:nvSpPr>
          <p:spPr>
            <a:xfrm>
              <a:off x="1894913" y="3720023"/>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Structure</a:t>
              </a:r>
              <a:endParaRPr lang="en-US" sz="1200" dirty="0">
                <a:latin typeface="Arial Narrow" panose="020B0606020202030204" pitchFamily="34" charset="0"/>
              </a:endParaRPr>
            </a:p>
          </p:txBody>
        </p:sp>
        <p:sp>
          <p:nvSpPr>
            <p:cNvPr id="11" name="Rectangle 10"/>
            <p:cNvSpPr/>
            <p:nvPr/>
          </p:nvSpPr>
          <p:spPr>
            <a:xfrm>
              <a:off x="1894913" y="3266495"/>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Vocabularies and Value Sets</a:t>
              </a:r>
              <a:endParaRPr lang="en-US" sz="1200" dirty="0">
                <a:latin typeface="Arial Narrow" panose="020B0606020202030204" pitchFamily="34" charset="0"/>
              </a:endParaRPr>
            </a:p>
          </p:txBody>
        </p:sp>
        <p:sp>
          <p:nvSpPr>
            <p:cNvPr id="12" name="Rectangle 11"/>
            <p:cNvSpPr/>
            <p:nvPr/>
          </p:nvSpPr>
          <p:spPr>
            <a:xfrm>
              <a:off x="1894913" y="4235979"/>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Authentication/Authorization</a:t>
              </a:r>
              <a:endParaRPr lang="en-US" sz="1200" dirty="0">
                <a:latin typeface="Arial Narrow" panose="020B0606020202030204" pitchFamily="34" charset="0"/>
              </a:endParaRPr>
            </a:p>
          </p:txBody>
        </p:sp>
        <p:sp>
          <p:nvSpPr>
            <p:cNvPr id="13" name="Rectangle 12"/>
            <p:cNvSpPr/>
            <p:nvPr/>
          </p:nvSpPr>
          <p:spPr>
            <a:xfrm>
              <a:off x="1894913" y="27468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Structure</a:t>
              </a:r>
              <a:endParaRPr lang="en-US" sz="1200" dirty="0">
                <a:latin typeface="Arial Narrow" panose="020B0606020202030204" pitchFamily="34" charset="0"/>
              </a:endParaRPr>
            </a:p>
          </p:txBody>
        </p:sp>
        <p:sp>
          <p:nvSpPr>
            <p:cNvPr id="14" name="Rectangle 13"/>
            <p:cNvSpPr/>
            <p:nvPr/>
          </p:nvSpPr>
          <p:spPr>
            <a:xfrm>
              <a:off x="1894913" y="2260287"/>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Vocabularies and Value Sets</a:t>
              </a:r>
              <a:endParaRPr lang="en-US" sz="1200" dirty="0">
                <a:latin typeface="Arial Narrow" panose="020B0606020202030204" pitchFamily="34" charset="0"/>
              </a:endParaRPr>
            </a:p>
          </p:txBody>
        </p:sp>
        <p:sp>
          <p:nvSpPr>
            <p:cNvPr id="15" name="Rectangle 14"/>
            <p:cNvSpPr/>
            <p:nvPr/>
          </p:nvSpPr>
          <p:spPr>
            <a:xfrm>
              <a:off x="1894913" y="1696590"/>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atin typeface="Arial Black" panose="020B0A04020102020204" pitchFamily="34" charset="0"/>
                </a:rPr>
                <a:t>FHIM</a:t>
              </a:r>
              <a:endParaRPr lang="en-US" sz="2000" b="1" dirty="0">
                <a:latin typeface="Arial Black" panose="020B0A04020102020204" pitchFamily="34" charset="0"/>
              </a:endParaRPr>
            </a:p>
          </p:txBody>
        </p:sp>
      </p:grpSp>
      <p:cxnSp>
        <p:nvCxnSpPr>
          <p:cNvPr id="16" name="Straight Connector 15"/>
          <p:cNvCxnSpPr/>
          <p:nvPr/>
        </p:nvCxnSpPr>
        <p:spPr>
          <a:xfrm>
            <a:off x="958467" y="4382144"/>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58467" y="3901067"/>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58467" y="2931583"/>
            <a:ext cx="29182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36" y="4646896"/>
            <a:ext cx="1439561" cy="307777"/>
          </a:xfrm>
          <a:prstGeom prst="rect">
            <a:avLst/>
          </a:prstGeom>
          <a:noFill/>
        </p:spPr>
        <p:txBody>
          <a:bodyPr wrap="none" rtlCol="0">
            <a:spAutoFit/>
          </a:bodyPr>
          <a:lstStyle/>
          <a:p>
            <a:r>
              <a:rPr lang="en-US" sz="1400" dirty="0" smtClean="0"/>
              <a:t>Transport Layer</a:t>
            </a:r>
            <a:endParaRPr lang="en-US" sz="1400" dirty="0"/>
          </a:p>
        </p:txBody>
      </p:sp>
      <p:sp>
        <p:nvSpPr>
          <p:cNvPr id="20" name="TextBox 19"/>
          <p:cNvSpPr txBox="1"/>
          <p:nvPr/>
        </p:nvSpPr>
        <p:spPr>
          <a:xfrm>
            <a:off x="-9661" y="4011583"/>
            <a:ext cx="1329210" cy="307777"/>
          </a:xfrm>
          <a:prstGeom prst="rect">
            <a:avLst/>
          </a:prstGeom>
          <a:noFill/>
        </p:spPr>
        <p:txBody>
          <a:bodyPr wrap="none" rtlCol="0">
            <a:spAutoFit/>
          </a:bodyPr>
          <a:lstStyle/>
          <a:p>
            <a:r>
              <a:rPr lang="en-US" sz="1400" dirty="0" smtClean="0"/>
              <a:t>Security Layer</a:t>
            </a:r>
            <a:endParaRPr lang="en-US" sz="1400" dirty="0"/>
          </a:p>
        </p:txBody>
      </p:sp>
      <p:sp>
        <p:nvSpPr>
          <p:cNvPr id="21" name="TextBox 20"/>
          <p:cNvSpPr txBox="1"/>
          <p:nvPr/>
        </p:nvSpPr>
        <p:spPr>
          <a:xfrm>
            <a:off x="-48934" y="3211025"/>
            <a:ext cx="1447832" cy="307777"/>
          </a:xfrm>
          <a:prstGeom prst="rect">
            <a:avLst/>
          </a:prstGeom>
          <a:noFill/>
        </p:spPr>
        <p:txBody>
          <a:bodyPr wrap="none" rtlCol="0">
            <a:spAutoFit/>
          </a:bodyPr>
          <a:lstStyle/>
          <a:p>
            <a:r>
              <a:rPr lang="en-US" sz="1400" dirty="0" smtClean="0"/>
              <a:t>Query Structure</a:t>
            </a:r>
            <a:endParaRPr lang="en-US" sz="1400" dirty="0"/>
          </a:p>
        </p:txBody>
      </p:sp>
      <p:cxnSp>
        <p:nvCxnSpPr>
          <p:cNvPr id="22" name="Straight Connector 21"/>
          <p:cNvCxnSpPr/>
          <p:nvPr/>
        </p:nvCxnSpPr>
        <p:spPr>
          <a:xfrm>
            <a:off x="989680" y="1905164"/>
            <a:ext cx="2886995" cy="1100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661" y="2201140"/>
            <a:ext cx="1369286" cy="307777"/>
          </a:xfrm>
          <a:prstGeom prst="rect">
            <a:avLst/>
          </a:prstGeom>
          <a:noFill/>
        </p:spPr>
        <p:txBody>
          <a:bodyPr wrap="none" rtlCol="0">
            <a:spAutoFit/>
          </a:bodyPr>
          <a:lstStyle/>
          <a:p>
            <a:r>
              <a:rPr lang="en-US" sz="1400" dirty="0" smtClean="0"/>
              <a:t>Query Results</a:t>
            </a:r>
            <a:endParaRPr lang="en-US" sz="1400" dirty="0"/>
          </a:p>
        </p:txBody>
      </p:sp>
      <p:sp>
        <p:nvSpPr>
          <p:cNvPr id="24" name="TextBox 23"/>
          <p:cNvSpPr txBox="1"/>
          <p:nvPr/>
        </p:nvSpPr>
        <p:spPr>
          <a:xfrm>
            <a:off x="20124" y="1392953"/>
            <a:ext cx="1517075" cy="523220"/>
          </a:xfrm>
          <a:prstGeom prst="rect">
            <a:avLst/>
          </a:prstGeom>
          <a:noFill/>
        </p:spPr>
        <p:txBody>
          <a:bodyPr wrap="square" rtlCol="0">
            <a:spAutoFit/>
          </a:bodyPr>
          <a:lstStyle/>
          <a:p>
            <a:r>
              <a:rPr lang="en-US" sz="1400" dirty="0" smtClean="0"/>
              <a:t>Data Model to support queries</a:t>
            </a:r>
          </a:p>
        </p:txBody>
      </p:sp>
      <p:sp>
        <p:nvSpPr>
          <p:cNvPr id="25" name="TextBox 24"/>
          <p:cNvSpPr txBox="1"/>
          <p:nvPr/>
        </p:nvSpPr>
        <p:spPr>
          <a:xfrm>
            <a:off x="1032294" y="5534977"/>
            <a:ext cx="2462405" cy="646331"/>
          </a:xfrm>
          <a:prstGeom prst="rect">
            <a:avLst/>
          </a:prstGeom>
          <a:noFill/>
        </p:spPr>
        <p:txBody>
          <a:bodyPr wrap="none" rtlCol="0">
            <a:spAutoFit/>
          </a:bodyPr>
          <a:lstStyle/>
          <a:p>
            <a:r>
              <a:rPr lang="en-US" dirty="0" smtClean="0">
                <a:solidFill>
                  <a:schemeClr val="tx1">
                    <a:lumMod val="75000"/>
                    <a:lumOff val="25000"/>
                  </a:schemeClr>
                </a:solidFill>
              </a:rPr>
              <a:t>Data Access Framework </a:t>
            </a:r>
          </a:p>
          <a:p>
            <a:pPr algn="ctr"/>
            <a:r>
              <a:rPr lang="en-US" dirty="0" smtClean="0">
                <a:solidFill>
                  <a:schemeClr val="tx1">
                    <a:lumMod val="75000"/>
                    <a:lumOff val="25000"/>
                  </a:schemeClr>
                </a:solidFill>
              </a:rPr>
              <a:t>Building Blocks</a:t>
            </a:r>
            <a:endParaRPr lang="en-US" dirty="0">
              <a:solidFill>
                <a:schemeClr val="tx1">
                  <a:lumMod val="75000"/>
                  <a:lumOff val="25000"/>
                </a:schemeClr>
              </a:solidFill>
            </a:endParaRPr>
          </a:p>
        </p:txBody>
      </p:sp>
      <p:sp>
        <p:nvSpPr>
          <p:cNvPr id="26" name="TextBox 25"/>
          <p:cNvSpPr txBox="1"/>
          <p:nvPr/>
        </p:nvSpPr>
        <p:spPr>
          <a:xfrm>
            <a:off x="4380931" y="1066800"/>
            <a:ext cx="4501488" cy="5078313"/>
          </a:xfrm>
          <a:prstGeom prst="rect">
            <a:avLst/>
          </a:prstGeom>
          <a:noFill/>
        </p:spPr>
        <p:txBody>
          <a:bodyPr wrap="square" rtlCol="0">
            <a:spAutoFit/>
          </a:bodyPr>
          <a:lstStyle/>
          <a:p>
            <a:r>
              <a:rPr lang="en-US" sz="1600" b="1" dirty="0" smtClean="0">
                <a:solidFill>
                  <a:schemeClr val="tx1">
                    <a:lumMod val="75000"/>
                    <a:lumOff val="25000"/>
                  </a:schemeClr>
                </a:solidFill>
                <a:latin typeface="+mj-lt"/>
              </a:rPr>
              <a:t>DAF Scope: </a:t>
            </a:r>
            <a:r>
              <a:rPr lang="en-US" sz="1600" dirty="0" smtClean="0">
                <a:solidFill>
                  <a:schemeClr val="tx1">
                    <a:lumMod val="75000"/>
                    <a:lumOff val="25000"/>
                  </a:schemeClr>
                </a:solidFill>
                <a:latin typeface="+mj-lt"/>
              </a:rPr>
              <a:t>Develop Implementation Guide using standards/profiles for specific use cases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Local (Intra-Organization) access of clinical information from one or more systems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Targeted access of clinical information from a single known external organization</a:t>
            </a:r>
          </a:p>
          <a:p>
            <a:pPr marL="742950" lvl="1" indent="-285750">
              <a:buFont typeface="Arial" panose="020B0604020202020204" pitchFamily="34" charset="0"/>
              <a:buChar char="•"/>
            </a:pPr>
            <a:r>
              <a:rPr lang="en-US" sz="1600" u="sng" dirty="0" smtClean="0">
                <a:solidFill>
                  <a:schemeClr val="tx1">
                    <a:lumMod val="75000"/>
                    <a:lumOff val="25000"/>
                  </a:schemeClr>
                </a:solidFill>
                <a:latin typeface="+mj-lt"/>
              </a:rPr>
              <a:t>Use cases deal with accessing both data elements (e.g. problems, medications, procedures) and documents (e.g. C-CDA, C32)</a:t>
            </a:r>
          </a:p>
          <a:p>
            <a:endParaRPr lang="en-US" sz="1600" dirty="0" smtClean="0">
              <a:solidFill>
                <a:schemeClr val="tx1">
                  <a:lumMod val="75000"/>
                  <a:lumOff val="25000"/>
                </a:schemeClr>
              </a:solidFill>
              <a:latin typeface="+mj-lt"/>
            </a:endParaRPr>
          </a:p>
          <a:p>
            <a:r>
              <a:rPr lang="en-US" sz="1600" b="1" dirty="0" smtClean="0">
                <a:solidFill>
                  <a:schemeClr val="tx1">
                    <a:lumMod val="75000"/>
                    <a:lumOff val="25000"/>
                  </a:schemeClr>
                </a:solidFill>
                <a:latin typeface="+mj-lt"/>
              </a:rPr>
              <a:t>DAF Out Of Scope</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Trust </a:t>
            </a:r>
            <a:r>
              <a:rPr lang="en-US" sz="1600" dirty="0">
                <a:solidFill>
                  <a:schemeClr val="tx1">
                    <a:lumMod val="75000"/>
                    <a:lumOff val="25000"/>
                  </a:schemeClr>
                </a:solidFill>
                <a:latin typeface="+mj-lt"/>
                <a:cs typeface="Arial" pitchFamily="34" charset="0"/>
              </a:rPr>
              <a:t>establishment between organizations for Targeted </a:t>
            </a:r>
            <a:r>
              <a:rPr lang="en-US" sz="1600" dirty="0" smtClean="0">
                <a:solidFill>
                  <a:schemeClr val="tx1">
                    <a:lumMod val="75000"/>
                    <a:lumOff val="25000"/>
                  </a:schemeClr>
                </a:solidFill>
                <a:latin typeface="+mj-lt"/>
                <a:cs typeface="Arial" pitchFamily="34" charset="0"/>
              </a:rPr>
              <a:t>Query</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Discovery </a:t>
            </a:r>
            <a:r>
              <a:rPr lang="en-US" sz="1600" dirty="0">
                <a:solidFill>
                  <a:schemeClr val="tx1">
                    <a:lumMod val="75000"/>
                    <a:lumOff val="25000"/>
                  </a:schemeClr>
                </a:solidFill>
                <a:latin typeface="+mj-lt"/>
                <a:cs typeface="Arial" pitchFamily="34" charset="0"/>
              </a:rPr>
              <a:t>of End Points for Targeted Query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Patient </a:t>
            </a:r>
            <a:r>
              <a:rPr lang="en-US" sz="1600" dirty="0">
                <a:solidFill>
                  <a:schemeClr val="tx1">
                    <a:lumMod val="75000"/>
                    <a:lumOff val="25000"/>
                  </a:schemeClr>
                </a:solidFill>
                <a:latin typeface="+mj-lt"/>
                <a:cs typeface="Arial" pitchFamily="34" charset="0"/>
              </a:rPr>
              <a:t>Matching rules and algorithms that organizations may implement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Policies </a:t>
            </a:r>
            <a:r>
              <a:rPr lang="en-US" sz="1600" dirty="0">
                <a:solidFill>
                  <a:schemeClr val="tx1">
                    <a:lumMod val="75000"/>
                    <a:lumOff val="25000"/>
                  </a:schemeClr>
                </a:solidFill>
                <a:latin typeface="+mj-lt"/>
                <a:cs typeface="Arial" pitchFamily="34" charset="0"/>
              </a:rPr>
              <a:t>that allow/dis-allow disclosure of patient data</a:t>
            </a:r>
            <a:endParaRPr lang="en-US" sz="1400" dirty="0" smtClean="0">
              <a:solidFill>
                <a:schemeClr val="tx1">
                  <a:lumMod val="75000"/>
                  <a:lumOff val="25000"/>
                </a:schemeClr>
              </a:solidFill>
              <a:latin typeface="+mj-lt"/>
            </a:endParaRPr>
          </a:p>
        </p:txBody>
      </p:sp>
      <p:sp>
        <p:nvSpPr>
          <p:cNvPr id="2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31</a:t>
            </a:fld>
            <a:endParaRPr lang="en-US" sz="1400">
              <a:solidFill>
                <a:schemeClr val="tx1"/>
              </a:solidFill>
            </a:endParaRPr>
          </a:p>
        </p:txBody>
      </p:sp>
      <p:sp>
        <p:nvSpPr>
          <p:cNvPr id="2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3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1605616543"/>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70" y="109927"/>
            <a:ext cx="8229600" cy="1020762"/>
          </a:xfrm>
        </p:spPr>
        <p:txBody>
          <a:bodyPr>
            <a:normAutofit/>
          </a:bodyPr>
          <a:lstStyle/>
          <a:p>
            <a:r>
              <a:rPr lang="en-US" sz="2400" b="1" dirty="0">
                <a:latin typeface="Arial Black" panose="020B0A04020102020204" pitchFamily="34" charset="0"/>
              </a:rPr>
              <a:t>Data Access </a:t>
            </a:r>
            <a:r>
              <a:rPr lang="en-US" sz="2400" dirty="0" smtClean="0"/>
              <a:t>Framework:</a:t>
            </a:r>
            <a:r>
              <a:rPr lang="en-US" sz="3200" dirty="0" smtClean="0"/>
              <a:t/>
            </a:r>
            <a:br>
              <a:rPr lang="en-US" sz="3200" dirty="0" smtClean="0"/>
            </a:br>
            <a:r>
              <a:rPr lang="en-US" sz="2800" dirty="0" smtClean="0"/>
              <a:t>Overview</a:t>
            </a:r>
            <a:endParaRPr lang="en-US" sz="3200" dirty="0"/>
          </a:p>
        </p:txBody>
      </p:sp>
      <p:sp>
        <p:nvSpPr>
          <p:cNvPr id="5" name="Slide Number Placeholder 4"/>
          <p:cNvSpPr>
            <a:spLocks noGrp="1"/>
          </p:cNvSpPr>
          <p:nvPr>
            <p:ph type="sldNum" sz="quarter" idx="12"/>
          </p:nvPr>
        </p:nvSpPr>
        <p:spPr/>
        <p:txBody>
          <a:bodyPr/>
          <a:lstStyle/>
          <a:p>
            <a:fld id="{D04207AB-DC8F-4E13-8DC0-6025F5BF10CE}" type="slidenum">
              <a:rPr lang="en-US" smtClean="0"/>
              <a:pPr/>
              <a:t>32</a:t>
            </a:fld>
            <a:endParaRPr lang="en-US" dirty="0"/>
          </a:p>
        </p:txBody>
      </p:sp>
      <p:grpSp>
        <p:nvGrpSpPr>
          <p:cNvPr id="3" name="Group 2"/>
          <p:cNvGrpSpPr/>
          <p:nvPr/>
        </p:nvGrpSpPr>
        <p:grpSpPr>
          <a:xfrm>
            <a:off x="258792" y="906561"/>
            <a:ext cx="8815721" cy="5877217"/>
            <a:chOff x="219311" y="925782"/>
            <a:chExt cx="8815721" cy="5877217"/>
          </a:xfrm>
        </p:grpSpPr>
        <p:sp>
          <p:nvSpPr>
            <p:cNvPr id="29" name="AutoShape 42"/>
            <p:cNvSpPr>
              <a:spLocks noChangeArrowheads="1"/>
            </p:cNvSpPr>
            <p:nvPr/>
          </p:nvSpPr>
          <p:spPr bwMode="auto">
            <a:xfrm>
              <a:off x="219311" y="925782"/>
              <a:ext cx="8772289" cy="1188720"/>
            </a:xfrm>
            <a:prstGeom prst="triangle">
              <a:avLst>
                <a:gd name="adj" fmla="val 50000"/>
              </a:avLst>
            </a:prstGeom>
            <a:solidFill>
              <a:schemeClr val="tx1">
                <a:lumMod val="65000"/>
                <a:lumOff val="35000"/>
              </a:schemeClr>
            </a:solidFill>
            <a:ln w="12700" cap="rnd" cmpd="sng">
              <a:solidFill>
                <a:srgbClr val="000000"/>
              </a:solidFill>
              <a:prstDash val="solid"/>
              <a:round/>
              <a:headEnd type="none" w="sm" len="sm"/>
              <a:tailEnd type="none" w="sm" len="sm"/>
            </a:ln>
            <a:effectLst>
              <a:outerShdw blurRad="50800" dist="38100" dir="5400000" algn="t" rotWithShape="0">
                <a:prstClr val="black">
                  <a:alpha val="40000"/>
                </a:prstClr>
              </a:outerShdw>
            </a:effectLst>
          </p:spPr>
          <p:txBody>
            <a:bodyPr tIns="0" anchor="b" anchorCtr="1"/>
            <a:lstStyle/>
            <a:p>
              <a:pPr marL="177800" indent="-177800" algn="ctr">
                <a:buClr>
                  <a:schemeClr val="tx1"/>
                </a:buClr>
                <a:defRPr/>
              </a:pPr>
              <a:r>
                <a:rPr lang="en-US" sz="2400" i="1" dirty="0" smtClean="0">
                  <a:solidFill>
                    <a:schemeClr val="bg1"/>
                  </a:solidFill>
                </a:rPr>
                <a:t>Data Access</a:t>
              </a:r>
              <a:br>
                <a:rPr lang="en-US" sz="2400" i="1" dirty="0" smtClean="0">
                  <a:solidFill>
                    <a:schemeClr val="bg1"/>
                  </a:solidFill>
                </a:rPr>
              </a:br>
              <a:r>
                <a:rPr lang="en-US" sz="2400" i="1" dirty="0" smtClean="0">
                  <a:solidFill>
                    <a:schemeClr val="bg1"/>
                  </a:solidFill>
                </a:rPr>
                <a:t>Framework</a:t>
              </a:r>
              <a:endParaRPr lang="en-US" sz="2400" i="1" dirty="0">
                <a:solidFill>
                  <a:schemeClr val="bg1"/>
                </a:solidFill>
              </a:endParaRPr>
            </a:p>
          </p:txBody>
        </p:sp>
        <p:sp>
          <p:nvSpPr>
            <p:cNvPr id="31" name="Rectangle 39"/>
            <p:cNvSpPr>
              <a:spLocks noChangeArrowheads="1"/>
            </p:cNvSpPr>
            <p:nvPr/>
          </p:nvSpPr>
          <p:spPr bwMode="auto">
            <a:xfrm>
              <a:off x="219311" y="2195370"/>
              <a:ext cx="2905519" cy="630238"/>
            </a:xfrm>
            <a:prstGeom prst="rect">
              <a:avLst/>
            </a:prstGeom>
            <a:solidFill>
              <a:schemeClr val="tx2">
                <a:lumMod val="75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Local Access via</a:t>
              </a:r>
            </a:p>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Intra-Organization Query</a:t>
              </a:r>
              <a:endParaRPr lang="en-US" sz="1600" b="1" dirty="0">
                <a:solidFill>
                  <a:srgbClr val="FFFFFF"/>
                </a:solidFill>
                <a:latin typeface="Arial Narrow" pitchFamily="34" charset="0"/>
                <a:cs typeface="Arial" charset="0"/>
              </a:endParaRPr>
            </a:p>
          </p:txBody>
        </p:sp>
        <p:sp>
          <p:nvSpPr>
            <p:cNvPr id="32" name="Rectangle 40"/>
            <p:cNvSpPr>
              <a:spLocks noChangeArrowheads="1"/>
            </p:cNvSpPr>
            <p:nvPr/>
          </p:nvSpPr>
          <p:spPr bwMode="auto">
            <a:xfrm>
              <a:off x="3200400" y="2199339"/>
              <a:ext cx="2767785" cy="628650"/>
            </a:xfrm>
            <a:prstGeom prst="rect">
              <a:avLst/>
            </a:prstGeom>
            <a:solidFill>
              <a:schemeClr val="accent1"/>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Targeted Access via</a:t>
              </a:r>
            </a:p>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Inter-Organization Query</a:t>
              </a:r>
              <a:endParaRPr lang="en-US" sz="1600" b="1" dirty="0">
                <a:solidFill>
                  <a:srgbClr val="FFFFFF"/>
                </a:solidFill>
                <a:latin typeface="Arial Narrow" pitchFamily="34" charset="0"/>
                <a:cs typeface="Arial" charset="0"/>
              </a:endParaRPr>
            </a:p>
          </p:txBody>
        </p:sp>
        <p:sp>
          <p:nvSpPr>
            <p:cNvPr id="33" name="Rectangle 41"/>
            <p:cNvSpPr>
              <a:spLocks noChangeArrowheads="1"/>
            </p:cNvSpPr>
            <p:nvPr/>
          </p:nvSpPr>
          <p:spPr bwMode="auto">
            <a:xfrm>
              <a:off x="6046100" y="2199339"/>
              <a:ext cx="2811297" cy="631825"/>
            </a:xfrm>
            <a:prstGeom prst="rect">
              <a:avLst/>
            </a:prstGeom>
            <a:solidFill>
              <a:schemeClr val="bg1">
                <a:lumMod val="50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buClr>
                  <a:schemeClr val="tx1"/>
                </a:buClr>
              </a:pPr>
              <a:r>
                <a:rPr lang="en-US" sz="1600" b="1" dirty="0" smtClean="0">
                  <a:solidFill>
                    <a:srgbClr val="FFFFFF"/>
                  </a:solidFill>
                  <a:latin typeface="Arial Narrow" pitchFamily="34" charset="0"/>
                  <a:cs typeface="Arial" charset="0"/>
                </a:rPr>
                <a:t>Federated (Distributed) Access across multiple organizations</a:t>
              </a:r>
              <a:endParaRPr lang="en-US" sz="1600" b="1" dirty="0">
                <a:solidFill>
                  <a:srgbClr val="FFFFFF"/>
                </a:solidFill>
                <a:latin typeface="Arial Narrow" pitchFamily="34" charset="0"/>
                <a:cs typeface="Arial" charset="0"/>
              </a:endParaRPr>
            </a:p>
          </p:txBody>
        </p:sp>
        <p:sp>
          <p:nvSpPr>
            <p:cNvPr id="34" name="Text Box 48"/>
            <p:cNvSpPr txBox="1">
              <a:spLocks noChangeArrowheads="1"/>
            </p:cNvSpPr>
            <p:nvPr/>
          </p:nvSpPr>
          <p:spPr bwMode="auto">
            <a:xfrm>
              <a:off x="395782" y="6494582"/>
              <a:ext cx="8595817" cy="308417"/>
            </a:xfrm>
            <a:prstGeom prst="rect">
              <a:avLst/>
            </a:prstGeom>
            <a:solidFill>
              <a:schemeClr val="tx1">
                <a:lumMod val="75000"/>
                <a:lumOff val="25000"/>
              </a:schemeClr>
            </a:solidFill>
            <a:ln w="9525" algn="ctr">
              <a:solidFill>
                <a:schemeClr val="tx1">
                  <a:lumMod val="65000"/>
                  <a:lumOff val="35000"/>
                </a:schemeClr>
              </a:solidFill>
              <a:miter lim="800000"/>
              <a:headEnd/>
              <a:tailEnd/>
            </a:ln>
            <a:effectLst>
              <a:outerShdw blurRad="50800" dist="38100" dir="5400000" algn="t" rotWithShape="0">
                <a:prstClr val="black">
                  <a:alpha val="40000"/>
                </a:prstClr>
              </a:outerShdw>
            </a:effectLst>
            <a:scene3d>
              <a:camera prst="orthographicFront"/>
              <a:lightRig rig="threePt" dir="t"/>
            </a:scene3d>
            <a:sp3d>
              <a:bevelT/>
            </a:sp3d>
          </p:spPr>
          <p:txBody>
            <a:bodyPr wrap="square" lIns="92073" tIns="46037" rIns="92073" bIns="46037" anchor="ctr">
              <a:spAutoFit/>
            </a:bodyPr>
            <a:lstStyle/>
            <a:p>
              <a:pPr algn="ctr">
                <a:defRPr/>
              </a:pPr>
              <a:r>
                <a:rPr lang="en-US" sz="1400" dirty="0" smtClean="0">
                  <a:solidFill>
                    <a:schemeClr val="bg1"/>
                  </a:solidFill>
                  <a:latin typeface="Arial Narrow" pitchFamily="34" charset="0"/>
                </a:rPr>
                <a:t>Standards based approach to enable information access at all levels: Local, Targeted, and Federated (Distributed)</a:t>
              </a:r>
              <a:endParaRPr lang="en-US" sz="1400" dirty="0">
                <a:solidFill>
                  <a:schemeClr val="bg1"/>
                </a:solidFill>
                <a:latin typeface="Arial Narrow" pitchFamily="34" charset="0"/>
              </a:endParaRPr>
            </a:p>
          </p:txBody>
        </p:sp>
        <p:sp>
          <p:nvSpPr>
            <p:cNvPr id="35" name="Rectangle 44"/>
            <p:cNvSpPr>
              <a:spLocks noChangeArrowheads="1"/>
            </p:cNvSpPr>
            <p:nvPr/>
          </p:nvSpPr>
          <p:spPr bwMode="auto">
            <a:xfrm>
              <a:off x="219311" y="2915812"/>
              <a:ext cx="2905519" cy="1848673"/>
            </a:xfrm>
            <a:prstGeom prst="rect">
              <a:avLst/>
            </a:prstGeom>
            <a:solidFill>
              <a:schemeClr val="tx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defRPr/>
              </a:pPr>
              <a:r>
                <a:rPr lang="en-US" sz="1400" dirty="0" smtClean="0">
                  <a:solidFill>
                    <a:schemeClr val="bg1"/>
                  </a:solidFill>
                  <a:latin typeface="Arial Narrow" pitchFamily="34" charset="0"/>
                  <a:ea typeface="ＭＳ Ｐゴシック" pitchFamily="34" charset="-128"/>
                </a:rPr>
                <a:t>Create and disseminate queries internal to organization</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Structure Layer </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API’s for Data Access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p>
            <a:p>
              <a:pPr marL="109538" lvl="1" indent="-10953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Receive standardized responses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6" name="Rectangle 44"/>
            <p:cNvSpPr>
              <a:spLocks noChangeArrowheads="1"/>
            </p:cNvSpPr>
            <p:nvPr/>
          </p:nvSpPr>
          <p:spPr bwMode="auto">
            <a:xfrm>
              <a:off x="3200400" y="2898559"/>
              <a:ext cx="2774173" cy="1987147"/>
            </a:xfrm>
            <a:prstGeom prst="rect">
              <a:avLst/>
            </a:prstGeom>
            <a:solidFill>
              <a:schemeClr val="accent1"/>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Create and disseminate </a:t>
              </a:r>
              <a:r>
                <a:rPr lang="en-US" sz="1400" dirty="0" smtClean="0">
                  <a:solidFill>
                    <a:srgbClr val="FFFFFF"/>
                  </a:solidFill>
                  <a:latin typeface="Arial Narrow" pitchFamily="34" charset="0"/>
                  <a:ea typeface="ＭＳ Ｐゴシック" pitchFamily="34" charset="-128"/>
                </a:rPr>
                <a:t>queries to single external Organization</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Structure Layer </a:t>
              </a:r>
              <a:endParaRPr lang="en-US" sz="1400" dirty="0">
                <a:solidFill>
                  <a:srgbClr val="FFFFFF"/>
                </a:solidFill>
                <a:latin typeface="Arial Narrow" pitchFamily="34" charset="0"/>
                <a:ea typeface="ＭＳ Ｐゴシック" pitchFamily="34" charset="-128"/>
              </a:endParaRP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Transport Layer</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endParaRPr lang="en-US" sz="1400" dirty="0">
                <a:solidFill>
                  <a:srgbClr val="FFFFFF"/>
                </a:solidFill>
                <a:latin typeface="Arial Narrow" pitchFamily="34" charset="0"/>
                <a:ea typeface="ＭＳ Ｐゴシック" pitchFamily="34" charset="-128"/>
              </a:endParaRPr>
            </a:p>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Receive standardized </a:t>
              </a:r>
              <a:r>
                <a:rPr lang="en-US" sz="1400" dirty="0" smtClean="0">
                  <a:solidFill>
                    <a:srgbClr val="FFFFFF"/>
                  </a:solidFill>
                  <a:latin typeface="Arial Narrow" pitchFamily="34" charset="0"/>
                  <a:ea typeface="ＭＳ Ｐゴシック" pitchFamily="34" charset="-128"/>
                </a:rPr>
                <a:t>responses from external orgs</a:t>
              </a:r>
            </a:p>
            <a:p>
              <a:pPr marL="568325" lvl="2" indent="-111125">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7" name="Rectangle 44"/>
            <p:cNvSpPr>
              <a:spLocks noChangeArrowheads="1"/>
            </p:cNvSpPr>
            <p:nvPr/>
          </p:nvSpPr>
          <p:spPr bwMode="auto">
            <a:xfrm>
              <a:off x="6048376" y="2895292"/>
              <a:ext cx="2809022" cy="1990414"/>
            </a:xfrm>
            <a:prstGeom prst="rect">
              <a:avLst/>
            </a:prstGeom>
            <a:solidFill>
              <a:schemeClr val="bg1">
                <a:lumMod val="5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Create and disseminate queries to multiple orgs</a:t>
              </a:r>
            </a:p>
            <a:p>
              <a:pPr marL="109538" lvl="1" indent="-109538">
                <a:buClr>
                  <a:schemeClr val="bg1"/>
                </a:buClr>
                <a:buFont typeface="Arial" panose="020B0604020202020204" pitchFamily="34" charset="0"/>
                <a:buChar char="•"/>
              </a:pPr>
              <a:r>
                <a:rPr lang="en-US" sz="1400" dirty="0">
                  <a:solidFill>
                    <a:srgbClr val="FFFFFF"/>
                  </a:solidFill>
                  <a:latin typeface="Arial Narrow" pitchFamily="34" charset="0"/>
                  <a:ea typeface="ＭＳ Ｐゴシック" pitchFamily="34" charset="-128"/>
                </a:rPr>
                <a:t>g</a:t>
              </a:r>
              <a:r>
                <a:rPr lang="en-US" sz="1400" dirty="0" smtClean="0">
                  <a:solidFill>
                    <a:srgbClr val="FFFFFF"/>
                  </a:solidFill>
                  <a:latin typeface="Arial Narrow" pitchFamily="34" charset="0"/>
                  <a:ea typeface="ＭＳ Ｐゴシック" pitchFamily="34" charset="-128"/>
                </a:rPr>
                <a:t>overned by a network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Receive aggregated or  de-identified responses</a:t>
              </a:r>
              <a:endParaRPr lang="en-US" sz="1400" dirty="0">
                <a:solidFill>
                  <a:srgbClr val="FFFFFF"/>
                </a:solidFill>
                <a:latin typeface="Arial Narrow" pitchFamily="34" charset="0"/>
                <a:ea typeface="ＭＳ Ｐゴシック" pitchFamily="34" charset="-128"/>
              </a:endParaRP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Focus on Information Model for the network and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Leverage standards from earlier phases.</a:t>
              </a:r>
              <a:endParaRPr lang="en-US" sz="1400" dirty="0">
                <a:solidFill>
                  <a:srgbClr val="FFFFFF"/>
                </a:solidFill>
                <a:latin typeface="Arial Narrow" pitchFamily="34" charset="0"/>
                <a:ea typeface="ＭＳ Ｐゴシック" pitchFamily="34" charset="-128"/>
              </a:endParaRPr>
            </a:p>
          </p:txBody>
        </p:sp>
        <p:sp>
          <p:nvSpPr>
            <p:cNvPr id="38" name="Rectangle 37"/>
            <p:cNvSpPr/>
            <p:nvPr/>
          </p:nvSpPr>
          <p:spPr>
            <a:xfrm>
              <a:off x="395783" y="5010146"/>
              <a:ext cx="8595817" cy="1430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3182946" y="5061112"/>
              <a:ext cx="9843" cy="1337139"/>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8500" y="5061112"/>
              <a:ext cx="19685" cy="1317646"/>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06333" y="5039268"/>
              <a:ext cx="810638" cy="63712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Source</a:t>
              </a:r>
            </a:p>
            <a:p>
              <a:pPr algn="ctr"/>
              <a:r>
                <a:rPr lang="en-US" sz="1200" dirty="0" smtClean="0">
                  <a:solidFill>
                    <a:schemeClr val="tx1"/>
                  </a:solidFill>
                </a:rPr>
                <a:t>(Org2</a:t>
              </a:r>
              <a:r>
                <a:rPr lang="en-US" sz="700" dirty="0" smtClean="0">
                  <a:solidFill>
                    <a:schemeClr val="tx1"/>
                  </a:solidFill>
                </a:rPr>
                <a:t>)</a:t>
              </a:r>
              <a:endParaRPr lang="en-US" sz="700" dirty="0">
                <a:solidFill>
                  <a:schemeClr val="tx1"/>
                </a:solidFill>
              </a:endParaRPr>
            </a:p>
          </p:txBody>
        </p:sp>
        <p:sp>
          <p:nvSpPr>
            <p:cNvPr id="42" name="Rectangle 41"/>
            <p:cNvSpPr/>
            <p:nvPr/>
          </p:nvSpPr>
          <p:spPr>
            <a:xfrm>
              <a:off x="8101186" y="5047464"/>
              <a:ext cx="799642" cy="637552"/>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(Org3)</a:t>
              </a:r>
              <a:endParaRPr lang="en-US" sz="1200" dirty="0"/>
            </a:p>
          </p:txBody>
        </p:sp>
        <p:sp>
          <p:nvSpPr>
            <p:cNvPr id="43" name="Rectangle 42"/>
            <p:cNvSpPr/>
            <p:nvPr/>
          </p:nvSpPr>
          <p:spPr>
            <a:xfrm>
              <a:off x="6029165" y="5061112"/>
              <a:ext cx="883427" cy="637551"/>
            </a:xfrm>
            <a:prstGeom prst="rect">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(Org1</a:t>
              </a:r>
              <a:r>
                <a:rPr lang="en-US" sz="700" dirty="0" smtClean="0"/>
                <a:t>)</a:t>
              </a:r>
              <a:endParaRPr lang="en-US" sz="700" dirty="0"/>
            </a:p>
          </p:txBody>
        </p:sp>
        <p:sp>
          <p:nvSpPr>
            <p:cNvPr id="50" name="Oval 49"/>
            <p:cNvSpPr/>
            <p:nvPr/>
          </p:nvSpPr>
          <p:spPr>
            <a:xfrm>
              <a:off x="6048375" y="5874833"/>
              <a:ext cx="1187748" cy="564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Query Request</a:t>
              </a:r>
              <a:endParaRPr lang="en-US" sz="1200" dirty="0"/>
            </a:p>
          </p:txBody>
        </p:sp>
        <p:sp>
          <p:nvSpPr>
            <p:cNvPr id="51" name="Oval 50"/>
            <p:cNvSpPr/>
            <p:nvPr/>
          </p:nvSpPr>
          <p:spPr>
            <a:xfrm>
              <a:off x="7608406" y="5937033"/>
              <a:ext cx="1426626" cy="529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solidFill>
                </a:rPr>
                <a:t>Query Response</a:t>
              </a:r>
              <a:endParaRPr lang="en-US" sz="1200" b="1" dirty="0">
                <a:solidFill>
                  <a:schemeClr val="accent1"/>
                </a:solidFill>
              </a:endParaRPr>
            </a:p>
          </p:txBody>
        </p:sp>
        <p:sp>
          <p:nvSpPr>
            <p:cNvPr id="52" name="Rounded Rectangle 51"/>
            <p:cNvSpPr/>
            <p:nvPr/>
          </p:nvSpPr>
          <p:spPr>
            <a:xfrm>
              <a:off x="473417" y="5266083"/>
              <a:ext cx="2057400" cy="941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X Hospital System</a:t>
              </a:r>
              <a:endParaRPr lang="en-US" sz="1400" dirty="0"/>
            </a:p>
          </p:txBody>
        </p:sp>
        <p:pic>
          <p:nvPicPr>
            <p:cNvPr id="53" name="Picture 2" descr="C:\Users\zeshan.a.rajput\AppData\Local\Microsoft\Windows\Temporary Internet Files\Content.IE5\SW3LH9SE\MC900334026[1].wmf"/>
            <p:cNvPicPr>
              <a:picLocks noChangeAspect="1" noChangeArrowheads="1"/>
            </p:cNvPicPr>
            <p:nvPr/>
          </p:nvPicPr>
          <p:blipFill>
            <a:blip r:embed="rId2" cstate="print"/>
            <a:srcRect/>
            <a:stretch>
              <a:fillRect/>
            </a:stretch>
          </p:blipFill>
          <p:spPr bwMode="auto">
            <a:xfrm>
              <a:off x="471786" y="5620014"/>
              <a:ext cx="499001" cy="798815"/>
            </a:xfrm>
            <a:prstGeom prst="rect">
              <a:avLst/>
            </a:prstGeom>
            <a:noFill/>
          </p:spPr>
        </p:pic>
        <p:pic>
          <p:nvPicPr>
            <p:cNvPr id="54" name="Picture 3" descr="C:\Program Files (x86)\Microsoft Office\MEDIA\CAGCAT10\j0205582.wmf"/>
            <p:cNvPicPr>
              <a:picLocks noChangeAspect="1" noChangeArrowheads="1"/>
            </p:cNvPicPr>
            <p:nvPr/>
          </p:nvPicPr>
          <p:blipFill>
            <a:blip r:embed="rId3" cstate="print"/>
            <a:srcRect/>
            <a:stretch>
              <a:fillRect/>
            </a:stretch>
          </p:blipFill>
          <p:spPr bwMode="auto">
            <a:xfrm>
              <a:off x="1902260" y="5605887"/>
              <a:ext cx="635959" cy="659993"/>
            </a:xfrm>
            <a:prstGeom prst="rect">
              <a:avLst/>
            </a:prstGeom>
            <a:solidFill>
              <a:schemeClr val="bg1"/>
            </a:solidFill>
          </p:spPr>
        </p:pic>
        <p:cxnSp>
          <p:nvCxnSpPr>
            <p:cNvPr id="56" name="Straight Arrow Connector 55"/>
            <p:cNvCxnSpPr/>
            <p:nvPr/>
          </p:nvCxnSpPr>
          <p:spPr>
            <a:xfrm flipH="1">
              <a:off x="1045788" y="5937034"/>
              <a:ext cx="685800"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3396538" y="5363874"/>
              <a:ext cx="970915" cy="82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t>X </a:t>
              </a:r>
              <a:r>
                <a:rPr lang="en-US" sz="1200" dirty="0" smtClean="0"/>
                <a:t>Hospital System</a:t>
              </a:r>
              <a:endParaRPr lang="en-US" sz="1200" dirty="0"/>
            </a:p>
          </p:txBody>
        </p:sp>
        <p:sp>
          <p:nvSpPr>
            <p:cNvPr id="61" name="Rounded Rectangle 60"/>
            <p:cNvSpPr/>
            <p:nvPr/>
          </p:nvSpPr>
          <p:spPr>
            <a:xfrm>
              <a:off x="4857945" y="5370869"/>
              <a:ext cx="951865" cy="826229"/>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Y</a:t>
              </a:r>
              <a:r>
                <a:rPr lang="en-US" sz="1200" dirty="0" smtClean="0"/>
                <a:t> Hospital System</a:t>
              </a:r>
              <a:endParaRPr lang="en-US" sz="1200" dirty="0"/>
            </a:p>
          </p:txBody>
        </p:sp>
      </p:grpSp>
      <p:cxnSp>
        <p:nvCxnSpPr>
          <p:cNvPr id="12" name="Straight Arrow Connector 11"/>
          <p:cNvCxnSpPr>
            <a:stCxn id="50" idx="0"/>
            <a:endCxn id="43" idx="2"/>
          </p:cNvCxnSpPr>
          <p:nvPr/>
        </p:nvCxnSpPr>
        <p:spPr>
          <a:xfrm flipH="1" flipV="1">
            <a:off x="6510360" y="5679442"/>
            <a:ext cx="171370" cy="176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0" idx="0"/>
            <a:endCxn id="41" idx="2"/>
          </p:cNvCxnSpPr>
          <p:nvPr/>
        </p:nvCxnSpPr>
        <p:spPr>
          <a:xfrm flipV="1">
            <a:off x="6681730" y="5657168"/>
            <a:ext cx="869403" cy="198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0" idx="0"/>
            <a:endCxn id="42" idx="2"/>
          </p:cNvCxnSpPr>
          <p:nvPr/>
        </p:nvCxnSpPr>
        <p:spPr>
          <a:xfrm flipV="1">
            <a:off x="6681730" y="5665795"/>
            <a:ext cx="1858758" cy="1898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1" idx="0"/>
          </p:cNvCxnSpPr>
          <p:nvPr/>
        </p:nvCxnSpPr>
        <p:spPr>
          <a:xfrm flipH="1" flipV="1">
            <a:off x="6681730" y="5665796"/>
            <a:ext cx="1679470" cy="252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0"/>
            <a:endCxn id="41" idx="2"/>
          </p:cNvCxnSpPr>
          <p:nvPr/>
        </p:nvCxnSpPr>
        <p:spPr>
          <a:xfrm flipH="1" flipV="1">
            <a:off x="7551133" y="5657168"/>
            <a:ext cx="810067" cy="26064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1" idx="0"/>
            <a:endCxn id="42" idx="2"/>
          </p:cNvCxnSpPr>
          <p:nvPr/>
        </p:nvCxnSpPr>
        <p:spPr>
          <a:xfrm flipV="1">
            <a:off x="8361200" y="5665795"/>
            <a:ext cx="179288" cy="252017"/>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3"/>
            <a:endCxn id="61" idx="1"/>
          </p:cNvCxnSpPr>
          <p:nvPr/>
        </p:nvCxnSpPr>
        <p:spPr>
          <a:xfrm>
            <a:off x="4406934" y="5757768"/>
            <a:ext cx="490492" cy="6995"/>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52946"/>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53" name="TextBox 52"/>
          <p:cNvSpPr txBox="1"/>
          <p:nvPr/>
        </p:nvSpPr>
        <p:spPr>
          <a:xfrm>
            <a:off x="-76201" y="238780"/>
            <a:ext cx="8229601"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NIST Risk and Security Framework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 y="1009174"/>
            <a:ext cx="9154392" cy="5620796"/>
          </a:xfrm>
          <a:prstGeom prst="rect">
            <a:avLst/>
          </a:prstGeom>
        </p:spPr>
      </p:pic>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33</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212250276"/>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848600" cy="2590800"/>
          </a:xfrm>
        </p:spPr>
        <p:txBody>
          <a:bodyPr>
            <a:normAutofit/>
          </a:bodyPr>
          <a:lstStyle/>
          <a:p>
            <a:pPr algn="ctr"/>
            <a:r>
              <a:rPr lang="en-US" sz="3600" dirty="0" smtClean="0">
                <a:solidFill>
                  <a:schemeClr val="tx1"/>
                </a:solidFill>
              </a:rPr>
              <a:t>History </a:t>
            </a:r>
            <a:r>
              <a:rPr lang="en-US" sz="3600" dirty="0">
                <a:solidFill>
                  <a:schemeClr val="tx1"/>
                </a:solidFill>
              </a:rPr>
              <a:t>of FHIM </a:t>
            </a:r>
            <a:r>
              <a:rPr lang="en-US" sz="3600" dirty="0" smtClean="0">
                <a:solidFill>
                  <a:schemeClr val="tx1"/>
                </a:solidFill>
              </a:rPr>
              <a:t/>
            </a:r>
            <a:br>
              <a:rPr lang="en-US" sz="3600" dirty="0" smtClean="0">
                <a:solidFill>
                  <a:schemeClr val="tx1"/>
                </a:solidFill>
              </a:rPr>
            </a:br>
            <a:r>
              <a:rPr lang="en-US" sz="2200" dirty="0" smtClean="0">
                <a:solidFill>
                  <a:schemeClr val="tx1"/>
                </a:solidFill>
              </a:rPr>
              <a:t>so </a:t>
            </a:r>
            <a:r>
              <a:rPr lang="en-US" sz="2200" dirty="0">
                <a:solidFill>
                  <a:schemeClr val="tx1"/>
                </a:solidFill>
              </a:rPr>
              <a:t>the context of what was started / stalled / </a:t>
            </a:r>
            <a:r>
              <a:rPr lang="en-US" sz="2200" dirty="0" smtClean="0">
                <a:solidFill>
                  <a:schemeClr val="tx1"/>
                </a:solidFill>
              </a:rPr>
              <a:t>restarted; where, it </a:t>
            </a:r>
            <a:r>
              <a:rPr lang="en-US" sz="2200" dirty="0">
                <a:solidFill>
                  <a:schemeClr val="tx1"/>
                </a:solidFill>
              </a:rPr>
              <a:t>is better </a:t>
            </a:r>
            <a:r>
              <a:rPr lang="en-US" sz="2200" dirty="0" smtClean="0">
                <a:solidFill>
                  <a:schemeClr val="tx1"/>
                </a:solidFill>
              </a:rPr>
              <a:t>appreciated why FHIM </a:t>
            </a:r>
            <a:r>
              <a:rPr lang="en-US" sz="2200" dirty="0">
                <a:solidFill>
                  <a:schemeClr val="tx1"/>
                </a:solidFill>
              </a:rPr>
              <a:t>kept evolving.  </a:t>
            </a:r>
            <a:r>
              <a:rPr lang="en-US" sz="2200" dirty="0" smtClean="0">
                <a:solidFill>
                  <a:schemeClr val="tx1"/>
                </a:solidFill>
              </a:rPr>
              <a:t/>
            </a:r>
            <a:br>
              <a:rPr lang="en-US" sz="2200" dirty="0" smtClean="0">
                <a:solidFill>
                  <a:schemeClr val="tx1"/>
                </a:solidFill>
              </a:rPr>
            </a:br>
            <a:r>
              <a:rPr lang="en-US" sz="2200" dirty="0" smtClean="0">
                <a:solidFill>
                  <a:schemeClr val="tx1"/>
                </a:solidFill>
              </a:rPr>
              <a:t>(</a:t>
            </a:r>
            <a:r>
              <a:rPr lang="en-US" sz="2200" dirty="0">
                <a:solidFill>
                  <a:schemeClr val="tx1"/>
                </a:solidFill>
              </a:rPr>
              <a:t>This was thought important from Mark </a:t>
            </a:r>
            <a:r>
              <a:rPr lang="en-US" sz="2200" dirty="0" smtClean="0">
                <a:solidFill>
                  <a:schemeClr val="tx1"/>
                </a:solidFill>
              </a:rPr>
              <a:t>Janczewski </a:t>
            </a:r>
            <a:r>
              <a:rPr lang="en-US" sz="2200" dirty="0">
                <a:solidFill>
                  <a:schemeClr val="tx1"/>
                </a:solidFill>
              </a:rPr>
              <a:t>and other HL7 Co Chairs since that bigger picture comes into </a:t>
            </a:r>
            <a:r>
              <a:rPr lang="en-US" sz="2200" dirty="0" smtClean="0">
                <a:solidFill>
                  <a:schemeClr val="tx1"/>
                </a:solidFill>
              </a:rPr>
              <a:t>play. </a:t>
            </a:r>
            <a:endParaRPr lang="en-US" sz="2200" b="1" dirty="0">
              <a:solidFill>
                <a:schemeClr val="tx1"/>
              </a:solidFill>
            </a:endParaRPr>
          </a:p>
        </p:txBody>
      </p:sp>
      <p:sp>
        <p:nvSpPr>
          <p:cNvPr id="3" name="Subtitle 2"/>
          <p:cNvSpPr>
            <a:spLocks noGrp="1"/>
          </p:cNvSpPr>
          <p:nvPr>
            <p:ph type="subTitle" idx="1"/>
          </p:nvPr>
        </p:nvSpPr>
        <p:spPr>
          <a:xfrm>
            <a:off x="76200" y="3818752"/>
            <a:ext cx="9067800" cy="3039248"/>
          </a:xfrm>
        </p:spPr>
        <p:txBody>
          <a:bodyPr>
            <a:normAutofit/>
          </a:bodyPr>
          <a:lstStyle/>
          <a:p>
            <a:pPr>
              <a:spcBef>
                <a:spcPts val="0"/>
              </a:spcBef>
            </a:pPr>
            <a:r>
              <a:rPr lang="en-US" sz="2000" b="1" dirty="0" smtClean="0">
                <a:latin typeface="Arial Narrow" panose="020B0606020202030204" pitchFamily="34" charset="0"/>
              </a:rPr>
              <a:t>Presented to:</a:t>
            </a:r>
          </a:p>
          <a:p>
            <a:pPr>
              <a:spcBef>
                <a:spcPts val="0"/>
              </a:spcBef>
            </a:pPr>
            <a:r>
              <a:rPr lang="en-US" sz="2000" b="1" dirty="0">
                <a:latin typeface="Arial Narrow" panose="020B0606020202030204" pitchFamily="34" charset="0"/>
              </a:rPr>
              <a:t>Gail A. </a:t>
            </a:r>
            <a:r>
              <a:rPr lang="en-US" sz="2000" b="1" dirty="0" err="1">
                <a:latin typeface="Arial Narrow" panose="020B0606020202030204" pitchFamily="34" charset="0"/>
              </a:rPr>
              <a:t>Kalbfleisch</a:t>
            </a:r>
            <a:r>
              <a:rPr lang="en-US" sz="2000" b="1" dirty="0">
                <a:latin typeface="Arial Narrow" panose="020B0606020202030204" pitchFamily="34" charset="0"/>
              </a:rPr>
              <a:t> </a:t>
            </a:r>
            <a:r>
              <a:rPr lang="en-US" sz="2000" dirty="0">
                <a:latin typeface="Arial Narrow" panose="020B0606020202030204" pitchFamily="34" charset="0"/>
              </a:rPr>
              <a:t>Program Director, Federal Health Architecture </a:t>
            </a:r>
            <a:endParaRPr lang="en-US" sz="2000" dirty="0" smtClean="0">
              <a:latin typeface="Arial Narrow" panose="020B0606020202030204" pitchFamily="34" charset="0"/>
            </a:endParaRPr>
          </a:p>
          <a:p>
            <a:pPr>
              <a:spcBef>
                <a:spcPts val="0"/>
              </a:spcBef>
            </a:pPr>
            <a:r>
              <a:rPr lang="en-US" sz="2000" dirty="0" smtClean="0">
                <a:latin typeface="Arial Narrow" panose="020B0606020202030204" pitchFamily="34" charset="0"/>
              </a:rPr>
              <a:t>Office </a:t>
            </a:r>
            <a:r>
              <a:rPr lang="en-US" sz="2000" dirty="0">
                <a:latin typeface="Arial Narrow" panose="020B0606020202030204" pitchFamily="34" charset="0"/>
              </a:rPr>
              <a:t>of the National Coordinator for Health Information Technology </a:t>
            </a:r>
            <a:endParaRPr lang="en-US" sz="2000" dirty="0" smtClean="0">
              <a:latin typeface="Arial Narrow" panose="020B0606020202030204" pitchFamily="34" charset="0"/>
            </a:endParaRPr>
          </a:p>
          <a:p>
            <a:pPr>
              <a:spcBef>
                <a:spcPts val="0"/>
              </a:spcBef>
            </a:pPr>
            <a:r>
              <a:rPr lang="en-US" sz="2000" dirty="0" smtClean="0">
                <a:latin typeface="Arial Narrow" panose="020B0606020202030204" pitchFamily="34" charset="0"/>
              </a:rPr>
              <a:t>Department </a:t>
            </a:r>
            <a:r>
              <a:rPr lang="en-US" sz="2000" dirty="0">
                <a:latin typeface="Arial Narrow" panose="020B0606020202030204" pitchFamily="34" charset="0"/>
              </a:rPr>
              <a:t>of Health and Human Services </a:t>
            </a:r>
            <a:endParaRPr lang="en-US" sz="2000" dirty="0" smtClean="0">
              <a:latin typeface="Arial Narrow" panose="020B0606020202030204" pitchFamily="34" charset="0"/>
            </a:endParaRPr>
          </a:p>
          <a:p>
            <a:pPr>
              <a:spcBef>
                <a:spcPts val="600"/>
              </a:spcBef>
            </a:pPr>
            <a:r>
              <a:rPr lang="en-US" sz="2000" b="1" dirty="0" smtClean="0">
                <a:latin typeface="Arial Narrow" panose="020B0606020202030204" pitchFamily="34" charset="0"/>
              </a:rPr>
              <a:t>Prepared </a:t>
            </a:r>
            <a:r>
              <a:rPr lang="en-US" sz="2000" b="1" dirty="0">
                <a:latin typeface="Arial Narrow" panose="020B0606020202030204" pitchFamily="34" charset="0"/>
              </a:rPr>
              <a:t>b</a:t>
            </a:r>
            <a:r>
              <a:rPr lang="en-US" sz="2000" b="1" dirty="0" smtClean="0">
                <a:latin typeface="Arial Narrow" panose="020B0606020202030204" pitchFamily="34" charset="0"/>
              </a:rPr>
              <a:t>y:</a:t>
            </a:r>
          </a:p>
          <a:p>
            <a:pPr>
              <a:spcBef>
                <a:spcPts val="0"/>
              </a:spcBef>
            </a:pPr>
            <a:r>
              <a:rPr lang="en-US" sz="2000" b="1" dirty="0" smtClean="0">
                <a:latin typeface="Arial Narrow" panose="020B0606020202030204" pitchFamily="34" charset="0"/>
              </a:rPr>
              <a:t>Nona Hall</a:t>
            </a:r>
            <a:r>
              <a:rPr lang="en-US" sz="2000" dirty="0" smtClean="0">
                <a:latin typeface="Arial Narrow" panose="020B0606020202030204" pitchFamily="34" charset="0"/>
              </a:rPr>
              <a:t>, IPO FHIM Proponent</a:t>
            </a:r>
          </a:p>
          <a:p>
            <a:pPr>
              <a:spcBef>
                <a:spcPts val="0"/>
              </a:spcBef>
            </a:pPr>
            <a:r>
              <a:rPr lang="en-US" sz="2000" b="1" dirty="0" smtClean="0">
                <a:latin typeface="Arial Narrow" panose="020B0606020202030204" pitchFamily="34" charset="0"/>
              </a:rPr>
              <a:t>Steve Wagner</a:t>
            </a:r>
            <a:r>
              <a:rPr lang="en-US" sz="2000" dirty="0" smtClean="0">
                <a:latin typeface="Arial Narrow" panose="020B0606020202030204" pitchFamily="34" charset="0"/>
              </a:rPr>
              <a:t>, </a:t>
            </a:r>
            <a:r>
              <a:rPr lang="en-US" sz="2000" dirty="0" err="1" smtClean="0">
                <a:latin typeface="Arial Narrow" panose="020B0606020202030204" pitchFamily="34" charset="0"/>
              </a:rPr>
              <a:t>Apprio</a:t>
            </a:r>
            <a:r>
              <a:rPr lang="en-US" sz="2000" dirty="0" smtClean="0">
                <a:latin typeface="Arial Narrow" panose="020B0606020202030204" pitchFamily="34" charset="0"/>
              </a:rPr>
              <a:t> FHIM Project Manager</a:t>
            </a:r>
          </a:p>
          <a:p>
            <a:pPr>
              <a:spcBef>
                <a:spcPts val="0"/>
              </a:spcBef>
            </a:pPr>
            <a:r>
              <a:rPr lang="en-US" sz="2000" b="1" dirty="0" smtClean="0">
                <a:latin typeface="Arial Narrow" panose="020B0606020202030204" pitchFamily="34" charset="0"/>
              </a:rPr>
              <a:t>Steve Hufnagel</a:t>
            </a:r>
            <a:r>
              <a:rPr lang="en-US" sz="2000" dirty="0" smtClean="0">
                <a:latin typeface="Arial Narrow" panose="020B0606020202030204" pitchFamily="34" charset="0"/>
              </a:rPr>
              <a:t>, </a:t>
            </a:r>
            <a:r>
              <a:rPr lang="en-US" sz="2000" dirty="0" err="1" smtClean="0">
                <a:latin typeface="Arial Narrow" panose="020B0606020202030204" pitchFamily="34" charset="0"/>
              </a:rPr>
              <a:t>Apprio</a:t>
            </a:r>
            <a:r>
              <a:rPr lang="en-US" sz="2000" dirty="0" smtClean="0">
                <a:latin typeface="Arial Narrow" panose="020B0606020202030204" pitchFamily="34" charset="0"/>
              </a:rPr>
              <a:t> FHIM Facilitator at HL7</a:t>
            </a:r>
          </a:p>
          <a:p>
            <a:pPr>
              <a:spcBef>
                <a:spcPts val="0"/>
              </a:spcBef>
            </a:pPr>
            <a:endParaRPr lang="en-US" sz="2000" dirty="0">
              <a:latin typeface="Arial Narrow" panose="020B0606020202030204" pitchFamily="34" charset="0"/>
            </a:endParaRPr>
          </a:p>
        </p:txBody>
      </p:sp>
      <p:sp>
        <p:nvSpPr>
          <p:cNvPr id="9" name="Line 5"/>
          <p:cNvSpPr>
            <a:spLocks noChangeShapeType="1"/>
          </p:cNvSpPr>
          <p:nvPr/>
        </p:nvSpPr>
        <p:spPr bwMode="auto">
          <a:xfrm>
            <a:off x="461963" y="37338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34</a:t>
            </a:fld>
            <a:endParaRPr lang="en-US" sz="1400">
              <a:solidFill>
                <a:schemeClr val="tx1"/>
              </a:solidFill>
            </a:endParaRPr>
          </a:p>
        </p:txBody>
      </p:sp>
    </p:spTree>
    <p:extLst>
      <p:ext uri="{BB962C8B-B14F-4D97-AF65-F5344CB8AC3E}">
        <p14:creationId xmlns:p14="http://schemas.microsoft.com/office/powerpoint/2010/main" val="1509512267"/>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848600" cy="2590800"/>
          </a:xfrm>
        </p:spPr>
        <p:txBody>
          <a:bodyPr>
            <a:normAutofit/>
          </a:bodyPr>
          <a:lstStyle/>
          <a:p>
            <a:pPr algn="ctr"/>
            <a:r>
              <a:rPr lang="en-US" sz="3600" dirty="0" smtClean="0">
                <a:solidFill>
                  <a:schemeClr val="tx1"/>
                </a:solidFill>
              </a:rPr>
              <a:t>SLIDES TBD</a:t>
            </a:r>
            <a:endParaRPr lang="en-US" sz="2200" b="1" dirty="0">
              <a:solidFill>
                <a:schemeClr val="tx1"/>
              </a:solidFill>
            </a:endParaRPr>
          </a:p>
        </p:txBody>
      </p:sp>
      <p:sp>
        <p:nvSpPr>
          <p:cNvPr id="3" name="Subtitle 2"/>
          <p:cNvSpPr>
            <a:spLocks noGrp="1"/>
          </p:cNvSpPr>
          <p:nvPr>
            <p:ph type="subTitle" idx="1"/>
          </p:nvPr>
        </p:nvSpPr>
        <p:spPr>
          <a:xfrm>
            <a:off x="76200" y="3818752"/>
            <a:ext cx="9067800" cy="3039248"/>
          </a:xfrm>
        </p:spPr>
        <p:txBody>
          <a:bodyPr>
            <a:normAutofit/>
          </a:bodyPr>
          <a:lstStyle/>
          <a:p>
            <a:pPr>
              <a:spcBef>
                <a:spcPts val="0"/>
              </a:spcBef>
            </a:pPr>
            <a:r>
              <a:rPr lang="en-US" sz="2000" dirty="0" smtClean="0">
                <a:latin typeface="Arial Narrow" panose="020B0606020202030204" pitchFamily="34" charset="0"/>
              </a:rPr>
              <a:t>Busch Administration</a:t>
            </a:r>
          </a:p>
          <a:p>
            <a:pPr>
              <a:spcBef>
                <a:spcPts val="0"/>
              </a:spcBef>
            </a:pPr>
            <a:r>
              <a:rPr lang="en-US" dirty="0" smtClean="0">
                <a:latin typeface="Arial Narrow" panose="020B0606020202030204" pitchFamily="34" charset="0"/>
              </a:rPr>
              <a:t>Tim Cromwell &amp; Nancy Orvis were FHIM Proponents</a:t>
            </a:r>
          </a:p>
          <a:p>
            <a:pPr>
              <a:spcBef>
                <a:spcPts val="0"/>
              </a:spcBef>
            </a:pPr>
            <a:r>
              <a:rPr lang="en-US" dirty="0" smtClean="0">
                <a:latin typeface="Arial Narrow" panose="020B0606020202030204" pitchFamily="34" charset="0"/>
              </a:rPr>
              <a:t>HITSP Lesson Learned </a:t>
            </a:r>
            <a:r>
              <a:rPr lang="en-US" dirty="0" smtClean="0">
                <a:latin typeface="Arial Narrow" panose="020B0606020202030204" pitchFamily="34" charset="0"/>
                <a:sym typeface="Wingdings" panose="05000000000000000000" pitchFamily="2" charset="2"/>
              </a:rPr>
              <a:t> MDHT for Developers</a:t>
            </a:r>
            <a:endParaRPr lang="en-US" sz="2000" dirty="0" smtClean="0">
              <a:latin typeface="Arial Narrow" panose="020B0606020202030204" pitchFamily="34" charset="0"/>
            </a:endParaRPr>
          </a:p>
          <a:p>
            <a:pPr>
              <a:spcBef>
                <a:spcPts val="0"/>
              </a:spcBef>
            </a:pPr>
            <a:r>
              <a:rPr lang="en-US" dirty="0" smtClean="0">
                <a:latin typeface="Arial Narrow" panose="020B0606020202030204" pitchFamily="34" charset="0"/>
              </a:rPr>
              <a:t>Obama Administration</a:t>
            </a:r>
            <a:endParaRPr lang="en-US" sz="2000" dirty="0">
              <a:latin typeface="Arial Narrow" panose="020B0606020202030204" pitchFamily="34" charset="0"/>
            </a:endParaRPr>
          </a:p>
        </p:txBody>
      </p:sp>
      <p:sp>
        <p:nvSpPr>
          <p:cNvPr id="9" name="Line 5"/>
          <p:cNvSpPr>
            <a:spLocks noChangeShapeType="1"/>
          </p:cNvSpPr>
          <p:nvPr/>
        </p:nvSpPr>
        <p:spPr bwMode="auto">
          <a:xfrm>
            <a:off x="461963" y="37338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35</a:t>
            </a:fld>
            <a:endParaRPr lang="en-US" sz="1400">
              <a:solidFill>
                <a:schemeClr val="tx1"/>
              </a:solidFill>
            </a:endParaRPr>
          </a:p>
        </p:txBody>
      </p:sp>
    </p:spTree>
    <p:extLst>
      <p:ext uri="{BB962C8B-B14F-4D97-AF65-F5344CB8AC3E}">
        <p14:creationId xmlns:p14="http://schemas.microsoft.com/office/powerpoint/2010/main" val="26215402"/>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10600" cy="990600"/>
          </a:xfrm>
        </p:spPr>
        <p:txBody>
          <a:bodyPr>
            <a:noAutofit/>
          </a:bodyPr>
          <a:lstStyle/>
          <a:p>
            <a:pPr algn="ctr"/>
            <a:r>
              <a:rPr lang="en-US" sz="2800" b="1" dirty="0" smtClean="0">
                <a:solidFill>
                  <a:schemeClr val="bg1"/>
                </a:solidFill>
                <a:latin typeface="Arial Black" panose="020B0A04020102020204" pitchFamily="34" charset="0"/>
              </a:rPr>
              <a:t>FHA Mission Needs Statement vs.</a:t>
            </a:r>
            <a:br>
              <a:rPr lang="en-US" sz="2800" b="1" dirty="0" smtClean="0">
                <a:solidFill>
                  <a:schemeClr val="bg1"/>
                </a:solidFill>
                <a:latin typeface="Arial Black" panose="020B0A04020102020204" pitchFamily="34" charset="0"/>
              </a:rPr>
            </a:br>
            <a:r>
              <a:rPr lang="en-US" sz="2800" b="1" i="1" u="sng" dirty="0" smtClean="0">
                <a:solidFill>
                  <a:schemeClr val="bg1"/>
                </a:solidFill>
                <a:latin typeface="Arial" panose="020B0604020202020204" pitchFamily="34" charset="0"/>
                <a:cs typeface="Arial" panose="020B0604020202020204" pitchFamily="34" charset="0"/>
              </a:rPr>
              <a:t>US Realm EHR-S </a:t>
            </a:r>
            <a:r>
              <a:rPr lang="en-US" sz="2800" b="1" i="1" u="sng" dirty="0">
                <a:solidFill>
                  <a:schemeClr val="bg1"/>
                </a:solidFill>
                <a:latin typeface="Arial" panose="020B0604020202020204" pitchFamily="34" charset="0"/>
                <a:cs typeface="Arial" panose="020B0604020202020204" pitchFamily="34" charset="0"/>
              </a:rPr>
              <a:t>FM Profile</a:t>
            </a:r>
            <a:endParaRPr lang="en-US" sz="2800" b="1" i="1" u="sng"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457200" y="1447800"/>
            <a:ext cx="8229600" cy="4800600"/>
          </a:xfrm>
        </p:spPr>
        <p:txBody>
          <a:bodyPr>
            <a:noAutofit/>
          </a:bodyPr>
          <a:lstStyle/>
          <a:p>
            <a:pPr>
              <a:spcBef>
                <a:spcPts val="1200"/>
              </a:spcBef>
            </a:pPr>
            <a:r>
              <a:rPr lang="en-US" sz="2400" dirty="0" smtClean="0">
                <a:latin typeface="Arial" panose="020B0604020202020204" pitchFamily="34" charset="0"/>
                <a:cs typeface="Arial" panose="020B0604020202020204" pitchFamily="34" charset="0"/>
              </a:rPr>
              <a:t>Advance </a:t>
            </a:r>
            <a:r>
              <a:rPr lang="en-US" sz="2400" dirty="0">
                <a:latin typeface="Arial" panose="020B0604020202020204" pitchFamily="34" charset="0"/>
                <a:cs typeface="Arial" panose="020B0604020202020204" pitchFamily="34" charset="0"/>
              </a:rPr>
              <a:t>the national agenda for health </a:t>
            </a:r>
            <a:r>
              <a:rPr lang="en-US" sz="2400" dirty="0" smtClean="0">
                <a:latin typeface="Arial" panose="020B0604020202020204" pitchFamily="34" charset="0"/>
                <a:cs typeface="Arial" panose="020B0604020202020204" pitchFamily="34" charset="0"/>
              </a:rPr>
              <a:t>IT </a:t>
            </a:r>
            <a:endParaRPr lang="en-US" sz="2400" dirty="0">
              <a:latin typeface="Arial" panose="020B0604020202020204" pitchFamily="34" charset="0"/>
              <a:cs typeface="Arial" panose="020B0604020202020204" pitchFamily="34" charset="0"/>
            </a:endParaRPr>
          </a:p>
          <a:p>
            <a:pPr>
              <a:spcBef>
                <a:spcPts val="1200"/>
              </a:spcBef>
            </a:pPr>
            <a:r>
              <a:rPr lang="en-US" sz="2400" dirty="0">
                <a:latin typeface="Arial" panose="020B0604020202020204" pitchFamily="34" charset="0"/>
                <a:cs typeface="Arial" panose="020B0604020202020204" pitchFamily="34" charset="0"/>
              </a:rPr>
              <a:t>Facilitate use of HHS mandated standards</a:t>
            </a:r>
          </a:p>
          <a:p>
            <a:pPr lvl="1">
              <a:spcBef>
                <a:spcPts val="1200"/>
              </a:spcBef>
            </a:pPr>
            <a:r>
              <a:rPr lang="en-US" sz="2000" dirty="0">
                <a:latin typeface="Arial" panose="020B0604020202020204" pitchFamily="34" charset="0"/>
                <a:cs typeface="Arial" panose="020B0604020202020204" pitchFamily="34" charset="0"/>
              </a:rPr>
              <a:t>r</a:t>
            </a:r>
            <a:r>
              <a:rPr lang="en-US" sz="2000" dirty="0" smtClean="0">
                <a:latin typeface="Arial" panose="020B0604020202020204" pitchFamily="34" charset="0"/>
                <a:cs typeface="Arial" panose="020B0604020202020204" pitchFamily="34" charset="0"/>
              </a:rPr>
              <a:t>apidly </a:t>
            </a:r>
            <a:r>
              <a:rPr lang="en-US" sz="2000" dirty="0">
                <a:latin typeface="Arial" panose="020B0604020202020204" pitchFamily="34" charset="0"/>
                <a:cs typeface="Arial" panose="020B0604020202020204" pitchFamily="34" charset="0"/>
              </a:rPr>
              <a:t>and efficiently implement government-wide solutions for interoperable and secure health information </a:t>
            </a:r>
            <a:r>
              <a:rPr lang="en-US" sz="2000" dirty="0" smtClean="0">
                <a:latin typeface="Arial" panose="020B0604020202020204" pitchFamily="34" charset="0"/>
                <a:cs typeface="Arial" panose="020B0604020202020204" pitchFamily="34" charset="0"/>
              </a:rPr>
              <a:t>exchange (HIE) </a:t>
            </a:r>
            <a:r>
              <a:rPr lang="en-US" sz="2000" dirty="0">
                <a:latin typeface="Arial" panose="020B0604020202020204" pitchFamily="34" charset="0"/>
                <a:cs typeface="Arial" panose="020B0604020202020204" pitchFamily="34" charset="0"/>
              </a:rPr>
              <a:t>that </a:t>
            </a:r>
            <a:r>
              <a:rPr lang="en-US" sz="2000" dirty="0" smtClean="0">
                <a:latin typeface="Arial" panose="020B0604020202020204" pitchFamily="34" charset="0"/>
                <a:cs typeface="Arial" panose="020B0604020202020204" pitchFamily="34" charset="0"/>
              </a:rPr>
              <a:t>address </a:t>
            </a:r>
            <a:r>
              <a:rPr lang="en-US" sz="2000" dirty="0">
                <a:latin typeface="Arial" panose="020B0604020202020204" pitchFamily="34" charset="0"/>
                <a:cs typeface="Arial" panose="020B0604020202020204" pitchFamily="34" charset="0"/>
              </a:rPr>
              <a:t>federal agency business priorities while protecting citizen privacy. </a:t>
            </a:r>
            <a:endParaRPr lang="en-US" sz="2000" dirty="0" smtClean="0">
              <a:latin typeface="Arial" panose="020B0604020202020204" pitchFamily="34" charset="0"/>
              <a:cs typeface="Arial" panose="020B0604020202020204" pitchFamily="34" charset="0"/>
            </a:endParaRPr>
          </a:p>
          <a:p>
            <a:pPr lvl="1">
              <a:spcBef>
                <a:spcPts val="1200"/>
              </a:spcBef>
            </a:pPr>
            <a:r>
              <a:rPr lang="en-US" sz="2000" dirty="0" smtClean="0">
                <a:latin typeface="Arial" panose="020B0604020202020204" pitchFamily="34" charset="0"/>
                <a:cs typeface="Arial" panose="020B0604020202020204" pitchFamily="34" charset="0"/>
              </a:rPr>
              <a:t>efficient </a:t>
            </a:r>
            <a:r>
              <a:rPr lang="en-US" sz="2000" dirty="0">
                <a:latin typeface="Arial" panose="020B0604020202020204" pitchFamily="34" charset="0"/>
                <a:cs typeface="Arial" panose="020B0604020202020204" pitchFamily="34" charset="0"/>
              </a:rPr>
              <a:t>coordination of shared services</a:t>
            </a:r>
            <a:r>
              <a:rPr lang="en-US" sz="2400" dirty="0">
                <a:latin typeface="Arial" panose="020B0604020202020204" pitchFamily="34" charset="0"/>
                <a:cs typeface="Arial" panose="020B0604020202020204" pitchFamily="34" charset="0"/>
              </a:rPr>
              <a:t>. </a:t>
            </a:r>
          </a:p>
          <a:p>
            <a:pPr>
              <a:spcBef>
                <a:spcPts val="1200"/>
              </a:spcBef>
            </a:pPr>
            <a:r>
              <a:rPr lang="en-US" sz="2400" dirty="0" smtClean="0">
                <a:latin typeface="Arial" panose="020B0604020202020204" pitchFamily="34" charset="0"/>
                <a:cs typeface="Arial" panose="020B0604020202020204" pitchFamily="34" charset="0"/>
              </a:rPr>
              <a:t>Empower </a:t>
            </a:r>
            <a:r>
              <a:rPr lang="en-US" sz="2400" dirty="0">
                <a:latin typeface="Arial" panose="020B0604020202020204" pitchFamily="34" charset="0"/>
                <a:cs typeface="Arial" panose="020B0604020202020204" pitchFamily="34" charset="0"/>
              </a:rPr>
              <a:t>federal </a:t>
            </a:r>
            <a:r>
              <a:rPr lang="en-US" sz="2400" dirty="0" smtClean="0">
                <a:latin typeface="Arial" panose="020B0604020202020204" pitchFamily="34" charset="0"/>
                <a:cs typeface="Arial" panose="020B0604020202020204" pitchFamily="34" charset="0"/>
              </a:rPr>
              <a:t>agencies’</a:t>
            </a:r>
          </a:p>
          <a:p>
            <a:pPr lvl="1">
              <a:spcBef>
                <a:spcPts val="1200"/>
              </a:spcBef>
            </a:pPr>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trategic planning, business analysis and architecture </a:t>
            </a:r>
          </a:p>
          <a:p>
            <a:pPr lvl="1">
              <a:spcBef>
                <a:spcPts val="1200"/>
              </a:spcBef>
            </a:pPr>
            <a:r>
              <a:rPr lang="en-US" sz="2000" dirty="0" smtClean="0">
                <a:latin typeface="Arial" panose="020B0604020202020204" pitchFamily="34" charset="0"/>
                <a:cs typeface="Arial" panose="020B0604020202020204" pitchFamily="34" charset="0"/>
              </a:rPr>
              <a:t>adoption </a:t>
            </a:r>
            <a:r>
              <a:rPr lang="en-US" sz="2000" dirty="0">
                <a:latin typeface="Arial" panose="020B0604020202020204" pitchFamily="34" charset="0"/>
                <a:cs typeface="Arial" panose="020B0604020202020204" pitchFamily="34" charset="0"/>
              </a:rPr>
              <a:t>of nationally-recognized standards and policies for </a:t>
            </a:r>
            <a:endParaRPr lang="en-US" sz="2000" dirty="0" smtClean="0">
              <a:latin typeface="Arial" panose="020B0604020202020204" pitchFamily="34" charset="0"/>
              <a:cs typeface="Arial" panose="020B0604020202020204" pitchFamily="34" charset="0"/>
            </a:endParaRPr>
          </a:p>
          <a:p>
            <a:pPr lvl="1">
              <a:spcBef>
                <a:spcPts val="1200"/>
              </a:spcBef>
            </a:pPr>
            <a:r>
              <a:rPr lang="en-US" sz="2000" dirty="0">
                <a:latin typeface="Arial" panose="020B0604020202020204" pitchFamily="34" charset="0"/>
                <a:cs typeface="Arial" panose="020B0604020202020204" pitchFamily="34" charset="0"/>
              </a:rPr>
              <a:t>u</a:t>
            </a:r>
            <a:r>
              <a:rPr lang="en-US" sz="2000" dirty="0" smtClean="0">
                <a:latin typeface="Arial" panose="020B0604020202020204" pitchFamily="34" charset="0"/>
                <a:cs typeface="Arial" panose="020B0604020202020204" pitchFamily="34" charset="0"/>
              </a:rPr>
              <a:t>se of efficient</a:t>
            </a:r>
            <a:r>
              <a:rPr lang="en-US" sz="2000" dirty="0">
                <a:latin typeface="Arial" panose="020B0604020202020204" pitchFamily="34" charset="0"/>
                <a:cs typeface="Arial" panose="020B0604020202020204" pitchFamily="34" charset="0"/>
              </a:rPr>
              <a:t>, secure HIE.</a:t>
            </a:r>
          </a:p>
          <a:p>
            <a:pPr marL="0" indent="0">
              <a:spcBef>
                <a:spcPts val="0"/>
              </a:spcBef>
              <a:buNone/>
            </a:pPr>
            <a:endParaRPr lang="en-US" sz="2400" dirty="0">
              <a:latin typeface="Arial Narrow" pitchFamily="34" charset="0"/>
            </a:endParaRPr>
          </a:p>
        </p:txBody>
      </p:sp>
      <p:pic>
        <p:nvPicPr>
          <p:cNvPr id="7"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3"/>
          <p:cNvSpPr>
            <a:spLocks noGrp="1"/>
          </p:cNvSpPr>
          <p:nvPr>
            <p:ph type="dt" sz="half" idx="4294967295"/>
          </p:nvPr>
        </p:nvSpPr>
        <p:spPr>
          <a:xfrm>
            <a:off x="0" y="6569075"/>
            <a:ext cx="2133600" cy="365125"/>
          </a:xfrm>
          <a:prstGeom prst="rect">
            <a:avLst/>
          </a:prstGeom>
        </p:spPr>
        <p:txBody>
          <a:bodyPr/>
          <a:lstStyle/>
          <a:p>
            <a:fld id="{6BD98FEB-5F35-4773-8716-8B508CF9F68C}" type="datetime1">
              <a:rPr lang="en-US" sz="1200" smtClean="0"/>
              <a:t>9/30/2015</a:t>
            </a:fld>
            <a:endParaRPr lang="en-US" sz="1200" dirty="0"/>
          </a:p>
        </p:txBody>
      </p:sp>
      <p:sp>
        <p:nvSpPr>
          <p:cNvPr id="10" name="Footer Placeholder 4"/>
          <p:cNvSpPr>
            <a:spLocks noGrp="1"/>
          </p:cNvSpPr>
          <p:nvPr>
            <p:ph type="ftr" sz="quarter" idx="4294967295"/>
          </p:nvPr>
        </p:nvSpPr>
        <p:spPr>
          <a:xfrm>
            <a:off x="3124200" y="6569075"/>
            <a:ext cx="2895600" cy="365125"/>
          </a:xfrm>
          <a:prstGeom prst="rect">
            <a:avLst/>
          </a:prstGeom>
        </p:spPr>
        <p:txBody>
          <a:bodyPr/>
          <a:lstStyle/>
          <a:p>
            <a:r>
              <a:rPr lang="en-US" sz="1200" dirty="0" smtClean="0"/>
              <a:t>DRAFT WORKING DOCUMENT</a:t>
            </a:r>
            <a:endParaRPr lang="en-US" sz="1200" dirty="0"/>
          </a:p>
        </p:txBody>
      </p:sp>
      <p:sp>
        <p:nvSpPr>
          <p:cNvPr id="11" name="Slide Number Placeholder 5"/>
          <p:cNvSpPr>
            <a:spLocks noGrp="1"/>
          </p:cNvSpPr>
          <p:nvPr>
            <p:ph type="sldNum" sz="quarter" idx="12"/>
          </p:nvPr>
        </p:nvSpPr>
        <p:spPr>
          <a:xfrm>
            <a:off x="8821682" y="6659304"/>
            <a:ext cx="169918" cy="184666"/>
          </a:xfrm>
        </p:spPr>
        <p:txBody>
          <a:bodyPr/>
          <a:lstStyle/>
          <a:p>
            <a:fld id="{3EC92E35-3162-4C06-AF9B-83D7C7AEF58C}" type="slidenum">
              <a:rPr lang="en-US" smtClean="0"/>
              <a:t>36</a:t>
            </a:fld>
            <a:endParaRPr lang="en-US" dirty="0"/>
          </a:p>
        </p:txBody>
      </p:sp>
    </p:spTree>
    <p:extLst>
      <p:ext uri="{BB962C8B-B14F-4D97-AF65-F5344CB8AC3E}">
        <p14:creationId xmlns:p14="http://schemas.microsoft.com/office/powerpoint/2010/main" val="3636594917"/>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8368" y="152400"/>
            <a:ext cx="8229600" cy="990600"/>
          </a:xfrm>
        </p:spPr>
        <p:txBody>
          <a:bodyPr>
            <a:noAutofit/>
          </a:bodyPr>
          <a:lstStyle/>
          <a:p>
            <a:pPr algn="ctr"/>
            <a:r>
              <a:rPr lang="en-US" sz="2800" b="1" dirty="0" smtClean="0">
                <a:solidFill>
                  <a:schemeClr val="bg1"/>
                </a:solidFill>
                <a:latin typeface="Arial Black" panose="020B0A04020102020204" pitchFamily="34" charset="0"/>
              </a:rPr>
              <a:t>FHA Requested Action</a:t>
            </a:r>
            <a:br>
              <a:rPr lang="en-US" sz="2800" b="1" dirty="0" smtClean="0">
                <a:solidFill>
                  <a:schemeClr val="bg1"/>
                </a:solidFill>
                <a:latin typeface="Arial Black" panose="020B0A04020102020204" pitchFamily="34" charset="0"/>
              </a:rPr>
            </a:br>
            <a:r>
              <a:rPr lang="en-US" sz="2800" b="1" i="1" u="sng" dirty="0" smtClean="0">
                <a:solidFill>
                  <a:schemeClr val="bg1"/>
                </a:solidFill>
                <a:latin typeface="Arial" panose="020B0604020202020204" pitchFamily="34" charset="0"/>
                <a:cs typeface="Arial" panose="020B0604020202020204" pitchFamily="34" charset="0"/>
              </a:rPr>
              <a:t>FHA </a:t>
            </a:r>
            <a:r>
              <a:rPr lang="en-US" sz="2800" b="1" i="1" u="sng" dirty="0">
                <a:solidFill>
                  <a:schemeClr val="bg1"/>
                </a:solidFill>
                <a:latin typeface="Arial" panose="020B0604020202020204" pitchFamily="34" charset="0"/>
                <a:cs typeface="Arial" panose="020B0604020202020204" pitchFamily="34" charset="0"/>
              </a:rPr>
              <a:t>EHR-S FM </a:t>
            </a:r>
            <a:r>
              <a:rPr lang="en-US" sz="2800" b="1" i="1" u="sng" dirty="0" smtClean="0">
                <a:solidFill>
                  <a:schemeClr val="bg1"/>
                </a:solidFill>
                <a:latin typeface="Arial" panose="020B0604020202020204" pitchFamily="34" charset="0"/>
                <a:cs typeface="Arial" panose="020B0604020202020204" pitchFamily="34" charset="0"/>
              </a:rPr>
              <a:t>Profile</a:t>
            </a:r>
            <a:endParaRPr lang="en-US" sz="2800" b="1"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381000" y="1447800"/>
            <a:ext cx="8686800" cy="5502276"/>
          </a:xfrm>
        </p:spPr>
        <p:txBody>
          <a:bodyPr>
            <a:noAutofit/>
          </a:bodyPr>
          <a:lstStyle/>
          <a:p>
            <a:pPr marL="0" indent="0">
              <a:spcBef>
                <a:spcPts val="1200"/>
              </a:spcBef>
              <a:buNone/>
            </a:pPr>
            <a:r>
              <a:rPr lang="en-US" sz="2400" b="1" dirty="0" smtClean="0">
                <a:latin typeface="Arial" panose="020B0604020202020204" pitchFamily="34" charset="0"/>
                <a:cs typeface="Arial" panose="020B0604020202020204" pitchFamily="34" charset="0"/>
              </a:rPr>
              <a:t>FHA sponsorship under FHIM contract to: </a:t>
            </a:r>
          </a:p>
          <a:p>
            <a:pPr marL="857250" lvl="1" indent="-457200">
              <a:spcBef>
                <a:spcPts val="1200"/>
              </a:spcBef>
              <a:buFont typeface="+mj-lt"/>
              <a:buAutoNum type="arabicPeriod"/>
            </a:pPr>
            <a:r>
              <a:rPr lang="en-US" sz="2400" dirty="0" smtClean="0">
                <a:latin typeface="Arial" panose="020B0604020202020204" pitchFamily="34" charset="0"/>
                <a:cs typeface="Arial" panose="020B0604020202020204" pitchFamily="34" charset="0"/>
              </a:rPr>
              <a:t>Proceed with HL7 Project Scope Statement</a:t>
            </a:r>
          </a:p>
          <a:p>
            <a:pPr marL="857250" lvl="1" indent="-457200">
              <a:spcBef>
                <a:spcPts val="1200"/>
              </a:spcBef>
              <a:buFont typeface="+mj-lt"/>
              <a:buAutoNum type="arabicPeriod"/>
            </a:pPr>
            <a:r>
              <a:rPr lang="en-US" sz="2400" dirty="0" smtClean="0">
                <a:latin typeface="Arial" panose="020B0604020202020204" pitchFamily="34" charset="0"/>
                <a:cs typeface="Arial" panose="020B0604020202020204" pitchFamily="34" charset="0"/>
              </a:rPr>
              <a:t>Engage with Agency proponents/stakeholders</a:t>
            </a:r>
          </a:p>
          <a:p>
            <a:pPr marL="857250" lvl="1" indent="-457200">
              <a:spcBef>
                <a:spcPts val="1200"/>
              </a:spcBef>
              <a:buFont typeface="+mj-lt"/>
              <a:buAutoNum type="arabicPeriod"/>
            </a:pPr>
            <a:r>
              <a:rPr lang="en-US" sz="2400" dirty="0" smtClean="0">
                <a:latin typeface="Arial" panose="020B0604020202020204" pitchFamily="34" charset="0"/>
                <a:cs typeface="Arial" panose="020B0604020202020204" pitchFamily="34" charset="0"/>
              </a:rPr>
              <a:t>Submit periodic articles to </a:t>
            </a:r>
          </a:p>
          <a:p>
            <a:pPr lvl="2" indent="-342900">
              <a:spcBef>
                <a:spcPts val="1200"/>
              </a:spcBef>
            </a:pPr>
            <a:r>
              <a:rPr lang="en-US" sz="2000" dirty="0">
                <a:latin typeface="Arial" panose="020B0604020202020204" pitchFamily="34" charset="0"/>
                <a:cs typeface="Arial" panose="020B0604020202020204" pitchFamily="34" charset="0"/>
              </a:rPr>
              <a:t>HealthIT.gov </a:t>
            </a:r>
            <a:r>
              <a:rPr lang="en-US" sz="2000" dirty="0" smtClean="0">
                <a:latin typeface="Arial" panose="020B0604020202020204" pitchFamily="34" charset="0"/>
                <a:cs typeface="Arial" panose="020B0604020202020204" pitchFamily="34" charset="0"/>
              </a:rPr>
              <a:t>Newsletter and FHA The Pulse newsletter</a:t>
            </a:r>
          </a:p>
          <a:p>
            <a:pPr lvl="2" indent="-342900">
              <a:spcBef>
                <a:spcPts val="1200"/>
              </a:spcBef>
            </a:pPr>
            <a:r>
              <a:rPr lang="en-US" sz="2000" dirty="0" smtClean="0">
                <a:latin typeface="Arial" panose="020B0604020202020204" pitchFamily="34" charset="0"/>
                <a:cs typeface="Arial" panose="020B0604020202020204" pitchFamily="34" charset="0"/>
              </a:rPr>
              <a:t>Professional and Trade journals</a:t>
            </a:r>
          </a:p>
          <a:p>
            <a:pPr marL="857250" lvl="1" indent="-457200">
              <a:spcBef>
                <a:spcPts val="1200"/>
              </a:spcBef>
              <a:buFont typeface="+mj-lt"/>
              <a:buAutoNum type="arabicPeriod"/>
            </a:pPr>
            <a:r>
              <a:rPr lang="en-US" sz="2400" dirty="0">
                <a:latin typeface="Arial" panose="020B0604020202020204" pitchFamily="34" charset="0"/>
                <a:cs typeface="Arial" panose="020B0604020202020204" pitchFamily="34" charset="0"/>
              </a:rPr>
              <a:t>Participate in </a:t>
            </a:r>
            <a:r>
              <a:rPr lang="en-US" sz="2400" dirty="0" smtClean="0">
                <a:latin typeface="Arial" panose="020B0604020202020204" pitchFamily="34" charset="0"/>
                <a:cs typeface="Arial" panose="020B0604020202020204" pitchFamily="34" charset="0"/>
              </a:rPr>
              <a:t>HL7, IHE and HIMSS “</a:t>
            </a:r>
            <a:r>
              <a:rPr lang="en-US" sz="2400" dirty="0" err="1" smtClean="0">
                <a:latin typeface="Arial" panose="020B0604020202020204" pitchFamily="34" charset="0"/>
                <a:cs typeface="Arial" panose="020B0604020202020204" pitchFamily="34" charset="0"/>
              </a:rPr>
              <a:t>Connectathons</a:t>
            </a:r>
            <a:r>
              <a:rPr lang="en-US" sz="2400" dirty="0">
                <a:latin typeface="Arial" panose="020B0604020202020204" pitchFamily="34" charset="0"/>
                <a:cs typeface="Arial" panose="020B0604020202020204" pitchFamily="34" charset="0"/>
              </a:rPr>
              <a:t>”</a:t>
            </a:r>
          </a:p>
          <a:p>
            <a:pPr marL="857250" lvl="1" indent="-457200">
              <a:spcBef>
                <a:spcPts val="1200"/>
              </a:spcBef>
              <a:buFont typeface="+mj-lt"/>
              <a:buAutoNum type="arabicPeriod"/>
            </a:pPr>
            <a:r>
              <a:rPr lang="en-US" sz="2400" dirty="0" smtClean="0">
                <a:latin typeface="Arial" panose="020B0604020202020204" pitchFamily="34" charset="0"/>
                <a:cs typeface="Arial" panose="020B0604020202020204" pitchFamily="34" charset="0"/>
              </a:rPr>
              <a:t>Present, promote and “Invite Participation” at professional conferences and otherwise promote </a:t>
            </a:r>
          </a:p>
          <a:p>
            <a:pPr marL="2628900" lvl="6" indent="0">
              <a:spcBef>
                <a:spcPts val="1200"/>
              </a:spcBef>
              <a:buNone/>
            </a:pPr>
            <a:r>
              <a:rPr lang="en-US" sz="2400" b="1" i="1" u="sng" dirty="0" smtClean="0">
                <a:latin typeface="Arial" panose="020B0604020202020204" pitchFamily="34" charset="0"/>
                <a:cs typeface="Arial" panose="020B0604020202020204" pitchFamily="34" charset="0"/>
              </a:rPr>
              <a:t>FHA </a:t>
            </a:r>
            <a:r>
              <a:rPr lang="en-US" sz="2400" b="1" i="1" u="sng" dirty="0">
                <a:latin typeface="Arial" panose="020B0604020202020204" pitchFamily="34" charset="0"/>
                <a:cs typeface="Arial" panose="020B0604020202020204" pitchFamily="34" charset="0"/>
              </a:rPr>
              <a:t>EHR-S FM Profile </a:t>
            </a:r>
            <a:endParaRPr lang="en-US" sz="2400" dirty="0" smtClean="0">
              <a:latin typeface="Arial" panose="020B0604020202020204" pitchFamily="34" charset="0"/>
              <a:cs typeface="Arial" panose="020B0604020202020204" pitchFamily="34" charset="0"/>
            </a:endParaRPr>
          </a:p>
        </p:txBody>
      </p:sp>
      <p:pic>
        <p:nvPicPr>
          <p:cNvPr id="7"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301"/>
            <a:ext cx="1371600" cy="1371600"/>
          </a:xfrm>
          <a:prstGeom prst="rect">
            <a:avLst/>
          </a:prstGeom>
        </p:spPr>
      </p:pic>
      <p:sp>
        <p:nvSpPr>
          <p:cNvPr id="9" name="Date Placeholder 3"/>
          <p:cNvSpPr>
            <a:spLocks noGrp="1"/>
          </p:cNvSpPr>
          <p:nvPr>
            <p:ph type="dt" sz="half" idx="4294967295"/>
          </p:nvPr>
        </p:nvSpPr>
        <p:spPr>
          <a:xfrm>
            <a:off x="0" y="6569075"/>
            <a:ext cx="2133600" cy="365125"/>
          </a:xfrm>
          <a:prstGeom prst="rect">
            <a:avLst/>
          </a:prstGeom>
        </p:spPr>
        <p:txBody>
          <a:bodyPr/>
          <a:lstStyle/>
          <a:p>
            <a:fld id="{6BD98FEB-5F35-4773-8716-8B508CF9F68C}" type="datetime1">
              <a:rPr lang="en-US" sz="1200" smtClean="0"/>
              <a:t>9/30/2015</a:t>
            </a:fld>
            <a:endParaRPr lang="en-US" sz="1200" dirty="0"/>
          </a:p>
        </p:txBody>
      </p:sp>
      <p:sp>
        <p:nvSpPr>
          <p:cNvPr id="10" name="Footer Placeholder 4"/>
          <p:cNvSpPr>
            <a:spLocks noGrp="1"/>
          </p:cNvSpPr>
          <p:nvPr>
            <p:ph type="ftr" sz="quarter" idx="4294967295"/>
          </p:nvPr>
        </p:nvSpPr>
        <p:spPr>
          <a:xfrm>
            <a:off x="3124200" y="6569075"/>
            <a:ext cx="2895600" cy="365125"/>
          </a:xfrm>
          <a:prstGeom prst="rect">
            <a:avLst/>
          </a:prstGeom>
        </p:spPr>
        <p:txBody>
          <a:bodyPr/>
          <a:lstStyle/>
          <a:p>
            <a:r>
              <a:rPr lang="en-US" sz="1200" dirty="0" smtClean="0"/>
              <a:t>DRAFT WORKING DOCUMENT</a:t>
            </a:r>
            <a:endParaRPr lang="en-US" sz="1200" dirty="0"/>
          </a:p>
        </p:txBody>
      </p:sp>
      <p:sp>
        <p:nvSpPr>
          <p:cNvPr id="11" name="Slide Number Placeholder 5"/>
          <p:cNvSpPr>
            <a:spLocks noGrp="1"/>
          </p:cNvSpPr>
          <p:nvPr>
            <p:ph type="sldNum" sz="quarter" idx="12"/>
          </p:nvPr>
        </p:nvSpPr>
        <p:spPr>
          <a:xfrm>
            <a:off x="7992241" y="6569075"/>
            <a:ext cx="169918" cy="184666"/>
          </a:xfrm>
        </p:spPr>
        <p:txBody>
          <a:bodyPr/>
          <a:lstStyle/>
          <a:p>
            <a:fld id="{3EC92E35-3162-4C06-AF9B-83D7C7AEF58C}" type="slidenum">
              <a:rPr lang="en-US" smtClean="0"/>
              <a:t>37</a:t>
            </a:fld>
            <a:endParaRPr lang="en-US" dirty="0"/>
          </a:p>
        </p:txBody>
      </p:sp>
    </p:spTree>
    <p:extLst>
      <p:ext uri="{BB962C8B-B14F-4D97-AF65-F5344CB8AC3E}">
        <p14:creationId xmlns:p14="http://schemas.microsoft.com/office/powerpoint/2010/main" val="2831416026"/>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8368" y="76200"/>
            <a:ext cx="8229600" cy="1447800"/>
          </a:xfrm>
        </p:spPr>
        <p:txBody>
          <a:bodyPr>
            <a:noAutofit/>
          </a:bodyPr>
          <a:lstStyle/>
          <a:p>
            <a:pPr algn="ctr"/>
            <a:r>
              <a:rPr lang="en-US" sz="2800" b="1" dirty="0" smtClean="0">
                <a:solidFill>
                  <a:schemeClr val="bg1"/>
                </a:solidFill>
                <a:latin typeface="Arial Black" panose="020B0A04020102020204" pitchFamily="34" charset="0"/>
              </a:rPr>
              <a:t>Proposed Stakeholders</a:t>
            </a:r>
            <a:br>
              <a:rPr lang="en-US" sz="2800" b="1" dirty="0" smtClean="0">
                <a:solidFill>
                  <a:schemeClr val="bg1"/>
                </a:solidFill>
                <a:latin typeface="Arial Black" panose="020B0A04020102020204" pitchFamily="34" charset="0"/>
              </a:rPr>
            </a:br>
            <a:r>
              <a:rPr lang="en-US" sz="2800" b="1" i="1" u="sng" dirty="0" smtClean="0">
                <a:solidFill>
                  <a:schemeClr val="bg1"/>
                </a:solidFill>
                <a:latin typeface="Arial" panose="020B0604020202020204" pitchFamily="34" charset="0"/>
                <a:cs typeface="Arial" panose="020B0604020202020204" pitchFamily="34" charset="0"/>
              </a:rPr>
              <a:t>FHA </a:t>
            </a:r>
            <a:r>
              <a:rPr lang="en-US" sz="2800" b="1" i="1" u="sng" dirty="0">
                <a:solidFill>
                  <a:schemeClr val="bg1"/>
                </a:solidFill>
                <a:latin typeface="Arial" panose="020B0604020202020204" pitchFamily="34" charset="0"/>
                <a:cs typeface="Arial" panose="020B0604020202020204" pitchFamily="34" charset="0"/>
              </a:rPr>
              <a:t>EHR-S FM </a:t>
            </a:r>
            <a:r>
              <a:rPr lang="en-US" sz="2800" b="1" i="1" u="sng" dirty="0" smtClean="0">
                <a:solidFill>
                  <a:schemeClr val="bg1"/>
                </a:solidFill>
                <a:latin typeface="Arial" panose="020B0604020202020204" pitchFamily="34" charset="0"/>
                <a:cs typeface="Arial" panose="020B0604020202020204" pitchFamily="34" charset="0"/>
              </a:rPr>
              <a:t>Profile</a:t>
            </a:r>
            <a:br>
              <a:rPr lang="en-US" sz="2800" b="1" i="1" u="sng" dirty="0" smtClean="0">
                <a:solidFill>
                  <a:schemeClr val="bg1"/>
                </a:solidFill>
                <a:latin typeface="Arial" panose="020B0604020202020204" pitchFamily="34" charset="0"/>
                <a:cs typeface="Arial" panose="020B0604020202020204" pitchFamily="34" charset="0"/>
              </a:rPr>
            </a:br>
            <a:r>
              <a:rPr lang="en-US" sz="2800" b="1" dirty="0" smtClean="0">
                <a:solidFill>
                  <a:srgbClr val="FF0000"/>
                </a:solidFill>
                <a:latin typeface="Arial Black" panose="020B0A04020102020204" pitchFamily="34" charset="0"/>
              </a:rPr>
              <a:t>(Consent Pending)</a:t>
            </a:r>
            <a:endParaRPr lang="en-US" sz="2800" b="1"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457200" y="1447800"/>
            <a:ext cx="8610600" cy="5502276"/>
          </a:xfrm>
        </p:spPr>
        <p:txBody>
          <a:bodyPr>
            <a:noAutofit/>
          </a:bodyPr>
          <a:lstStyle/>
          <a:p>
            <a:pPr marL="0" indent="0">
              <a:lnSpc>
                <a:spcPct val="150000"/>
              </a:lnSpc>
              <a:buNone/>
            </a:pPr>
            <a:r>
              <a:rPr lang="en-US" sz="2400" b="1" dirty="0" smtClean="0">
                <a:latin typeface="Arial" panose="020B0604020202020204" pitchFamily="34" charset="0"/>
                <a:cs typeface="Arial" panose="020B0604020202020204" pitchFamily="34" charset="0"/>
              </a:rPr>
              <a:t>Sponsor</a:t>
            </a:r>
          </a:p>
          <a:p>
            <a:pPr lvl="1">
              <a:lnSpc>
                <a:spcPct val="150000"/>
              </a:lnSpc>
            </a:pPr>
            <a:r>
              <a:rPr lang="en-US" sz="2000" dirty="0" smtClean="0">
                <a:latin typeface="Arial" panose="020B0604020202020204" pitchFamily="34" charset="0"/>
                <a:cs typeface="Arial" panose="020B0604020202020204" pitchFamily="34" charset="0"/>
              </a:rPr>
              <a:t>Gail A. </a:t>
            </a:r>
            <a:r>
              <a:rPr lang="en-US" sz="2000" dirty="0" err="1" smtClean="0">
                <a:latin typeface="Arial" panose="020B0604020202020204" pitchFamily="34" charset="0"/>
                <a:cs typeface="Arial" panose="020B0604020202020204" pitchFamily="34" charset="0"/>
              </a:rPr>
              <a:t>Kalbfleisch</a:t>
            </a:r>
            <a:r>
              <a:rPr lang="en-US" sz="2000" dirty="0" smtClean="0">
                <a:latin typeface="Arial" panose="020B0604020202020204" pitchFamily="34" charset="0"/>
                <a:cs typeface="Arial" panose="020B0604020202020204" pitchFamily="34" charset="0"/>
              </a:rPr>
              <a:t> </a:t>
            </a:r>
            <a:r>
              <a:rPr lang="en-US" sz="2000" dirty="0" smtClean="0">
                <a:latin typeface="Arial Narrow" panose="020B0606020202030204" pitchFamily="34" charset="0"/>
                <a:cs typeface="Arial" panose="020B0604020202020204" pitchFamily="34" charset="0"/>
              </a:rPr>
              <a:t>Director, Federal Health Architecture, </a:t>
            </a:r>
          </a:p>
          <a:p>
            <a:pPr marL="0" indent="0">
              <a:lnSpc>
                <a:spcPct val="150000"/>
              </a:lnSpc>
              <a:buNone/>
            </a:pPr>
            <a:r>
              <a:rPr lang="en-US" sz="2400" b="1" dirty="0" smtClean="0">
                <a:latin typeface="Arial" panose="020B0604020202020204" pitchFamily="34" charset="0"/>
                <a:cs typeface="Arial" panose="020B0604020202020204" pitchFamily="34" charset="0"/>
              </a:rPr>
              <a:t>Proponents</a:t>
            </a:r>
          </a:p>
          <a:p>
            <a:pPr lvl="1">
              <a:lnSpc>
                <a:spcPct val="150000"/>
              </a:lnSpc>
            </a:pPr>
            <a:r>
              <a:rPr lang="en-US" sz="2000" dirty="0" smtClean="0">
                <a:latin typeface="Arial" panose="020B0604020202020204" pitchFamily="34" charset="0"/>
                <a:cs typeface="Arial" panose="020B0604020202020204" pitchFamily="34" charset="0"/>
              </a:rPr>
              <a:t>Steven </a:t>
            </a:r>
            <a:r>
              <a:rPr lang="en-US" sz="2000" dirty="0" err="1" smtClean="0">
                <a:latin typeface="Arial" panose="020B0604020202020204" pitchFamily="34" charset="0"/>
                <a:cs typeface="Arial" panose="020B0604020202020204" pitchFamily="34" charset="0"/>
              </a:rPr>
              <a:t>Posnack</a:t>
            </a:r>
            <a:r>
              <a:rPr lang="en-US" sz="2000" dirty="0" smtClean="0">
                <a:latin typeface="Arial" panose="020B0604020202020204" pitchFamily="34" charset="0"/>
                <a:cs typeface="Arial" panose="020B0604020202020204" pitchFamily="34" charset="0"/>
              </a:rPr>
              <a:t>, Director, </a:t>
            </a:r>
            <a:r>
              <a:rPr lang="en-US" sz="2000" dirty="0" smtClean="0">
                <a:latin typeface="Arial Narrow" panose="020B0606020202030204" pitchFamily="34" charset="0"/>
                <a:cs typeface="Arial" panose="020B0604020202020204" pitchFamily="34" charset="0"/>
              </a:rPr>
              <a:t>ONC </a:t>
            </a:r>
            <a:r>
              <a:rPr lang="en-US" sz="2000" dirty="0">
                <a:latin typeface="Arial Narrow" panose="020B0606020202030204" pitchFamily="34" charset="0"/>
                <a:cs typeface="Arial" panose="020B0604020202020204" pitchFamily="34" charset="0"/>
              </a:rPr>
              <a:t>Director, Office of Standards and Technology</a:t>
            </a:r>
            <a:endParaRPr lang="en-US" sz="2000" dirty="0" smtClean="0">
              <a:latin typeface="Arial Narrow" panose="020B0606020202030204" pitchFamily="34" charset="0"/>
              <a:cs typeface="Arial" panose="020B0604020202020204" pitchFamily="34" charset="0"/>
            </a:endParaRPr>
          </a:p>
          <a:p>
            <a:pPr lvl="1">
              <a:lnSpc>
                <a:spcPct val="150000"/>
              </a:lnSpc>
            </a:pPr>
            <a:r>
              <a:rPr lang="en-US" sz="2000" dirty="0" smtClean="0">
                <a:latin typeface="Arial" panose="020B0604020202020204" pitchFamily="34" charset="0"/>
                <a:cs typeface="Arial" panose="020B0604020202020204" pitchFamily="34" charset="0"/>
              </a:rPr>
              <a:t>Nancy Orvis, DHA, </a:t>
            </a:r>
          </a:p>
          <a:p>
            <a:pPr lvl="1">
              <a:lnSpc>
                <a:spcPct val="150000"/>
              </a:lnSpc>
            </a:pPr>
            <a:r>
              <a:rPr lang="en-US" sz="2000" dirty="0" smtClean="0">
                <a:latin typeface="Arial" panose="020B0604020202020204" pitchFamily="34" charset="0"/>
                <a:cs typeface="Arial" panose="020B0604020202020204" pitchFamily="34" charset="0"/>
              </a:rPr>
              <a:t>Catherin Hoang, VA, </a:t>
            </a:r>
          </a:p>
          <a:p>
            <a:pPr lvl="1">
              <a:lnSpc>
                <a:spcPct val="150000"/>
              </a:lnSpc>
            </a:pPr>
            <a:r>
              <a:rPr lang="en-US" sz="2000" dirty="0" smtClean="0">
                <a:latin typeface="Arial" panose="020B0604020202020204" pitchFamily="34" charset="0"/>
                <a:cs typeface="Arial" panose="020B0604020202020204" pitchFamily="34" charset="0"/>
              </a:rPr>
              <a:t>Nona Hall, IPO</a:t>
            </a:r>
          </a:p>
          <a:p>
            <a:pPr lvl="1">
              <a:lnSpc>
                <a:spcPct val="150000"/>
              </a:lnSpc>
            </a:pPr>
            <a:r>
              <a:rPr lang="en-US" sz="2000" dirty="0">
                <a:latin typeface="Arial" panose="020B0604020202020204" pitchFamily="34" charset="0"/>
                <a:cs typeface="Arial" panose="020B0604020202020204" pitchFamily="34" charset="0"/>
              </a:rPr>
              <a:t>Rob </a:t>
            </a:r>
            <a:r>
              <a:rPr lang="en-US" sz="2000" dirty="0" err="1">
                <a:latin typeface="Arial" panose="020B0604020202020204" pitchFamily="34" charset="0"/>
                <a:cs typeface="Arial" panose="020B0604020202020204" pitchFamily="34" charset="0"/>
              </a:rPr>
              <a:t>Snelick</a:t>
            </a:r>
            <a:r>
              <a:rPr lang="en-US" sz="2000" dirty="0">
                <a:latin typeface="Arial" panose="020B0604020202020204" pitchFamily="34" charset="0"/>
                <a:cs typeface="Arial" panose="020B0604020202020204" pitchFamily="34" charset="0"/>
              </a:rPr>
              <a:t>, NIST</a:t>
            </a:r>
          </a:p>
          <a:p>
            <a:pPr lvl="1">
              <a:lnSpc>
                <a:spcPct val="150000"/>
              </a:lnSpc>
            </a:pP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ob </a:t>
            </a:r>
            <a:r>
              <a:rPr lang="en-US" sz="2000" dirty="0" err="1">
                <a:latin typeface="Arial" panose="020B0604020202020204" pitchFamily="34" charset="0"/>
                <a:cs typeface="Arial" panose="020B0604020202020204" pitchFamily="34" charset="0"/>
              </a:rPr>
              <a:t>Deaderly</a:t>
            </a:r>
            <a:r>
              <a:rPr lang="en-US" sz="2000" dirty="0">
                <a:latin typeface="Arial" panose="020B0604020202020204" pitchFamily="34" charset="0"/>
                <a:cs typeface="Arial" panose="020B0604020202020204" pitchFamily="34" charset="0"/>
              </a:rPr>
              <a:t>, CMS</a:t>
            </a:r>
          </a:p>
        </p:txBody>
      </p:sp>
      <p:pic>
        <p:nvPicPr>
          <p:cNvPr id="7"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301"/>
            <a:ext cx="1371600" cy="1371600"/>
          </a:xfrm>
          <a:prstGeom prst="rect">
            <a:avLst/>
          </a:prstGeom>
        </p:spPr>
      </p:pic>
      <p:sp>
        <p:nvSpPr>
          <p:cNvPr id="9" name="Date Placeholder 3"/>
          <p:cNvSpPr>
            <a:spLocks noGrp="1"/>
          </p:cNvSpPr>
          <p:nvPr>
            <p:ph type="dt" sz="half" idx="4294967295"/>
          </p:nvPr>
        </p:nvSpPr>
        <p:spPr>
          <a:xfrm>
            <a:off x="0" y="6569075"/>
            <a:ext cx="2133600" cy="365125"/>
          </a:xfrm>
          <a:prstGeom prst="rect">
            <a:avLst/>
          </a:prstGeom>
        </p:spPr>
        <p:txBody>
          <a:bodyPr/>
          <a:lstStyle/>
          <a:p>
            <a:fld id="{6BD98FEB-5F35-4773-8716-8B508CF9F68C}" type="datetime1">
              <a:rPr lang="en-US" sz="1200" smtClean="0"/>
              <a:t>9/30/2015</a:t>
            </a:fld>
            <a:endParaRPr lang="en-US" sz="1200" dirty="0"/>
          </a:p>
        </p:txBody>
      </p:sp>
      <p:sp>
        <p:nvSpPr>
          <p:cNvPr id="10" name="Footer Placeholder 4"/>
          <p:cNvSpPr>
            <a:spLocks noGrp="1"/>
          </p:cNvSpPr>
          <p:nvPr>
            <p:ph type="ftr" sz="quarter" idx="4294967295"/>
          </p:nvPr>
        </p:nvSpPr>
        <p:spPr>
          <a:xfrm>
            <a:off x="3124200" y="6569075"/>
            <a:ext cx="2895600" cy="365125"/>
          </a:xfrm>
          <a:prstGeom prst="rect">
            <a:avLst/>
          </a:prstGeom>
        </p:spPr>
        <p:txBody>
          <a:bodyPr/>
          <a:lstStyle/>
          <a:p>
            <a:r>
              <a:rPr lang="en-US" sz="1200" dirty="0" smtClean="0"/>
              <a:t>DRAFT WORKING DOCUMENT</a:t>
            </a:r>
            <a:endParaRPr lang="en-US" sz="1200" dirty="0"/>
          </a:p>
        </p:txBody>
      </p:sp>
      <p:sp>
        <p:nvSpPr>
          <p:cNvPr id="11" name="Slide Number Placeholder 5"/>
          <p:cNvSpPr>
            <a:spLocks noGrp="1"/>
          </p:cNvSpPr>
          <p:nvPr>
            <p:ph type="sldNum" sz="quarter" idx="12"/>
          </p:nvPr>
        </p:nvSpPr>
        <p:spPr>
          <a:xfrm>
            <a:off x="7992241" y="6569075"/>
            <a:ext cx="169918" cy="184666"/>
          </a:xfrm>
        </p:spPr>
        <p:txBody>
          <a:bodyPr/>
          <a:lstStyle/>
          <a:p>
            <a:fld id="{3EC92E35-3162-4C06-AF9B-83D7C7AEF58C}" type="slidenum">
              <a:rPr lang="en-US" smtClean="0"/>
              <a:t>38</a:t>
            </a:fld>
            <a:endParaRPr lang="en-US" dirty="0"/>
          </a:p>
        </p:txBody>
      </p:sp>
    </p:spTree>
    <p:extLst>
      <p:ext uri="{BB962C8B-B14F-4D97-AF65-F5344CB8AC3E}">
        <p14:creationId xmlns:p14="http://schemas.microsoft.com/office/powerpoint/2010/main" val="766592644"/>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9" name="image.png"/>
          <p:cNvPicPr/>
          <p:nvPr/>
        </p:nvPicPr>
        <p:blipFill>
          <a:blip r:embed="rId2">
            <a:extLst/>
          </a:blip>
          <a:stretch>
            <a:fillRect/>
          </a:stretch>
        </p:blipFill>
        <p:spPr>
          <a:xfrm>
            <a:off x="1223367" y="264542"/>
            <a:ext cx="274588" cy="267891"/>
          </a:xfrm>
          <a:prstGeom prst="rect">
            <a:avLst/>
          </a:prstGeom>
          <a:ln w="12700">
            <a:miter lim="400000"/>
          </a:ln>
        </p:spPr>
      </p:pic>
      <p:sp>
        <p:nvSpPr>
          <p:cNvPr id="90" name="Shape 90"/>
          <p:cNvSpPr/>
          <p:nvPr/>
        </p:nvSpPr>
        <p:spPr>
          <a:xfrm>
            <a:off x="0" y="0"/>
            <a:ext cx="9144000" cy="98227"/>
          </a:xfrm>
          <a:prstGeom prst="rect">
            <a:avLst/>
          </a:prstGeom>
          <a:solidFill>
            <a:srgbClr val="6FB5CC"/>
          </a:solidFill>
          <a:ln w="12700">
            <a:miter lim="400000"/>
          </a:ln>
        </p:spPr>
        <p:txBody>
          <a:bodyPr lIns="0" tIns="0" rIns="0" bIns="0"/>
          <a:lstStyle/>
          <a:p>
            <a:pPr lvl="0"/>
            <a:endParaRPr sz="1687"/>
          </a:p>
        </p:txBody>
      </p:sp>
      <p:pic>
        <p:nvPicPr>
          <p:cNvPr id="92" name="image.jpg"/>
          <p:cNvPicPr/>
          <p:nvPr/>
        </p:nvPicPr>
        <p:blipFill>
          <a:blip r:embed="rId3">
            <a:extLst/>
          </a:blip>
          <a:stretch>
            <a:fillRect/>
          </a:stretch>
        </p:blipFill>
        <p:spPr>
          <a:xfrm>
            <a:off x="156269" y="216545"/>
            <a:ext cx="808137" cy="830461"/>
          </a:xfrm>
          <a:prstGeom prst="rect">
            <a:avLst/>
          </a:prstGeom>
          <a:ln w="12700">
            <a:miter lim="400000"/>
          </a:ln>
        </p:spPr>
      </p:pic>
      <p:grpSp>
        <p:nvGrpSpPr>
          <p:cNvPr id="95" name="Group 95"/>
          <p:cNvGrpSpPr/>
          <p:nvPr/>
        </p:nvGrpSpPr>
        <p:grpSpPr>
          <a:xfrm>
            <a:off x="3214687" y="1446610"/>
            <a:ext cx="2500313" cy="1134071"/>
            <a:chOff x="0" y="0"/>
            <a:chExt cx="3556000" cy="1612900"/>
          </a:xfrm>
        </p:grpSpPr>
        <p:sp>
          <p:nvSpPr>
            <p:cNvPr id="93" name="Shape 93"/>
            <p:cNvSpPr/>
            <p:nvPr/>
          </p:nvSpPr>
          <p:spPr>
            <a:xfrm>
              <a:off x="0" y="0"/>
              <a:ext cx="3556000" cy="1612900"/>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94" name="Shape 94"/>
            <p:cNvSpPr/>
            <p:nvPr/>
          </p:nvSpPr>
          <p:spPr>
            <a:xfrm>
              <a:off x="0" y="21552"/>
              <a:ext cx="3556000" cy="15697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400">
                  <a:latin typeface="Times New Roman"/>
                  <a:ea typeface="Times New Roman"/>
                  <a:cs typeface="Times New Roman"/>
                  <a:sym typeface="Times New Roman"/>
                </a:defRPr>
              </a:lvl1pPr>
            </a:lstStyle>
            <a:p>
              <a:pPr lvl="0">
                <a:defRPr sz="1800"/>
              </a:pPr>
              <a:r>
                <a:rPr sz="2391"/>
                <a:t>Federal Health Information Model (FHIM) </a:t>
              </a:r>
            </a:p>
          </p:txBody>
        </p:sp>
      </p:grpSp>
      <p:grpSp>
        <p:nvGrpSpPr>
          <p:cNvPr id="98" name="Group 98"/>
          <p:cNvGrpSpPr/>
          <p:nvPr/>
        </p:nvGrpSpPr>
        <p:grpSpPr>
          <a:xfrm>
            <a:off x="241100" y="3946922"/>
            <a:ext cx="2071690" cy="812602"/>
            <a:chOff x="-1" y="0"/>
            <a:chExt cx="2946402" cy="1155700"/>
          </a:xfrm>
        </p:grpSpPr>
        <p:sp>
          <p:nvSpPr>
            <p:cNvPr id="96" name="Shape 96"/>
            <p:cNvSpPr/>
            <p:nvPr/>
          </p:nvSpPr>
          <p:spPr>
            <a:xfrm>
              <a:off x="-1" y="0"/>
              <a:ext cx="2946402" cy="1155700"/>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97" name="Shape 97"/>
            <p:cNvSpPr/>
            <p:nvPr/>
          </p:nvSpPr>
          <p:spPr>
            <a:xfrm>
              <a:off x="-1" y="54585"/>
              <a:ext cx="2946402" cy="10465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defRPr sz="1800"/>
              </a:pPr>
              <a:r>
                <a:rPr sz="2391">
                  <a:latin typeface="Times New Roman"/>
                  <a:ea typeface="Times New Roman"/>
                  <a:cs typeface="Times New Roman"/>
                  <a:sym typeface="Times New Roman"/>
                </a:rPr>
                <a:t>Health SDOs</a:t>
              </a:r>
            </a:p>
            <a:p>
              <a:pPr lvl="0" algn="ctr">
                <a:defRPr sz="1800"/>
              </a:pPr>
              <a:r>
                <a:rPr sz="2391">
                  <a:latin typeface="Times New Roman"/>
                  <a:ea typeface="Times New Roman"/>
                  <a:cs typeface="Times New Roman"/>
                  <a:sym typeface="Times New Roman"/>
                </a:rPr>
                <a:t>HL7 &amp; Others</a:t>
              </a:r>
            </a:p>
          </p:txBody>
        </p:sp>
      </p:grpSp>
      <p:grpSp>
        <p:nvGrpSpPr>
          <p:cNvPr id="101" name="Group 101"/>
          <p:cNvGrpSpPr/>
          <p:nvPr/>
        </p:nvGrpSpPr>
        <p:grpSpPr>
          <a:xfrm>
            <a:off x="7920633" y="4214811"/>
            <a:ext cx="928688" cy="517925"/>
            <a:chOff x="0" y="-1"/>
            <a:chExt cx="1320800" cy="736602"/>
          </a:xfrm>
        </p:grpSpPr>
        <p:sp>
          <p:nvSpPr>
            <p:cNvPr id="99" name="Shape 99"/>
            <p:cNvSpPr/>
            <p:nvPr/>
          </p:nvSpPr>
          <p:spPr>
            <a:xfrm>
              <a:off x="0" y="-1"/>
              <a:ext cx="1320800" cy="736602"/>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100" name="Shape 100"/>
            <p:cNvSpPr/>
            <p:nvPr/>
          </p:nvSpPr>
          <p:spPr>
            <a:xfrm>
              <a:off x="0" y="106667"/>
              <a:ext cx="1320800" cy="5232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400">
                  <a:latin typeface="Times New Roman"/>
                  <a:ea typeface="Times New Roman"/>
                  <a:cs typeface="Times New Roman"/>
                  <a:sym typeface="Times New Roman"/>
                </a:defRPr>
              </a:lvl1pPr>
            </a:lstStyle>
            <a:p>
              <a:pPr lvl="0">
                <a:defRPr sz="1800"/>
              </a:pPr>
              <a:r>
                <a:rPr sz="2391"/>
                <a:t>NIEM</a:t>
              </a:r>
            </a:p>
          </p:txBody>
        </p:sp>
      </p:grpSp>
      <p:grpSp>
        <p:nvGrpSpPr>
          <p:cNvPr id="104" name="Group 104"/>
          <p:cNvGrpSpPr/>
          <p:nvPr/>
        </p:nvGrpSpPr>
        <p:grpSpPr>
          <a:xfrm>
            <a:off x="6081117" y="3250406"/>
            <a:ext cx="1169789" cy="750094"/>
            <a:chOff x="0" y="0"/>
            <a:chExt cx="1663700" cy="1066800"/>
          </a:xfrm>
        </p:grpSpPr>
        <p:sp>
          <p:nvSpPr>
            <p:cNvPr id="102" name="Shape 102"/>
            <p:cNvSpPr/>
            <p:nvPr/>
          </p:nvSpPr>
          <p:spPr>
            <a:xfrm>
              <a:off x="0" y="0"/>
              <a:ext cx="1663700" cy="1066800"/>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103" name="Shape 103"/>
            <p:cNvSpPr/>
            <p:nvPr/>
          </p:nvSpPr>
          <p:spPr>
            <a:xfrm>
              <a:off x="0" y="271767"/>
              <a:ext cx="1663700" cy="5232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400">
                  <a:latin typeface="Times New Roman"/>
                  <a:ea typeface="Times New Roman"/>
                  <a:cs typeface="Times New Roman"/>
                  <a:sym typeface="Times New Roman"/>
                </a:defRPr>
              </a:lvl1pPr>
            </a:lstStyle>
            <a:p>
              <a:pPr lvl="0">
                <a:defRPr sz="1800"/>
              </a:pPr>
              <a:r>
                <a:rPr sz="2391"/>
                <a:t>HITSP </a:t>
              </a:r>
            </a:p>
          </p:txBody>
        </p:sp>
      </p:grpSp>
      <p:grpSp>
        <p:nvGrpSpPr>
          <p:cNvPr id="107" name="Group 107"/>
          <p:cNvGrpSpPr/>
          <p:nvPr/>
        </p:nvGrpSpPr>
        <p:grpSpPr>
          <a:xfrm>
            <a:off x="3330773" y="3509367"/>
            <a:ext cx="2437805" cy="1232297"/>
            <a:chOff x="0" y="0"/>
            <a:chExt cx="3467100" cy="1752600"/>
          </a:xfrm>
        </p:grpSpPr>
        <p:sp>
          <p:nvSpPr>
            <p:cNvPr id="105" name="Shape 105"/>
            <p:cNvSpPr/>
            <p:nvPr/>
          </p:nvSpPr>
          <p:spPr>
            <a:xfrm>
              <a:off x="0" y="0"/>
              <a:ext cx="3467100" cy="1752600"/>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106" name="Shape 106"/>
            <p:cNvSpPr/>
            <p:nvPr/>
          </p:nvSpPr>
          <p:spPr>
            <a:xfrm>
              <a:off x="0" y="91402"/>
              <a:ext cx="3467100" cy="1569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defRPr sz="1800"/>
              </a:pPr>
              <a:r>
                <a:rPr sz="2391">
                  <a:latin typeface="Times New Roman"/>
                  <a:ea typeface="Times New Roman"/>
                  <a:cs typeface="Times New Roman"/>
                  <a:sym typeface="Times New Roman"/>
                </a:rPr>
                <a:t>Open Health Tools (OHT)</a:t>
              </a:r>
            </a:p>
            <a:p>
              <a:pPr lvl="0" algn="ctr">
                <a:defRPr sz="1800"/>
              </a:pPr>
              <a:r>
                <a:rPr sz="2391">
                  <a:latin typeface="Times New Roman"/>
                  <a:ea typeface="Times New Roman"/>
                  <a:cs typeface="Times New Roman"/>
                  <a:sym typeface="Times New Roman"/>
                </a:rPr>
                <a:t>UML Tools</a:t>
              </a:r>
            </a:p>
          </p:txBody>
        </p:sp>
      </p:grpSp>
      <p:sp>
        <p:nvSpPr>
          <p:cNvPr id="108" name="Shape 108"/>
          <p:cNvSpPr/>
          <p:nvPr/>
        </p:nvSpPr>
        <p:spPr>
          <a:xfrm>
            <a:off x="5723929" y="1625202"/>
            <a:ext cx="2625329" cy="2589611"/>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09" name="Shape 109"/>
          <p:cNvSpPr/>
          <p:nvPr/>
        </p:nvSpPr>
        <p:spPr>
          <a:xfrm flipV="1">
            <a:off x="4545211" y="2562820"/>
            <a:ext cx="0" cy="937617"/>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10" name="Shape 110"/>
          <p:cNvSpPr/>
          <p:nvPr/>
        </p:nvSpPr>
        <p:spPr>
          <a:xfrm flipH="1">
            <a:off x="2294930" y="4295180"/>
            <a:ext cx="1017984" cy="0"/>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11" name="Shape 111"/>
          <p:cNvSpPr/>
          <p:nvPr/>
        </p:nvSpPr>
        <p:spPr>
          <a:xfrm flipV="1">
            <a:off x="4545211" y="4750594"/>
            <a:ext cx="0" cy="598289"/>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12" name="Shape 112"/>
          <p:cNvSpPr/>
          <p:nvPr/>
        </p:nvSpPr>
        <p:spPr>
          <a:xfrm>
            <a:off x="2359670" y="4396179"/>
            <a:ext cx="910827"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Contributes</a:t>
            </a:r>
          </a:p>
          <a:p>
            <a:pPr lvl="0" algn="ctr">
              <a:defRPr sz="1800"/>
            </a:pPr>
            <a:r>
              <a:rPr sz="1266">
                <a:latin typeface="Gill Sans"/>
                <a:ea typeface="Gill Sans"/>
                <a:cs typeface="Gill Sans"/>
                <a:sym typeface="Gill Sans"/>
              </a:rPr>
              <a:t>Process To</a:t>
            </a:r>
          </a:p>
        </p:txBody>
      </p:sp>
      <p:sp>
        <p:nvSpPr>
          <p:cNvPr id="113" name="Shape 113"/>
          <p:cNvSpPr/>
          <p:nvPr/>
        </p:nvSpPr>
        <p:spPr>
          <a:xfrm>
            <a:off x="3575913" y="2724924"/>
            <a:ext cx="891591" cy="5843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Provides </a:t>
            </a:r>
          </a:p>
          <a:p>
            <a:pPr lvl="0" algn="ctr">
              <a:defRPr sz="1800"/>
            </a:pPr>
            <a:r>
              <a:rPr sz="1266">
                <a:latin typeface="Gill Sans"/>
                <a:ea typeface="Gill Sans"/>
                <a:cs typeface="Gill Sans"/>
                <a:sym typeface="Gill Sans"/>
              </a:rPr>
              <a:t>Information</a:t>
            </a:r>
          </a:p>
          <a:p>
            <a:pPr lvl="0" algn="ctr">
              <a:defRPr sz="1800"/>
            </a:pPr>
            <a:r>
              <a:rPr sz="1266">
                <a:latin typeface="Gill Sans"/>
                <a:ea typeface="Gill Sans"/>
                <a:cs typeface="Gill Sans"/>
                <a:sym typeface="Gill Sans"/>
              </a:rPr>
              <a:t> To</a:t>
            </a:r>
          </a:p>
        </p:txBody>
      </p:sp>
      <p:sp>
        <p:nvSpPr>
          <p:cNvPr id="114" name="Shape 114"/>
          <p:cNvSpPr/>
          <p:nvPr/>
        </p:nvSpPr>
        <p:spPr>
          <a:xfrm flipV="1">
            <a:off x="5875734" y="4732734"/>
            <a:ext cx="2589610" cy="1000125"/>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15" name="Shape 115"/>
          <p:cNvSpPr/>
          <p:nvPr/>
        </p:nvSpPr>
        <p:spPr>
          <a:xfrm>
            <a:off x="3738646" y="4924435"/>
            <a:ext cx="768159" cy="19479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sz="1266"/>
              <a:t>Produces</a:t>
            </a:r>
          </a:p>
        </p:txBody>
      </p:sp>
      <p:sp>
        <p:nvSpPr>
          <p:cNvPr id="116" name="Shape 116"/>
          <p:cNvSpPr/>
          <p:nvPr/>
        </p:nvSpPr>
        <p:spPr>
          <a:xfrm flipH="1">
            <a:off x="1446609" y="2411015"/>
            <a:ext cx="1777009" cy="1526977"/>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17" name="Shape 117"/>
          <p:cNvSpPr/>
          <p:nvPr/>
        </p:nvSpPr>
        <p:spPr>
          <a:xfrm>
            <a:off x="1565063" y="2821205"/>
            <a:ext cx="829074"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a:t>
            </a:r>
          </a:p>
          <a:p>
            <a:pPr lvl="0" algn="ctr">
              <a:defRPr sz="1800"/>
            </a:pPr>
            <a:r>
              <a:rPr sz="1266">
                <a:latin typeface="Gill Sans"/>
                <a:ea typeface="Gill Sans"/>
                <a:cs typeface="Gill Sans"/>
                <a:sym typeface="Gill Sans"/>
              </a:rPr>
              <a:t>Data To</a:t>
            </a:r>
          </a:p>
        </p:txBody>
      </p:sp>
      <p:sp>
        <p:nvSpPr>
          <p:cNvPr id="118" name="Shape 118"/>
          <p:cNvSpPr/>
          <p:nvPr/>
        </p:nvSpPr>
        <p:spPr>
          <a:xfrm>
            <a:off x="7734785" y="3342476"/>
            <a:ext cx="910827"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Contributes</a:t>
            </a:r>
          </a:p>
          <a:p>
            <a:pPr lvl="0" algn="ctr">
              <a:defRPr sz="1800"/>
            </a:pPr>
            <a:r>
              <a:rPr sz="1266">
                <a:latin typeface="Gill Sans"/>
                <a:ea typeface="Gill Sans"/>
                <a:cs typeface="Gill Sans"/>
                <a:sym typeface="Gill Sans"/>
              </a:rPr>
              <a:t>Data To</a:t>
            </a:r>
          </a:p>
        </p:txBody>
      </p:sp>
      <p:sp>
        <p:nvSpPr>
          <p:cNvPr id="119" name="Shape 119"/>
          <p:cNvSpPr/>
          <p:nvPr/>
        </p:nvSpPr>
        <p:spPr>
          <a:xfrm>
            <a:off x="6243527" y="4863871"/>
            <a:ext cx="910827"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Contributes</a:t>
            </a:r>
          </a:p>
          <a:p>
            <a:pPr lvl="0" algn="ctr">
              <a:defRPr sz="1800"/>
            </a:pPr>
            <a:r>
              <a:rPr sz="1266">
                <a:latin typeface="Gill Sans"/>
                <a:ea typeface="Gill Sans"/>
                <a:cs typeface="Gill Sans"/>
                <a:sym typeface="Gill Sans"/>
              </a:rPr>
              <a:t>Process To</a:t>
            </a:r>
          </a:p>
        </p:txBody>
      </p:sp>
      <p:grpSp>
        <p:nvGrpSpPr>
          <p:cNvPr id="122" name="Group 122"/>
          <p:cNvGrpSpPr/>
          <p:nvPr/>
        </p:nvGrpSpPr>
        <p:grpSpPr>
          <a:xfrm>
            <a:off x="3196828" y="5322094"/>
            <a:ext cx="2696766" cy="1232297"/>
            <a:chOff x="0" y="0"/>
            <a:chExt cx="3835400" cy="1752600"/>
          </a:xfrm>
        </p:grpSpPr>
        <p:sp>
          <p:nvSpPr>
            <p:cNvPr id="120" name="Shape 120"/>
            <p:cNvSpPr/>
            <p:nvPr/>
          </p:nvSpPr>
          <p:spPr>
            <a:xfrm>
              <a:off x="0" y="0"/>
              <a:ext cx="3835400" cy="1752600"/>
            </a:xfrm>
            <a:prstGeom prst="rect">
              <a:avLst/>
            </a:prstGeom>
            <a:solidFill>
              <a:srgbClr val="FFFFFF"/>
            </a:solidFill>
            <a:ln w="25400" cap="flat">
              <a:solidFill>
                <a:srgbClr val="000000"/>
              </a:solidFill>
              <a:prstDash val="solid"/>
              <a:miter lim="800000"/>
            </a:ln>
            <a:effectLst/>
          </p:spPr>
          <p:txBody>
            <a:bodyPr wrap="square" lIns="0" tIns="0" rIns="0" bIns="0" numCol="1" anchor="ctr">
              <a:noAutofit/>
            </a:bodyPr>
            <a:lstStyle/>
            <a:p>
              <a:pPr lvl="0" algn="ctr">
                <a:defRPr sz="3400">
                  <a:latin typeface="Times New Roman"/>
                  <a:ea typeface="Times New Roman"/>
                  <a:cs typeface="Times New Roman"/>
                  <a:sym typeface="Times New Roman"/>
                </a:defRPr>
              </a:pPr>
              <a:endParaRPr sz="2391"/>
            </a:p>
          </p:txBody>
        </p:sp>
        <p:sp>
          <p:nvSpPr>
            <p:cNvPr id="121" name="Shape 121"/>
            <p:cNvSpPr/>
            <p:nvPr/>
          </p:nvSpPr>
          <p:spPr>
            <a:xfrm>
              <a:off x="0" y="91401"/>
              <a:ext cx="3835400" cy="1569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defRPr sz="1800"/>
              </a:pPr>
              <a:r>
                <a:rPr sz="2391">
                  <a:latin typeface="Times New Roman"/>
                  <a:ea typeface="Times New Roman"/>
                  <a:cs typeface="Times New Roman"/>
                  <a:sym typeface="Times New Roman"/>
                </a:rPr>
                <a:t>XML Schema</a:t>
              </a:r>
            </a:p>
            <a:p>
              <a:pPr lvl="0" algn="ctr">
                <a:defRPr sz="1800"/>
              </a:pPr>
              <a:r>
                <a:rPr sz="2391">
                  <a:latin typeface="Times New Roman"/>
                  <a:ea typeface="Times New Roman"/>
                  <a:cs typeface="Times New Roman"/>
                  <a:sym typeface="Times New Roman"/>
                </a:rPr>
                <a:t>IE Documentation</a:t>
              </a:r>
            </a:p>
            <a:p>
              <a:pPr lvl="0" algn="ctr">
                <a:defRPr sz="1800"/>
              </a:pPr>
              <a:r>
                <a:rPr sz="2391">
                  <a:latin typeface="Times New Roman"/>
                  <a:ea typeface="Times New Roman"/>
                  <a:cs typeface="Times New Roman"/>
                  <a:sym typeface="Times New Roman"/>
                </a:rPr>
                <a:t>Certification Criteria</a:t>
              </a:r>
            </a:p>
          </p:txBody>
        </p:sp>
      </p:grpSp>
      <p:sp>
        <p:nvSpPr>
          <p:cNvPr id="123" name="Shape 123"/>
          <p:cNvSpPr/>
          <p:nvPr/>
        </p:nvSpPr>
        <p:spPr>
          <a:xfrm>
            <a:off x="5723930" y="2553890"/>
            <a:ext cx="383977" cy="696517"/>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24" name="Shape 124"/>
          <p:cNvSpPr/>
          <p:nvPr/>
        </p:nvSpPr>
        <p:spPr>
          <a:xfrm flipV="1">
            <a:off x="5777508" y="4000499"/>
            <a:ext cx="723305" cy="410767"/>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p>
        </p:txBody>
      </p:sp>
      <p:sp>
        <p:nvSpPr>
          <p:cNvPr id="125" name="Shape 125"/>
          <p:cNvSpPr/>
          <p:nvPr/>
        </p:nvSpPr>
        <p:spPr>
          <a:xfrm>
            <a:off x="5918151" y="2719630"/>
            <a:ext cx="910827"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Contributes</a:t>
            </a:r>
          </a:p>
          <a:p>
            <a:pPr lvl="0" algn="ctr">
              <a:defRPr sz="1800"/>
            </a:pPr>
            <a:r>
              <a:rPr sz="1266">
                <a:latin typeface="Gill Sans"/>
                <a:ea typeface="Gill Sans"/>
                <a:cs typeface="Gill Sans"/>
                <a:sym typeface="Gill Sans"/>
              </a:rPr>
              <a:t>Data To</a:t>
            </a:r>
          </a:p>
        </p:txBody>
      </p:sp>
      <p:sp>
        <p:nvSpPr>
          <p:cNvPr id="126" name="Shape 126"/>
          <p:cNvSpPr/>
          <p:nvPr/>
        </p:nvSpPr>
        <p:spPr>
          <a:xfrm>
            <a:off x="6245201" y="4158426"/>
            <a:ext cx="910827" cy="3895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ctr">
              <a:defRPr sz="1800"/>
            </a:pPr>
            <a:r>
              <a:rPr sz="1266">
                <a:latin typeface="Gill Sans"/>
                <a:ea typeface="Gill Sans"/>
                <a:cs typeface="Gill Sans"/>
                <a:sym typeface="Gill Sans"/>
              </a:rPr>
              <a:t>Contributes</a:t>
            </a:r>
          </a:p>
          <a:p>
            <a:pPr lvl="0" algn="ctr">
              <a:defRPr sz="1800"/>
            </a:pPr>
            <a:r>
              <a:rPr sz="1266">
                <a:latin typeface="Gill Sans"/>
                <a:ea typeface="Gill Sans"/>
                <a:cs typeface="Gill Sans"/>
                <a:sym typeface="Gill Sans"/>
              </a:rPr>
              <a:t>Process To</a:t>
            </a:r>
          </a:p>
        </p:txBody>
      </p:sp>
      <p:sp>
        <p:nvSpPr>
          <p:cNvPr id="127" name="Shape 127"/>
          <p:cNvSpPr/>
          <p:nvPr/>
        </p:nvSpPr>
        <p:spPr>
          <a:xfrm>
            <a:off x="1509117" y="183059"/>
            <a:ext cx="7590234" cy="735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40182">
              <a:defRPr sz="1800"/>
            </a:pPr>
            <a:r>
              <a:rPr sz="2391" b="1">
                <a:solidFill>
                  <a:srgbClr val="004990"/>
                </a:solidFill>
              </a:rPr>
              <a:t>Model Driven Architecture (MDA) View</a:t>
            </a:r>
          </a:p>
          <a:p>
            <a:pPr indent="40182">
              <a:defRPr sz="1800"/>
            </a:pPr>
            <a:r>
              <a:rPr sz="2391" b="1">
                <a:solidFill>
                  <a:srgbClr val="004990"/>
                </a:solidFill>
              </a:rPr>
              <a:t>Integration of FHIM, NIEM, HITSP and Health SDOs</a:t>
            </a:r>
          </a:p>
        </p:txBody>
      </p:sp>
    </p:spTree>
    <p:extLst>
      <p:ext uri="{BB962C8B-B14F-4D97-AF65-F5344CB8AC3E}">
        <p14:creationId xmlns:p14="http://schemas.microsoft.com/office/powerpoint/2010/main" val="158891182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55418" y="1334839"/>
            <a:ext cx="8839200" cy="5513388"/>
          </a:xfrm>
        </p:spPr>
        <p:txBody>
          <a:bodyPr/>
          <a:lstStyle/>
          <a:p>
            <a:pPr marL="40640" lvl="2" indent="0">
              <a:spcBef>
                <a:spcPts val="1200"/>
              </a:spcBef>
              <a:buNone/>
            </a:pPr>
            <a:r>
              <a:rPr lang="en-US" sz="2400" b="1" dirty="0" smtClean="0"/>
              <a:t>FHIM is informed by</a:t>
            </a:r>
            <a:endParaRPr lang="en-US" sz="2400" b="1" dirty="0"/>
          </a:p>
          <a:p>
            <a:pPr marL="520700" lvl="2">
              <a:spcBef>
                <a:spcPts val="0"/>
              </a:spcBef>
              <a:buFont typeface="Lucida Grande"/>
              <a:buChar char="»"/>
            </a:pPr>
            <a:r>
              <a:rPr lang="en-US" dirty="0" smtClean="0">
                <a:latin typeface="Arial Narrow" panose="020B0606020202030204" pitchFamily="34" charset="0"/>
              </a:rPr>
              <a:t>Federal Partners</a:t>
            </a:r>
            <a:r>
              <a:rPr lang="en-US" dirty="0">
                <a:latin typeface="Arial Narrow" panose="020B0606020202030204" pitchFamily="34" charset="0"/>
              </a:rPr>
              <a:t>, </a:t>
            </a:r>
            <a:r>
              <a:rPr lang="en-US" dirty="0" smtClean="0">
                <a:latin typeface="Arial Narrow" panose="020B0606020202030204" pitchFamily="34" charset="0"/>
              </a:rPr>
              <a:t>including</a:t>
            </a:r>
            <a:r>
              <a:rPr lang="en-US" dirty="0">
                <a:latin typeface="Arial Narrow" panose="020B0606020202030204" pitchFamily="34" charset="0"/>
              </a:rPr>
              <a:t>, but not limited to: </a:t>
            </a:r>
            <a:endParaRPr lang="en-US"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VA Information Model</a:t>
            </a:r>
          </a:p>
          <a:p>
            <a:pPr marL="977900" lvl="3">
              <a:lnSpc>
                <a:spcPct val="114000"/>
              </a:lnSpc>
              <a:spcBef>
                <a:spcPts val="0"/>
              </a:spcBef>
              <a:buFont typeface="Lucida Grande"/>
              <a:buChar char="»"/>
            </a:pPr>
            <a:r>
              <a:rPr lang="en-US" dirty="0">
                <a:latin typeface="Arial Narrow" panose="020B0606020202030204" pitchFamily="34" charset="0"/>
              </a:rPr>
              <a:t>SSA and CMS identity, person and other initiatives</a:t>
            </a:r>
          </a:p>
          <a:p>
            <a:pPr marL="977900" lvl="3">
              <a:lnSpc>
                <a:spcPct val="114000"/>
              </a:lnSpc>
              <a:spcBef>
                <a:spcPts val="0"/>
              </a:spcBef>
              <a:buFont typeface="Lucida Grande"/>
              <a:buChar char="»"/>
            </a:pPr>
            <a:r>
              <a:rPr lang="en-US" dirty="0">
                <a:latin typeface="Arial Narrow" panose="020B0606020202030204" pitchFamily="34" charset="0"/>
              </a:rPr>
              <a:t>CDC community/public-health initiative</a:t>
            </a:r>
          </a:p>
          <a:p>
            <a:pPr marL="977900" lvl="3">
              <a:lnSpc>
                <a:spcPct val="114000"/>
              </a:lnSpc>
              <a:spcBef>
                <a:spcPts val="0"/>
              </a:spcBef>
              <a:buFont typeface="Lucida Grande"/>
              <a:buChar char="»"/>
            </a:pPr>
            <a:r>
              <a:rPr lang="en-US" dirty="0">
                <a:latin typeface="Arial Narrow" panose="020B0606020202030204" pitchFamily="34" charset="0"/>
              </a:rPr>
              <a:t>NCI Cancer Informatics Program</a:t>
            </a:r>
          </a:p>
          <a:p>
            <a:pPr marL="977900" lvl="3">
              <a:lnSpc>
                <a:spcPct val="114000"/>
              </a:lnSpc>
              <a:spcBef>
                <a:spcPts val="0"/>
              </a:spcBef>
              <a:buFont typeface="Lucida Grande"/>
              <a:buChar char="»"/>
            </a:pPr>
            <a:r>
              <a:rPr lang="en-US" dirty="0">
                <a:latin typeface="Arial Narrow" panose="020B0606020202030204" pitchFamily="34" charset="0"/>
              </a:rPr>
              <a:t>FDA Data Standards Program</a:t>
            </a:r>
          </a:p>
          <a:p>
            <a:pPr marL="520700" lvl="2">
              <a:spcBef>
                <a:spcPts val="0"/>
              </a:spcBef>
              <a:buFont typeface="Lucida Grande"/>
              <a:buChar char="»"/>
            </a:pPr>
            <a:r>
              <a:rPr lang="en-US" dirty="0" smtClean="0">
                <a:latin typeface="Arial Narrow" panose="020B0606020202030204" pitchFamily="34" charset="0"/>
              </a:rPr>
              <a:t>S&amp;I </a:t>
            </a:r>
            <a:r>
              <a:rPr lang="en-US" dirty="0">
                <a:latin typeface="Arial Narrow" panose="020B0606020202030204" pitchFamily="34" charset="0"/>
              </a:rPr>
              <a:t>Framework </a:t>
            </a:r>
            <a:r>
              <a:rPr lang="en-US" dirty="0" smtClean="0">
                <a:latin typeface="Arial Narrow" panose="020B0606020202030204" pitchFamily="34" charset="0"/>
              </a:rPr>
              <a:t>Initiatives</a:t>
            </a:r>
          </a:p>
          <a:p>
            <a:pPr marL="520700" lvl="2">
              <a:spcBef>
                <a:spcPts val="0"/>
              </a:spcBef>
              <a:buFont typeface="Lucida Grande"/>
              <a:buChar char="»"/>
            </a:pPr>
            <a:r>
              <a:rPr lang="en-US" dirty="0" smtClean="0">
                <a:latin typeface="Arial Narrow" panose="020B0606020202030204" pitchFamily="34" charset="0"/>
              </a:rPr>
              <a:t>Federal Standards Committees</a:t>
            </a:r>
          </a:p>
          <a:p>
            <a:pPr marL="520700" lvl="2">
              <a:spcBef>
                <a:spcPts val="0"/>
              </a:spcBef>
              <a:buFont typeface="Lucida Grande"/>
              <a:buChar char="»"/>
            </a:pPr>
            <a:r>
              <a:rPr lang="en-US" dirty="0" smtClean="0">
                <a:latin typeface="Arial Narrow" panose="020B0606020202030204" pitchFamily="34" charset="0"/>
              </a:rPr>
              <a:t>CIMI </a:t>
            </a:r>
          </a:p>
          <a:p>
            <a:pPr marL="520700" lvl="2">
              <a:spcBef>
                <a:spcPts val="0"/>
              </a:spcBef>
              <a:buFont typeface="Lucida Grande"/>
              <a:buChar char="»"/>
            </a:pPr>
            <a:r>
              <a:rPr lang="en-US" dirty="0" smtClean="0">
                <a:latin typeface="Arial Narrow" panose="020B0606020202030204" pitchFamily="34" charset="0"/>
              </a:rPr>
              <a:t>Standards Organizations, including, but not limited to:</a:t>
            </a:r>
          </a:p>
          <a:p>
            <a:pPr marL="977900" lvl="3">
              <a:spcBef>
                <a:spcPts val="0"/>
              </a:spcBef>
              <a:buFont typeface="Lucida Grande"/>
              <a:buChar char="»"/>
            </a:pPr>
            <a:r>
              <a:rPr lang="en-US" dirty="0" smtClean="0">
                <a:latin typeface="Arial Narrow" panose="020B0606020202030204" pitchFamily="34" charset="0"/>
              </a:rPr>
              <a:t>HL7,  ASTM, </a:t>
            </a:r>
          </a:p>
          <a:p>
            <a:pPr marL="977900" lvl="3">
              <a:spcBef>
                <a:spcPts val="0"/>
              </a:spcBef>
              <a:buFont typeface="Lucida Grande"/>
              <a:buChar char="»"/>
            </a:pPr>
            <a:r>
              <a:rPr lang="en-US" dirty="0" smtClean="0">
                <a:latin typeface="Arial Narrow" panose="020B0606020202030204" pitchFamily="34" charset="0"/>
              </a:rPr>
              <a:t>NCPDP, </a:t>
            </a:r>
            <a:r>
              <a:rPr lang="en-US" dirty="0" err="1" smtClean="0">
                <a:latin typeface="Arial Narrow" panose="020B0606020202030204" pitchFamily="34" charset="0"/>
              </a:rPr>
              <a:t>RxNorm</a:t>
            </a:r>
            <a:r>
              <a:rPr lang="en-US" dirty="0" smtClean="0">
                <a:latin typeface="Arial Narrow" panose="020B0606020202030204" pitchFamily="34" charset="0"/>
              </a:rPr>
              <a:t>,</a:t>
            </a:r>
          </a:p>
          <a:p>
            <a:pPr marL="977900" lvl="3">
              <a:spcBef>
                <a:spcPts val="0"/>
              </a:spcBef>
              <a:buFont typeface="Lucida Grande"/>
              <a:buChar char="»"/>
            </a:pPr>
            <a:r>
              <a:rPr lang="en-US" dirty="0" smtClean="0">
                <a:latin typeface="Arial Narrow" panose="020B0606020202030204" pitchFamily="34" charset="0"/>
              </a:rPr>
              <a:t>HITSP, DICOM, </a:t>
            </a:r>
          </a:p>
          <a:p>
            <a:pPr marL="977900" lvl="3">
              <a:spcBef>
                <a:spcPts val="0"/>
              </a:spcBef>
              <a:buFont typeface="Lucida Grande"/>
              <a:buChar char="»"/>
            </a:pPr>
            <a:r>
              <a:rPr lang="en-US" dirty="0" smtClean="0">
                <a:latin typeface="Arial Narrow" panose="020B0606020202030204" pitchFamily="34" charset="0"/>
              </a:rPr>
              <a:t>X12</a:t>
            </a:r>
          </a:p>
          <a:p>
            <a:pPr marL="520700" lvl="2">
              <a:spcBef>
                <a:spcPts val="0"/>
              </a:spcBef>
              <a:buFont typeface="Lucida Grande"/>
              <a:buChar char="»"/>
            </a:pPr>
            <a:endParaRPr lang="en-US"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1244755893"/>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a:solidFill>
                  <a:srgbClr val="000000"/>
                </a:solidFill>
                <a:uFillTx/>
              </a:defRPr>
            </a:pPr>
            <a:r>
              <a:rPr sz="2600">
                <a:solidFill>
                  <a:srgbClr val="FFFFFF"/>
                </a:solidFill>
                <a:uFill>
                  <a:solidFill>
                    <a:srgbClr val="FFFFFF"/>
                  </a:solidFill>
                </a:uFill>
              </a:rPr>
              <a:t>S&amp;I Framework</a:t>
            </a:r>
          </a:p>
        </p:txBody>
      </p:sp>
      <p:sp>
        <p:nvSpPr>
          <p:cNvPr id="37" name="Shape 37"/>
          <p:cNvSpPr>
            <a:spLocks noGrp="1"/>
          </p:cNvSpPr>
          <p:nvPr>
            <p:ph type="body" idx="1"/>
          </p:nvPr>
        </p:nvSpPr>
        <p:spPr>
          <a:xfrm>
            <a:off x="296862" y="3808412"/>
            <a:ext cx="8140701" cy="2768601"/>
          </a:xfrm>
          <a:prstGeom prst="rect">
            <a:avLst/>
          </a:prstGeom>
        </p:spPr>
        <p:txBody>
          <a:bodyPr/>
          <a:lstStyle/>
          <a:p>
            <a:pPr lvl="0">
              <a:buClr>
                <a:srgbClr val="005493"/>
              </a:buClr>
              <a:buSzPct val="124999"/>
              <a:buChar char="•"/>
              <a:defRPr sz="1800">
                <a:solidFill>
                  <a:srgbClr val="000000"/>
                </a:solidFill>
                <a:uFillTx/>
              </a:defRPr>
            </a:pPr>
            <a:r>
              <a:rPr sz="1600">
                <a:solidFill>
                  <a:srgbClr val="FF2600"/>
                </a:solidFill>
                <a:uFill>
                  <a:solidFill>
                    <a:srgbClr val="FF2600"/>
                  </a:solidFill>
                </a:uFill>
              </a:rPr>
              <a:t>Create a NIEM Health standards harmonization process and governance framework</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Establish roadmap for existing NHIN standards, MU harmonization, and non-MU health information exchange specifications</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Establishes a repeatable, iterative process for developing widely reusable, computable implementation specifications</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Establishing the tooling and repositories needed</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Establishing the practices and guidelines for modeling</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Enables semantic traceability so that useable code can be traced back to original requirements and definitions</a:t>
            </a:r>
          </a:p>
          <a:p>
            <a:pPr lvl="0">
              <a:buClr>
                <a:srgbClr val="005493"/>
              </a:buClr>
              <a:buSzPct val="124999"/>
              <a:buChar char="•"/>
              <a:defRPr sz="1800">
                <a:solidFill>
                  <a:srgbClr val="000000"/>
                </a:solidFill>
                <a:uFillTx/>
              </a:defRPr>
            </a:pPr>
            <a:r>
              <a:rPr sz="1600">
                <a:solidFill>
                  <a:srgbClr val="FF2600"/>
                </a:solidFill>
                <a:uFill>
                  <a:solidFill>
                    <a:srgbClr val="FF2600"/>
                  </a:solidFill>
                </a:uFill>
              </a:rPr>
              <a:t>Promotes transparency and collaboration from broad range of health stakeholders</a:t>
            </a:r>
          </a:p>
        </p:txBody>
      </p:sp>
      <p:grpSp>
        <p:nvGrpSpPr>
          <p:cNvPr id="89" name="Group 89"/>
          <p:cNvGrpSpPr/>
          <p:nvPr/>
        </p:nvGrpSpPr>
        <p:grpSpPr>
          <a:xfrm>
            <a:off x="845344" y="963612"/>
            <a:ext cx="6809581" cy="2773236"/>
            <a:chOff x="0" y="0"/>
            <a:chExt cx="6809580" cy="2773234"/>
          </a:xfrm>
        </p:grpSpPr>
        <p:grpSp>
          <p:nvGrpSpPr>
            <p:cNvPr id="40" name="Group 40"/>
            <p:cNvGrpSpPr/>
            <p:nvPr/>
          </p:nvGrpSpPr>
          <p:grpSpPr>
            <a:xfrm>
              <a:off x="93974" y="1844674"/>
              <a:ext cx="1244601" cy="402177"/>
              <a:chOff x="0" y="0"/>
              <a:chExt cx="1244600" cy="402176"/>
            </a:xfrm>
          </p:grpSpPr>
          <p:sp>
            <p:nvSpPr>
              <p:cNvPr id="38" name="Shape 38"/>
              <p:cNvSpPr/>
              <p:nvPr/>
            </p:nvSpPr>
            <p:spPr>
              <a:xfrm>
                <a:off x="2068" y="0"/>
                <a:ext cx="1227138" cy="376237"/>
              </a:xfrm>
              <a:prstGeom prst="roundRect">
                <a:avLst>
                  <a:gd name="adj" fmla="val 16667"/>
                </a:avLst>
              </a:prstGeom>
              <a:gradFill flip="none" rotWithShape="1">
                <a:gsLst>
                  <a:gs pos="0">
                    <a:srgbClr val="0981C2"/>
                  </a:gs>
                  <a:gs pos="100000">
                    <a:srgbClr val="ABCDFA"/>
                  </a:gs>
                </a:gsLst>
                <a:lin ang="16200000" scaled="0"/>
              </a:gradFill>
              <a:ln w="9525" cap="flat">
                <a:solidFill>
                  <a:srgbClr val="267DB1"/>
                </a:solidFill>
                <a:prstDash val="solid"/>
                <a:round/>
              </a:ln>
              <a:effectLst>
                <a:outerShdw blurRad="63500" dist="25400" dir="5400000" rotWithShape="0">
                  <a:srgbClr val="929292">
                    <a:alpha val="34997"/>
                  </a:srgbClr>
                </a:outerShdw>
              </a:effectLst>
            </p:spPr>
            <p:txBody>
              <a:bodyPr wrap="square" lIns="0" tIns="0" rIns="0" bIns="0" numCol="1" anchor="ctr">
                <a:noAutofit/>
              </a:bodyPr>
              <a:lstStyle/>
              <a:p>
                <a:pPr lvl="0" defTabSz="457200">
                  <a:defRPr sz="1800"/>
                </a:pPr>
                <a:endParaRPr/>
              </a:p>
            </p:txBody>
          </p:sp>
          <p:sp>
            <p:nvSpPr>
              <p:cNvPr id="39" name="Shape 39"/>
              <p:cNvSpPr/>
              <p:nvPr/>
            </p:nvSpPr>
            <p:spPr>
              <a:xfrm>
                <a:off x="0" y="346"/>
                <a:ext cx="1244600" cy="4018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defTabSz="457200">
                  <a:buClr>
                    <a:srgbClr val="FFFFFF"/>
                  </a:buClr>
                  <a:buFont typeface="Arial"/>
                  <a:defRPr sz="1800">
                    <a:uFillTx/>
                  </a:defRPr>
                </a:pPr>
                <a:r>
                  <a:rPr sz="1100" b="1">
                    <a:solidFill>
                      <a:srgbClr val="FFFFFF"/>
                    </a:solidFill>
                    <a:uFill>
                      <a:solidFill>
                        <a:srgbClr val="FFFFFF"/>
                      </a:solidFill>
                    </a:uFill>
                  </a:rPr>
                  <a:t>Scenario</a:t>
                </a:r>
              </a:p>
              <a:p>
                <a:pPr lvl="0" algn="ctr" defTabSz="457200">
                  <a:buClr>
                    <a:srgbClr val="FFFFFF"/>
                  </a:buClr>
                  <a:buFont typeface="Arial"/>
                  <a:defRPr sz="1800">
                    <a:uFillTx/>
                  </a:defRPr>
                </a:pPr>
                <a:r>
                  <a:rPr sz="1100" b="1">
                    <a:solidFill>
                      <a:srgbClr val="FFFFFF"/>
                    </a:solidFill>
                    <a:uFill>
                      <a:solidFill>
                        <a:srgbClr val="FFFFFF"/>
                      </a:solidFill>
                    </a:uFill>
                  </a:rPr>
                  <a:t>Planning</a:t>
                </a:r>
              </a:p>
            </p:txBody>
          </p:sp>
        </p:grpSp>
        <p:pic>
          <p:nvPicPr>
            <p:cNvPr id="41" name="image.png"/>
            <p:cNvPicPr/>
            <p:nvPr/>
          </p:nvPicPr>
          <p:blipFill>
            <a:blip r:embed="rId2">
              <a:extLst/>
            </a:blip>
            <a:stretch>
              <a:fillRect/>
            </a:stretch>
          </p:blipFill>
          <p:spPr>
            <a:xfrm>
              <a:off x="1391887" y="1816163"/>
              <a:ext cx="1335025" cy="481585"/>
            </a:xfrm>
            <a:prstGeom prst="rect">
              <a:avLst/>
            </a:prstGeom>
            <a:ln w="12700" cap="flat">
              <a:noFill/>
              <a:miter lim="400000"/>
            </a:ln>
            <a:effectLst/>
          </p:spPr>
        </p:pic>
        <p:pic>
          <p:nvPicPr>
            <p:cNvPr id="42" name="image.png"/>
            <p:cNvPicPr/>
            <p:nvPr/>
          </p:nvPicPr>
          <p:blipFill>
            <a:blip r:embed="rId3">
              <a:extLst/>
            </a:blip>
            <a:stretch>
              <a:fillRect/>
            </a:stretch>
          </p:blipFill>
          <p:spPr>
            <a:xfrm>
              <a:off x="38576" y="2285554"/>
              <a:ext cx="1341121" cy="487681"/>
            </a:xfrm>
            <a:prstGeom prst="rect">
              <a:avLst/>
            </a:prstGeom>
            <a:ln w="12700" cap="flat">
              <a:noFill/>
              <a:miter lim="400000"/>
            </a:ln>
            <a:effectLst/>
          </p:spPr>
        </p:pic>
        <p:pic>
          <p:nvPicPr>
            <p:cNvPr id="43" name="image.png"/>
            <p:cNvPicPr/>
            <p:nvPr/>
          </p:nvPicPr>
          <p:blipFill>
            <a:blip r:embed="rId4">
              <a:extLst/>
            </a:blip>
            <a:stretch>
              <a:fillRect/>
            </a:stretch>
          </p:blipFill>
          <p:spPr>
            <a:xfrm>
              <a:off x="1391887" y="2285554"/>
              <a:ext cx="1335025" cy="487681"/>
            </a:xfrm>
            <a:prstGeom prst="rect">
              <a:avLst/>
            </a:prstGeom>
            <a:ln w="12700" cap="flat">
              <a:noFill/>
              <a:miter lim="400000"/>
            </a:ln>
            <a:effectLst/>
          </p:spPr>
        </p:pic>
        <p:pic>
          <p:nvPicPr>
            <p:cNvPr id="44" name="image.png"/>
            <p:cNvPicPr/>
            <p:nvPr/>
          </p:nvPicPr>
          <p:blipFill>
            <a:blip r:embed="rId5">
              <a:extLst/>
            </a:blip>
            <a:stretch>
              <a:fillRect/>
            </a:stretch>
          </p:blipFill>
          <p:spPr>
            <a:xfrm>
              <a:off x="2769584" y="1803970"/>
              <a:ext cx="1274064" cy="487681"/>
            </a:xfrm>
            <a:prstGeom prst="rect">
              <a:avLst/>
            </a:prstGeom>
            <a:ln w="12700" cap="flat">
              <a:noFill/>
              <a:miter lim="400000"/>
            </a:ln>
            <a:effectLst/>
          </p:spPr>
        </p:pic>
        <p:pic>
          <p:nvPicPr>
            <p:cNvPr id="45" name="image.png"/>
            <p:cNvPicPr/>
            <p:nvPr/>
          </p:nvPicPr>
          <p:blipFill>
            <a:blip r:embed="rId6">
              <a:extLst/>
            </a:blip>
            <a:stretch>
              <a:fillRect/>
            </a:stretch>
          </p:blipFill>
          <p:spPr>
            <a:xfrm>
              <a:off x="2751295" y="2285554"/>
              <a:ext cx="1328929" cy="487681"/>
            </a:xfrm>
            <a:prstGeom prst="rect">
              <a:avLst/>
            </a:prstGeom>
            <a:ln w="12700" cap="flat">
              <a:noFill/>
              <a:miter lim="400000"/>
            </a:ln>
            <a:effectLst/>
          </p:spPr>
        </p:pic>
        <p:sp>
          <p:nvSpPr>
            <p:cNvPr id="46" name="Shape 46"/>
            <p:cNvSpPr/>
            <p:nvPr/>
          </p:nvSpPr>
          <p:spPr>
            <a:xfrm>
              <a:off x="1267618" y="1404937"/>
              <a:ext cx="209551" cy="1589"/>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47" name="Shape 47"/>
            <p:cNvSpPr/>
            <p:nvPr/>
          </p:nvSpPr>
          <p:spPr>
            <a:xfrm>
              <a:off x="2696368" y="1404937"/>
              <a:ext cx="273052" cy="1589"/>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48" name="Shape 48"/>
            <p:cNvSpPr/>
            <p:nvPr/>
          </p:nvSpPr>
          <p:spPr>
            <a:xfrm>
              <a:off x="3990180" y="1404937"/>
              <a:ext cx="361951" cy="1589"/>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49" name="Shape 49"/>
            <p:cNvSpPr/>
            <p:nvPr/>
          </p:nvSpPr>
          <p:spPr>
            <a:xfrm>
              <a:off x="5372893" y="1404937"/>
              <a:ext cx="342901" cy="1589"/>
            </a:xfrm>
            <a:prstGeom prst="line">
              <a:avLst/>
            </a:prstGeom>
            <a:noFill/>
            <a:ln w="25400" cap="flat">
              <a:solidFill>
                <a:srgbClr val="BE3332"/>
              </a:solidFill>
              <a:prstDash val="solid"/>
              <a:roun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50" name="Shape 50"/>
            <p:cNvSpPr/>
            <p:nvPr/>
          </p:nvSpPr>
          <p:spPr>
            <a:xfrm flipH="1">
              <a:off x="2083594" y="766761"/>
              <a:ext cx="1587" cy="241301"/>
            </a:xfrm>
            <a:prstGeom prst="line">
              <a:avLst/>
            </a:prstGeom>
            <a:noFill/>
            <a:ln w="25400" cap="flat">
              <a:solidFill>
                <a:srgbClr val="BE3332"/>
              </a:solidFill>
              <a:prstDash val="solid"/>
              <a:round/>
              <a:headEnd type="triangle" w="med" len="me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51" name="Shape 51"/>
            <p:cNvSpPr/>
            <p:nvPr/>
          </p:nvSpPr>
          <p:spPr>
            <a:xfrm flipH="1">
              <a:off x="4864894" y="766761"/>
              <a:ext cx="3176" cy="280989"/>
            </a:xfrm>
            <a:prstGeom prst="line">
              <a:avLst/>
            </a:prstGeom>
            <a:noFill/>
            <a:ln w="25400" cap="flat">
              <a:solidFill>
                <a:srgbClr val="BE3332"/>
              </a:solidFill>
              <a:prstDash val="solid"/>
              <a:round/>
              <a:headEnd type="triangle" w="med" len="med"/>
              <a:tailEnd type="triangle" w="med" len="me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grpSp>
          <p:nvGrpSpPr>
            <p:cNvPr id="56" name="Group 56"/>
            <p:cNvGrpSpPr/>
            <p:nvPr/>
          </p:nvGrpSpPr>
          <p:grpSpPr>
            <a:xfrm>
              <a:off x="0" y="954452"/>
              <a:ext cx="1270000" cy="798452"/>
              <a:chOff x="0" y="0"/>
              <a:chExt cx="1270000" cy="798450"/>
            </a:xfrm>
          </p:grpSpPr>
          <p:grpSp>
            <p:nvGrpSpPr>
              <p:cNvPr id="54" name="Group 54"/>
              <p:cNvGrpSpPr/>
              <p:nvPr/>
            </p:nvGrpSpPr>
            <p:grpSpPr>
              <a:xfrm>
                <a:off x="0" y="104105"/>
                <a:ext cx="1270000" cy="694346"/>
                <a:chOff x="0" y="2077"/>
                <a:chExt cx="1270000" cy="694345"/>
              </a:xfrm>
            </p:grpSpPr>
            <p:sp>
              <p:nvSpPr>
                <p:cNvPr id="52" name="Shape 52"/>
                <p:cNvSpPr/>
                <p:nvPr/>
              </p:nvSpPr>
              <p:spPr>
                <a:xfrm>
                  <a:off x="2380" y="24606"/>
                  <a:ext cx="1265239" cy="649288"/>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53" name="Shape 53"/>
                <p:cNvSpPr/>
                <p:nvPr/>
              </p:nvSpPr>
              <p:spPr>
                <a:xfrm>
                  <a:off x="0" y="2077"/>
                  <a:ext cx="1270000" cy="6943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Use Case Development</a:t>
                  </a:r>
                  <a:br>
                    <a:rPr sz="1000" b="1">
                      <a:solidFill>
                        <a:srgbClr val="2C7EB2"/>
                      </a:solidFill>
                      <a:uFill>
                        <a:solidFill>
                          <a:srgbClr val="2C7EB2"/>
                        </a:solidFill>
                      </a:uFill>
                    </a:rPr>
                  </a:br>
                  <a:r>
                    <a:rPr sz="1000" b="1">
                      <a:solidFill>
                        <a:srgbClr val="2C7EB2"/>
                      </a:solidFill>
                      <a:uFill>
                        <a:solidFill>
                          <a:srgbClr val="2C7EB2"/>
                        </a:solidFill>
                      </a:uFill>
                    </a:rPr>
                    <a:t>and Functional Requirements</a:t>
                  </a:r>
                </a:p>
              </p:txBody>
            </p:sp>
          </p:grpSp>
          <p:pic>
            <p:nvPicPr>
              <p:cNvPr id="55" name="folder.png"/>
              <p:cNvPicPr/>
              <p:nvPr/>
            </p:nvPicPr>
            <p:blipFill>
              <a:blip r:embed="rId7">
                <a:extLst/>
              </a:blip>
              <a:stretch>
                <a:fillRect/>
              </a:stretch>
            </p:blipFill>
            <p:spPr>
              <a:xfrm>
                <a:off x="436245" y="0"/>
                <a:ext cx="376317" cy="319513"/>
              </a:xfrm>
              <a:prstGeom prst="rect">
                <a:avLst/>
              </a:prstGeom>
              <a:ln w="12700" cap="flat">
                <a:noFill/>
                <a:miter lim="400000"/>
              </a:ln>
              <a:effectLst/>
            </p:spPr>
          </p:pic>
        </p:grpSp>
        <p:grpSp>
          <p:nvGrpSpPr>
            <p:cNvPr id="61" name="Group 61"/>
            <p:cNvGrpSpPr/>
            <p:nvPr/>
          </p:nvGrpSpPr>
          <p:grpSpPr>
            <a:xfrm>
              <a:off x="1562893" y="36324"/>
              <a:ext cx="1020763" cy="728850"/>
              <a:chOff x="0" y="0"/>
              <a:chExt cx="1020762" cy="728849"/>
            </a:xfrm>
          </p:grpSpPr>
          <p:grpSp>
            <p:nvGrpSpPr>
              <p:cNvPr id="59" name="Group 59"/>
              <p:cNvGrpSpPr/>
              <p:nvPr/>
            </p:nvGrpSpPr>
            <p:grpSpPr>
              <a:xfrm>
                <a:off x="0" y="79561"/>
                <a:ext cx="1020763" cy="649289"/>
                <a:chOff x="0" y="0"/>
                <a:chExt cx="1020762" cy="649287"/>
              </a:xfrm>
            </p:grpSpPr>
            <p:sp>
              <p:nvSpPr>
                <p:cNvPr id="57" name="Shape 57"/>
                <p:cNvSpPr/>
                <p:nvPr/>
              </p:nvSpPr>
              <p:spPr>
                <a:xfrm>
                  <a:off x="0" y="0"/>
                  <a:ext cx="1020763" cy="649288"/>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58" name="Shape 58"/>
                <p:cNvSpPr/>
                <p:nvPr/>
              </p:nvSpPr>
              <p:spPr>
                <a:xfrm>
                  <a:off x="2381" y="117171"/>
                  <a:ext cx="1016001" cy="4149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Standards Development</a:t>
                  </a:r>
                </a:p>
              </p:txBody>
            </p:sp>
          </p:grpSp>
          <p:pic>
            <p:nvPicPr>
              <p:cNvPr id="60" name="tools.png"/>
              <p:cNvPicPr/>
              <p:nvPr/>
            </p:nvPicPr>
            <p:blipFill>
              <a:blip r:embed="rId8">
                <a:extLst/>
              </a:blip>
              <a:stretch>
                <a:fillRect/>
              </a:stretch>
            </p:blipFill>
            <p:spPr>
              <a:xfrm>
                <a:off x="355886" y="0"/>
                <a:ext cx="328502" cy="322773"/>
              </a:xfrm>
              <a:prstGeom prst="rect">
                <a:avLst/>
              </a:prstGeom>
              <a:ln w="12700" cap="flat">
                <a:noFill/>
                <a:miter lim="400000"/>
              </a:ln>
              <a:effectLst/>
            </p:spPr>
          </p:pic>
        </p:grpSp>
        <p:grpSp>
          <p:nvGrpSpPr>
            <p:cNvPr id="66" name="Group 66"/>
            <p:cNvGrpSpPr/>
            <p:nvPr/>
          </p:nvGrpSpPr>
          <p:grpSpPr>
            <a:xfrm>
              <a:off x="5715793" y="994532"/>
              <a:ext cx="1020763" cy="735843"/>
              <a:chOff x="0" y="0"/>
              <a:chExt cx="1020762" cy="735842"/>
            </a:xfrm>
          </p:grpSpPr>
          <p:grpSp>
            <p:nvGrpSpPr>
              <p:cNvPr id="64" name="Group 64"/>
              <p:cNvGrpSpPr/>
              <p:nvPr/>
            </p:nvGrpSpPr>
            <p:grpSpPr>
              <a:xfrm>
                <a:off x="0" y="86554"/>
                <a:ext cx="1020763" cy="649289"/>
                <a:chOff x="0" y="0"/>
                <a:chExt cx="1020762" cy="649287"/>
              </a:xfrm>
            </p:grpSpPr>
            <p:sp>
              <p:nvSpPr>
                <p:cNvPr id="62" name="Shape 62"/>
                <p:cNvSpPr/>
                <p:nvPr/>
              </p:nvSpPr>
              <p:spPr>
                <a:xfrm>
                  <a:off x="0" y="0"/>
                  <a:ext cx="1020763" cy="649288"/>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63" name="Shape 63"/>
                <p:cNvSpPr/>
                <p:nvPr/>
              </p:nvSpPr>
              <p:spPr>
                <a:xfrm>
                  <a:off x="2381" y="117171"/>
                  <a:ext cx="1016001" cy="4149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Certification</a:t>
                  </a:r>
                  <a:br>
                    <a:rPr sz="1000" b="1">
                      <a:solidFill>
                        <a:srgbClr val="2C7EB2"/>
                      </a:solidFill>
                      <a:uFill>
                        <a:solidFill>
                          <a:srgbClr val="2C7EB2"/>
                        </a:solidFill>
                      </a:uFill>
                    </a:rPr>
                  </a:br>
                  <a:r>
                    <a:rPr sz="1000" b="1">
                      <a:solidFill>
                        <a:srgbClr val="2C7EB2"/>
                      </a:solidFill>
                      <a:uFill>
                        <a:solidFill>
                          <a:srgbClr val="2C7EB2"/>
                        </a:solidFill>
                      </a:uFill>
                    </a:rPr>
                    <a:t>and Testing</a:t>
                  </a:r>
                </a:p>
              </p:txBody>
            </p:sp>
          </p:grpSp>
          <p:pic>
            <p:nvPicPr>
              <p:cNvPr id="65" name="computer.png"/>
              <p:cNvPicPr/>
              <p:nvPr/>
            </p:nvPicPr>
            <p:blipFill>
              <a:blip r:embed="rId9">
                <a:extLst/>
              </a:blip>
              <a:stretch>
                <a:fillRect/>
              </a:stretch>
            </p:blipFill>
            <p:spPr>
              <a:xfrm>
                <a:off x="330292" y="0"/>
                <a:ext cx="374277" cy="305627"/>
              </a:xfrm>
              <a:prstGeom prst="rect">
                <a:avLst/>
              </a:prstGeom>
              <a:ln w="12700" cap="flat">
                <a:noFill/>
                <a:miter lim="400000"/>
              </a:ln>
              <a:effectLst/>
            </p:spPr>
          </p:pic>
        </p:grpSp>
        <p:grpSp>
          <p:nvGrpSpPr>
            <p:cNvPr id="71" name="Group 71"/>
            <p:cNvGrpSpPr/>
            <p:nvPr/>
          </p:nvGrpSpPr>
          <p:grpSpPr>
            <a:xfrm>
              <a:off x="1477168" y="1029604"/>
              <a:ext cx="1219202" cy="700772"/>
              <a:chOff x="0" y="0"/>
              <a:chExt cx="1219200" cy="700771"/>
            </a:xfrm>
          </p:grpSpPr>
          <p:grpSp>
            <p:nvGrpSpPr>
              <p:cNvPr id="69" name="Group 69"/>
              <p:cNvGrpSpPr/>
              <p:nvPr/>
            </p:nvGrpSpPr>
            <p:grpSpPr>
              <a:xfrm>
                <a:off x="0" y="51483"/>
                <a:ext cx="1219201" cy="649289"/>
                <a:chOff x="0" y="0"/>
                <a:chExt cx="1219200" cy="649288"/>
              </a:xfrm>
            </p:grpSpPr>
            <p:sp>
              <p:nvSpPr>
                <p:cNvPr id="67" name="Shape 67"/>
                <p:cNvSpPr/>
                <p:nvPr/>
              </p:nvSpPr>
              <p:spPr>
                <a:xfrm>
                  <a:off x="0" y="0"/>
                  <a:ext cx="1219201" cy="649289"/>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68" name="Shape 68"/>
                <p:cNvSpPr/>
                <p:nvPr/>
              </p:nvSpPr>
              <p:spPr>
                <a:xfrm>
                  <a:off x="0" y="47321"/>
                  <a:ext cx="1219201" cy="5546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Harmonization of</a:t>
                  </a:r>
                  <a:br>
                    <a:rPr sz="1000" b="1">
                      <a:solidFill>
                        <a:srgbClr val="2C7EB2"/>
                      </a:solidFill>
                      <a:uFill>
                        <a:solidFill>
                          <a:srgbClr val="2C7EB2"/>
                        </a:solidFill>
                      </a:uFill>
                    </a:rPr>
                  </a:br>
                  <a:r>
                    <a:rPr sz="1000" b="1">
                      <a:solidFill>
                        <a:srgbClr val="2C7EB2"/>
                      </a:solidFill>
                      <a:uFill>
                        <a:solidFill>
                          <a:srgbClr val="2C7EB2"/>
                        </a:solidFill>
                      </a:uFill>
                    </a:rPr>
                    <a:t>Core Concepts (NIEM framework)</a:t>
                  </a:r>
                </a:p>
              </p:txBody>
            </p:sp>
          </p:grpSp>
          <p:pic>
            <p:nvPicPr>
              <p:cNvPr id="70" name="harmonize.png"/>
              <p:cNvPicPr/>
              <p:nvPr/>
            </p:nvPicPr>
            <p:blipFill>
              <a:blip r:embed="rId10">
                <a:extLst/>
              </a:blip>
              <a:stretch>
                <a:fillRect/>
              </a:stretch>
            </p:blipFill>
            <p:spPr>
              <a:xfrm>
                <a:off x="401953" y="0"/>
                <a:ext cx="401721" cy="272391"/>
              </a:xfrm>
              <a:prstGeom prst="rect">
                <a:avLst/>
              </a:prstGeom>
              <a:ln w="12700" cap="flat">
                <a:noFill/>
                <a:miter lim="400000"/>
              </a:ln>
              <a:effectLst/>
            </p:spPr>
          </p:pic>
        </p:grpSp>
        <p:grpSp>
          <p:nvGrpSpPr>
            <p:cNvPr id="76" name="Group 76"/>
            <p:cNvGrpSpPr/>
            <p:nvPr/>
          </p:nvGrpSpPr>
          <p:grpSpPr>
            <a:xfrm>
              <a:off x="2969419" y="1057160"/>
              <a:ext cx="1020763" cy="673216"/>
              <a:chOff x="0" y="0"/>
              <a:chExt cx="1020762" cy="673215"/>
            </a:xfrm>
          </p:grpSpPr>
          <p:grpSp>
            <p:nvGrpSpPr>
              <p:cNvPr id="74" name="Group 74"/>
              <p:cNvGrpSpPr/>
              <p:nvPr/>
            </p:nvGrpSpPr>
            <p:grpSpPr>
              <a:xfrm>
                <a:off x="0" y="23927"/>
                <a:ext cx="1020763" cy="649289"/>
                <a:chOff x="0" y="0"/>
                <a:chExt cx="1020762" cy="649288"/>
              </a:xfrm>
            </p:grpSpPr>
            <p:sp>
              <p:nvSpPr>
                <p:cNvPr id="72" name="Shape 72"/>
                <p:cNvSpPr/>
                <p:nvPr/>
              </p:nvSpPr>
              <p:spPr>
                <a:xfrm>
                  <a:off x="0" y="0"/>
                  <a:ext cx="1020763" cy="649289"/>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73" name="Shape 73"/>
                <p:cNvSpPr/>
                <p:nvPr/>
              </p:nvSpPr>
              <p:spPr>
                <a:xfrm>
                  <a:off x="2380" y="117171"/>
                  <a:ext cx="1016001" cy="4149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Implementation Specifications</a:t>
                  </a:r>
                </a:p>
              </p:txBody>
            </p:sp>
          </p:grpSp>
          <p:pic>
            <p:nvPicPr>
              <p:cNvPr id="75" name="Screen shot 2010-03-10 at 2.png"/>
              <p:cNvPicPr/>
              <p:nvPr/>
            </p:nvPicPr>
            <p:blipFill>
              <a:blip r:embed="rId11">
                <a:extLst/>
              </a:blip>
              <a:stretch>
                <a:fillRect/>
              </a:stretch>
            </p:blipFill>
            <p:spPr>
              <a:xfrm>
                <a:off x="337949" y="0"/>
                <a:ext cx="330206" cy="244890"/>
              </a:xfrm>
              <a:prstGeom prst="rect">
                <a:avLst/>
              </a:prstGeom>
              <a:ln w="12700" cap="flat">
                <a:noFill/>
                <a:miter lim="400000"/>
              </a:ln>
              <a:effectLst/>
            </p:spPr>
          </p:pic>
        </p:grpSp>
        <p:grpSp>
          <p:nvGrpSpPr>
            <p:cNvPr id="81" name="Group 81"/>
            <p:cNvGrpSpPr/>
            <p:nvPr/>
          </p:nvGrpSpPr>
          <p:grpSpPr>
            <a:xfrm>
              <a:off x="4269580" y="0"/>
              <a:ext cx="1184276" cy="765176"/>
              <a:chOff x="0" y="0"/>
              <a:chExt cx="1184274" cy="765175"/>
            </a:xfrm>
          </p:grpSpPr>
          <p:grpSp>
            <p:nvGrpSpPr>
              <p:cNvPr id="79" name="Group 79"/>
              <p:cNvGrpSpPr/>
              <p:nvPr/>
            </p:nvGrpSpPr>
            <p:grpSpPr>
              <a:xfrm>
                <a:off x="0" y="115887"/>
                <a:ext cx="1184275" cy="649289"/>
                <a:chOff x="0" y="0"/>
                <a:chExt cx="1184274" cy="649288"/>
              </a:xfrm>
            </p:grpSpPr>
            <p:sp>
              <p:nvSpPr>
                <p:cNvPr id="77" name="Shape 77"/>
                <p:cNvSpPr/>
                <p:nvPr/>
              </p:nvSpPr>
              <p:spPr>
                <a:xfrm>
                  <a:off x="0" y="0"/>
                  <a:ext cx="1184275" cy="649289"/>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78" name="Shape 78"/>
                <p:cNvSpPr/>
                <p:nvPr/>
              </p:nvSpPr>
              <p:spPr>
                <a:xfrm>
                  <a:off x="1587" y="47321"/>
                  <a:ext cx="1181101" cy="5546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Pilot Demonstration Projects</a:t>
                  </a:r>
                </a:p>
              </p:txBody>
            </p:sp>
          </p:grpSp>
          <p:pic>
            <p:nvPicPr>
              <p:cNvPr id="80" name="pilot.png"/>
              <p:cNvPicPr/>
              <p:nvPr/>
            </p:nvPicPr>
            <p:blipFill>
              <a:blip r:embed="rId12">
                <a:extLst/>
              </a:blip>
              <a:stretch>
                <a:fillRect/>
              </a:stretch>
            </p:blipFill>
            <p:spPr>
              <a:xfrm>
                <a:off x="409060" y="0"/>
                <a:ext cx="401006" cy="372883"/>
              </a:xfrm>
              <a:prstGeom prst="rect">
                <a:avLst/>
              </a:prstGeom>
              <a:ln w="12700" cap="flat">
                <a:noFill/>
                <a:miter lim="400000"/>
              </a:ln>
              <a:effectLst/>
            </p:spPr>
          </p:pic>
        </p:grpSp>
        <p:grpSp>
          <p:nvGrpSpPr>
            <p:cNvPr id="86" name="Group 86"/>
            <p:cNvGrpSpPr/>
            <p:nvPr/>
          </p:nvGrpSpPr>
          <p:grpSpPr>
            <a:xfrm>
              <a:off x="4352130" y="1048392"/>
              <a:ext cx="1020764" cy="681983"/>
              <a:chOff x="0" y="0"/>
              <a:chExt cx="1020762" cy="681982"/>
            </a:xfrm>
          </p:grpSpPr>
          <p:grpSp>
            <p:nvGrpSpPr>
              <p:cNvPr id="84" name="Group 84"/>
              <p:cNvGrpSpPr/>
              <p:nvPr/>
            </p:nvGrpSpPr>
            <p:grpSpPr>
              <a:xfrm>
                <a:off x="0" y="32693"/>
                <a:ext cx="1020763" cy="649290"/>
                <a:chOff x="0" y="0"/>
                <a:chExt cx="1020762" cy="649288"/>
              </a:xfrm>
            </p:grpSpPr>
            <p:sp>
              <p:nvSpPr>
                <p:cNvPr id="82" name="Shape 82"/>
                <p:cNvSpPr/>
                <p:nvPr/>
              </p:nvSpPr>
              <p:spPr>
                <a:xfrm>
                  <a:off x="0" y="0"/>
                  <a:ext cx="1020763" cy="649289"/>
                </a:xfrm>
                <a:prstGeom prst="roundRect">
                  <a:avLst>
                    <a:gd name="adj" fmla="val 0"/>
                  </a:avLst>
                </a:prstGeom>
                <a:gradFill flip="none" rotWithShape="1">
                  <a:gsLst>
                    <a:gs pos="0">
                      <a:srgbClr val="DBE0E2"/>
                    </a:gs>
                    <a:gs pos="35000">
                      <a:srgbClr val="E5E9EA"/>
                    </a:gs>
                    <a:gs pos="100000">
                      <a:srgbClr val="FFFFFF"/>
                    </a:gs>
                  </a:gsLst>
                  <a:lin ang="16200000" scaled="0"/>
                </a:gradFill>
                <a:ln w="9525" cap="flat">
                  <a:solidFill>
                    <a:srgbClr val="A9AEB1"/>
                  </a:solidFill>
                  <a:prstDash val="solid"/>
                  <a:round/>
                </a:ln>
                <a:effectLst>
                  <a:outerShdw blurRad="63500" dist="25400" dir="5400000" rotWithShape="0">
                    <a:srgbClr val="929292">
                      <a:alpha val="37998"/>
                    </a:srgbClr>
                  </a:outerShdw>
                </a:effectLst>
              </p:spPr>
              <p:txBody>
                <a:bodyPr wrap="square" lIns="0" tIns="0" rIns="0" bIns="0" numCol="1" anchor="ctr">
                  <a:noAutofit/>
                </a:bodyPr>
                <a:lstStyle/>
                <a:p>
                  <a:pPr lvl="0" defTabSz="457200">
                    <a:defRPr sz="1800"/>
                  </a:pPr>
                  <a:endParaRPr/>
                </a:p>
              </p:txBody>
            </p:sp>
            <p:sp>
              <p:nvSpPr>
                <p:cNvPr id="83" name="Shape 83"/>
                <p:cNvSpPr/>
                <p:nvPr/>
              </p:nvSpPr>
              <p:spPr>
                <a:xfrm>
                  <a:off x="2381" y="117171"/>
                  <a:ext cx="1016001" cy="4149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marL="0" marR="0" lvl="0" algn="ctr" defTabSz="457200">
                    <a:buClr>
                      <a:srgbClr val="2C7EB2"/>
                    </a:buClr>
                    <a:buFont typeface="Arial"/>
                    <a:defRPr sz="1800">
                      <a:uFillTx/>
                    </a:defRPr>
                  </a:pPr>
                  <a:r>
                    <a:rPr sz="1000" b="1">
                      <a:solidFill>
                        <a:srgbClr val="2C7EB2"/>
                      </a:solidFill>
                      <a:uFill>
                        <a:solidFill>
                          <a:srgbClr val="2C7EB2"/>
                        </a:solidFill>
                      </a:uFill>
                    </a:rPr>
                    <a:t/>
                  </a:r>
                  <a:br>
                    <a:rPr sz="1000" b="1">
                      <a:solidFill>
                        <a:srgbClr val="2C7EB2"/>
                      </a:solidFill>
                      <a:uFill>
                        <a:solidFill>
                          <a:srgbClr val="2C7EB2"/>
                        </a:solidFill>
                      </a:uFill>
                    </a:rPr>
                  </a:br>
                  <a:r>
                    <a:rPr sz="1000" b="1">
                      <a:solidFill>
                        <a:srgbClr val="2C7EB2"/>
                      </a:solidFill>
                      <a:uFill>
                        <a:solidFill>
                          <a:srgbClr val="2C7EB2"/>
                        </a:solidFill>
                      </a:uFill>
                    </a:rPr>
                    <a:t>Reference Implementation</a:t>
                  </a:r>
                </a:p>
              </p:txBody>
            </p:sp>
          </p:grpSp>
          <p:pic>
            <p:nvPicPr>
              <p:cNvPr id="85" name="check.png"/>
              <p:cNvPicPr/>
              <p:nvPr/>
            </p:nvPicPr>
            <p:blipFill>
              <a:blip r:embed="rId13">
                <a:extLst/>
              </a:blip>
              <a:stretch>
                <a:fillRect/>
              </a:stretch>
            </p:blipFill>
            <p:spPr>
              <a:xfrm>
                <a:off x="374791" y="0"/>
                <a:ext cx="275963" cy="258470"/>
              </a:xfrm>
              <a:prstGeom prst="rect">
                <a:avLst/>
              </a:prstGeom>
              <a:ln w="12700" cap="flat">
                <a:noFill/>
                <a:miter lim="400000"/>
              </a:ln>
              <a:effectLst/>
            </p:spPr>
          </p:pic>
        </p:grpSp>
        <p:sp>
          <p:nvSpPr>
            <p:cNvPr id="87" name="Shape 87"/>
            <p:cNvSpPr/>
            <p:nvPr/>
          </p:nvSpPr>
          <p:spPr>
            <a:xfrm>
              <a:off x="4075905" y="1835150"/>
              <a:ext cx="246064" cy="8461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20"/>
                    <a:pt x="10800" y="491"/>
                  </a:cubicBezTo>
                  <a:lnTo>
                    <a:pt x="10800" y="10309"/>
                  </a:lnTo>
                  <a:cubicBezTo>
                    <a:pt x="10800" y="10580"/>
                    <a:pt x="15635" y="10800"/>
                    <a:pt x="21600" y="10800"/>
                  </a:cubicBezTo>
                  <a:cubicBezTo>
                    <a:pt x="15635" y="10800"/>
                    <a:pt x="10800" y="11020"/>
                    <a:pt x="10800" y="11291"/>
                  </a:cubicBezTo>
                  <a:lnTo>
                    <a:pt x="10800" y="21109"/>
                  </a:lnTo>
                  <a:cubicBezTo>
                    <a:pt x="10800" y="21380"/>
                    <a:pt x="5965" y="21600"/>
                    <a:pt x="0" y="21600"/>
                  </a:cubicBezTo>
                </a:path>
              </a:pathLst>
            </a:custGeom>
            <a:noFill/>
            <a:ln w="25400" cap="flat">
              <a:solidFill>
                <a:srgbClr val="2C7EB2"/>
              </a:solidFill>
              <a:prstDash val="solid"/>
              <a:round/>
            </a:ln>
            <a:effectLst>
              <a:outerShdw blurRad="63500" dist="25400" dir="5400000" rotWithShape="0">
                <a:srgbClr val="000000">
                  <a:alpha val="37998"/>
                </a:srgbClr>
              </a:outerShdw>
            </a:effectLst>
          </p:spPr>
          <p:txBody>
            <a:bodyPr wrap="square" lIns="0" tIns="0" rIns="0" bIns="0" numCol="1" anchor="ctr">
              <a:noAutofit/>
            </a:bodyPr>
            <a:lstStyle/>
            <a:p>
              <a:pPr lvl="0" defTabSz="457200">
                <a:defRPr sz="1800"/>
              </a:pPr>
              <a:endParaRPr/>
            </a:p>
          </p:txBody>
        </p:sp>
        <p:sp>
          <p:nvSpPr>
            <p:cNvPr id="88" name="Shape 88"/>
            <p:cNvSpPr/>
            <p:nvPr/>
          </p:nvSpPr>
          <p:spPr>
            <a:xfrm>
              <a:off x="4371180" y="2125662"/>
              <a:ext cx="2438401" cy="3608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defTabSz="457200">
                <a:buClr>
                  <a:srgbClr val="3D62AA"/>
                </a:buClr>
                <a:buFont typeface="Arial"/>
                <a:defRPr sz="1800">
                  <a:solidFill>
                    <a:srgbClr val="3D62AA"/>
                  </a:solidFill>
                  <a:uFill>
                    <a:solidFill>
                      <a:srgbClr val="3D62AA"/>
                    </a:solidFill>
                  </a:uFill>
                </a:defRPr>
              </a:lvl1pPr>
            </a:lstStyle>
            <a:p>
              <a:pPr lvl="0">
                <a:defRPr>
                  <a:solidFill>
                    <a:srgbClr val="000000"/>
                  </a:solidFill>
                  <a:uFillTx/>
                </a:defRPr>
              </a:pPr>
              <a:r>
                <a:rPr>
                  <a:solidFill>
                    <a:srgbClr val="3D62AA"/>
                  </a:solidFill>
                  <a:uFill>
                    <a:solidFill>
                      <a:srgbClr val="3D62AA"/>
                    </a:solidFill>
                  </a:uFill>
                </a:rPr>
                <a:t>NIEM IEPD Lifecycle</a:t>
              </a:r>
            </a:p>
          </p:txBody>
        </p:sp>
      </p:grpSp>
      <p:sp>
        <p:nvSpPr>
          <p:cNvPr id="90" name="Shape 90"/>
          <p:cNvSpPr/>
          <p:nvPr/>
        </p:nvSpPr>
        <p:spPr>
          <a:xfrm>
            <a:off x="622231" y="6526212"/>
            <a:ext cx="241438" cy="2286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marL="0" marR="0" algn="ctr" defTabSz="584200">
              <a:defRPr sz="900">
                <a:solidFill>
                  <a:srgbClr val="9B9B9B"/>
                </a:solidFill>
                <a:uFill>
                  <a:solidFill>
                    <a:srgbClr val="9B9B9B"/>
                  </a:solidFill>
                </a:uFill>
              </a:defRPr>
            </a:lvl1pPr>
          </a:lstStyle>
          <a:p>
            <a:pPr lvl="0">
              <a:defRPr sz="1800">
                <a:solidFill>
                  <a:srgbClr val="000000"/>
                </a:solidFill>
                <a:uFillTx/>
              </a:defRPr>
            </a:pPr>
            <a:r>
              <a:rPr sz="900">
                <a:solidFill>
                  <a:srgbClr val="9B9B9B"/>
                </a:solidFill>
                <a:uFill>
                  <a:solidFill>
                    <a:srgbClr val="9B9B9B"/>
                  </a:solidFill>
                </a:uFill>
              </a:rPr>
              <a:t>18</a:t>
            </a:r>
          </a:p>
        </p:txBody>
      </p:sp>
      <p:sp>
        <p:nvSpPr>
          <p:cNvPr id="2" name="Slide Number Placeholder 1"/>
          <p:cNvSpPr>
            <a:spLocks noGrp="1"/>
          </p:cNvSpPr>
          <p:nvPr>
            <p:ph type="sldNum" sz="quarter" idx="2"/>
          </p:nvPr>
        </p:nvSpPr>
        <p:spPr/>
        <p:txBody>
          <a:bodyPr/>
          <a:lstStyle/>
          <a:p>
            <a:pPr lvl="0"/>
            <a:fld id="{86CB4B4D-7CA3-9044-876B-883B54F8677D}" type="slidenum">
              <a:rPr lang="en-US" smtClean="0"/>
              <a:t>40</a:t>
            </a:fld>
            <a:endParaRPr lang="en-US"/>
          </a:p>
        </p:txBody>
      </p:sp>
    </p:spTree>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Shape 160"/>
          <p:cNvSpPr>
            <a:spLocks noGrp="1"/>
          </p:cNvSpPr>
          <p:nvPr>
            <p:ph type="title"/>
          </p:nvPr>
        </p:nvSpPr>
        <p:spPr>
          <a:xfrm>
            <a:off x="1511300" y="184150"/>
            <a:ext cx="7391400" cy="1016000"/>
          </a:xfrm>
          <a:prstGeom prst="rect">
            <a:avLst/>
          </a:prstGeom>
        </p:spPr>
        <p:txBody>
          <a:bodyPr/>
          <a:lstStyle/>
          <a:p>
            <a:pPr lvl="0">
              <a:defRPr sz="1800" b="0">
                <a:solidFill>
                  <a:srgbClr val="000000"/>
                </a:solidFill>
                <a:uFillTx/>
              </a:defRPr>
            </a:pPr>
            <a:r>
              <a:rPr sz="2400" b="1">
                <a:solidFill>
                  <a:srgbClr val="005EA1"/>
                </a:solidFill>
                <a:uFill>
                  <a:solidFill>
                    <a:srgbClr val="005EA1"/>
                  </a:solidFill>
                </a:uFill>
              </a:rPr>
              <a:t>How the Models/Tools of the IM Project Support the S&amp;I Framework</a:t>
            </a:r>
          </a:p>
        </p:txBody>
      </p:sp>
      <p:sp>
        <p:nvSpPr>
          <p:cNvPr id="161" name="Shape 161"/>
          <p:cNvSpPr>
            <a:spLocks noGrp="1"/>
          </p:cNvSpPr>
          <p:nvPr>
            <p:ph type="body" idx="1"/>
          </p:nvPr>
        </p:nvSpPr>
        <p:spPr>
          <a:xfrm>
            <a:off x="457200" y="1295400"/>
            <a:ext cx="8229600" cy="5194300"/>
          </a:xfrm>
          <a:prstGeom prst="rect">
            <a:avLst/>
          </a:prstGeom>
        </p:spPr>
        <p:txBody>
          <a:bodyPr/>
          <a:lstStyle/>
          <a:p>
            <a:pPr lvl="0">
              <a:buClr>
                <a:srgbClr val="005493"/>
              </a:buClr>
              <a:defRPr sz="1800">
                <a:solidFill>
                  <a:srgbClr val="000000"/>
                </a:solidFill>
                <a:uFillTx/>
              </a:defRPr>
            </a:pPr>
            <a:r>
              <a:rPr sz="2200">
                <a:solidFill>
                  <a:srgbClr val="BE3E2B"/>
                </a:solidFill>
                <a:uFill>
                  <a:solidFill>
                    <a:srgbClr val="BE3E2B"/>
                  </a:solidFill>
                </a:uFill>
              </a:rPr>
              <a:t>Direct engagement of the Federal partner community</a:t>
            </a:r>
          </a:p>
          <a:p>
            <a:pPr lvl="0">
              <a:buClr>
                <a:srgbClr val="005493"/>
              </a:buClr>
              <a:defRPr sz="1800">
                <a:solidFill>
                  <a:srgbClr val="000000"/>
                </a:solidFill>
                <a:uFillTx/>
              </a:defRPr>
            </a:pPr>
            <a:r>
              <a:rPr sz="2200">
                <a:solidFill>
                  <a:srgbClr val="BE3E2B"/>
                </a:solidFill>
                <a:uFill>
                  <a:solidFill>
                    <a:srgbClr val="BE3E2B"/>
                  </a:solidFill>
                </a:uFill>
              </a:rPr>
              <a:t>Support for Federal partner priorities such as VLER and MU</a:t>
            </a:r>
          </a:p>
          <a:p>
            <a:pPr lvl="0">
              <a:buClr>
                <a:srgbClr val="005493"/>
              </a:buClr>
              <a:defRPr sz="1800">
                <a:solidFill>
                  <a:srgbClr val="000000"/>
                </a:solidFill>
                <a:uFillTx/>
              </a:defRPr>
            </a:pPr>
            <a:r>
              <a:rPr sz="2200">
                <a:solidFill>
                  <a:srgbClr val="BE3E2B"/>
                </a:solidFill>
                <a:uFill>
                  <a:solidFill>
                    <a:srgbClr val="BE3E2B"/>
                  </a:solidFill>
                </a:uFill>
              </a:rPr>
              <a:t>Direct support of Federal partner use cases</a:t>
            </a:r>
          </a:p>
          <a:p>
            <a:pPr lvl="0">
              <a:buClr>
                <a:srgbClr val="005493"/>
              </a:buClr>
              <a:defRPr sz="1800">
                <a:solidFill>
                  <a:srgbClr val="000000"/>
                </a:solidFill>
                <a:uFillTx/>
              </a:defRPr>
            </a:pPr>
            <a:r>
              <a:rPr sz="2200">
                <a:solidFill>
                  <a:srgbClr val="BE3E2B"/>
                </a:solidFill>
                <a:uFill>
                  <a:solidFill>
                    <a:srgbClr val="BE3E2B"/>
                  </a:solidFill>
                </a:uFill>
              </a:rPr>
              <a:t>Adoptable by all organizations - models and tools are freely available</a:t>
            </a:r>
          </a:p>
          <a:p>
            <a:pPr lvl="0">
              <a:buClr>
                <a:srgbClr val="005493"/>
              </a:buClr>
              <a:defRPr sz="1800">
                <a:solidFill>
                  <a:srgbClr val="000000"/>
                </a:solidFill>
                <a:uFillTx/>
              </a:defRPr>
            </a:pPr>
            <a:r>
              <a:rPr sz="2200">
                <a:solidFill>
                  <a:srgbClr val="BE3E2B"/>
                </a:solidFill>
                <a:uFill>
                  <a:solidFill>
                    <a:srgbClr val="BE3E2B"/>
                  </a:solidFill>
                </a:uFill>
              </a:rPr>
              <a:t>Traceability to the use cases and functional requirements supported</a:t>
            </a:r>
          </a:p>
          <a:p>
            <a:pPr lvl="0">
              <a:buClr>
                <a:srgbClr val="005493"/>
              </a:buClr>
              <a:defRPr sz="1800">
                <a:solidFill>
                  <a:srgbClr val="000000"/>
                </a:solidFill>
                <a:uFillTx/>
              </a:defRPr>
            </a:pPr>
            <a:r>
              <a:rPr sz="2200">
                <a:solidFill>
                  <a:srgbClr val="BE3E2B"/>
                </a:solidFill>
                <a:uFill>
                  <a:solidFill>
                    <a:srgbClr val="BE3E2B"/>
                  </a:solidFill>
                </a:uFill>
              </a:rPr>
              <a:t>Provides semantic and syntactic modeling constructs to support the definition of information</a:t>
            </a:r>
          </a:p>
          <a:p>
            <a:pPr lvl="0">
              <a:buClr>
                <a:srgbClr val="005493"/>
              </a:buClr>
              <a:defRPr sz="1800">
                <a:solidFill>
                  <a:srgbClr val="000000"/>
                </a:solidFill>
                <a:uFillTx/>
              </a:defRPr>
            </a:pPr>
            <a:r>
              <a:rPr sz="2200">
                <a:solidFill>
                  <a:srgbClr val="BE3E2B"/>
                </a:solidFill>
                <a:uFill>
                  <a:solidFill>
                    <a:srgbClr val="BE3E2B"/>
                  </a:solidFill>
                </a:uFill>
              </a:rPr>
              <a:t>Harmonizes standards across the Federal partners and standards organizations</a:t>
            </a:r>
          </a:p>
        </p:txBody>
      </p:sp>
      <p:sp>
        <p:nvSpPr>
          <p:cNvPr id="162" name="Shape 162"/>
          <p:cNvSpPr>
            <a:spLocks noGrp="1"/>
          </p:cNvSpPr>
          <p:nvPr>
            <p:ph type="sldNum" sz="quarter" idx="2"/>
          </p:nvPr>
        </p:nvSpPr>
        <p:spPr>
          <a:xfrm>
            <a:off x="1142931" y="6488112"/>
            <a:ext cx="241438" cy="22860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900">
                <a:solidFill>
                  <a:srgbClr val="9B9B9B"/>
                </a:solidFill>
                <a:uFill>
                  <a:solidFill>
                    <a:srgbClr val="9B9B9B"/>
                  </a:solidFill>
                </a:uFill>
              </a:rPr>
              <a:t>41</a:t>
            </a:fld>
            <a:endParaRPr sz="900">
              <a:solidFill>
                <a:srgbClr val="9B9B9B"/>
              </a:solidFill>
              <a:uFill>
                <a:solidFill>
                  <a:srgbClr val="9B9B9B"/>
                </a:solidFill>
              </a:uFill>
            </a:endParaRPr>
          </a:p>
        </p:txBody>
      </p:sp>
    </p:spTree>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 name="Shape 164"/>
          <p:cNvSpPr>
            <a:spLocks noGrp="1"/>
          </p:cNvSpPr>
          <p:nvPr>
            <p:ph type="title"/>
          </p:nvPr>
        </p:nvSpPr>
        <p:spPr>
          <a:xfrm>
            <a:off x="1511300" y="184150"/>
            <a:ext cx="7391400" cy="965200"/>
          </a:xfrm>
          <a:prstGeom prst="rect">
            <a:avLst/>
          </a:prstGeom>
        </p:spPr>
        <p:txBody>
          <a:bodyPr/>
          <a:lstStyle/>
          <a:p>
            <a:pPr lvl="0">
              <a:defRPr sz="1800" b="0">
                <a:solidFill>
                  <a:srgbClr val="000000"/>
                </a:solidFill>
                <a:uFillTx/>
              </a:defRPr>
            </a:pPr>
            <a:r>
              <a:rPr sz="2400" b="1">
                <a:solidFill>
                  <a:srgbClr val="005EA1"/>
                </a:solidFill>
                <a:uFill>
                  <a:solidFill>
                    <a:srgbClr val="005EA1"/>
                  </a:solidFill>
                </a:uFill>
              </a:rPr>
              <a:t>How the Models/Tools of the IM Project Support the S&amp;I Framework</a:t>
            </a:r>
          </a:p>
        </p:txBody>
      </p:sp>
      <p:sp>
        <p:nvSpPr>
          <p:cNvPr id="165" name="Shape 165"/>
          <p:cNvSpPr>
            <a:spLocks noGrp="1"/>
          </p:cNvSpPr>
          <p:nvPr>
            <p:ph type="body" idx="1"/>
          </p:nvPr>
        </p:nvSpPr>
        <p:spPr>
          <a:xfrm>
            <a:off x="457200" y="1066800"/>
            <a:ext cx="8229600" cy="5359400"/>
          </a:xfrm>
          <a:prstGeom prst="rect">
            <a:avLst/>
          </a:prstGeom>
        </p:spPr>
        <p:txBody>
          <a:bodyPr/>
          <a:lstStyle/>
          <a:p>
            <a:pPr lvl="0">
              <a:buClr>
                <a:srgbClr val="005493"/>
              </a:buClr>
              <a:defRPr sz="1800">
                <a:solidFill>
                  <a:srgbClr val="000000"/>
                </a:solidFill>
                <a:uFillTx/>
              </a:defRPr>
            </a:pPr>
            <a:r>
              <a:rPr sz="2200">
                <a:solidFill>
                  <a:srgbClr val="BE3E2B"/>
                </a:solidFill>
                <a:uFill>
                  <a:solidFill>
                    <a:srgbClr val="BE3E2B"/>
                  </a:solidFill>
                </a:uFill>
              </a:rPr>
              <a:t>Able to integrate with and support the NIEM process</a:t>
            </a:r>
          </a:p>
          <a:p>
            <a:pPr lvl="0">
              <a:buClr>
                <a:srgbClr val="005493"/>
              </a:buClr>
              <a:defRPr sz="1800">
                <a:solidFill>
                  <a:srgbClr val="000000"/>
                </a:solidFill>
                <a:uFillTx/>
              </a:defRPr>
            </a:pPr>
            <a:r>
              <a:rPr sz="2200">
                <a:solidFill>
                  <a:srgbClr val="BE3E2B"/>
                </a:solidFill>
                <a:uFill>
                  <a:solidFill>
                    <a:srgbClr val="BE3E2B"/>
                  </a:solidFill>
                </a:uFill>
              </a:rPr>
              <a:t>Supports the 3 OMG/MDA model abstractions - CIM, PIM, PSM</a:t>
            </a:r>
          </a:p>
          <a:p>
            <a:pPr lvl="1">
              <a:defRPr sz="1800">
                <a:solidFill>
                  <a:srgbClr val="000000"/>
                </a:solidFill>
                <a:uFillTx/>
              </a:defRPr>
            </a:pPr>
            <a:r>
              <a:rPr sz="1900">
                <a:solidFill>
                  <a:srgbClr val="515151"/>
                </a:solidFill>
                <a:uFill>
                  <a:solidFill>
                    <a:srgbClr val="515151"/>
                  </a:solidFill>
                </a:uFill>
              </a:rPr>
              <a:t>FHIM content derived from CIMs</a:t>
            </a:r>
          </a:p>
          <a:p>
            <a:pPr lvl="1">
              <a:defRPr sz="1800">
                <a:solidFill>
                  <a:srgbClr val="000000"/>
                </a:solidFill>
                <a:uFillTx/>
              </a:defRPr>
            </a:pPr>
            <a:r>
              <a:rPr sz="1900">
                <a:solidFill>
                  <a:srgbClr val="515151"/>
                </a:solidFill>
                <a:uFill>
                  <a:solidFill>
                    <a:srgbClr val="515151"/>
                  </a:solidFill>
                </a:uFill>
              </a:rPr>
              <a:t>FHIM model is a PIM</a:t>
            </a:r>
          </a:p>
          <a:p>
            <a:pPr lvl="1">
              <a:defRPr sz="1800">
                <a:solidFill>
                  <a:srgbClr val="000000"/>
                </a:solidFill>
                <a:uFillTx/>
              </a:defRPr>
            </a:pPr>
            <a:r>
              <a:rPr sz="1900">
                <a:solidFill>
                  <a:srgbClr val="515151"/>
                </a:solidFill>
                <a:uFill>
                  <a:solidFill>
                    <a:srgbClr val="515151"/>
                  </a:solidFill>
                </a:uFill>
              </a:rPr>
              <a:t>PSM produced by MDHT</a:t>
            </a:r>
          </a:p>
          <a:p>
            <a:pPr lvl="0">
              <a:buClr>
                <a:srgbClr val="005493"/>
              </a:buClr>
              <a:defRPr sz="1800">
                <a:solidFill>
                  <a:srgbClr val="000000"/>
                </a:solidFill>
                <a:uFillTx/>
              </a:defRPr>
            </a:pPr>
            <a:r>
              <a:rPr sz="2400">
                <a:solidFill>
                  <a:srgbClr val="BE3E2B"/>
                </a:solidFill>
                <a:uFill>
                  <a:solidFill>
                    <a:srgbClr val="BE3E2B"/>
                  </a:solidFill>
                </a:uFill>
              </a:rPr>
              <a:t>MDHT tools can produce multiple technology bindings (PSMs) for the same set of logical specifications</a:t>
            </a:r>
          </a:p>
          <a:p>
            <a:pPr lvl="0">
              <a:buClr>
                <a:srgbClr val="005493"/>
              </a:buClr>
              <a:defRPr sz="1800">
                <a:solidFill>
                  <a:srgbClr val="000000"/>
                </a:solidFill>
                <a:uFillTx/>
              </a:defRPr>
            </a:pPr>
            <a:r>
              <a:rPr sz="2400">
                <a:solidFill>
                  <a:srgbClr val="BE3E2B"/>
                </a:solidFill>
                <a:uFill>
                  <a:solidFill>
                    <a:srgbClr val="BE3E2B"/>
                  </a:solidFill>
                </a:uFill>
              </a:rPr>
              <a:t>MDHT tools can generate certification/testing artifacts</a:t>
            </a:r>
          </a:p>
        </p:txBody>
      </p:sp>
      <p:sp>
        <p:nvSpPr>
          <p:cNvPr id="166" name="Shape 166"/>
          <p:cNvSpPr>
            <a:spLocks noGrp="1"/>
          </p:cNvSpPr>
          <p:nvPr>
            <p:ph type="sldNum" sz="quarter" idx="2"/>
          </p:nvPr>
        </p:nvSpPr>
        <p:spPr>
          <a:xfrm>
            <a:off x="1142931" y="6488112"/>
            <a:ext cx="241438" cy="22860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900">
                <a:solidFill>
                  <a:srgbClr val="9B9B9B"/>
                </a:solidFill>
                <a:uFill>
                  <a:solidFill>
                    <a:srgbClr val="9B9B9B"/>
                  </a:solidFill>
                </a:uFill>
              </a:rPr>
              <a:t>42</a:t>
            </a:fld>
            <a:endParaRPr sz="900">
              <a:solidFill>
                <a:srgbClr val="9B9B9B"/>
              </a:solidFill>
              <a:uFill>
                <a:solidFill>
                  <a:srgbClr val="9B9B9B"/>
                </a:solidFill>
              </a:uFill>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73182" y="1066800"/>
            <a:ext cx="8839200" cy="5513388"/>
          </a:xfrm>
        </p:spPr>
        <p:txBody>
          <a:bodyPr/>
          <a:lstStyle/>
          <a:p>
            <a:pPr marL="40640" indent="0">
              <a:spcBef>
                <a:spcPts val="1200"/>
              </a:spcBef>
              <a:buNone/>
            </a:pPr>
            <a:r>
              <a:rPr lang="en-US" sz="2400" b="1" dirty="0" smtClean="0"/>
              <a:t>FHIM informed </a:t>
            </a:r>
          </a:p>
          <a:p>
            <a:pPr>
              <a:spcBef>
                <a:spcPts val="600"/>
              </a:spcBef>
            </a:pPr>
            <a:r>
              <a:rPr lang="en-US" sz="2400" u="sng" dirty="0" smtClean="0">
                <a:latin typeface="Arial Narrow" panose="020B0606020202030204" pitchFamily="34" charset="0"/>
              </a:rPr>
              <a:t>VA’s use of NLM Value Set Authority Center </a:t>
            </a:r>
            <a:r>
              <a:rPr lang="en-US" sz="2400" dirty="0" smtClean="0">
                <a:latin typeface="Arial Narrow" panose="020B0606020202030204" pitchFamily="34" charset="0"/>
              </a:rPr>
              <a:t>(VSAC) </a:t>
            </a:r>
          </a:p>
          <a:p>
            <a:pPr marL="520700" lvl="2">
              <a:spcBef>
                <a:spcPts val="0"/>
              </a:spcBef>
              <a:buFont typeface="Lucida Grande"/>
              <a:buChar char="»"/>
            </a:pPr>
            <a:r>
              <a:rPr lang="en-US" dirty="0">
                <a:latin typeface="Arial Narrow" panose="020B0606020202030204" pitchFamily="34" charset="0"/>
              </a:rPr>
              <a:t>VSAC holds MU value sets and FHIM value sets</a:t>
            </a:r>
          </a:p>
          <a:p>
            <a:pPr>
              <a:spcBef>
                <a:spcPts val="600"/>
              </a:spcBef>
            </a:pPr>
            <a:r>
              <a:rPr lang="en-US" sz="2400" u="sng" dirty="0" smtClean="0">
                <a:latin typeface="Arial Narrow" panose="020B0606020202030204" pitchFamily="34" charset="0"/>
              </a:rPr>
              <a:t>VHA Business </a:t>
            </a:r>
            <a:r>
              <a:rPr lang="en-US" sz="2400" u="sng" dirty="0">
                <a:latin typeface="Arial Narrow" panose="020B0606020202030204" pitchFamily="34" charset="0"/>
              </a:rPr>
              <a:t>Information </a:t>
            </a:r>
            <a:r>
              <a:rPr lang="en-US" sz="2400" u="sng" dirty="0" smtClean="0">
                <a:latin typeface="Arial Narrow" panose="020B0606020202030204" pitchFamily="34" charset="0"/>
              </a:rPr>
              <a:t>Model</a:t>
            </a:r>
            <a:r>
              <a:rPr lang="en-US" sz="2400" dirty="0" smtClean="0">
                <a:latin typeface="Arial Narrow" panose="020B0606020202030204" pitchFamily="34" charset="0"/>
              </a:rPr>
              <a:t> </a:t>
            </a:r>
            <a:r>
              <a:rPr lang="en-US" sz="2400" dirty="0">
                <a:latin typeface="Arial Narrow" panose="020B0606020202030204" pitchFamily="34" charset="0"/>
              </a:rPr>
              <a:t>updates </a:t>
            </a:r>
            <a:r>
              <a:rPr lang="en-US" sz="2400" dirty="0" smtClean="0">
                <a:latin typeface="Arial Narrow" panose="020B0606020202030204" pitchFamily="34" charset="0"/>
              </a:rPr>
              <a:t>for </a:t>
            </a:r>
            <a:r>
              <a:rPr lang="en-US" sz="2400" dirty="0" err="1" smtClean="0">
                <a:latin typeface="Arial Narrow" panose="020B0606020202030204" pitchFamily="34" charset="0"/>
              </a:rPr>
              <a:t>VistA</a:t>
            </a:r>
            <a:r>
              <a:rPr lang="en-US" sz="2400" dirty="0" smtClean="0">
                <a:latin typeface="Arial Narrow" panose="020B0606020202030204" pitchFamily="34" charset="0"/>
              </a:rPr>
              <a:t> </a:t>
            </a:r>
            <a:r>
              <a:rPr lang="en-US" sz="2400" dirty="0">
                <a:latin typeface="Arial Narrow" panose="020B0606020202030204" pitchFamily="34" charset="0"/>
              </a:rPr>
              <a:t>Modernization</a:t>
            </a:r>
          </a:p>
          <a:p>
            <a:pPr marL="520700" lvl="2">
              <a:spcBef>
                <a:spcPts val="0"/>
              </a:spcBef>
              <a:buFont typeface="Lucida Grande"/>
              <a:buChar char="»"/>
            </a:pPr>
            <a:r>
              <a:rPr lang="en-US" dirty="0" err="1">
                <a:latin typeface="Arial Narrow" panose="020B0606020202030204" pitchFamily="34" charset="0"/>
              </a:rPr>
              <a:t>VistA</a:t>
            </a:r>
            <a:r>
              <a:rPr lang="en-US" dirty="0">
                <a:latin typeface="Arial Narrow" panose="020B0606020202030204" pitchFamily="34" charset="0"/>
              </a:rPr>
              <a:t>/CPRS and/or Vista Evolution (VE)/e Health Management Platform (</a:t>
            </a:r>
            <a:r>
              <a:rPr lang="en-US" dirty="0" err="1">
                <a:latin typeface="Arial Narrow" panose="020B0606020202030204" pitchFamily="34" charset="0"/>
              </a:rPr>
              <a:t>eHMP</a:t>
            </a:r>
            <a:r>
              <a:rPr lang="en-US" dirty="0">
                <a:latin typeface="Arial Narrow" panose="020B0606020202030204" pitchFamily="34" charset="0"/>
              </a:rPr>
              <a:t>)</a:t>
            </a:r>
          </a:p>
          <a:p>
            <a:pPr>
              <a:spcBef>
                <a:spcPts val="600"/>
              </a:spcBef>
            </a:pPr>
            <a:r>
              <a:rPr lang="en-US" sz="2400" u="sng" dirty="0" smtClean="0">
                <a:latin typeface="Arial Narrow" panose="020B0606020202030204" pitchFamily="34" charset="0"/>
              </a:rPr>
              <a:t>DoD </a:t>
            </a:r>
            <a:r>
              <a:rPr lang="en-US" sz="2400" u="sng" dirty="0">
                <a:latin typeface="Arial Narrow" panose="020B0606020202030204" pitchFamily="34" charset="0"/>
              </a:rPr>
              <a:t>&amp; VA HDS Business Line Work </a:t>
            </a:r>
            <a:r>
              <a:rPr lang="en-US" sz="2400" u="sng" dirty="0" smtClean="0">
                <a:latin typeface="Arial Narrow" panose="020B0606020202030204" pitchFamily="34" charset="0"/>
              </a:rPr>
              <a:t>Groups</a:t>
            </a:r>
            <a:r>
              <a:rPr lang="en-US" sz="2400" dirty="0">
                <a:latin typeface="Arial Narrow" panose="020B0606020202030204" pitchFamily="34" charset="0"/>
              </a:rPr>
              <a:t> </a:t>
            </a:r>
            <a:r>
              <a:rPr lang="en-US" sz="2400" dirty="0" smtClean="0">
                <a:latin typeface="Arial Narrow" panose="020B0606020202030204" pitchFamily="34" charset="0"/>
              </a:rPr>
              <a:t>(Recommendation)</a:t>
            </a:r>
            <a:endParaRPr lang="en-US" sz="2400" dirty="0">
              <a:latin typeface="Arial Narrow" panose="020B0606020202030204" pitchFamily="34" charset="0"/>
            </a:endParaRPr>
          </a:p>
          <a:p>
            <a:pPr marL="520700" lvl="2">
              <a:spcBef>
                <a:spcPts val="0"/>
              </a:spcBef>
              <a:buFont typeface="Lucida Grande"/>
              <a:buChar char="»"/>
            </a:pPr>
            <a:r>
              <a:rPr lang="en-US" dirty="0">
                <a:latin typeface="Arial Narrow" panose="020B0606020202030204" pitchFamily="34" charset="0"/>
              </a:rPr>
              <a:t>4 JIP use cases, is an ideal place for FHIM to serve as a reference </a:t>
            </a:r>
            <a:r>
              <a:rPr lang="en-US" dirty="0" smtClean="0">
                <a:latin typeface="Arial Narrow" panose="020B0606020202030204" pitchFamily="34" charset="0"/>
              </a:rPr>
              <a:t>information model</a:t>
            </a:r>
          </a:p>
          <a:p>
            <a:pPr marL="520700" lvl="2">
              <a:spcBef>
                <a:spcPts val="0"/>
              </a:spcBef>
              <a:buFont typeface="Lucida Grande"/>
              <a:buChar char="»"/>
            </a:pPr>
            <a:r>
              <a:rPr lang="en-US" dirty="0">
                <a:latin typeface="Arial Narrow" panose="020B0606020202030204" pitchFamily="34" charset="0"/>
              </a:rPr>
              <a:t>DAF-FHIR profile for VA-DOD Health Data Services (HDS) implementation</a:t>
            </a:r>
          </a:p>
          <a:p>
            <a:pPr marL="329565" lvl="1" indent="-288925">
              <a:spcBef>
                <a:spcPts val="600"/>
              </a:spcBef>
              <a:buFont typeface="Lucida Grande"/>
              <a:buChar char="»"/>
            </a:pPr>
            <a:r>
              <a:rPr lang="en-US" sz="2400" u="sng" dirty="0" smtClean="0">
                <a:latin typeface="Arial Narrow" panose="020B0606020202030204" pitchFamily="34" charset="0"/>
              </a:rPr>
              <a:t>S&amp;I Framework Community Led Initiative on </a:t>
            </a:r>
            <a:r>
              <a:rPr lang="en-US" sz="2400" u="sng" dirty="0">
                <a:latin typeface="Arial Narrow" panose="020B0606020202030204" pitchFamily="34" charset="0"/>
              </a:rPr>
              <a:t>Public Health </a:t>
            </a:r>
            <a:r>
              <a:rPr lang="en-US" sz="2400" u="sng" dirty="0" smtClean="0">
                <a:latin typeface="Arial Narrow" panose="020B0606020202030204" pitchFamily="34" charset="0"/>
              </a:rPr>
              <a:t>Reporting*</a:t>
            </a:r>
          </a:p>
          <a:p>
            <a:pPr marL="329565" lvl="1" indent="-288925">
              <a:spcBef>
                <a:spcPts val="600"/>
              </a:spcBef>
              <a:buFont typeface="Lucida Grande"/>
              <a:buChar char="»"/>
            </a:pPr>
            <a:r>
              <a:rPr lang="en-US" sz="2400" u="sng" dirty="0" smtClean="0">
                <a:latin typeface="Arial Narrow" panose="020B0606020202030204" pitchFamily="34" charset="0"/>
              </a:rPr>
              <a:t>FHA sponsored Information Exchange Prototype for Immunization*</a:t>
            </a:r>
          </a:p>
          <a:p>
            <a:pPr marL="329565" lvl="1" indent="-288925">
              <a:spcBef>
                <a:spcPts val="600"/>
              </a:spcBef>
              <a:buFont typeface="Lucida Grande"/>
              <a:buChar char="»"/>
            </a:pPr>
            <a:r>
              <a:rPr lang="en-US" sz="2400" u="sng" dirty="0" smtClean="0">
                <a:latin typeface="Arial Narrow" panose="020B0606020202030204" pitchFamily="34" charset="0"/>
              </a:rPr>
              <a:t>Open Group efforts to achieve their vision of boundary less information flow.</a:t>
            </a:r>
          </a:p>
          <a:p>
            <a:pPr marL="329565" lvl="1" indent="-288925">
              <a:spcBef>
                <a:spcPts val="600"/>
              </a:spcBef>
              <a:buFont typeface="Lucida Grande"/>
              <a:buChar char="»"/>
            </a:pPr>
            <a:endParaRPr lang="en-US" sz="2400" u="sng" dirty="0">
              <a:latin typeface="Arial Narrow" panose="020B0606020202030204" pitchFamily="34" charset="0"/>
            </a:endParaRPr>
          </a:p>
          <a:p>
            <a:pPr marL="40640" lvl="1" indent="0">
              <a:spcBef>
                <a:spcPts val="600"/>
              </a:spcBef>
              <a:buNone/>
            </a:pPr>
            <a:r>
              <a:rPr lang="en-US" sz="2400" dirty="0" smtClean="0">
                <a:latin typeface="Arial Narrow" panose="020B0606020202030204" pitchFamily="34" charset="0"/>
              </a:rPr>
              <a:t>     * these are ready for follow on work</a:t>
            </a:r>
            <a:endParaRPr lang="en-US" sz="24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11229284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783"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20783" y="1039812"/>
            <a:ext cx="9123217" cy="5513388"/>
          </a:xfrm>
        </p:spPr>
        <p:txBody>
          <a:bodyPr/>
          <a:lstStyle/>
          <a:p>
            <a:pPr marL="40640" indent="0">
              <a:spcBef>
                <a:spcPts val="1200"/>
              </a:spcBef>
              <a:buNone/>
            </a:pPr>
            <a:r>
              <a:rPr lang="en-US" sz="2400" b="1" dirty="0" smtClean="0">
                <a:latin typeface="Arial Narrow" panose="020B0606020202030204" pitchFamily="34" charset="0"/>
              </a:rPr>
              <a:t>FHIM informed DHA/MHS Business and Enterprise Architectures</a:t>
            </a:r>
          </a:p>
          <a:p>
            <a:pPr>
              <a:spcBef>
                <a:spcPts val="600"/>
              </a:spcBef>
            </a:pPr>
            <a:r>
              <a:rPr lang="en-US" sz="2400" u="sng" dirty="0" smtClean="0">
                <a:latin typeface="Arial Narrow" panose="020B0606020202030204" pitchFamily="34" charset="0"/>
              </a:rPr>
              <a:t>DODAF DIV-1 conceptual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smtClean="0">
                <a:latin typeface="Arial Narrow" panose="020B0606020202030204" pitchFamily="34" charset="0"/>
              </a:rPr>
              <a:t>Consistent entity </a:t>
            </a:r>
            <a:r>
              <a:rPr lang="en-US" dirty="0">
                <a:latin typeface="Arial Narrow" panose="020B0606020202030204" pitchFamily="34" charset="0"/>
              </a:rPr>
              <a:t>names, definitions, relationships</a:t>
            </a:r>
          </a:p>
          <a:p>
            <a:pPr>
              <a:spcBef>
                <a:spcPts val="600"/>
              </a:spcBef>
            </a:pPr>
            <a:r>
              <a:rPr lang="en-US" sz="2400" u="sng" dirty="0" smtClean="0">
                <a:latin typeface="Arial Narrow" panose="020B0606020202030204" pitchFamily="34" charset="0"/>
              </a:rPr>
              <a:t>DODAF DIV-2 logical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a:latin typeface="Arial Narrow" panose="020B0606020202030204" pitchFamily="34" charset="0"/>
              </a:rPr>
              <a:t>adds </a:t>
            </a:r>
            <a:r>
              <a:rPr lang="en-US" dirty="0" smtClean="0">
                <a:latin typeface="Arial Narrow" panose="020B0606020202030204" pitchFamily="34" charset="0"/>
              </a:rPr>
              <a:t>consistent attributes</a:t>
            </a:r>
            <a:r>
              <a:rPr lang="en-US" dirty="0">
                <a:latin typeface="Arial Narrow" panose="020B0606020202030204" pitchFamily="34" charset="0"/>
              </a:rPr>
              <a:t>, terminology, value </a:t>
            </a:r>
            <a:r>
              <a:rPr lang="en-US" dirty="0" smtClean="0">
                <a:latin typeface="Arial Narrow" panose="020B0606020202030204" pitchFamily="34" charset="0"/>
              </a:rPr>
              <a:t>sets; where, </a:t>
            </a:r>
            <a:endParaRPr lang="en-US" dirty="0">
              <a:latin typeface="Arial Narrow" panose="020B0606020202030204" pitchFamily="34" charset="0"/>
            </a:endParaRPr>
          </a:p>
          <a:p>
            <a:pPr marL="520700" lvl="2">
              <a:spcBef>
                <a:spcPts val="0"/>
              </a:spcBef>
              <a:buFont typeface="Lucida Grande"/>
              <a:buChar char="»"/>
            </a:pPr>
            <a:r>
              <a:rPr lang="en-US" dirty="0">
                <a:latin typeface="Arial Narrow" panose="020B0606020202030204" pitchFamily="34" charset="0"/>
              </a:rPr>
              <a:t>i</a:t>
            </a:r>
            <a:r>
              <a:rPr lang="en-US" dirty="0" smtClean="0">
                <a:latin typeface="Arial Narrow" panose="020B0606020202030204" pitchFamily="34" charset="0"/>
              </a:rPr>
              <a:t>nteroperability requires venders to have physical schema that conform to DHA’s DIV-2</a:t>
            </a:r>
          </a:p>
          <a:p>
            <a:pPr marL="329565" lvl="1" indent="-288925">
              <a:spcBef>
                <a:spcPts val="600"/>
              </a:spcBef>
              <a:buFont typeface="Lucida Grande"/>
              <a:buChar char="»"/>
            </a:pPr>
            <a:r>
              <a:rPr lang="en-US" sz="2400" u="sng" dirty="0" smtClean="0">
                <a:latin typeface="Arial Narrow" panose="020B0606020202030204" pitchFamily="34" charset="0"/>
              </a:rPr>
              <a:t>Mapping of use cases to system objects, </a:t>
            </a:r>
            <a:r>
              <a:rPr lang="en-US" sz="2400" u="sng" dirty="0">
                <a:latin typeface="Arial Narrow" panose="020B0606020202030204" pitchFamily="34" charset="0"/>
              </a:rPr>
              <a:t>components and </a:t>
            </a:r>
            <a:r>
              <a:rPr lang="en-US" sz="2400" u="sng" dirty="0" smtClean="0">
                <a:latin typeface="Arial Narrow" panose="020B0606020202030204" pitchFamily="34" charset="0"/>
              </a:rPr>
              <a:t>services</a:t>
            </a:r>
            <a:endParaRPr lang="en-US" sz="2400" b="1"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EHR-S </a:t>
            </a:r>
            <a:r>
              <a:rPr lang="en-US" dirty="0">
                <a:latin typeface="Arial Narrow" panose="020B0606020202030204" pitchFamily="34" charset="0"/>
              </a:rPr>
              <a:t>FM </a:t>
            </a:r>
            <a:r>
              <a:rPr lang="en-US" dirty="0" smtClean="0">
                <a:latin typeface="Arial Narrow" panose="020B0606020202030204" pitchFamily="34" charset="0"/>
              </a:rPr>
              <a:t>functions composed into objects and components</a:t>
            </a:r>
            <a:endParaRPr lang="en-US" dirty="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Information </a:t>
            </a:r>
            <a:r>
              <a:rPr lang="en-US" dirty="0">
                <a:latin typeface="Arial Narrow" panose="020B0606020202030204" pitchFamily="34" charset="0"/>
              </a:rPr>
              <a:t>Model for common </a:t>
            </a:r>
            <a:r>
              <a:rPr lang="en-US" dirty="0" smtClean="0">
                <a:latin typeface="Arial Narrow" panose="020B0606020202030204" pitchFamily="34" charset="0"/>
              </a:rPr>
              <a:t>services</a:t>
            </a:r>
          </a:p>
          <a:p>
            <a:pPr marL="520700" lvl="2">
              <a:spcBef>
                <a:spcPts val="0"/>
              </a:spcBef>
              <a:buFont typeface="Lucida Grande"/>
              <a:buChar char="»"/>
            </a:pPr>
            <a:r>
              <a:rPr lang="en-US" dirty="0" smtClean="0">
                <a:latin typeface="Arial Narrow" panose="020B0606020202030204" pitchFamily="34" charset="0"/>
              </a:rPr>
              <a:t>DIV-2 constrained DAF-FHIR profile </a:t>
            </a:r>
            <a:r>
              <a:rPr lang="en-US" dirty="0">
                <a:latin typeface="Arial Narrow" panose="020B0606020202030204" pitchFamily="34" charset="0"/>
              </a:rPr>
              <a:t>for DOD-VA Health Data Services (</a:t>
            </a:r>
            <a:r>
              <a:rPr lang="en-US" dirty="0" smtClean="0">
                <a:latin typeface="Arial Narrow" panose="020B0606020202030204" pitchFamily="34" charset="0"/>
              </a:rPr>
              <a:t>HDS)</a:t>
            </a:r>
            <a:endParaRPr lang="en-US" dirty="0">
              <a:latin typeface="Arial Narrow" panose="020B0606020202030204" pitchFamily="34" charset="0"/>
            </a:endParaRPr>
          </a:p>
          <a:p>
            <a:pPr marL="329565" lvl="1" indent="-288925">
              <a:spcBef>
                <a:spcPts val="600"/>
              </a:spcBef>
              <a:buFont typeface="Lucida Grande"/>
              <a:buChar char="»"/>
            </a:pPr>
            <a:r>
              <a:rPr lang="en-US" sz="2400" u="sng" dirty="0" smtClean="0">
                <a:latin typeface="Arial Narrow" panose="020B0606020202030204" pitchFamily="34" charset="0"/>
              </a:rPr>
              <a:t>Successful (interoperable) transition of legacy to future-state systems requires</a:t>
            </a:r>
            <a:r>
              <a:rPr lang="en-US" sz="2400" b="1" dirty="0" smtClean="0">
                <a:latin typeface="Arial Narrow" panose="020B0606020202030204" pitchFamily="34" charset="0"/>
              </a:rPr>
              <a:t>:</a:t>
            </a:r>
            <a:endParaRPr lang="en-US" sz="2400" dirty="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Legacy physical </a:t>
            </a:r>
            <a:r>
              <a:rPr lang="en-US" dirty="0">
                <a:latin typeface="Arial Narrow" panose="020B0606020202030204" pitchFamily="34" charset="0"/>
              </a:rPr>
              <a:t>schemas mapped </a:t>
            </a:r>
            <a:r>
              <a:rPr lang="en-US" dirty="0" smtClean="0">
                <a:latin typeface="Arial Narrow" panose="020B0606020202030204" pitchFamily="34" charset="0"/>
              </a:rPr>
              <a:t>to DIV-2; and, DIV-2 mapped to future-state systems’</a:t>
            </a:r>
            <a:endParaRPr lang="en-US" dirty="0">
              <a:latin typeface="Arial Narrow" panose="020B0606020202030204" pitchFamily="34" charset="0"/>
            </a:endParaRPr>
          </a:p>
          <a:p>
            <a:pPr marL="742950" lvl="3">
              <a:spcBef>
                <a:spcPts val="0"/>
              </a:spcBef>
              <a:buFont typeface="Lucida Grande"/>
              <a:buChar char="»"/>
            </a:pPr>
            <a:r>
              <a:rPr lang="en-US" dirty="0">
                <a:latin typeface="Arial Narrow" panose="020B0606020202030204" pitchFamily="34" charset="0"/>
              </a:rPr>
              <a:t>databases, exchanges and viewers</a:t>
            </a:r>
          </a:p>
          <a:p>
            <a:pPr marL="742950" lvl="3">
              <a:spcBef>
                <a:spcPts val="0"/>
              </a:spcBef>
              <a:buFont typeface="Lucida Grande"/>
              <a:buChar char="»"/>
            </a:pPr>
            <a:r>
              <a:rPr lang="en-US" dirty="0">
                <a:latin typeface="Arial Narrow" panose="020B0606020202030204" pitchFamily="34" charset="0"/>
              </a:rPr>
              <a:t>public health surveillance, research</a:t>
            </a:r>
          </a:p>
          <a:p>
            <a:pPr marL="742950" lvl="3">
              <a:spcBef>
                <a:spcPts val="0"/>
              </a:spcBef>
              <a:buFont typeface="Lucida Grande"/>
              <a:buChar char="»"/>
            </a:pPr>
            <a:r>
              <a:rPr lang="en-US" dirty="0">
                <a:latin typeface="Arial Narrow" panose="020B0606020202030204" pitchFamily="34" charset="0"/>
              </a:rPr>
              <a:t>clinical decision support, population health analytics </a:t>
            </a:r>
          </a:p>
          <a:p>
            <a:pPr marL="742950" lvl="3">
              <a:spcBef>
                <a:spcPts val="0"/>
              </a:spcBef>
              <a:buFont typeface="Lucida Grande"/>
              <a:buChar char="»"/>
            </a:pPr>
            <a:r>
              <a:rPr lang="en-US" dirty="0">
                <a:latin typeface="Arial Narrow" panose="020B0606020202030204" pitchFamily="34" charset="0"/>
              </a:rPr>
              <a:t>HIPAA, Meaningful Use stage 2/3, ARRA/HITEC Act and NDAA compliance  </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237380811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Models, Multiple Audiences, </a:t>
            </a:r>
            <a:br>
              <a:rPr lang="en-US" dirty="0" smtClean="0"/>
            </a:br>
            <a:r>
              <a:rPr lang="en-US" dirty="0" smtClean="0"/>
              <a:t>Multiple Purposes … Model Driven Architecture</a:t>
            </a:r>
            <a:endParaRPr lang="en-US" dirty="0"/>
          </a:p>
        </p:txBody>
      </p:sp>
      <p:graphicFrame>
        <p:nvGraphicFramePr>
          <p:cNvPr id="6" name="Diagram 5"/>
          <p:cNvGraphicFramePr/>
          <p:nvPr>
            <p:extLst>
              <p:ext uri="{D42A27DB-BD31-4B8C-83A1-F6EECF244321}">
                <p14:modId xmlns:p14="http://schemas.microsoft.com/office/powerpoint/2010/main" val="459142844"/>
              </p:ext>
            </p:extLst>
          </p:nvPr>
        </p:nvGraphicFramePr>
        <p:xfrm>
          <a:off x="0" y="1017588"/>
          <a:ext cx="9144000" cy="5840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173738"/>
            <a:ext cx="914400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
                  <a:solidFill>
                    <a:srgbClr val="000000"/>
                  </a:solidFill>
                </a:uFill>
                <a:latin typeface="Arial Black" panose="020B0A04020102020204" pitchFamily="34" charset="0"/>
                <a:sym typeface="Arial"/>
              </a:rPr>
              <a:t>       Model                    Audience                  Purpose</a:t>
            </a:r>
            <a:endParaRPr kumimoji="0" lang="en-US" sz="2400" b="0" i="0" u="none" strike="noStrike" cap="none" spc="0" normalizeH="0" baseline="0" dirty="0">
              <a:ln>
                <a:noFill/>
              </a:ln>
              <a:solidFill>
                <a:srgbClr val="000000"/>
              </a:solidFill>
              <a:effectLst/>
              <a:uFill>
                <a:solidFill>
                  <a:srgbClr val="000000"/>
                </a:solidFill>
              </a:uFill>
              <a:latin typeface="Arial Black" panose="020B0A04020102020204" pitchFamily="34" charset="0"/>
              <a:sym typeface="Arial"/>
            </a:endParaRPr>
          </a:p>
        </p:txBody>
      </p:sp>
      <p:sp>
        <p:nvSpPr>
          <p:cNvPr id="3" name="TextBox 2"/>
          <p:cNvSpPr txBox="1"/>
          <p:nvPr/>
        </p:nvSpPr>
        <p:spPr>
          <a:xfrm>
            <a:off x="4763" y="4208621"/>
            <a:ext cx="300037" cy="1087477"/>
          </a:xfrm>
          <a:prstGeom prst="rect">
            <a:avLst/>
          </a:prstGeom>
          <a:solidFill>
            <a:srgbClr val="003399"/>
          </a:solidFill>
          <a:ln w="12700" cap="flat">
            <a:solidFill>
              <a:srgbClr val="003399"/>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80000"/>
              </a:lnSpc>
              <a:spcBef>
                <a:spcPts val="0"/>
              </a:spcBef>
              <a:spcAft>
                <a:spcPts val="0"/>
              </a:spcAft>
              <a:buClrTx/>
              <a:buSzTx/>
              <a:buFontTx/>
              <a:buNone/>
              <a:tabLst/>
            </a:pPr>
            <a:r>
              <a:rPr kumimoji="0" lang="en-US" sz="20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MDHT</a:t>
            </a:r>
            <a:endParaRPr kumimoji="0" lang="en-US" sz="20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11" name="TextBox 10"/>
          <p:cNvSpPr txBox="1"/>
          <p:nvPr/>
        </p:nvSpPr>
        <p:spPr>
          <a:xfrm>
            <a:off x="304800" y="4343400"/>
            <a:ext cx="300037" cy="841256"/>
          </a:xfrm>
          <a:prstGeom prst="rect">
            <a:avLst/>
          </a:prstGeom>
          <a:solidFill>
            <a:srgbClr val="003399"/>
          </a:solidFill>
          <a:ln w="12700" cap="flat">
            <a:solidFill>
              <a:srgbClr val="003399"/>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80000"/>
              </a:lnSpc>
              <a:spcBef>
                <a:spcPts val="0"/>
              </a:spcBef>
              <a:spcAft>
                <a:spcPts val="0"/>
              </a:spcAft>
              <a:buClrTx/>
              <a:buSzTx/>
              <a:buFontTx/>
              <a:buNone/>
              <a:tabLst/>
            </a:pPr>
            <a:r>
              <a:rPr kumimoji="0" lang="en-US" sz="20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DAF</a:t>
            </a:r>
            <a:endParaRPr kumimoji="0" lang="en-US" sz="20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a:t>
            </a:fld>
            <a:endParaRPr lang="en-US" sz="1400">
              <a:solidFill>
                <a:schemeClr val="tx1"/>
              </a:solidFill>
            </a:endParaRPr>
          </a:p>
        </p:txBody>
      </p:sp>
      <p:sp>
        <p:nvSpPr>
          <p:cNvPr id="12"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159436241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518" y="1002501"/>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381000" y="-15087"/>
            <a:ext cx="7924800" cy="1017588"/>
          </a:xfrm>
        </p:spPr>
        <p:txBody>
          <a:bodyPr/>
          <a:lstStyle/>
          <a:p>
            <a:pPr algn="ctr"/>
            <a:r>
              <a:rPr lang="en-US" sz="2800" b="1" dirty="0">
                <a:solidFill>
                  <a:schemeClr val="bg1"/>
                </a:solidFill>
              </a:rPr>
              <a:t>Software 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Notional User-Story / Use Case</a:t>
            </a:r>
            <a:endParaRPr lang="en-US" dirty="0">
              <a:solidFill>
                <a:schemeClr val="bg1"/>
              </a:solidFill>
              <a:latin typeface="Arial Black" panose="020B0A04020102020204" pitchFamily="34" charset="0"/>
            </a:endParaRPr>
          </a:p>
        </p:txBody>
      </p:sp>
      <p:sp>
        <p:nvSpPr>
          <p:cNvPr id="3" name="TextBox 2"/>
          <p:cNvSpPr txBox="1"/>
          <p:nvPr/>
        </p:nvSpPr>
        <p:spPr>
          <a:xfrm>
            <a:off x="152400" y="1146671"/>
            <a:ext cx="8991600" cy="48731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00000"/>
              </a:lnSpc>
              <a:spcBef>
                <a:spcPts val="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ICIB </a:t>
            </a:r>
            <a:r>
              <a:rPr lang="en-US" sz="2000" u="sng" dirty="0">
                <a:solidFill>
                  <a:srgbClr val="000000"/>
                </a:solidFill>
                <a:uFill>
                  <a:solidFill>
                    <a:srgbClr val="000000"/>
                  </a:solidFill>
                </a:uFill>
                <a:latin typeface="Arial Narrow" panose="020B0606020202030204" pitchFamily="34" charset="0"/>
              </a:rPr>
              <a:t>L</a:t>
            </a: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ists</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prioritize Health Data Sharing (HDS) initiatives</a:t>
            </a:r>
            <a:r>
              <a:rPr lang="en-US" sz="2000" dirty="0" smtClean="0">
                <a:solidFill>
                  <a:srgbClr val="000000"/>
                </a:solidFill>
                <a:uFill>
                  <a:solidFill>
                    <a:srgbClr val="000000"/>
                  </a:solidFill>
                </a:uFill>
                <a:latin typeface="Arial Narrow" panose="020B0606020202030204" pitchFamily="34" charset="0"/>
              </a:rPr>
              <a:t>; where, the lists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inform</a:t>
            </a:r>
            <a:endPar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endParaRP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Business Use Cases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(UCs)</a:t>
            </a:r>
            <a:r>
              <a:rPr lang="en-US" sz="2000" dirty="0">
                <a:solidFill>
                  <a:srgbClr val="000000"/>
                </a:solidFill>
                <a:uFill>
                  <a:solidFill>
                    <a:srgbClr val="000000"/>
                  </a:solidFill>
                </a:uFill>
                <a:latin typeface="Arial Narrow" panose="020B0606020202030204" pitchFamily="34" charset="0"/>
              </a:rPr>
              <a:t> </a:t>
            </a:r>
            <a:r>
              <a:rPr lang="en-US" sz="2000" dirty="0" smtClean="0">
                <a:solidFill>
                  <a:srgbClr val="000000"/>
                </a:solidFill>
                <a:uFill>
                  <a:solidFill>
                    <a:srgbClr val="000000"/>
                  </a:solidFill>
                </a:uFill>
                <a:latin typeface="Arial Narrow" panose="020B0606020202030204" pitchFamily="34" charset="0"/>
              </a:rPr>
              <a:t>developed by Analysts; and, the UCs inform / constrain </a:t>
            </a: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System Objects, Capabilities, Services, and Information </a:t>
            </a:r>
            <a:r>
              <a:rPr lang="en-US" sz="2000" u="sng" dirty="0" smtClean="0">
                <a:solidFill>
                  <a:srgbClr val="000000"/>
                </a:solidFill>
                <a:uFill>
                  <a:solidFill>
                    <a:srgbClr val="000000"/>
                  </a:solidFill>
                </a:uFill>
                <a:latin typeface="Arial Narrow" panose="020B0606020202030204" pitchFamily="34" charset="0"/>
              </a:rPr>
              <a:t>E</a:t>
            </a: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xchange Requirements (IERs)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described by Analysts and Architects, who are informed by</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EHR-S System Functional Model</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constrained by HL7 Detailed Clinical Models (DCMs) and CIMI</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System Logical-Physical Repositories</a:t>
            </a:r>
            <a:r>
              <a:rPr kumimoji="0" lang="en-US" sz="2000" b="0" i="0"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are specified by Architects and Designers, based on</a:t>
            </a:r>
          </a:p>
          <a:p>
            <a:pPr marL="520700" lvl="2" indent="-228600" algn="l" defTabSz="457200" rtl="0" fontAlgn="auto" latinLnBrk="1" hangingPunct="0">
              <a:lnSpc>
                <a:spcPct val="100000"/>
              </a:lnSpc>
              <a:spcAft>
                <a:spcPts val="0"/>
              </a:spcAft>
              <a:buClr>
                <a:srgbClr val="CB2E3F"/>
              </a:buClr>
              <a:buSzPct val="100000"/>
              <a:buFont typeface="Lucida Grande"/>
              <a:buChar char="»"/>
              <a:tabLst/>
            </a:pPr>
            <a:r>
              <a:rPr lang="en-US" sz="2000" dirty="0">
                <a:solidFill>
                  <a:srgbClr val="21315C"/>
                </a:solidFill>
                <a:uFill>
                  <a:solidFill>
                    <a:srgbClr val="21315C"/>
                  </a:solidFill>
                </a:uFill>
                <a:latin typeface="Arial Narrow" panose="020B0606020202030204" pitchFamily="34" charset="0"/>
              </a:rPr>
              <a:t>FHIM constrained by the UCs, DCMs and CIMI.</a:t>
            </a:r>
          </a:p>
          <a:p>
            <a:pPr marL="497839" indent="-457200" algn="l" rtl="0" latinLnBrk="1" hangingPunct="0">
              <a:spcBef>
                <a:spcPts val="1200"/>
              </a:spcBef>
              <a:buFont typeface="+mj-lt"/>
              <a:buAutoNum type="arabicPeriod"/>
            </a:pPr>
            <a:r>
              <a:rPr lang="en-US" sz="2000" u="sng" dirty="0" smtClean="0">
                <a:solidFill>
                  <a:srgbClr val="000000"/>
                </a:solidFill>
                <a:uFill>
                  <a:solidFill>
                    <a:srgbClr val="000000"/>
                  </a:solidFill>
                </a:uFill>
                <a:latin typeface="Arial Narrow" panose="020B0606020202030204" pitchFamily="34" charset="0"/>
              </a:rPr>
              <a:t>System Information </a:t>
            </a:r>
            <a:r>
              <a:rPr lang="en-US" sz="2000" u="sng" dirty="0">
                <a:solidFill>
                  <a:srgbClr val="000000"/>
                </a:solidFill>
                <a:uFill>
                  <a:solidFill>
                    <a:srgbClr val="000000"/>
                  </a:solidFill>
                </a:uFill>
                <a:latin typeface="Arial Narrow" panose="020B0606020202030204" pitchFamily="34" charset="0"/>
              </a:rPr>
              <a:t>Exchanges</a:t>
            </a:r>
            <a:r>
              <a:rPr lang="en-US" sz="2000" dirty="0">
                <a:solidFill>
                  <a:srgbClr val="000000"/>
                </a:solidFill>
                <a:uFill>
                  <a:solidFill>
                    <a:srgbClr val="000000"/>
                  </a:solidFill>
                </a:uFill>
                <a:latin typeface="Arial Narrow" panose="020B0606020202030204" pitchFamily="34" charset="0"/>
              </a:rPr>
              <a:t> are specified by Architects &amp; Designers, based on</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Distributed Access Framework (DAF) to obtain required data from Physical Repositories.</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a:t>
            </a:r>
            <a:r>
              <a:rPr lang="en-US" sz="2000" dirty="0">
                <a:solidFill>
                  <a:srgbClr val="21315C"/>
                </a:solidFill>
                <a:uFill>
                  <a:solidFill>
                    <a:srgbClr val="21315C"/>
                  </a:solidFill>
                </a:uFill>
                <a:latin typeface="Arial Narrow" panose="020B0606020202030204" pitchFamily="34" charset="0"/>
              </a:rPr>
              <a:t>and appropriate Implementation Guides (IGs) </a:t>
            </a:r>
            <a:r>
              <a:rPr lang="en-US" sz="2000" dirty="0" smtClean="0">
                <a:solidFill>
                  <a:srgbClr val="21315C"/>
                </a:solidFill>
                <a:uFill>
                  <a:solidFill>
                    <a:srgbClr val="21315C"/>
                  </a:solidFill>
                </a:uFill>
                <a:latin typeface="Arial Narrow" panose="020B0606020202030204" pitchFamily="34" charset="0"/>
              </a:rPr>
              <a:t>to specify data exchanges and </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NIST Security Framework, IHE Technical </a:t>
            </a:r>
            <a:r>
              <a:rPr lang="en-US" sz="2000" dirty="0" smtClean="0">
                <a:solidFill>
                  <a:srgbClr val="21315C"/>
                </a:solidFill>
                <a:uFill>
                  <a:solidFill>
                    <a:srgbClr val="21315C"/>
                  </a:solidFill>
                </a:uFill>
                <a:latin typeface="Arial Narrow" panose="020B0606020202030204" pitchFamily="34" charset="0"/>
              </a:rPr>
              <a:t>Framework</a:t>
            </a:r>
            <a:r>
              <a:rPr lang="en-US" sz="2000" dirty="0">
                <a:solidFill>
                  <a:srgbClr val="21315C"/>
                </a:solidFill>
                <a:uFill>
                  <a:solidFill>
                    <a:srgbClr val="21315C"/>
                  </a:solidFill>
                </a:uFill>
                <a:latin typeface="Arial Narrow" panose="020B0606020202030204" pitchFamily="34" charset="0"/>
              </a:rPr>
              <a:t> </a:t>
            </a:r>
            <a:r>
              <a:rPr lang="en-US" sz="2000" dirty="0" smtClean="0">
                <a:solidFill>
                  <a:srgbClr val="21315C"/>
                </a:solidFill>
                <a:uFill>
                  <a:solidFill>
                    <a:srgbClr val="21315C"/>
                  </a:solidFill>
                </a:uFill>
                <a:latin typeface="Arial Narrow" panose="020B0606020202030204" pitchFamily="34" charset="0"/>
              </a:rPr>
              <a:t>to manage the exchanges.</a:t>
            </a:r>
          </a:p>
          <a:p>
            <a:pPr marL="520700"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NIST SP-800 Risk Assessment/Management Framework to manage network risk.</a:t>
            </a:r>
            <a:endParaRPr lang="en-US" sz="2000" dirty="0">
              <a:solidFill>
                <a:srgbClr val="21315C"/>
              </a:solidFill>
              <a:uFill>
                <a:solidFill>
                  <a:srgbClr val="21315C"/>
                </a:solidFill>
              </a:uFill>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168003185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061"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rPr>
              <a:t>FHIM as a part of a US </a:t>
            </a:r>
            <a:r>
              <a:rPr lang="en-US" sz="2800" b="1" dirty="0">
                <a:solidFill>
                  <a:schemeClr val="bg1"/>
                </a:solidFill>
              </a:rPr>
              <a:t>Health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Model-Driven Architecture (MDA)</a:t>
            </a:r>
            <a:endParaRPr lang="en-US" dirty="0">
              <a:solidFill>
                <a:schemeClr val="bg1"/>
              </a:solidFill>
              <a:latin typeface="Arial Black" panose="020B0A04020102020204" pitchFamily="34" charset="0"/>
            </a:endParaRPr>
          </a:p>
        </p:txBody>
      </p:sp>
      <p:sp>
        <p:nvSpPr>
          <p:cNvPr id="9" name="Shape 58"/>
          <p:cNvSpPr/>
          <p:nvPr/>
        </p:nvSpPr>
        <p:spPr>
          <a:xfrm>
            <a:off x="0" y="2696118"/>
            <a:ext cx="2667592"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a:t>
            </a:r>
            <a:r>
              <a:rPr lang="en-US" dirty="0">
                <a:solidFill>
                  <a:schemeClr val="bg1"/>
                </a:solidFill>
                <a:uFill>
                  <a:solidFill>
                    <a:srgbClr val="000000"/>
                  </a:solidFill>
                </a:uFill>
                <a:latin typeface="Arial Narrow" panose="020B0606020202030204" pitchFamily="34" charset="0"/>
                <a:sym typeface="Times New Roman"/>
              </a:rPr>
              <a:t>Health</a:t>
            </a:r>
          </a:p>
          <a:p>
            <a:pPr algn="ctr" rtl="0" latinLnBrk="1" hangingPunct="0"/>
            <a:r>
              <a:rPr lang="en-US" dirty="0">
                <a:solidFill>
                  <a:schemeClr val="bg1"/>
                </a:solidFill>
                <a:uFill>
                  <a:solidFill>
                    <a:srgbClr val="000000"/>
                  </a:solidFill>
                </a:uFill>
                <a:latin typeface="Arial Narrow" panose="020B0606020202030204" pitchFamily="34" charset="0"/>
                <a:sym typeface="Times New Roman"/>
              </a:rPr>
              <a:t>Info. Model</a:t>
            </a:r>
          </a:p>
        </p:txBody>
      </p:sp>
      <p:sp>
        <p:nvSpPr>
          <p:cNvPr id="11" name="Shape 64"/>
          <p:cNvSpPr/>
          <p:nvPr/>
        </p:nvSpPr>
        <p:spPr>
          <a:xfrm>
            <a:off x="0" y="4114800"/>
            <a:ext cx="273852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smtClean="0">
                <a:solidFill>
                  <a:schemeClr val="bg1"/>
                </a:solidFill>
                <a:uFill>
                  <a:solidFill>
                    <a:srgbClr val="000000"/>
                  </a:solidFill>
                </a:uFill>
                <a:latin typeface="Arial Narrow" panose="020B0606020202030204" pitchFamily="34" charset="0"/>
                <a:sym typeface="Times New Roman"/>
              </a:rPr>
              <a:t>s</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Repositories</a:t>
            </a:r>
            <a:endParaRPr dirty="0">
              <a:solidFill>
                <a:schemeClr val="bg1"/>
              </a:solidFill>
              <a:uFill>
                <a:solidFill>
                  <a:srgbClr val="000000"/>
                </a:solidFill>
              </a:uFill>
              <a:latin typeface="Arial Narrow" panose="020B0606020202030204" pitchFamily="34" charset="0"/>
              <a:sym typeface="Times New Roman"/>
            </a:endParaRPr>
          </a:p>
        </p:txBody>
      </p:sp>
      <p:sp>
        <p:nvSpPr>
          <p:cNvPr id="18" name="Shape 77"/>
          <p:cNvSpPr/>
          <p:nvPr/>
        </p:nvSpPr>
        <p:spPr>
          <a:xfrm>
            <a:off x="2" y="5624900"/>
            <a:ext cx="2743198"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a:solidFill>
                  <a:schemeClr val="bg1"/>
                </a:solidFill>
                <a:uFill>
                  <a:solidFill>
                    <a:srgbClr val="000000"/>
                  </a:solidFill>
                </a:uFill>
                <a:latin typeface="Arial Narrow" panose="020B0606020202030204" pitchFamily="34" charset="0"/>
              </a:rPr>
              <a:t>HL7 (FHIR, CDA, CCDA,  V2)  and ASTM, DICOM, NCPDP, X-12, NIEM, etc.</a:t>
            </a: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Profiles</a:t>
            </a: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smtClean="0">
                <a:solidFill>
                  <a:schemeClr val="bg1"/>
                </a:solidFill>
              </a:rPr>
              <a:t>HL7 Clinical </a:t>
            </a:r>
            <a:r>
              <a:rPr lang="en-US" dirty="0">
                <a:solidFill>
                  <a:schemeClr val="bg1"/>
                </a:solidFill>
              </a:rPr>
              <a:t>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Risk &amp; 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33" name="TextBox 32"/>
          <p:cNvSpPr txBox="1"/>
          <p:nvPr/>
        </p:nvSpPr>
        <p:spPr>
          <a:xfrm>
            <a:off x="0" y="1205130"/>
            <a:ext cx="2667592"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Lists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 name="Right Arrow 2"/>
          <p:cNvSpPr/>
          <p:nvPr/>
        </p:nvSpPr>
        <p:spPr>
          <a:xfrm>
            <a:off x="4406291" y="3376047"/>
            <a:ext cx="2209800"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39" name="Right Arrow 38"/>
          <p:cNvSpPr/>
          <p:nvPr/>
        </p:nvSpPr>
        <p:spPr>
          <a:xfrm flipH="1">
            <a:off x="2743200" y="3376047"/>
            <a:ext cx="1967891"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0" name="Right Arrow 39"/>
          <p:cNvSpPr/>
          <p:nvPr/>
        </p:nvSpPr>
        <p:spPr>
          <a:xfrm rot="5400000">
            <a:off x="3470969" y="4812111"/>
            <a:ext cx="2202653"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1" name="Right Arrow 40"/>
          <p:cNvSpPr/>
          <p:nvPr/>
        </p:nvSpPr>
        <p:spPr>
          <a:xfrm rot="16200000" flipV="1">
            <a:off x="3478905" y="2617391"/>
            <a:ext cx="2186782"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2" name="TextBox 41"/>
          <p:cNvSpPr txBox="1"/>
          <p:nvPr/>
        </p:nvSpPr>
        <p:spPr>
          <a:xfrm>
            <a:off x="4813909" y="3872052"/>
            <a:ext cx="166309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Information</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3" name="TextBox 42"/>
          <p:cNvSpPr txBox="1"/>
          <p:nvPr/>
        </p:nvSpPr>
        <p:spPr>
          <a:xfrm>
            <a:off x="3075043" y="3872052"/>
            <a:ext cx="180175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Behavior</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6" name="TextBox 45"/>
          <p:cNvSpPr txBox="1"/>
          <p:nvPr/>
        </p:nvSpPr>
        <p:spPr>
          <a:xfrm>
            <a:off x="4428829" y="2399472"/>
            <a:ext cx="286934" cy="39805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7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Bus </a:t>
            </a:r>
            <a:r>
              <a:rPr kumimoji="0" lang="en-US" sz="1800" b="1" i="0" u="none" strike="noStrike" cap="none" spc="0" normalizeH="0" baseline="0" dirty="0" err="1" smtClean="0">
                <a:ln>
                  <a:noFill/>
                </a:ln>
                <a:solidFill>
                  <a:srgbClr val="000000"/>
                </a:solidFill>
                <a:effectLst/>
                <a:uFill>
                  <a:solidFill>
                    <a:srgbClr val="000000"/>
                  </a:solidFill>
                </a:uFill>
                <a:latin typeface="Arial Narrow" panose="020B0606020202030204" pitchFamily="34" charset="0"/>
                <a:sym typeface="Arial"/>
              </a:rPr>
              <a:t>iness</a:t>
            </a: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r>
              <a:rPr kumimoji="0" lang="en-US" sz="1800" b="1" i="0" u="none" strike="noStrike" cap="none" spc="0" normalizeH="0" baseline="0" dirty="0" smtClean="0">
                <a:ln>
                  <a:noFill/>
                </a:ln>
                <a:solidFill>
                  <a:schemeClr val="accent3">
                    <a:lumMod val="20000"/>
                    <a:lumOff val="80000"/>
                  </a:schemeClr>
                </a:solidFill>
                <a:effectLst/>
                <a:uFill>
                  <a:solidFill>
                    <a:srgbClr val="000000"/>
                  </a:solidFill>
                </a:uFill>
                <a:latin typeface="Arial Narrow" panose="020B0606020202030204" pitchFamily="34" charset="0"/>
                <a:sym typeface="Arial"/>
              </a:rPr>
              <a:t>|||</a:t>
            </a: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Technical</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2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a:t>
            </a:fld>
            <a:endParaRPr lang="en-US" sz="1400">
              <a:solidFill>
                <a:schemeClr val="tx1"/>
              </a:solidFill>
            </a:endParaRPr>
          </a:p>
        </p:txBody>
      </p:sp>
      <p:sp>
        <p:nvSpPr>
          <p:cNvPr id="29"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living </a:t>
            </a:r>
            <a:r>
              <a:rPr lang="en-US" sz="1400" dirty="0">
                <a:solidFill>
                  <a:schemeClr val="tx1"/>
                </a:solidFill>
              </a:rPr>
              <a:t>d</a:t>
            </a:r>
            <a:r>
              <a:rPr lang="en-US" sz="1400" dirty="0" smtClean="0">
                <a:solidFill>
                  <a:schemeClr val="tx1"/>
                </a:solidFill>
              </a:rPr>
              <a:t>ocument, which is intended to evolve.</a:t>
            </a:r>
            <a:endParaRPr lang="en-US" sz="1400" dirty="0">
              <a:solidFill>
                <a:schemeClr val="tx1"/>
              </a:solidFill>
            </a:endParaRPr>
          </a:p>
        </p:txBody>
      </p:sp>
      <p:sp>
        <p:nvSpPr>
          <p:cNvPr id="30"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9/30/2015</a:t>
            </a:fld>
            <a:endParaRPr lang="en-US" sz="1400" dirty="0">
              <a:solidFill>
                <a:schemeClr val="tx1"/>
              </a:solidFill>
            </a:endParaRPr>
          </a:p>
        </p:txBody>
      </p:sp>
    </p:spTree>
    <p:extLst>
      <p:ext uri="{BB962C8B-B14F-4D97-AF65-F5344CB8AC3E}">
        <p14:creationId xmlns:p14="http://schemas.microsoft.com/office/powerpoint/2010/main" val="318156854"/>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5111</TotalTime>
  <Words>4432</Words>
  <Application>Microsoft Office PowerPoint</Application>
  <PresentationFormat>On-screen Show (4:3)</PresentationFormat>
  <Paragraphs>770</Paragraphs>
  <Slides>42</Slides>
  <Notes>32</Notes>
  <HiddenSlides>7</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Gill Sans</vt:lpstr>
      <vt:lpstr>Lucida Grande</vt:lpstr>
      <vt:lpstr>ＭＳ Ｐゴシック</vt:lpstr>
      <vt:lpstr>ＭＳ Ｐゴシック</vt:lpstr>
      <vt:lpstr>Arial</vt:lpstr>
      <vt:lpstr>Arial Black</vt:lpstr>
      <vt:lpstr>Arial Narrow</vt:lpstr>
      <vt:lpstr>Calibri</vt:lpstr>
      <vt:lpstr>Comic Sans MS</vt:lpstr>
      <vt:lpstr>Georgia</vt:lpstr>
      <vt:lpstr>Helvetica</vt:lpstr>
      <vt:lpstr>Times New Roman</vt:lpstr>
      <vt:lpstr>Wingdings</vt:lpstr>
      <vt:lpstr>White</vt:lpstr>
      <vt:lpstr>FHIM Value Proposition to Stakeholders Version 1.0 </vt:lpstr>
      <vt:lpstr>Bottom Line Up Front: FHIM is Instrumental to  VA/VistA and DoD/Cerner Modernization Interoperability</vt:lpstr>
      <vt:lpstr>OpenGroup April 2015 “Enhancing HIE with the FHIM” Report</vt:lpstr>
      <vt:lpstr>FHIM Users and Uses</vt:lpstr>
      <vt:lpstr>FHIM Users and Uses</vt:lpstr>
      <vt:lpstr>FHIM Users and Uses</vt:lpstr>
      <vt:lpstr>Multiple Models, Multiple Audiences,  Multiple Purposes … Model Driven Architecture</vt:lpstr>
      <vt:lpstr>Software Development Lifecycle  Notional User-Story / Use Case</vt:lpstr>
      <vt:lpstr>FHIM as a part of a US Health  Model-Driven Architecture (MDA)</vt:lpstr>
      <vt:lpstr>Software Development Lifecycle  US Health MDA Users and Uses</vt:lpstr>
      <vt:lpstr>FHIM Lessons Learned</vt:lpstr>
      <vt:lpstr>Backup</vt:lpstr>
      <vt:lpstr>Key Artifacts/Models Compared-and-Contrasted to FHIM</vt:lpstr>
      <vt:lpstr>Acronyms</vt:lpstr>
      <vt:lpstr>FHIM Information Domains Modelling Status</vt:lpstr>
      <vt:lpstr>Preliminary FHIM PLAN</vt:lpstr>
      <vt:lpstr>PowerPoint Presentation</vt:lpstr>
      <vt:lpstr>  1) Technical-Messaging / Outreach - Awareness &amp; Understanding what FHIM is   HL7 standard as part of US Realm Architecture (Best available resources and tools)   2) Usage / Usability    FHIM augmented with MDHT to help implementers   3) How FHIM can evolve …  Align FHIM / MDHT  with    2015-2016 Federal Health Strategic Plan      2016 Interoperability Standards Advisory (ISA), comments due NLT Nov 6, 2015   FY2016Q1 Federal Health Roadmap, to be released Oct 6, 2015 </vt:lpstr>
      <vt:lpstr>Proposed US Realm Health Architecture   used to operationalize Federal Health initiatives</vt:lpstr>
      <vt:lpstr>New S&amp;I Approach</vt:lpstr>
      <vt:lpstr>Mapping of IM Project Models and Tools  within the S&amp;I Framework and NIEM Lifecycle</vt:lpstr>
      <vt:lpstr>Approach to US Realm Health Architecture aka US Realm EHR-S FM Profile</vt:lpstr>
      <vt:lpstr>US Realm Health Architecture  Informatics View</vt:lpstr>
      <vt:lpstr>Tooling for US Realm Health Architecture aka US Realm EHR-S FM Profile</vt:lpstr>
      <vt:lpstr>Benefits of US Realm Health Architecture aka US Realm EHR-S FM Profile</vt:lpstr>
      <vt:lpstr>Proposed HL7 Schedule US Realm EHR-S FM Profile</vt:lpstr>
      <vt:lpstr>DOD-VA Joint Interoperability Use Cases “Joint Interoperability Plan – DoD/VA Electronic Health Record Systems”</vt:lpstr>
      <vt:lpstr>US Realm Health Architecture Directly Supports  “Joint Interoperability Plan – DoD/VA Electronic Health Record Systems”</vt:lpstr>
      <vt:lpstr>US Realm Health Architecture Directly Supports  “Federal Health Architecture Strategic Goals”</vt:lpstr>
      <vt:lpstr>US Realm Health Architecture Directly Supports  “Federal Health Architecture Roadmap”</vt:lpstr>
      <vt:lpstr>Data Access Framework: Building Blocks and Scope</vt:lpstr>
      <vt:lpstr>Data Access Framework: Overview</vt:lpstr>
      <vt:lpstr>PowerPoint Presentation</vt:lpstr>
      <vt:lpstr>History of FHIM  so the context of what was started / stalled / restarted; where, it is better appreciated why FHIM kept evolving.   (This was thought important from Mark Janczewski and other HL7 Co Chairs since that bigger picture comes into play. </vt:lpstr>
      <vt:lpstr>SLIDES TBD</vt:lpstr>
      <vt:lpstr>FHA Mission Needs Statement vs. US Realm EHR-S FM Profile</vt:lpstr>
      <vt:lpstr>FHA Requested Action FHA EHR-S FM Profile</vt:lpstr>
      <vt:lpstr>Proposed Stakeholders FHA EHR-S FM Profile (Consent Pending)</vt:lpstr>
      <vt:lpstr>PowerPoint Presentation</vt:lpstr>
      <vt:lpstr>S&amp;I Framework</vt:lpstr>
      <vt:lpstr>How the Models/Tools of the IM Project Support the S&amp;I Framework</vt:lpstr>
      <vt:lpstr>How the Models/Tools of the IM Project Support the S&amp;I Framework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S&amp;I Framework</dc:title>
  <dc:creator>Hall, Nona (OS/ONC)</dc:creator>
  <cp:lastModifiedBy>Steve Hufnagel</cp:lastModifiedBy>
  <cp:revision>288</cp:revision>
  <dcterms:modified xsi:type="dcterms:W3CDTF">2015-09-30T13:39:18Z</dcterms:modified>
</cp:coreProperties>
</file>