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1" r:id="rId2"/>
    <p:sldId id="465" r:id="rId3"/>
    <p:sldId id="459" r:id="rId4"/>
    <p:sldId id="463" r:id="rId5"/>
    <p:sldId id="464" r:id="rId6"/>
    <p:sldId id="445" r:id="rId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41"/>
    <a:srgbClr val="2A5588"/>
    <a:srgbClr val="BA0202"/>
    <a:srgbClr val="005193"/>
    <a:srgbClr val="00749C"/>
    <a:srgbClr val="CDE2ED"/>
    <a:srgbClr val="EAF0F3"/>
    <a:srgbClr val="3C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6211" autoAdjust="0"/>
  </p:normalViewPr>
  <p:slideViewPr>
    <p:cSldViewPr>
      <p:cViewPr>
        <p:scale>
          <a:sx n="82" d="100"/>
          <a:sy n="82" d="100"/>
        </p:scale>
        <p:origin x="-13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2E26ED7-4287-43DD-A944-C2154AB2B4FB}" type="datetime1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CFC402A-E3ED-482C-B4A6-4A753C636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2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B00DB3-3284-4C88-98C9-B2AA1321D757}" type="datetime1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7340EA-0058-43B4-8B25-D9789CBFDA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9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340EA-0058-43B4-8B25-D9789CBFDA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6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400800" y="57150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E3F78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1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2EA5-420E-48EE-A24F-F73E2D765A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4375" y="152400"/>
            <a:ext cx="20796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152400"/>
            <a:ext cx="608647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5CE3A-D674-40FD-BF5F-AED1DFC4D7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53B20-BB89-4996-81DB-09691434B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47518-EB59-4269-BDCE-E633461267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1F0-0FE7-41F9-9F47-16DD26675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9FAB-38B4-4BA7-B32B-BA0CB12ECD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7514D-9026-47EB-AD9A-E83B599CF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A9882-6B06-40D2-AFE0-A87DF6FD6E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20E01-449D-4EA1-81F2-0B76DA5A8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F1154-5F78-4478-85D3-6CBDAA61D5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1460500" y="0"/>
            <a:ext cx="7696200" cy="381000"/>
          </a:xfrm>
          <a:prstGeom prst="rect">
            <a:avLst/>
          </a:prstGeom>
          <a:solidFill>
            <a:srgbClr val="013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AutoShape 8"/>
          <p:cNvSpPr>
            <a:spLocks noChangeArrowheads="1"/>
          </p:cNvSpPr>
          <p:nvPr userDrawn="1"/>
        </p:nvSpPr>
        <p:spPr bwMode="auto">
          <a:xfrm rot="5400000">
            <a:off x="-279400" y="254000"/>
            <a:ext cx="2362200" cy="1828800"/>
          </a:xfrm>
          <a:prstGeom prst="rtTriangle">
            <a:avLst/>
          </a:prstGeom>
          <a:gradFill rotWithShape="0">
            <a:gsLst>
              <a:gs pos="0">
                <a:srgbClr val="A9AAA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0" y="279400"/>
            <a:ext cx="152400" cy="711200"/>
          </a:xfrm>
          <a:prstGeom prst="rect">
            <a:avLst/>
          </a:prstGeom>
          <a:solidFill>
            <a:srgbClr val="013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Rectangle 11"/>
          <p:cNvSpPr>
            <a:spLocks noChangeArrowheads="1"/>
          </p:cNvSpPr>
          <p:nvPr userDrawn="1"/>
        </p:nvSpPr>
        <p:spPr bwMode="auto">
          <a:xfrm>
            <a:off x="0" y="6337300"/>
            <a:ext cx="91440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A9AAAD">
                  <a:alpha val="57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3E3F78"/>
                </a:solidFill>
              </a:defRPr>
            </a:lvl1pPr>
          </a:lstStyle>
          <a:p>
            <a:pPr>
              <a:defRPr/>
            </a:pPr>
            <a:fld id="{DF76BAD5-C5AC-4E74-896D-11E1A0CB3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4" name="Picture 10" descr="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17488"/>
            <a:ext cx="985837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3E3F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C3E3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C3E3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C3E3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3505200"/>
            <a:ext cx="7772400" cy="1143000"/>
          </a:xfrm>
        </p:spPr>
        <p:txBody>
          <a:bodyPr/>
          <a:lstStyle/>
          <a:p>
            <a:r>
              <a:rPr lang="en-US" sz="3600" dirty="0" smtClean="0"/>
              <a:t>FHIM Way Forward Discussion</a:t>
            </a:r>
            <a:br>
              <a:rPr lang="en-US" sz="3600" dirty="0" smtClean="0"/>
            </a:br>
            <a:r>
              <a:rPr lang="en-US" sz="1600" i="1" dirty="0" smtClean="0"/>
              <a:t>December 2012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509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dirty="0" smtClean="0"/>
              <a:t>Background – Summary of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Points and Strengths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0" dirty="0"/>
              <a:t>Subject-matter experts (SMEs) and stakeholders are generally supportive of the technical approach </a:t>
            </a:r>
          </a:p>
          <a:p>
            <a:pPr>
              <a:buFont typeface="+mj-lt"/>
              <a:buAutoNum type="arabicPeriod"/>
            </a:pPr>
            <a:r>
              <a:rPr lang="en-US" sz="1800" b="0" dirty="0"/>
              <a:t>Model reflects detailed and high-quality work with SMEs, with good general quality</a:t>
            </a:r>
          </a:p>
          <a:p>
            <a:pPr>
              <a:buFont typeface="+mj-lt"/>
              <a:buAutoNum type="arabicPeriod"/>
            </a:pPr>
            <a:r>
              <a:rPr lang="en-US" sz="1800" b="0" dirty="0"/>
              <a:t>General agreement among stakeholders that FHIM goals could be advantageous with substantive implementation changes</a:t>
            </a:r>
          </a:p>
          <a:p>
            <a:pPr>
              <a:buFont typeface="+mj-lt"/>
              <a:buAutoNum type="arabicPeriod"/>
            </a:pPr>
            <a:r>
              <a:rPr lang="en-US" sz="1800" b="0" dirty="0"/>
              <a:t>The model in its current state has potential value for EA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/>
              <a:t>Could tie </a:t>
            </a:r>
            <a:r>
              <a:rPr lang="en-US" sz="1800" b="0" dirty="0"/>
              <a:t>together existing standards (such as NIEM and CDA)</a:t>
            </a:r>
          </a:p>
          <a:p>
            <a:pPr>
              <a:buFont typeface="+mj-lt"/>
              <a:buAutoNum type="arabicPeriod"/>
            </a:pPr>
            <a:endParaRPr lang="en-US" sz="1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Risks &amp; </a:t>
            </a:r>
            <a:endParaRPr lang="en-US" dirty="0" smtClean="0"/>
          </a:p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1800" b="0" dirty="0"/>
              <a:t>Unable to identify any FHA partners with plans to implement FHIM in the manner of the FHIM goals;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b="0" dirty="0"/>
              <a:t>It </a:t>
            </a:r>
            <a:r>
              <a:rPr lang="en-US" sz="1800" b="0" dirty="0" smtClean="0"/>
              <a:t>does not </a:t>
            </a:r>
            <a:r>
              <a:rPr lang="en-US" sz="1800" b="0" dirty="0"/>
              <a:t>appear that FHIM is on a path that will result in its use within the S&amp;I Framework initiatives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b="0" dirty="0"/>
              <a:t>Unable to locate documented requirements, and the FHIM scope appears to be </a:t>
            </a:r>
            <a:r>
              <a:rPr lang="en-US" sz="1800" b="0" dirty="0" smtClean="0"/>
              <a:t>“all” </a:t>
            </a:r>
            <a:r>
              <a:rPr lang="en-US" sz="1800" b="0" dirty="0"/>
              <a:t>health </a:t>
            </a:r>
            <a:r>
              <a:rPr lang="en-US" sz="1800" b="0" dirty="0" smtClean="0"/>
              <a:t>information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b="0" dirty="0" smtClean="0"/>
              <a:t>Assessment </a:t>
            </a:r>
            <a:r>
              <a:rPr lang="en-US" sz="1800" b="0" dirty="0"/>
              <a:t>found several stakeholder concerns about FHIM’s ability to articulate its value proposition.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b="0" dirty="0"/>
              <a:t>FHIM’s management presents </a:t>
            </a:r>
            <a:r>
              <a:rPr lang="en-US" sz="1800" b="0" dirty="0" smtClean="0"/>
              <a:t>risks in lack of priorities and project alignment</a:t>
            </a:r>
            <a:endParaRPr lang="en-US" sz="18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9FAB-38B4-4BA7-B32B-BA0CB12ECD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Board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114800"/>
          </a:xfrm>
        </p:spPr>
        <p:txBody>
          <a:bodyPr/>
          <a:lstStyle/>
          <a:p>
            <a:r>
              <a:rPr lang="en-US" sz="2000" dirty="0" smtClean="0"/>
              <a:t>Doug </a:t>
            </a:r>
            <a:r>
              <a:rPr lang="en-US" sz="2000" dirty="0" err="1" smtClean="0"/>
              <a:t>Fridsma</a:t>
            </a:r>
            <a:r>
              <a:rPr lang="en-US" sz="2000" dirty="0" smtClean="0"/>
              <a:t> expressed interest in using FHIM within the S&amp;I Framework</a:t>
            </a:r>
          </a:p>
          <a:p>
            <a:pPr marL="914400" lvl="1" indent="-514350"/>
            <a:r>
              <a:rPr lang="en-US" sz="2000" dirty="0" smtClean="0"/>
              <a:t>Need to get FHIM focused on transactions that are important to partners, and to be more operational</a:t>
            </a:r>
          </a:p>
          <a:p>
            <a:pPr marL="914400" lvl="1" indent="-514350"/>
            <a:r>
              <a:rPr lang="en-US" sz="2000" dirty="0" smtClean="0"/>
              <a:t>Value of the model is reducing the down-stream costs of future interoperable exchanges, and S&amp;I struggles with multiple initiatives</a:t>
            </a:r>
          </a:p>
          <a:p>
            <a:pPr marL="914400" lvl="1" indent="-514350"/>
            <a:r>
              <a:rPr lang="en-US" sz="2000" dirty="0" smtClean="0"/>
              <a:t>“We need to prune the tree so that it will produce more fruit”</a:t>
            </a:r>
          </a:p>
          <a:p>
            <a:pPr marL="914400" lvl="1" indent="-514350"/>
            <a:r>
              <a:rPr lang="en-US" sz="2000" dirty="0" smtClean="0"/>
              <a:t>“We don’t want a Federal Health Information Model, we want a Health Information Model”</a:t>
            </a:r>
          </a:p>
          <a:p>
            <a:r>
              <a:rPr lang="en-US" sz="2000" dirty="0" smtClean="0"/>
              <a:t>Elaine </a:t>
            </a:r>
            <a:r>
              <a:rPr lang="en-US" sz="2000" dirty="0" err="1" smtClean="0"/>
              <a:t>Hunolt</a:t>
            </a:r>
            <a:r>
              <a:rPr lang="en-US" sz="2000" dirty="0" smtClean="0"/>
              <a:t> expressed interest in FHIM as part of “how they express their perspective to the White House and others on information models”</a:t>
            </a:r>
          </a:p>
          <a:p>
            <a:r>
              <a:rPr lang="en-US" sz="2000" dirty="0" smtClean="0"/>
              <a:t>General agreement that course change is needed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 S&amp;I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sz="2400" dirty="0" smtClean="0"/>
              <a:t>Primary focus:</a:t>
            </a:r>
          </a:p>
          <a:p>
            <a:pPr lvl="1"/>
            <a:r>
              <a:rPr lang="en-US" sz="2400" dirty="0" smtClean="0"/>
              <a:t>Generate exchanges for particular initiatives </a:t>
            </a:r>
            <a:r>
              <a:rPr lang="en-US" sz="2400" dirty="0" smtClean="0"/>
              <a:t>and </a:t>
            </a:r>
            <a:r>
              <a:rPr lang="en-US" sz="2400" smtClean="0"/>
              <a:t>use cases (e.g</a:t>
            </a:r>
            <a:r>
              <a:rPr lang="en-US" sz="2400" dirty="0" smtClean="0"/>
              <a:t>. Public Health Reporting)</a:t>
            </a:r>
          </a:p>
          <a:p>
            <a:pPr lvl="1"/>
            <a:r>
              <a:rPr lang="en-US" sz="2400" dirty="0" smtClean="0"/>
              <a:t>After several pilots, investigate use of FHIM as an over-arching model for most or all S&amp;I Framework initiatives</a:t>
            </a:r>
          </a:p>
          <a:p>
            <a:r>
              <a:rPr lang="en-US" sz="2400" dirty="0" smtClean="0"/>
              <a:t>Immediate tasks:</a:t>
            </a:r>
          </a:p>
          <a:p>
            <a:pPr lvl="1"/>
            <a:r>
              <a:rPr lang="en-US" sz="2400" dirty="0" smtClean="0"/>
              <a:t>Select one or more operational exchanges</a:t>
            </a:r>
          </a:p>
          <a:p>
            <a:pPr lvl="1"/>
            <a:r>
              <a:rPr lang="en-US" sz="2400" dirty="0" smtClean="0"/>
              <a:t>Broaden participation in modeling activities</a:t>
            </a:r>
          </a:p>
          <a:p>
            <a:pPr lvl="1"/>
            <a:r>
              <a:rPr lang="en-US" sz="2400" dirty="0" smtClean="0"/>
              <a:t>Improve documentation</a:t>
            </a:r>
          </a:p>
          <a:p>
            <a:pPr lvl="1"/>
            <a:r>
              <a:rPr lang="en-US" sz="2400" dirty="0" smtClean="0"/>
              <a:t>Develop way forward for harmonization with participants outside of federal government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7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 </a:t>
            </a:r>
            <a:r>
              <a:rPr lang="en-US" dirty="0" err="1" smtClean="0"/>
              <a:t>iEHR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sz="2400" dirty="0" smtClean="0"/>
              <a:t>Primary focus: support </a:t>
            </a:r>
            <a:r>
              <a:rPr lang="en-US" sz="2400" dirty="0" err="1" smtClean="0"/>
              <a:t>iEHR</a:t>
            </a:r>
            <a:r>
              <a:rPr lang="en-US" sz="2400" dirty="0" smtClean="0"/>
              <a:t> development needs as they are articulated</a:t>
            </a:r>
          </a:p>
          <a:p>
            <a:r>
              <a:rPr lang="en-US" sz="2400" dirty="0" smtClean="0"/>
              <a:t>Immediate tasks:</a:t>
            </a:r>
          </a:p>
          <a:p>
            <a:pPr lvl="1"/>
            <a:r>
              <a:rPr lang="en-US" sz="2400" dirty="0" smtClean="0"/>
              <a:t>Validate existing models</a:t>
            </a:r>
          </a:p>
          <a:p>
            <a:pPr lvl="1"/>
            <a:r>
              <a:rPr lang="en-US" sz="2400" dirty="0" smtClean="0"/>
              <a:t>Work with </a:t>
            </a:r>
            <a:r>
              <a:rPr lang="en-US" sz="2400" dirty="0" err="1" smtClean="0"/>
              <a:t>iEHR</a:t>
            </a:r>
            <a:r>
              <a:rPr lang="en-US" sz="2400" dirty="0" smtClean="0"/>
              <a:t> staff on a more clear articulation of concept of FHIM use</a:t>
            </a:r>
          </a:p>
          <a:p>
            <a:pPr lvl="1"/>
            <a:r>
              <a:rPr lang="en-US" sz="2400" dirty="0" smtClean="0"/>
              <a:t>Improve documentation</a:t>
            </a:r>
          </a:p>
          <a:p>
            <a:pPr lvl="1"/>
            <a:r>
              <a:rPr lang="en-US" sz="2400" dirty="0" smtClean="0"/>
              <a:t>Begin transition to </a:t>
            </a:r>
            <a:r>
              <a:rPr lang="en-US" sz="2400" dirty="0" err="1" smtClean="0"/>
              <a:t>iEHR</a:t>
            </a:r>
            <a:r>
              <a:rPr lang="en-US" sz="2400" dirty="0" smtClean="0"/>
              <a:t>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2057400"/>
            <a:ext cx="91440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19" name="Rounded Rectangle 5"/>
          <p:cNvSpPr>
            <a:spLocks noChangeArrowheads="1"/>
          </p:cNvSpPr>
          <p:nvPr/>
        </p:nvSpPr>
        <p:spPr bwMode="auto">
          <a:xfrm rot="10800000">
            <a:off x="0" y="4572000"/>
            <a:ext cx="9144000" cy="22860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DE2ED"/>
              </a:gs>
              <a:gs pos="57001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0" name="Title 1"/>
          <p:cNvSpPr>
            <a:spLocks noGrp="1"/>
          </p:cNvSpPr>
          <p:nvPr>
            <p:ph type="ctrTitle"/>
          </p:nvPr>
        </p:nvSpPr>
        <p:spPr>
          <a:xfrm>
            <a:off x="646113" y="3505200"/>
            <a:ext cx="7772400" cy="2209800"/>
          </a:xfrm>
        </p:spPr>
        <p:txBody>
          <a:bodyPr/>
          <a:lstStyle/>
          <a:p>
            <a:r>
              <a:rPr lang="en-US" sz="3600" b="1" dirty="0" smtClean="0"/>
              <a:t>Discussion</a:t>
            </a:r>
            <a:br>
              <a:rPr lang="en-US" sz="3600" b="1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2400" dirty="0" smtClean="0"/>
          </a:p>
        </p:txBody>
      </p:sp>
      <p:sp>
        <p:nvSpPr>
          <p:cNvPr id="9221" name="Slide Number Placeholder 3"/>
          <p:cNvSpPr txBox="1">
            <a:spLocks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ACB37CAF-54DC-4A2E-952A-72C1AABCED77}" type="slidenum">
              <a:rPr lang="en-US" sz="1400">
                <a:solidFill>
                  <a:srgbClr val="3E3F78"/>
                </a:solidFill>
              </a:rPr>
              <a:pPr algn="r"/>
              <a:t>6</a:t>
            </a:fld>
            <a:endParaRPr lang="en-US" sz="1400" dirty="0">
              <a:solidFill>
                <a:srgbClr val="3E3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343370"/>
      </a:dk2>
      <a:lt2>
        <a:srgbClr val="808080"/>
      </a:lt2>
      <a:accent1>
        <a:srgbClr val="D2E2B4"/>
      </a:accent1>
      <a:accent2>
        <a:srgbClr val="608C2D"/>
      </a:accent2>
      <a:accent3>
        <a:srgbClr val="FFFFFF"/>
      </a:accent3>
      <a:accent4>
        <a:srgbClr val="000000"/>
      </a:accent4>
      <a:accent5>
        <a:srgbClr val="E5EED6"/>
      </a:accent5>
      <a:accent6>
        <a:srgbClr val="567E28"/>
      </a:accent6>
      <a:hlink>
        <a:srgbClr val="365D75"/>
      </a:hlink>
      <a:folHlink>
        <a:srgbClr val="B97A2C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10752</TotalTime>
  <Words>397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FHIM Way Forward Discussion December 2012</vt:lpstr>
      <vt:lpstr>Background – Summary of Assessment</vt:lpstr>
      <vt:lpstr>Managing Board Discussion</vt:lpstr>
      <vt:lpstr>Option 1:  S&amp;I Framework</vt:lpstr>
      <vt:lpstr>Option 2:  iEHR</vt:lpstr>
      <vt:lpstr>Discussion  </vt:lpstr>
    </vt:vector>
  </TitlesOfParts>
  <Company>MicroStrategy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Leigh</dc:creator>
  <cp:lastModifiedBy>Allen, M. David</cp:lastModifiedBy>
  <cp:revision>338</cp:revision>
  <dcterms:created xsi:type="dcterms:W3CDTF">2009-04-13T12:52:57Z</dcterms:created>
  <dcterms:modified xsi:type="dcterms:W3CDTF">2012-12-18T15:10:59Z</dcterms:modified>
</cp:coreProperties>
</file>