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5"/>
    <p:sldMasterId id="2147483679" r:id="rId6"/>
  </p:sldMasterIdLst>
  <p:notesMasterIdLst>
    <p:notesMasterId r:id="rId38"/>
  </p:notesMasterIdLst>
  <p:handoutMasterIdLst>
    <p:handoutMasterId r:id="rId39"/>
  </p:handoutMasterIdLst>
  <p:sldIdLst>
    <p:sldId id="465" r:id="rId7"/>
    <p:sldId id="554" r:id="rId8"/>
    <p:sldId id="572" r:id="rId9"/>
    <p:sldId id="573" r:id="rId10"/>
    <p:sldId id="574" r:id="rId11"/>
    <p:sldId id="575" r:id="rId12"/>
    <p:sldId id="542" r:id="rId13"/>
    <p:sldId id="531" r:id="rId14"/>
    <p:sldId id="533" r:id="rId15"/>
    <p:sldId id="534" r:id="rId16"/>
    <p:sldId id="502" r:id="rId17"/>
    <p:sldId id="503" r:id="rId18"/>
    <p:sldId id="560" r:id="rId19"/>
    <p:sldId id="501" r:id="rId20"/>
    <p:sldId id="550" r:id="rId21"/>
    <p:sldId id="564" r:id="rId22"/>
    <p:sldId id="578" r:id="rId23"/>
    <p:sldId id="565" r:id="rId24"/>
    <p:sldId id="562" r:id="rId25"/>
    <p:sldId id="485" r:id="rId26"/>
    <p:sldId id="569" r:id="rId27"/>
    <p:sldId id="541" r:id="rId28"/>
    <p:sldId id="570" r:id="rId29"/>
    <p:sldId id="558" r:id="rId30"/>
    <p:sldId id="548" r:id="rId31"/>
    <p:sldId id="576" r:id="rId32"/>
    <p:sldId id="577" r:id="rId33"/>
    <p:sldId id="546" r:id="rId34"/>
    <p:sldId id="563" r:id="rId35"/>
    <p:sldId id="568" r:id="rId36"/>
    <p:sldId id="545" r:id="rId3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58EF764-BAF4-431F-862E-AFA061ECE8F7}">
          <p14:sldIdLst>
            <p14:sldId id="465"/>
            <p14:sldId id="554"/>
            <p14:sldId id="572"/>
            <p14:sldId id="573"/>
            <p14:sldId id="574"/>
            <p14:sldId id="575"/>
            <p14:sldId id="542"/>
            <p14:sldId id="531"/>
            <p14:sldId id="533"/>
            <p14:sldId id="534"/>
            <p14:sldId id="502"/>
            <p14:sldId id="503"/>
            <p14:sldId id="560"/>
            <p14:sldId id="501"/>
            <p14:sldId id="550"/>
            <p14:sldId id="564"/>
            <p14:sldId id="578"/>
            <p14:sldId id="565"/>
            <p14:sldId id="562"/>
            <p14:sldId id="485"/>
            <p14:sldId id="569"/>
            <p14:sldId id="541"/>
            <p14:sldId id="570"/>
            <p14:sldId id="558"/>
            <p14:sldId id="548"/>
            <p14:sldId id="576"/>
            <p14:sldId id="577"/>
            <p14:sldId id="546"/>
            <p14:sldId id="563"/>
            <p14:sldId id="568"/>
            <p14:sldId id="54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userDrawn="1">
          <p15:clr>
            <a:srgbClr val="A4A3A4"/>
          </p15:clr>
        </p15:guide>
        <p15:guide id="2" pos="2208" userDrawn="1">
          <p15:clr>
            <a:srgbClr val="A4A3A4"/>
          </p15:clr>
        </p15:guide>
        <p15:guide id="3" orient="horz" pos="3024">
          <p15:clr>
            <a:srgbClr val="A4A3A4"/>
          </p15:clr>
        </p15:guide>
        <p15:guide id="4"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00" autoAdjust="0"/>
    <p:restoredTop sz="79412" autoAdjust="0"/>
  </p:normalViewPr>
  <p:slideViewPr>
    <p:cSldViewPr>
      <p:cViewPr>
        <p:scale>
          <a:sx n="85" d="100"/>
          <a:sy n="85" d="100"/>
        </p:scale>
        <p:origin x="321" y="72"/>
      </p:cViewPr>
      <p:guideLst>
        <p:guide orient="horz" pos="2160"/>
        <p:guide pos="2880"/>
      </p:guideLst>
    </p:cSldViewPr>
  </p:slideViewPr>
  <p:notesTextViewPr>
    <p:cViewPr>
      <p:scale>
        <a:sx n="3" d="2"/>
        <a:sy n="3" d="2"/>
      </p:scale>
      <p:origin x="0" y="0"/>
    </p:cViewPr>
  </p:notesTextViewPr>
  <p:sorterViewPr>
    <p:cViewPr varScale="1">
      <p:scale>
        <a:sx n="100" d="100"/>
        <a:sy n="100" d="100"/>
      </p:scale>
      <p:origin x="0" y="-1395"/>
    </p:cViewPr>
  </p:sorterViewPr>
  <p:notesViewPr>
    <p:cSldViewPr>
      <p:cViewPr varScale="1">
        <p:scale>
          <a:sx n="80" d="100"/>
          <a:sy n="80" d="100"/>
        </p:scale>
        <p:origin x="-1974" y="-102"/>
      </p:cViewPr>
      <p:guideLst>
        <p:guide orient="horz" pos="2909"/>
        <p:guide pos="2208"/>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207" tIns="47604" rIns="95207" bIns="47604" rtlCol="0"/>
          <a:lstStyle>
            <a:lvl1pPr algn="l">
              <a:defRPr sz="12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5207" tIns="47604" rIns="95207" bIns="47604" rtlCol="0"/>
          <a:lstStyle>
            <a:lvl1pPr algn="r">
              <a:defRPr sz="1200"/>
            </a:lvl1pPr>
          </a:lstStyle>
          <a:p>
            <a:fld id="{38EFA263-9BBA-4E17-BD15-8DB54F4AD24F}" type="datetimeFigureOut">
              <a:rPr lang="en-US" smtClean="0"/>
              <a:t>9/21/2016</a:t>
            </a:fld>
            <a:endParaRPr lang="en-US" dirty="0"/>
          </a:p>
        </p:txBody>
      </p:sp>
      <p:sp>
        <p:nvSpPr>
          <p:cNvPr id="4" name="Footer Placeholder 3"/>
          <p:cNvSpPr>
            <a:spLocks noGrp="1"/>
          </p:cNvSpPr>
          <p:nvPr>
            <p:ph type="ftr" sz="quarter" idx="2"/>
          </p:nvPr>
        </p:nvSpPr>
        <p:spPr>
          <a:xfrm>
            <a:off x="0" y="9119475"/>
            <a:ext cx="3169920" cy="480060"/>
          </a:xfrm>
          <a:prstGeom prst="rect">
            <a:avLst/>
          </a:prstGeom>
        </p:spPr>
        <p:txBody>
          <a:bodyPr vert="horz" lIns="95207" tIns="47604" rIns="95207" bIns="47604" rtlCol="0" anchor="b"/>
          <a:lstStyle>
            <a:lvl1pPr algn="l">
              <a:defRPr sz="1200"/>
            </a:lvl1pPr>
          </a:lstStyle>
          <a:p>
            <a:endParaRPr lang="en-US" dirty="0"/>
          </a:p>
        </p:txBody>
      </p:sp>
      <p:sp>
        <p:nvSpPr>
          <p:cNvPr id="5" name="Slide Number Placeholder 4"/>
          <p:cNvSpPr>
            <a:spLocks noGrp="1"/>
          </p:cNvSpPr>
          <p:nvPr>
            <p:ph type="sldNum" sz="quarter" idx="3"/>
          </p:nvPr>
        </p:nvSpPr>
        <p:spPr>
          <a:xfrm>
            <a:off x="4143587" y="9119475"/>
            <a:ext cx="3169920" cy="480060"/>
          </a:xfrm>
          <a:prstGeom prst="rect">
            <a:avLst/>
          </a:prstGeom>
        </p:spPr>
        <p:txBody>
          <a:bodyPr vert="horz" lIns="95207" tIns="47604" rIns="95207" bIns="47604" rtlCol="0" anchor="b"/>
          <a:lstStyle>
            <a:lvl1pPr algn="r">
              <a:defRPr sz="1200"/>
            </a:lvl1pPr>
          </a:lstStyle>
          <a:p>
            <a:fld id="{8B89A1E8-34F6-4188-BD0E-BEDA82ADF718}" type="slidenum">
              <a:rPr lang="en-US" smtClean="0"/>
              <a:t>‹#›</a:t>
            </a:fld>
            <a:endParaRPr lang="en-US" dirty="0"/>
          </a:p>
        </p:txBody>
      </p:sp>
    </p:spTree>
    <p:extLst>
      <p:ext uri="{BB962C8B-B14F-4D97-AF65-F5344CB8AC3E}">
        <p14:creationId xmlns:p14="http://schemas.microsoft.com/office/powerpoint/2010/main" val="1280721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207" tIns="47604" rIns="95207" bIns="47604" rtlCol="0"/>
          <a:lstStyle>
            <a:lvl1pPr algn="l">
              <a:defRPr sz="12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5207" tIns="47604" rIns="95207" bIns="47604" rtlCol="0"/>
          <a:lstStyle>
            <a:lvl1pPr algn="r">
              <a:defRPr sz="1200"/>
            </a:lvl1pPr>
          </a:lstStyle>
          <a:p>
            <a:fld id="{0297863D-62C3-4FCE-8D6E-CEF6E7FF9773}" type="datetimeFigureOut">
              <a:rPr lang="en-US" smtClean="0"/>
              <a:t>9/21/2016</a:t>
            </a:fld>
            <a:endParaRPr lang="en-US" dirty="0"/>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207" tIns="47604" rIns="95207" bIns="47604" rtlCol="0" anchor="ctr"/>
          <a:lstStyle/>
          <a:p>
            <a:endParaRPr lang="en-US"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5207" tIns="47604" rIns="95207" bIns="4760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5207" tIns="47604" rIns="95207" bIns="47604"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5207" tIns="47604" rIns="95207" bIns="47604" rtlCol="0" anchor="b"/>
          <a:lstStyle>
            <a:lvl1pPr algn="r">
              <a:defRPr sz="1200"/>
            </a:lvl1pPr>
          </a:lstStyle>
          <a:p>
            <a:fld id="{C4C54939-C608-486A-BE30-E8A8CF819837}" type="slidenum">
              <a:rPr lang="en-US" smtClean="0"/>
              <a:t>‹#›</a:t>
            </a:fld>
            <a:endParaRPr lang="en-US" dirty="0"/>
          </a:p>
        </p:txBody>
      </p:sp>
    </p:spTree>
    <p:extLst>
      <p:ext uri="{BB962C8B-B14F-4D97-AF65-F5344CB8AC3E}">
        <p14:creationId xmlns:p14="http://schemas.microsoft.com/office/powerpoint/2010/main" val="2278859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google.com/drawings/d/1xQF5SZxwi8DiFG1C7uI9eBo6RkgYtA3iIekeuDOC8Es/edit"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iki.hl7.org/index.php?title=Resource"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mailto:nona.hall@hhs.gov"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mailto:nona.g.hall.civ@mail.mil"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Arial Narrow" panose="020B0606020202030204" pitchFamily="34" charset="0"/>
              </a:rPr>
              <a:t>CHRONOLOGY: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Arial Narrow" panose="020B0606020202030204" pitchFamily="34" charset="0"/>
              </a:rPr>
              <a:t>2008</a:t>
            </a:r>
            <a:r>
              <a:rPr lang="en-US" dirty="0">
                <a:latin typeface="Arial Narrow" panose="020B0606020202030204" pitchFamily="34" charset="0"/>
              </a:rPr>
              <a:t> Federal Health Information Models start</a:t>
            </a:r>
          </a:p>
          <a:p>
            <a:r>
              <a:rPr lang="en-US" b="1" dirty="0">
                <a:latin typeface="Arial Narrow" panose="020B0606020202030204" pitchFamily="34" charset="0"/>
              </a:rPr>
              <a:t>2011</a:t>
            </a:r>
            <a:r>
              <a:rPr lang="en-US" dirty="0">
                <a:latin typeface="Arial Narrow" panose="020B0606020202030204" pitchFamily="34" charset="0"/>
              </a:rPr>
              <a:t> Clinical Information Model Initiative (CIMI) start</a:t>
            </a:r>
          </a:p>
          <a:p>
            <a:r>
              <a:rPr lang="en-US" b="1" dirty="0">
                <a:latin typeface="Arial Narrow" panose="020B0606020202030204" pitchFamily="34" charset="0"/>
              </a:rPr>
              <a:t>2016-01-16</a:t>
            </a:r>
            <a:r>
              <a:rPr lang="en-US" dirty="0">
                <a:latin typeface="Arial Narrow" panose="020B0606020202030204" pitchFamily="34" charset="0"/>
              </a:rPr>
              <a:t> CIMI Sponsored HL7 Investigative Study start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Arial Narrow" panose="020B0606020202030204" pitchFamily="34" charset="0"/>
              </a:rPr>
              <a:t>The Jan-Sep 2016 CIMI-Sponsored HL7 CIMI-FHIM Integration Investigative-Study includes: The Open Group Healthcare Forum, HL7 CIMI WG, HL7 EHR WG and HL7 CIC WG</a:t>
            </a:r>
          </a:p>
          <a:p>
            <a:r>
              <a:rPr lang="en-US" b="1" dirty="0">
                <a:latin typeface="Arial Narrow" panose="020B0606020202030204" pitchFamily="34" charset="0"/>
              </a:rPr>
              <a:t>2016-03-01</a:t>
            </a:r>
            <a:r>
              <a:rPr lang="en-US" dirty="0">
                <a:latin typeface="Arial Narrow" panose="020B0606020202030204" pitchFamily="34" charset="0"/>
              </a:rPr>
              <a:t> CIMI-FHIM Integration Task Force</a:t>
            </a:r>
          </a:p>
          <a:p>
            <a:pPr marL="0" indent="0">
              <a:buFont typeface="Arial" panose="020B0604020202020204" pitchFamily="34" charset="0"/>
              <a:buNone/>
            </a:pPr>
            <a:r>
              <a:rPr lang="en-US" b="1" dirty="0">
                <a:latin typeface="Arial Narrow" panose="020B0606020202030204" pitchFamily="34" charset="0"/>
              </a:rPr>
              <a:t>2016-08-15</a:t>
            </a:r>
            <a:r>
              <a:rPr lang="en-US" dirty="0">
                <a:latin typeface="Arial Narrow" panose="020B0606020202030204" pitchFamily="34" charset="0"/>
              </a:rPr>
              <a:t> “CIMI-FHIM-SOLOR-CQF Integration” Preliminary Report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latin typeface="Arial Narrow" panose="020B0606020202030204" pitchFamily="34" charset="0"/>
              </a:rPr>
              <a:t>2016-08-17/18</a:t>
            </a:r>
            <a:r>
              <a:rPr lang="en-US" dirty="0">
                <a:latin typeface="Arial Narrow" panose="020B0606020202030204" pitchFamily="34" charset="0"/>
              </a:rPr>
              <a:t> </a:t>
            </a:r>
            <a:r>
              <a:rPr lang="en-US" sz="1200" kern="1200" dirty="0">
                <a:solidFill>
                  <a:schemeClr val="tx1"/>
                </a:solidFill>
                <a:effectLst/>
                <a:latin typeface="Arial Narrow" panose="020B0606020202030204" pitchFamily="34" charset="0"/>
                <a:ea typeface="+mn-ea"/>
                <a:cs typeface="+mn-cs"/>
              </a:rPr>
              <a:t>Health Interoperability and Exchange Alliance (HIEA) Technical Forum</a:t>
            </a:r>
          </a:p>
          <a:p>
            <a:pPr marL="171450" indent="-17145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Health Interoperability and Exchange Alliance (HIEA) Technical Forum</a:t>
            </a:r>
          </a:p>
          <a:p>
            <a:pPr marL="171450" indent="-171450">
              <a:buFont typeface="Arial" panose="020B0604020202020204" pitchFamily="34" charset="0"/>
              <a:buChar char="•"/>
            </a:pPr>
            <a:r>
              <a:rPr lang="en-US" sz="1200" b="0" kern="1200" dirty="0">
                <a:solidFill>
                  <a:schemeClr val="tx1"/>
                </a:solidFill>
                <a:effectLst/>
                <a:latin typeface="Arial Narrow" panose="020B0606020202030204" pitchFamily="34" charset="0"/>
                <a:ea typeface="+mn-ea"/>
                <a:cs typeface="+mn-cs"/>
              </a:rPr>
              <a:t>Topic</a:t>
            </a:r>
            <a:r>
              <a:rPr lang="en-US" sz="1200" kern="1200" dirty="0">
                <a:solidFill>
                  <a:schemeClr val="tx1"/>
                </a:solidFill>
                <a:effectLst/>
                <a:latin typeface="Arial Narrow" panose="020B0606020202030204" pitchFamily="34" charset="0"/>
                <a:ea typeface="+mn-ea"/>
                <a:cs typeface="+mn-cs"/>
              </a:rPr>
              <a:t>: Information Modeling: Foundation to Semantic Interoperability</a:t>
            </a:r>
          </a:p>
          <a:p>
            <a:pPr marL="171450" indent="-171450">
              <a:buFont typeface="Arial" panose="020B0604020202020204" pitchFamily="34" charset="0"/>
              <a:buChar char="•"/>
            </a:pPr>
            <a:r>
              <a:rPr lang="en-US" sz="1200" b="0" kern="1200" dirty="0">
                <a:solidFill>
                  <a:schemeClr val="tx1"/>
                </a:solidFill>
                <a:effectLst/>
                <a:latin typeface="Arial Narrow" panose="020B0606020202030204" pitchFamily="34" charset="0"/>
                <a:ea typeface="+mn-ea"/>
                <a:cs typeface="+mn-cs"/>
              </a:rPr>
              <a:t>C0-Sponsors</a:t>
            </a:r>
            <a:r>
              <a:rPr lang="en-US" sz="1200" kern="1200" dirty="0">
                <a:solidFill>
                  <a:schemeClr val="tx1"/>
                </a:solidFill>
                <a:effectLst/>
                <a:latin typeface="Arial Narrow" panose="020B0606020202030204" pitchFamily="34" charset="0"/>
                <a:ea typeface="+mn-ea"/>
                <a:cs typeface="+mn-cs"/>
              </a:rPr>
              <a:t>: ONC OST, FHA, IPO DOD VA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Arial Narrow" panose="020B0606020202030204" pitchFamily="34" charset="0"/>
                <a:ea typeface="+mn-ea"/>
                <a:cs typeface="+mn-cs"/>
              </a:rPr>
              <a:t>This Health Interoperability and Exchange Alliance (HIEA) Technical Forum on “Information Modeling: Foundation to Semantic Interoperability” event was a key component of a mix of collaborative activities.  This event had key stakeholders coming together under the facilitation of the DoD/VA IPO ONC Liaison, Nona Hall, BSN, MA who on behalf of the co-sponsors and through the support of the IPO's HIEA Technical Forum showcased this</a:t>
            </a:r>
            <a:r>
              <a:rPr lang="en-US" sz="1200" kern="1200" baseline="0" dirty="0">
                <a:solidFill>
                  <a:schemeClr val="tx1"/>
                </a:solidFill>
                <a:effectLst/>
                <a:latin typeface="Arial Narrow" panose="020B0606020202030204" pitchFamily="34" charset="0"/>
                <a:ea typeface="+mn-ea"/>
                <a:cs typeface="+mn-cs"/>
              </a:rPr>
              <a:t> initiative</a:t>
            </a:r>
            <a:r>
              <a:rPr lang="en-US" sz="1200" kern="1200" dirty="0">
                <a:solidFill>
                  <a:schemeClr val="tx1"/>
                </a:solidFill>
                <a:effectLst/>
                <a:latin typeface="Arial Narrow" panose="020B0606020202030204" pitchFamily="34" charset="0"/>
                <a:ea typeface="+mn-ea"/>
                <a:cs typeface="+mn-cs"/>
              </a:rPr>
              <a:t> and results to date.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Arial Narrow" panose="020B0606020202030204" pitchFamily="34" charset="0"/>
                <a:ea typeface="+mn-ea"/>
                <a:cs typeface="+mn-cs"/>
              </a:rPr>
              <a:t>As we go forward, there is logic to stay connected no matter what current and immediate task we are attending 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Arial Narrow" panose="020B0606020202030204" pitchFamily="34" charset="0"/>
              </a:rPr>
              <a:t>2016-09-07</a:t>
            </a:r>
            <a:r>
              <a:rPr lang="en-US" dirty="0">
                <a:latin typeface="Arial Narrow" panose="020B0606020202030204" pitchFamily="34" charset="0"/>
              </a:rPr>
              <a:t> FHA “CIMI-FHIM-SOLOR-CQF Integration” Report PPT-Brief to FHA Federal Partners</a:t>
            </a:r>
          </a:p>
          <a:p>
            <a:r>
              <a:rPr lang="en-US" b="1" dirty="0">
                <a:latin typeface="Arial Narrow" panose="020B0606020202030204" pitchFamily="34" charset="0"/>
              </a:rPr>
              <a:t>2016-09-15</a:t>
            </a:r>
            <a:r>
              <a:rPr lang="en-US" dirty="0">
                <a:latin typeface="Arial Narrow" panose="020B0606020202030204" pitchFamily="34" charset="0"/>
              </a:rPr>
              <a:t> “CIMI-FHIM-SOLOR-CQF Integration” Final Report</a:t>
            </a:r>
          </a:p>
          <a:p>
            <a:r>
              <a:rPr lang="en-US" b="1" dirty="0">
                <a:latin typeface="Arial Narrow" panose="020B0606020202030204" pitchFamily="34" charset="0"/>
              </a:rPr>
              <a:t>2016-09-17</a:t>
            </a:r>
            <a:r>
              <a:rPr lang="en-US" dirty="0">
                <a:latin typeface="Arial Narrow" panose="020B0606020202030204" pitchFamily="34" charset="0"/>
              </a:rPr>
              <a:t> HL7 Meeting in Baltimore, MD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Arial Narrow" panose="020B0606020202030204" pitchFamily="34" charset="0"/>
              </a:rPr>
              <a:t>“CIMI-FHIM-SOLOR-CQF Integration” Report PPT-Brief at HL7</a:t>
            </a:r>
          </a:p>
          <a:p>
            <a:pPr marL="171450" indent="-171450">
              <a:buFont typeface="Arial" panose="020B0604020202020204" pitchFamily="34" charset="0"/>
              <a:buChar char="•"/>
            </a:pPr>
            <a:r>
              <a:rPr lang="en-US" dirty="0">
                <a:latin typeface="Arial Narrow" panose="020B0606020202030204" pitchFamily="34" charset="0"/>
              </a:rPr>
              <a:t>HL7 FY2017 “CIMI-FHIM-SOLOR-CQF Integration” Project Scope Statement (PSS) vetted at HL7</a:t>
            </a:r>
          </a:p>
          <a:p>
            <a:pPr marL="171450" indent="-171450">
              <a:buFont typeface="Arial" panose="020B0604020202020204" pitchFamily="34" charset="0"/>
              <a:buChar char="•"/>
            </a:pPr>
            <a:endParaRPr lang="en-US" dirty="0">
              <a:latin typeface="Arial Narrow" panose="020B0606020202030204" pitchFamily="34" charset="0"/>
            </a:endParaRPr>
          </a:p>
        </p:txBody>
      </p:sp>
      <p:sp>
        <p:nvSpPr>
          <p:cNvPr id="4" name="Slide Number Placeholder 3"/>
          <p:cNvSpPr>
            <a:spLocks noGrp="1"/>
          </p:cNvSpPr>
          <p:nvPr>
            <p:ph type="sldNum" sz="quarter" idx="10"/>
          </p:nvPr>
        </p:nvSpPr>
        <p:spPr/>
        <p:txBody>
          <a:bodyPr/>
          <a:lstStyle/>
          <a:p>
            <a:fld id="{C4C54939-C608-486A-BE30-E8A8CF819837}" type="slidenum">
              <a:rPr lang="en-US" smtClean="0"/>
              <a:t>1</a:t>
            </a:fld>
            <a:endParaRPr lang="en-US" dirty="0"/>
          </a:p>
        </p:txBody>
      </p:sp>
    </p:spTree>
    <p:extLst>
      <p:ext uri="{BB962C8B-B14F-4D97-AF65-F5344CB8AC3E}">
        <p14:creationId xmlns:p14="http://schemas.microsoft.com/office/powerpoint/2010/main" val="325917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Why we can simplify now?</a:t>
            </a:r>
          </a:p>
          <a:p>
            <a:r>
              <a:rPr lang="en-US" sz="1200" kern="1200" dirty="0">
                <a:solidFill>
                  <a:schemeClr val="tx1"/>
                </a:solidFill>
                <a:effectLst/>
                <a:latin typeface="+mn-lt"/>
                <a:ea typeface="+mn-ea"/>
                <a:cs typeface="+mn-cs"/>
              </a:rPr>
              <a:t>            • Licensing models have changed so we can implement native standards</a:t>
            </a:r>
          </a:p>
          <a:p>
            <a:r>
              <a:rPr lang="en-US" sz="1200" kern="1200" dirty="0">
                <a:solidFill>
                  <a:schemeClr val="tx1"/>
                </a:solidFill>
                <a:effectLst/>
                <a:latin typeface="+mn-lt"/>
                <a:ea typeface="+mn-ea"/>
                <a:cs typeface="+mn-cs"/>
              </a:rPr>
              <a:t>            • LOINC and SNOMED are integrating content via a shared logical model</a:t>
            </a:r>
          </a:p>
          <a:p>
            <a:r>
              <a:rPr lang="en-US" sz="1200" kern="1200" dirty="0">
                <a:solidFill>
                  <a:schemeClr val="tx1"/>
                </a:solidFill>
                <a:effectLst/>
                <a:latin typeface="+mn-lt"/>
                <a:ea typeface="+mn-ea"/>
                <a:cs typeface="+mn-cs"/>
              </a:rPr>
              <a:t>            • RxNorm can be extracted into a shared logical model</a:t>
            </a:r>
          </a:p>
          <a:p>
            <a:r>
              <a:rPr lang="en-US" sz="1200" kern="1200" dirty="0">
                <a:solidFill>
                  <a:schemeClr val="tx1"/>
                </a:solidFill>
                <a:effectLst/>
                <a:latin typeface="+mn-lt"/>
                <a:ea typeface="+mn-ea"/>
                <a:cs typeface="+mn-cs"/>
              </a:rPr>
              <a:t>            • SNOMED + LOINC + RxNorm + post-coordination provides comprehensive coverage for typical clinical data representation requirements </a:t>
            </a:r>
          </a:p>
          <a:p>
            <a:endParaRPr lang="en-US" dirty="0"/>
          </a:p>
          <a:p>
            <a:endParaRPr lang="en-US" dirty="0"/>
          </a:p>
          <a:p>
            <a:r>
              <a:rPr lang="en-US" dirty="0"/>
              <a:t>In distinguishing terminology and</a:t>
            </a:r>
            <a:r>
              <a:rPr lang="en-US" baseline="0" dirty="0"/>
              <a:t> model capability:  </a:t>
            </a:r>
            <a:r>
              <a:rPr lang="en-US" dirty="0"/>
              <a:t>Concrete</a:t>
            </a:r>
            <a:r>
              <a:rPr lang="en-US" baseline="0" dirty="0"/>
              <a:t> Example  In SOLOR / RxNorm = description of dosage of penicillin and what it means;   With the use of the FHIM it will tell you if its part of substance administration and/or adverse event.   RxNorm doesn’t do that</a:t>
            </a:r>
          </a:p>
          <a:p>
            <a:r>
              <a:rPr lang="en-US" baseline="0" dirty="0"/>
              <a:t>CIMI offers a DCM the providers can use in the detailed execution of a particular domain</a:t>
            </a:r>
          </a:p>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11</a:t>
            </a:fld>
            <a:endParaRPr lang="en-US" dirty="0"/>
          </a:p>
        </p:txBody>
      </p:sp>
    </p:spTree>
    <p:extLst>
      <p:ext uri="{BB962C8B-B14F-4D97-AF65-F5344CB8AC3E}">
        <p14:creationId xmlns:p14="http://schemas.microsoft.com/office/powerpoint/2010/main" val="2015623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12</a:t>
            </a:fld>
            <a:endParaRPr lang="en-US" dirty="0"/>
          </a:p>
        </p:txBody>
      </p:sp>
    </p:spTree>
    <p:extLst>
      <p:ext uri="{BB962C8B-B14F-4D97-AF65-F5344CB8AC3E}">
        <p14:creationId xmlns:p14="http://schemas.microsoft.com/office/powerpoint/2010/main" val="2744662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shown in </a:t>
            </a:r>
            <a:r>
              <a:rPr lang="en-US" sz="1200" i="1" kern="1200" dirty="0">
                <a:solidFill>
                  <a:schemeClr val="tx1"/>
                </a:solidFill>
                <a:effectLst/>
                <a:latin typeface="+mn-lt"/>
                <a:ea typeface="+mn-ea"/>
                <a:cs typeface="+mn-cs"/>
              </a:rPr>
              <a:t>this</a:t>
            </a:r>
            <a:r>
              <a:rPr lang="en-US" sz="1200" i="1" kern="1200" baseline="0" dirty="0">
                <a:solidFill>
                  <a:schemeClr val="tx1"/>
                </a:solidFill>
                <a:effectLst/>
                <a:latin typeface="+mn-lt"/>
                <a:ea typeface="+mn-ea"/>
                <a:cs typeface="+mn-cs"/>
              </a:rPr>
              <a:t> slide,</a:t>
            </a:r>
            <a:r>
              <a:rPr lang="en-US" sz="1200" i="1" kern="1200" dirty="0">
                <a:solidFill>
                  <a:schemeClr val="tx1"/>
                </a:solidFill>
                <a:effectLst/>
                <a:latin typeface="+mn-lt"/>
                <a:ea typeface="+mn-ea"/>
                <a:cs typeface="+mn-cs"/>
              </a:rPr>
              <a:t> each model contributes to an Integrated Model Stack</a:t>
            </a:r>
            <a:r>
              <a:rPr lang="en-US" sz="1200" kern="1200" dirty="0">
                <a:solidFill>
                  <a:schemeClr val="tx1"/>
                </a:solidFill>
                <a:effectLst/>
                <a:latin typeface="+mn-lt"/>
                <a:ea typeface="+mn-ea"/>
                <a:cs typeface="+mn-cs"/>
              </a:rPr>
              <a:t>, the proposed operational architecture involves the definition of clinical knowledge in the form of formally modeled information artifacts that could be used in compose-able health records, care plans and other shared clinical data. As represented in this slide, the combination of SOLOR, FHIM, CIMI DCMs and CQF KNARTs while complementary fulfill a different information modeling contribution.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SOLOR is SNOMED</a:t>
            </a:r>
            <a:r>
              <a:rPr lang="en-US" sz="1200" kern="1200" baseline="0" dirty="0">
                <a:solidFill>
                  <a:schemeClr val="tx1"/>
                </a:solidFill>
                <a:effectLst/>
                <a:latin typeface="+mn-lt"/>
                <a:ea typeface="+mn-ea"/>
                <a:cs typeface="+mn-cs"/>
              </a:rPr>
              <a:t> with extensions for LOINC and RXNorm.</a:t>
            </a: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FHIM is Federal Health Information Model</a:t>
            </a: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CIMI DCMs is Clinical Information Model Initiative Detailed Clinical Model</a:t>
            </a: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CQF KNARTs is Clinical Quality Framework Knowledge Artefacts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13</a:t>
            </a:fld>
            <a:endParaRPr lang="en-US" dirty="0"/>
          </a:p>
        </p:txBody>
      </p:sp>
    </p:spTree>
    <p:extLst>
      <p:ext uri="{BB962C8B-B14F-4D97-AF65-F5344CB8AC3E}">
        <p14:creationId xmlns:p14="http://schemas.microsoft.com/office/powerpoint/2010/main" val="1617581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14</a:t>
            </a:fld>
            <a:endParaRPr lang="en-US" dirty="0"/>
          </a:p>
        </p:txBody>
      </p:sp>
    </p:spTree>
    <p:extLst>
      <p:ext uri="{BB962C8B-B14F-4D97-AF65-F5344CB8AC3E}">
        <p14:creationId xmlns:p14="http://schemas.microsoft.com/office/powerpoint/2010/main" val="4112395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400" dirty="0"/>
              <a:t>The Figure High-Level Architectural-View shows how CIMI-FHIM-SOLOR-CQF Integration enables Consistent “Foundational Health Information” and “Common Clinical Information” to support Computable Semantic-Interoperability in “Continuum of Care” Implementations  and aggregated, portable and computable patient-records, care plans, clinical knowledge and other shared healthcare information.</a:t>
            </a:r>
          </a:p>
          <a:p>
            <a:pPr lvl="1"/>
            <a:endParaRPr lang="en-US" sz="1400" dirty="0"/>
          </a:p>
          <a:p>
            <a:pPr lvl="1"/>
            <a:r>
              <a:rPr lang="en-US" sz="1400" dirty="0"/>
              <a:t>In the Figure, the top Business Architecture typically includes:</a:t>
            </a:r>
          </a:p>
          <a:p>
            <a:pPr lvl="1"/>
            <a:r>
              <a:rPr lang="en-US" sz="1400" dirty="0"/>
              <a:t>•	Legal, ethical requirements, policies and rules</a:t>
            </a:r>
          </a:p>
          <a:p>
            <a:pPr lvl="1"/>
            <a:r>
              <a:rPr lang="en-US" sz="1400" dirty="0"/>
              <a:t>•	Societal/organizational (e.g., cities, states and countries) requirements</a:t>
            </a:r>
          </a:p>
          <a:p>
            <a:pPr lvl="1"/>
            <a:r>
              <a:rPr lang="en-US" sz="1400" dirty="0"/>
              <a:t>•	EHR-system requirements (EHR, Management, Resources, clinical/ administrative/ financial services)</a:t>
            </a:r>
          </a:p>
          <a:p>
            <a:pPr lvl="1"/>
            <a:r>
              <a:rPr lang="en-US" sz="1400" dirty="0"/>
              <a:t>•	Language (Shared: Syntax, words, phrases)</a:t>
            </a:r>
          </a:p>
          <a:p>
            <a:pPr lvl="1"/>
            <a:r>
              <a:rPr lang="en-US" sz="1400" dirty="0"/>
              <a:t>•	Ways to present and enter data via screens, forms, etc.</a:t>
            </a:r>
          </a:p>
          <a:p>
            <a:pPr lvl="1"/>
            <a:r>
              <a:rPr lang="en-US" sz="1400" dirty="0"/>
              <a:t>•	Notions about archiving/documentation/information security</a:t>
            </a:r>
          </a:p>
          <a:p>
            <a:pPr lvl="1"/>
            <a:r>
              <a:rPr lang="en-US" sz="1400" dirty="0"/>
              <a:t>•	Care quality measurement and improvement through clinical knowledge</a:t>
            </a:r>
          </a:p>
          <a:p>
            <a:pPr lvl="1"/>
            <a:endParaRPr lang="en-US" sz="1400" dirty="0"/>
          </a:p>
          <a:p>
            <a:pPr lvl="1"/>
            <a:r>
              <a:rPr lang="en-US" sz="1400" dirty="0"/>
              <a:t>In the Figure, the top Business Architecture also includes Figure 5’s:</a:t>
            </a:r>
          </a:p>
          <a:p>
            <a:pPr lvl="1"/>
            <a:r>
              <a:rPr lang="en-US" sz="1400" dirty="0"/>
              <a:t>•	Foundational Health Information</a:t>
            </a:r>
          </a:p>
          <a:p>
            <a:pPr lvl="1"/>
            <a:r>
              <a:rPr lang="en-US" sz="1400" dirty="0"/>
              <a:t>•	Common Clinical information</a:t>
            </a:r>
          </a:p>
          <a:p>
            <a:pPr lvl="1"/>
            <a:r>
              <a:rPr lang="en-US" sz="1400" dirty="0"/>
              <a:t>•	Continuum of Care Information</a:t>
            </a:r>
          </a:p>
          <a:p>
            <a:pPr lvl="1"/>
            <a:r>
              <a:rPr lang="en-US" sz="1400" dirty="0"/>
              <a:t>•	aggregated, portable and computable patient-records, care plans, clinical knowledge and other shared healthcare information.</a:t>
            </a:r>
          </a:p>
          <a:p>
            <a:pPr lvl="1"/>
            <a:endParaRPr lang="en-US" sz="1400" dirty="0"/>
          </a:p>
          <a:p>
            <a:pPr lvl="1"/>
            <a:r>
              <a:rPr lang="en-US" sz="1400" dirty="0"/>
              <a:t>This report’s focus is the Figure’s center Information architecture, including:</a:t>
            </a:r>
          </a:p>
          <a:p>
            <a:pPr lvl="1"/>
            <a:r>
              <a:rPr lang="en-US" sz="1400" dirty="0"/>
              <a:t>•	ISO-ContSys, FHIM, EHRS-FM and CQF, which are based on and consolidate the Business Architecture and Health domain requirements = knowledge based on Business Architecture’s SME interviews, Clinical text books, Best practices and clinical guidelines.</a:t>
            </a:r>
          </a:p>
          <a:p>
            <a:pPr lvl="1"/>
            <a:r>
              <a:rPr lang="en-US" sz="1400" dirty="0"/>
              <a:t>•	CIMI and LEGO; where, LEGO is the Q&amp;A subset of CIMI, using the CIMI Observation Model and Description Logic.</a:t>
            </a:r>
          </a:p>
          <a:p>
            <a:pPr marL="1200150" lvl="2" indent="-285750">
              <a:buFont typeface="Arial" panose="020B0604020202020204" pitchFamily="34" charset="0"/>
              <a:buChar char="•"/>
            </a:pPr>
            <a:r>
              <a:rPr lang="en-US" sz="1400" dirty="0"/>
              <a:t>CIMI Reference Model and ISO 13606-1 (Not Shown): allows the technical construction and exchange of archetypes and deals with legal-and-ethically correct documentation of structured data.</a:t>
            </a:r>
          </a:p>
          <a:p>
            <a:pPr marL="1200150" lvl="2" indent="-285750">
              <a:buFont typeface="Arial" panose="020B0604020202020204" pitchFamily="34" charset="0"/>
              <a:buChar char="•"/>
            </a:pPr>
            <a:r>
              <a:rPr lang="en-US" sz="1400" dirty="0"/>
              <a:t>Archetypes as expressed using 13606 AOM (Archetype Object Model) as constraints on a Reference Model</a:t>
            </a:r>
          </a:p>
          <a:p>
            <a:pPr marL="1200150" lvl="2" indent="-285750">
              <a:buFont typeface="Arial" panose="020B0604020202020204" pitchFamily="34" charset="0"/>
              <a:buChar char="•"/>
            </a:pPr>
            <a:r>
              <a:rPr lang="en-US" sz="1400" dirty="0"/>
              <a:t>CIMI Reference Archetypes - common high-level re-usable patterns expressed as Archetypes used to create meaningful Phrases and Statements</a:t>
            </a:r>
          </a:p>
          <a:p>
            <a:pPr marL="1200150" lvl="2" indent="-285750">
              <a:buFont typeface="Arial" panose="020B0604020202020204" pitchFamily="34" charset="0"/>
              <a:buChar char="•"/>
            </a:pPr>
            <a:r>
              <a:rPr lang="en-US" sz="1400" dirty="0"/>
              <a:t>CIMI meaningful Phrases  or Statements - CIMI Logical Clinical Information/ panels, models informed by the business architecture represented by ISO System of Concepts for Continuity of Care , FHIM and EHRS-FM</a:t>
            </a:r>
          </a:p>
          <a:p>
            <a:pPr marL="1200150" lvl="2" indent="-285750">
              <a:buFont typeface="Arial" panose="020B0604020202020204" pitchFamily="34" charset="0"/>
              <a:buChar char="•"/>
            </a:pPr>
            <a:r>
              <a:rPr lang="en-US" sz="1400" dirty="0"/>
              <a:t>CIMI Compositions: authored expressions of the HL7 SAIF (aka ISO RM/ODP) Information viewpoint for Interfaces, consisting of Phrases and Statements</a:t>
            </a:r>
          </a:p>
          <a:p>
            <a:pPr lvl="1"/>
            <a:r>
              <a:rPr lang="en-US" sz="1400" dirty="0"/>
              <a:t>•	Other Info Models, e.g., CQF, SDC, DAF, V2, CCD, etc. – We acknowledge that we need to discuss what the approach is to living in this world of other relevant and sometimes high-uptake standards.</a:t>
            </a:r>
          </a:p>
          <a:p>
            <a:pPr lvl="1"/>
            <a:r>
              <a:rPr lang="en-US" sz="1400" dirty="0"/>
              <a:t>•	SOLOR Terminology and Value Sets based on SNOMED-CT expressions.</a:t>
            </a:r>
          </a:p>
          <a:p>
            <a:pPr lvl="1"/>
            <a:endParaRPr lang="en-US" sz="1400" dirty="0"/>
          </a:p>
          <a:p>
            <a:pPr lvl="1"/>
            <a:r>
              <a:rPr lang="en-US" sz="1400" dirty="0"/>
              <a:t>In the Figure 7, the bottom Solution Architecture includes:</a:t>
            </a:r>
          </a:p>
          <a:p>
            <a:pPr marL="742950" lvl="1" indent="-285750">
              <a:buFont typeface="Arial" panose="020B0604020202020204" pitchFamily="34" charset="0"/>
              <a:buChar char="•"/>
            </a:pPr>
            <a:r>
              <a:rPr lang="en-US" sz="1400" dirty="0"/>
              <a:t>EHR-systems with CCDA, FHIR, NIEM, JSON API interfaces among EHR-system Services. (ISO HISA part 3)</a:t>
            </a:r>
          </a:p>
          <a:p>
            <a:pPr marL="742950" lvl="1" indent="-285750">
              <a:buFont typeface="Arial" panose="020B0604020202020204" pitchFamily="34" charset="0"/>
              <a:buChar char="•"/>
            </a:pPr>
            <a:r>
              <a:rPr lang="en-US" sz="1400" dirty="0"/>
              <a:t>Supporting services (Terminologies, Terminology servers (e.g., SOLOR), Value set servers, Protocol servers, Clinical guideline servers, clinical decisions support servers, Presentation/data input services, Exchange services)</a:t>
            </a:r>
          </a:p>
          <a:p>
            <a:pPr marL="742950" lvl="1" indent="-285750">
              <a:buFont typeface="Arial" panose="020B0604020202020204" pitchFamily="34" charset="0"/>
              <a:buChar char="•"/>
            </a:pPr>
            <a:r>
              <a:rPr lang="en-US" sz="1400" dirty="0"/>
              <a:t>Technical Infrastructural services: networks, internet, information security,</a:t>
            </a:r>
          </a:p>
          <a:p>
            <a:pPr marL="742950" lvl="1" indent="-285750">
              <a:buFont typeface="Arial" panose="020B0604020202020204" pitchFamily="34" charset="0"/>
              <a:buChar char="•"/>
            </a:pPr>
            <a:r>
              <a:rPr lang="en-US" sz="1400" dirty="0"/>
              <a:t>Hardware and Software</a:t>
            </a:r>
          </a:p>
          <a:p>
            <a:pPr lvl="1"/>
            <a:endParaRPr lang="en-US" sz="1400" dirty="0"/>
          </a:p>
          <a:p>
            <a:pPr lvl="1"/>
            <a:r>
              <a:rPr lang="en-US" sz="1400" dirty="0"/>
              <a:t>The recommended approach involves the definition of consistent information artifacts to be used in a computable health record. Each information entity will be defined with an unambiguous and computable meaning, employ a specific, shared vocabulary, and have a specific information structure shown within Table 1 Simplified Healthcare Information-Model “Stack. </a:t>
            </a:r>
          </a:p>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15</a:t>
            </a:fld>
            <a:endParaRPr lang="en-US" dirty="0"/>
          </a:p>
        </p:txBody>
      </p:sp>
    </p:spTree>
    <p:extLst>
      <p:ext uri="{BB962C8B-B14F-4D97-AF65-F5344CB8AC3E}">
        <p14:creationId xmlns:p14="http://schemas.microsoft.com/office/powerpoint/2010/main" val="1170113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50" b="0" kern="1200" dirty="0">
                <a:solidFill>
                  <a:schemeClr val="tx1"/>
                </a:solidFill>
                <a:effectLst/>
                <a:latin typeface="+mn-lt"/>
                <a:ea typeface="+mn-ea"/>
                <a:cs typeface="+mn-cs"/>
              </a:rPr>
              <a:t>Another tool being</a:t>
            </a:r>
            <a:r>
              <a:rPr lang="en-US" sz="1050" b="0" kern="1200" baseline="0" dirty="0">
                <a:solidFill>
                  <a:schemeClr val="tx1"/>
                </a:solidFill>
                <a:effectLst/>
                <a:latin typeface="+mn-lt"/>
                <a:ea typeface="+mn-ea"/>
                <a:cs typeface="+mn-cs"/>
              </a:rPr>
              <a:t> assessed is ShEx via David Booth via DoD interest; MDHT/MDMI is via FHA interest</a:t>
            </a:r>
            <a:endParaRPr lang="en-US" sz="1050" b="0" kern="1200" dirty="0">
              <a:solidFill>
                <a:schemeClr val="tx1"/>
              </a:solidFill>
              <a:effectLst/>
              <a:latin typeface="+mn-lt"/>
              <a:ea typeface="+mn-ea"/>
              <a:cs typeface="+mn-cs"/>
            </a:endParaRPr>
          </a:p>
          <a:p>
            <a:pPr lvl="0"/>
            <a:r>
              <a:rPr lang="en-US" sz="1050" b="0" kern="1200" dirty="0">
                <a:solidFill>
                  <a:schemeClr val="tx1"/>
                </a:solidFill>
                <a:effectLst/>
                <a:latin typeface="+mn-lt"/>
                <a:ea typeface="+mn-ea"/>
                <a:cs typeface="+mn-cs"/>
              </a:rPr>
              <a:t>From final report:</a:t>
            </a:r>
          </a:p>
          <a:p>
            <a:pPr lvl="0"/>
            <a:r>
              <a:rPr lang="en-US" sz="1050" b="1" kern="1200" dirty="0">
                <a:solidFill>
                  <a:schemeClr val="tx1"/>
                </a:solidFill>
                <a:effectLst/>
                <a:latin typeface="+mn-lt"/>
                <a:ea typeface="+mn-ea"/>
                <a:cs typeface="+mn-cs"/>
              </a:rPr>
              <a:t>8) Initial Work Breakdown Structure (see MS Project version at end for details)</a:t>
            </a:r>
            <a:endParaRPr lang="en-US" sz="1200" b="1" kern="1200" dirty="0">
              <a:solidFill>
                <a:schemeClr val="tx1"/>
              </a:solidFill>
              <a:effectLst/>
              <a:latin typeface="+mn-lt"/>
              <a:ea typeface="+mn-ea"/>
              <a:cs typeface="+mn-cs"/>
            </a:endParaRPr>
          </a:p>
          <a:p>
            <a:pPr lvl="1"/>
            <a:r>
              <a:rPr lang="en-US" sz="1050" kern="1200" dirty="0">
                <a:solidFill>
                  <a:schemeClr val="tx1"/>
                </a:solidFill>
                <a:effectLst/>
                <a:latin typeface="+mn-lt"/>
                <a:ea typeface="+mn-ea"/>
                <a:cs typeface="+mn-cs"/>
              </a:rPr>
              <a:t>High level work breakdown areas include:  </a:t>
            </a:r>
          </a:p>
          <a:p>
            <a:pPr lvl="2"/>
            <a:r>
              <a:rPr lang="en-US" sz="1050" kern="1200" dirty="0">
                <a:solidFill>
                  <a:schemeClr val="tx1"/>
                </a:solidFill>
                <a:effectLst/>
                <a:latin typeface="+mn-lt"/>
                <a:ea typeface="+mn-ea"/>
                <a:cs typeface="+mn-cs"/>
              </a:rPr>
              <a:t>Governance </a:t>
            </a:r>
          </a:p>
          <a:p>
            <a:pPr lvl="2"/>
            <a:r>
              <a:rPr lang="en-US" sz="1050" kern="1200" dirty="0">
                <a:solidFill>
                  <a:schemeClr val="tx1"/>
                </a:solidFill>
                <a:effectLst/>
                <a:latin typeface="+mn-lt"/>
                <a:ea typeface="+mn-ea"/>
                <a:cs typeface="+mn-cs"/>
              </a:rPr>
              <a:t>Pilot Project Selection and Development</a:t>
            </a:r>
          </a:p>
          <a:p>
            <a:pPr lvl="2"/>
            <a:r>
              <a:rPr lang="en-US" sz="1050" kern="1200" dirty="0">
                <a:solidFill>
                  <a:schemeClr val="tx1"/>
                </a:solidFill>
                <a:effectLst/>
                <a:latin typeface="+mn-lt"/>
                <a:ea typeface="+mn-ea"/>
                <a:cs typeface="+mn-cs"/>
              </a:rPr>
              <a:t>Communication</a:t>
            </a:r>
          </a:p>
          <a:p>
            <a:pPr lvl="1"/>
            <a:r>
              <a:rPr lang="en-US" sz="1050" kern="1200" dirty="0">
                <a:solidFill>
                  <a:schemeClr val="tx1"/>
                </a:solidFill>
                <a:effectLst/>
                <a:latin typeface="+mn-lt"/>
                <a:ea typeface="+mn-ea"/>
                <a:cs typeface="+mn-cs"/>
              </a:rPr>
              <a:t>Continued legacy mapping makes sense in the short term. The Model Driven Architecture (</a:t>
            </a:r>
            <a:r>
              <a:rPr lang="en-US" sz="1050" b="1" kern="1200" dirty="0">
                <a:solidFill>
                  <a:schemeClr val="tx1"/>
                </a:solidFill>
                <a:effectLst/>
                <a:latin typeface="+mn-lt"/>
                <a:ea typeface="+mn-ea"/>
                <a:cs typeface="+mn-cs"/>
              </a:rPr>
              <a:t>MDA</a:t>
            </a:r>
            <a:r>
              <a:rPr lang="en-US" sz="1050" kern="1200" dirty="0">
                <a:solidFill>
                  <a:schemeClr val="tx1"/>
                </a:solidFill>
                <a:effectLst/>
                <a:latin typeface="+mn-lt"/>
                <a:ea typeface="+mn-ea"/>
                <a:cs typeface="+mn-cs"/>
              </a:rPr>
              <a:t>) makes sense in recommended long-term future-state and beyond; and a hybrid transition strategy makes sense in the mid-term.  </a:t>
            </a:r>
          </a:p>
          <a:p>
            <a:pPr lvl="1"/>
            <a:r>
              <a:rPr lang="en-US" sz="1050" kern="1200" dirty="0">
                <a:solidFill>
                  <a:schemeClr val="tx1"/>
                </a:solidFill>
                <a:effectLst/>
                <a:latin typeface="+mn-lt"/>
                <a:ea typeface="+mn-ea"/>
                <a:cs typeface="+mn-cs"/>
              </a:rPr>
              <a:t>Our five objectives must be the central focus of the WBS:</a:t>
            </a:r>
          </a:p>
          <a:p>
            <a:pPr lvl="2"/>
            <a:r>
              <a:rPr lang="en-US" sz="1050" kern="1200" dirty="0">
                <a:solidFill>
                  <a:schemeClr val="tx1"/>
                </a:solidFill>
                <a:effectLst/>
                <a:latin typeface="+mn-lt"/>
                <a:ea typeface="+mn-ea"/>
                <a:cs typeface="+mn-cs"/>
              </a:rPr>
              <a:t>Accept (Formal) Information models as the Foundation for interoperability</a:t>
            </a:r>
          </a:p>
          <a:p>
            <a:pPr lvl="3"/>
            <a:r>
              <a:rPr lang="en-US" sz="1050" kern="1200" dirty="0">
                <a:solidFill>
                  <a:schemeClr val="tx1"/>
                </a:solidFill>
                <a:effectLst/>
                <a:latin typeface="+mn-lt"/>
                <a:ea typeface="+mn-ea"/>
                <a:cs typeface="+mn-cs"/>
              </a:rPr>
              <a:t>Use CIMI and FHIM while all evolve via the integration work </a:t>
            </a:r>
          </a:p>
          <a:p>
            <a:pPr lvl="2"/>
            <a:r>
              <a:rPr lang="en-US" sz="1050" kern="1200" dirty="0">
                <a:solidFill>
                  <a:schemeClr val="tx1"/>
                </a:solidFill>
                <a:effectLst/>
                <a:latin typeface="+mn-lt"/>
                <a:ea typeface="+mn-ea"/>
                <a:cs typeface="+mn-cs"/>
              </a:rPr>
              <a:t>Pursue the Integration of harmonized models as the Enabling Foundation to jump start initiatives</a:t>
            </a:r>
          </a:p>
          <a:p>
            <a:pPr lvl="3"/>
            <a:r>
              <a:rPr lang="en-US" sz="1050" kern="1200" dirty="0">
                <a:solidFill>
                  <a:schemeClr val="tx1"/>
                </a:solidFill>
                <a:effectLst/>
                <a:latin typeface="+mn-lt"/>
                <a:ea typeface="+mn-ea"/>
                <a:cs typeface="+mn-cs"/>
              </a:rPr>
              <a:t>CLIM=SOLOR+FHIM+CIMI DCMs+CQF KNARTs </a:t>
            </a:r>
            <a:r>
              <a:rPr lang="en-US" sz="1050" kern="1200" dirty="0">
                <a:solidFill>
                  <a:schemeClr val="tx1"/>
                </a:solidFill>
                <a:effectLst/>
                <a:latin typeface="+mn-lt"/>
                <a:ea typeface="+mn-ea"/>
                <a:cs typeface="+mn-cs"/>
                <a:sym typeface="Wingdings"/>
              </a:rPr>
              <a:t></a:t>
            </a:r>
            <a:r>
              <a:rPr lang="en-US" sz="1050" kern="1200" dirty="0">
                <a:solidFill>
                  <a:schemeClr val="tx1"/>
                </a:solidFill>
                <a:effectLst/>
                <a:latin typeface="+mn-lt"/>
                <a:ea typeface="+mn-ea"/>
                <a:cs typeface="+mn-cs"/>
              </a:rPr>
              <a:t> FHIR, CCDA, NIEM etc.</a:t>
            </a:r>
          </a:p>
          <a:p>
            <a:pPr lvl="3"/>
            <a:r>
              <a:rPr lang="en-US" sz="1050" kern="1200" dirty="0">
                <a:solidFill>
                  <a:schemeClr val="tx1"/>
                </a:solidFill>
                <a:effectLst/>
                <a:latin typeface="+mn-lt"/>
                <a:ea typeface="+mn-ea"/>
                <a:cs typeface="+mn-cs"/>
              </a:rPr>
              <a:t>Others: DAF, SDC, etc.</a:t>
            </a:r>
          </a:p>
          <a:p>
            <a:pPr lvl="2"/>
            <a:r>
              <a:rPr lang="en-US" sz="1050" kern="1200" dirty="0">
                <a:solidFill>
                  <a:schemeClr val="tx1"/>
                </a:solidFill>
                <a:effectLst/>
                <a:latin typeface="+mn-lt"/>
                <a:ea typeface="+mn-ea"/>
                <a:cs typeface="+mn-cs"/>
              </a:rPr>
              <a:t>Integrate tooling to support models to extend the utility of these assets</a:t>
            </a:r>
          </a:p>
          <a:p>
            <a:pPr lvl="2"/>
            <a:r>
              <a:rPr lang="en-US" sz="1050" kern="1200" dirty="0">
                <a:solidFill>
                  <a:schemeClr val="tx1"/>
                </a:solidFill>
                <a:effectLst/>
                <a:latin typeface="+mn-lt"/>
                <a:ea typeface="+mn-ea"/>
                <a:cs typeface="+mn-cs"/>
              </a:rPr>
              <a:t>Use models and tools to generate standards and implementation artifacts</a:t>
            </a:r>
          </a:p>
          <a:p>
            <a:pPr lvl="2"/>
            <a:r>
              <a:rPr lang="en-US" sz="1050" kern="1200" dirty="0">
                <a:solidFill>
                  <a:schemeClr val="tx1"/>
                </a:solidFill>
                <a:effectLst/>
                <a:latin typeface="+mn-lt"/>
                <a:ea typeface="+mn-ea"/>
                <a:cs typeface="+mn-cs"/>
              </a:rPr>
              <a:t>Advance in constructive steps through pilots and agile development </a:t>
            </a:r>
          </a:p>
          <a:p>
            <a:pPr lvl="3"/>
            <a:r>
              <a:rPr lang="en-US" sz="1050" kern="1200" dirty="0">
                <a:solidFill>
                  <a:schemeClr val="tx1"/>
                </a:solidFill>
                <a:effectLst/>
                <a:latin typeface="+mn-lt"/>
                <a:ea typeface="+mn-ea"/>
                <a:cs typeface="+mn-cs"/>
              </a:rPr>
              <a:t>Skin Assessment / ADL / PC Wound Care</a:t>
            </a:r>
          </a:p>
          <a:p>
            <a:pPr lvl="3"/>
            <a:r>
              <a:rPr lang="en-US" sz="1050" kern="1200" dirty="0">
                <a:solidFill>
                  <a:schemeClr val="tx1"/>
                </a:solidFill>
                <a:effectLst/>
                <a:latin typeface="+mn-lt"/>
                <a:ea typeface="+mn-ea"/>
                <a:cs typeface="+mn-cs"/>
              </a:rPr>
              <a:t>Document Types discordance between DoD and VA</a:t>
            </a:r>
          </a:p>
          <a:p>
            <a:pPr lvl="3"/>
            <a:r>
              <a:rPr lang="en-US" sz="1050" kern="1200" dirty="0">
                <a:solidFill>
                  <a:schemeClr val="tx1"/>
                </a:solidFill>
                <a:effectLst/>
                <a:latin typeface="+mn-lt"/>
                <a:ea typeface="+mn-ea"/>
                <a:cs typeface="+mn-cs"/>
              </a:rPr>
              <a:t>Plan of Care Order Transcription / Resulting challenges</a:t>
            </a:r>
          </a:p>
          <a:p>
            <a:pPr lvl="3"/>
            <a:r>
              <a:rPr lang="en-US" sz="1050" kern="1200" dirty="0">
                <a:solidFill>
                  <a:schemeClr val="tx1"/>
                </a:solidFill>
                <a:effectLst/>
                <a:latin typeface="+mn-lt"/>
                <a:ea typeface="+mn-ea"/>
                <a:cs typeface="+mn-cs"/>
              </a:rPr>
              <a:t>ACOG “Data Elements” </a:t>
            </a:r>
          </a:p>
          <a:p>
            <a:pPr lvl="3"/>
            <a:r>
              <a:rPr lang="en-US" sz="1050" kern="1200" dirty="0">
                <a:solidFill>
                  <a:schemeClr val="tx1"/>
                </a:solidFill>
                <a:effectLst/>
                <a:latin typeface="+mn-lt"/>
                <a:ea typeface="+mn-ea"/>
                <a:cs typeface="+mn-cs"/>
              </a:rPr>
              <a:t>CQF – FHIR – Argonaut opportunities</a:t>
            </a:r>
          </a:p>
          <a:p>
            <a:pPr lvl="3"/>
            <a:r>
              <a:rPr lang="en-US" sz="1050" kern="1200" dirty="0">
                <a:solidFill>
                  <a:schemeClr val="tx1"/>
                </a:solidFill>
                <a:effectLst/>
                <a:latin typeface="+mn-lt"/>
                <a:ea typeface="+mn-ea"/>
                <a:cs typeface="+mn-cs"/>
              </a:rPr>
              <a:t>IPO-sponsored FHIR JET using MDHT / MDMI</a:t>
            </a:r>
          </a:p>
          <a:p>
            <a:pPr lvl="3"/>
            <a:r>
              <a:rPr lang="en-US" sz="1050" kern="1200" dirty="0">
                <a:solidFill>
                  <a:schemeClr val="tx1"/>
                </a:solidFill>
                <a:effectLst/>
                <a:latin typeface="+mn-lt"/>
                <a:ea typeface="+mn-ea"/>
                <a:cs typeface="+mn-cs"/>
              </a:rPr>
              <a:t>DoD/VA Health Data Sharing Business Line Workgroups (Population Health) </a:t>
            </a:r>
          </a:p>
          <a:p>
            <a:pPr lvl="3"/>
            <a:r>
              <a:rPr lang="en-US" sz="1050" kern="1200" dirty="0">
                <a:solidFill>
                  <a:schemeClr val="tx1"/>
                </a:solidFill>
                <a:effectLst/>
                <a:latin typeface="+mn-lt"/>
                <a:ea typeface="+mn-ea"/>
                <a:cs typeface="+mn-cs"/>
              </a:rPr>
              <a:t>Explore use of FHIM to support EHR System Functional Model</a:t>
            </a:r>
            <a:endParaRPr lang="en-US" sz="1050" dirty="0"/>
          </a:p>
        </p:txBody>
      </p:sp>
      <p:sp>
        <p:nvSpPr>
          <p:cNvPr id="4" name="Slide Number Placeholder 3"/>
          <p:cNvSpPr>
            <a:spLocks noGrp="1"/>
          </p:cNvSpPr>
          <p:nvPr>
            <p:ph type="sldNum" sz="quarter" idx="10"/>
          </p:nvPr>
        </p:nvSpPr>
        <p:spPr/>
        <p:txBody>
          <a:bodyPr/>
          <a:lstStyle/>
          <a:p>
            <a:fld id="{C4C54939-C608-486A-BE30-E8A8CF819837}" type="slidenum">
              <a:rPr lang="en-US" smtClean="0"/>
              <a:t>16</a:t>
            </a:fld>
            <a:endParaRPr lang="en-US" dirty="0"/>
          </a:p>
        </p:txBody>
      </p:sp>
    </p:spTree>
    <p:extLst>
      <p:ext uri="{BB962C8B-B14F-4D97-AF65-F5344CB8AC3E}">
        <p14:creationId xmlns:p14="http://schemas.microsoft.com/office/powerpoint/2010/main" val="687382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rial Narrow" panose="020B0606020202030204" pitchFamily="34" charset="0"/>
            </a:endParaRPr>
          </a:p>
        </p:txBody>
      </p:sp>
      <p:sp>
        <p:nvSpPr>
          <p:cNvPr id="4" name="Slide Number Placeholder 3"/>
          <p:cNvSpPr>
            <a:spLocks noGrp="1"/>
          </p:cNvSpPr>
          <p:nvPr>
            <p:ph type="sldNum" sz="quarter" idx="10"/>
          </p:nvPr>
        </p:nvSpPr>
        <p:spPr/>
        <p:txBody>
          <a:bodyPr/>
          <a:lstStyle/>
          <a:p>
            <a:fld id="{C4C54939-C608-486A-BE30-E8A8CF819837}" type="slidenum">
              <a:rPr lang="en-US" smtClean="0"/>
              <a:t>18</a:t>
            </a:fld>
            <a:endParaRPr lang="en-US" dirty="0"/>
          </a:p>
        </p:txBody>
      </p:sp>
    </p:spTree>
    <p:extLst>
      <p:ext uri="{BB962C8B-B14F-4D97-AF65-F5344CB8AC3E}">
        <p14:creationId xmlns:p14="http://schemas.microsoft.com/office/powerpoint/2010/main" val="2585544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19</a:t>
            </a:fld>
            <a:endParaRPr lang="en-US" dirty="0"/>
          </a:p>
        </p:txBody>
      </p:sp>
    </p:spTree>
    <p:extLst>
      <p:ext uri="{BB962C8B-B14F-4D97-AF65-F5344CB8AC3E}">
        <p14:creationId xmlns:p14="http://schemas.microsoft.com/office/powerpoint/2010/main" val="25890196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20</a:t>
            </a:fld>
            <a:endParaRPr lang="en-US" dirty="0"/>
          </a:p>
        </p:txBody>
      </p:sp>
    </p:spTree>
    <p:extLst>
      <p:ext uri="{BB962C8B-B14F-4D97-AF65-F5344CB8AC3E}">
        <p14:creationId xmlns:p14="http://schemas.microsoft.com/office/powerpoint/2010/main" val="1883575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Approach:  Integration/Convergence</a:t>
            </a:r>
          </a:p>
          <a:p>
            <a:r>
              <a:rPr lang="en-US" dirty="0"/>
              <a:t>Key to Success:  Drawing upon our strong SME base!</a:t>
            </a:r>
          </a:p>
          <a:p>
            <a:r>
              <a:rPr lang="en-US" dirty="0"/>
              <a:t>Where We’ve Been?</a:t>
            </a:r>
          </a:p>
          <a:p>
            <a:pPr lvl="1"/>
            <a:r>
              <a:rPr lang="en-US" dirty="0"/>
              <a:t>FHIM Value / Evaluation, report provided Jun 2016 FHA Managing Board  </a:t>
            </a:r>
          </a:p>
          <a:p>
            <a:pPr lvl="1"/>
            <a:r>
              <a:rPr lang="en-US" dirty="0"/>
              <a:t>FHIM-CIMI Investigative Study presented Jan 2016 HL7 Wkgp Meeting</a:t>
            </a:r>
          </a:p>
          <a:p>
            <a:pPr lvl="1"/>
            <a:r>
              <a:rPr lang="en-US" dirty="0"/>
              <a:t>Core SME Framework established </a:t>
            </a:r>
          </a:p>
          <a:p>
            <a:pPr lvl="1"/>
            <a:r>
              <a:rPr lang="en-US" dirty="0"/>
              <a:t>FHA, DoD/VA IPO and ONC/OST co sponsorship obtained</a:t>
            </a:r>
          </a:p>
          <a:p>
            <a:pPr lvl="1"/>
            <a:r>
              <a:rPr lang="en-US" dirty="0"/>
              <a:t>May 2016 HL7 Wkgp Meeting leveraged to develop outline supportive of  two-day  event</a:t>
            </a:r>
          </a:p>
          <a:p>
            <a:pPr lvl="1"/>
            <a:r>
              <a:rPr lang="en-US" dirty="0"/>
              <a:t>SME Prep Sessions conducted to discuss/negotiate going forward efforts maturing content/work breakdown, May-present </a:t>
            </a:r>
          </a:p>
          <a:p>
            <a:pPr lvl="1"/>
            <a:r>
              <a:rPr lang="en-US" dirty="0"/>
              <a:t>Pre-Education Seminars</a:t>
            </a:r>
          </a:p>
          <a:p>
            <a:r>
              <a:rPr lang="en-US" dirty="0"/>
              <a:t>The Next Two Days </a:t>
            </a:r>
          </a:p>
          <a:p>
            <a:pPr lvl="1"/>
            <a:r>
              <a:rPr lang="en-US" dirty="0"/>
              <a:t>Education, Collaboration &amp; Commitments between Stakeholders</a:t>
            </a:r>
          </a:p>
          <a:p>
            <a:pPr lvl="1"/>
            <a:r>
              <a:rPr lang="en-US" dirty="0"/>
              <a:t>Detailed Agenda Walk Through</a:t>
            </a:r>
          </a:p>
          <a:p>
            <a:pPr lvl="1"/>
            <a:r>
              <a:rPr lang="en-US" dirty="0"/>
              <a:t>Recommendations &amp; Next Steps</a:t>
            </a:r>
          </a:p>
          <a:p>
            <a:endParaRPr lang="en-US" dirty="0"/>
          </a:p>
          <a:p>
            <a:r>
              <a:rPr lang="en-US" dirty="0"/>
              <a:t>Subject Matter Experts from across the Federal, US, and International Community</a:t>
            </a:r>
          </a:p>
          <a:p>
            <a:r>
              <a:rPr lang="en-US" dirty="0"/>
              <a:t>With decades of experience, these ‘founders in this field’ view current circumstances ripe for integration </a:t>
            </a:r>
          </a:p>
          <a:p>
            <a:r>
              <a:rPr lang="en-US" dirty="0"/>
              <a:t>Champions from HL7 - CIMI / HSPC, FHA – FHIM, DoD, VA, IPO, ONC/OST via CQF, Open Group, FHIR, ISO Community</a:t>
            </a:r>
          </a:p>
          <a:p>
            <a:r>
              <a:rPr lang="en-US" dirty="0"/>
              <a:t>Accent via Biographies</a:t>
            </a:r>
          </a:p>
          <a:p>
            <a:pPr lvl="1"/>
            <a:r>
              <a:rPr lang="en-US" dirty="0"/>
              <a:t>Clinicians </a:t>
            </a:r>
          </a:p>
          <a:p>
            <a:pPr lvl="1"/>
            <a:r>
              <a:rPr lang="en-US" dirty="0"/>
              <a:t>Analysts</a:t>
            </a:r>
          </a:p>
          <a:p>
            <a:pPr lvl="1"/>
            <a:r>
              <a:rPr lang="en-US" dirty="0"/>
              <a:t>Computer Scientists, Engineers and Architects</a:t>
            </a:r>
          </a:p>
          <a:p>
            <a:pPr lvl="1"/>
            <a:r>
              <a:rPr lang="en-US" dirty="0"/>
              <a:t>Implementers</a:t>
            </a:r>
          </a:p>
          <a:p>
            <a:r>
              <a:rPr lang="en-US" dirty="0"/>
              <a:t>These SMEs are your best chance of success</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far, the modeling SMEs recommend adding the following foundational principles: 1) A clean separation of clinical model semantics 2) using SNOMED, LOINC and RxNORM. See explanation of “A clean separation of model semantics” statement in Section 3 Recommended Additional</a:t>
            </a:r>
            <a:r>
              <a:rPr lang="en-US" sz="1200" i="1" kern="1200" dirty="0">
                <a:solidFill>
                  <a:schemeClr val="tx1"/>
                </a:solidFill>
                <a:effectLst/>
                <a:latin typeface="+mn-lt"/>
                <a:ea typeface="+mn-ea"/>
                <a:cs typeface="+mn-cs"/>
              </a:rPr>
              <a:t> Principle</a:t>
            </a:r>
            <a:r>
              <a:rPr lang="en-US" sz="1200" kern="1200" dirty="0">
                <a:solidFill>
                  <a:schemeClr val="tx1"/>
                </a:solidFill>
                <a:effectLst/>
                <a:latin typeface="+mn-lt"/>
                <a:ea typeface="+mn-ea"/>
                <a:cs typeface="+mn-cs"/>
              </a:rPr>
              <a:t> footnote and discussion in APPENDIX E Section 11.6 Discussion on Recommended New Principle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dirty="0"/>
              <a:t>Pilot Opportunities:</a:t>
            </a:r>
          </a:p>
          <a:p>
            <a:pPr lvl="1"/>
            <a:r>
              <a:rPr lang="en-US" dirty="0"/>
              <a:t>DoD/VA JET:  FHIR Proving Ground / MDHT-MDMI Introduction</a:t>
            </a:r>
          </a:p>
          <a:p>
            <a:pPr lvl="1"/>
            <a:r>
              <a:rPr lang="en-US" dirty="0"/>
              <a:t>Follow On CQF Shared Modeling activities</a:t>
            </a:r>
          </a:p>
          <a:p>
            <a:pPr lvl="1"/>
            <a:r>
              <a:rPr lang="en-US" dirty="0"/>
              <a:t>Explore other Pilot possibilities, e.g, JIF Proposal</a:t>
            </a:r>
          </a:p>
          <a:p>
            <a:pPr lvl="1"/>
            <a:r>
              <a:rPr lang="en-US" dirty="0"/>
              <a:t>Health Data Sharing Business Line Workgroups—follow on activities</a:t>
            </a:r>
          </a:p>
          <a:p>
            <a:pPr lvl="1"/>
            <a:r>
              <a:rPr lang="en-US" dirty="0"/>
              <a:t>Others?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21</a:t>
            </a:fld>
            <a:endParaRPr lang="en-US" dirty="0"/>
          </a:p>
        </p:txBody>
      </p:sp>
    </p:spTree>
    <p:extLst>
      <p:ext uri="{BB962C8B-B14F-4D97-AF65-F5344CB8AC3E}">
        <p14:creationId xmlns:p14="http://schemas.microsoft.com/office/powerpoint/2010/main" val="2431252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2</a:t>
            </a:fld>
            <a:endParaRPr lang="en-US" dirty="0"/>
          </a:p>
        </p:txBody>
      </p:sp>
    </p:spTree>
    <p:extLst>
      <p:ext uri="{BB962C8B-B14F-4D97-AF65-F5344CB8AC3E}">
        <p14:creationId xmlns:p14="http://schemas.microsoft.com/office/powerpoint/2010/main" val="15559865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tree metaphor  of the IT solutions required to achieve an eHealth vision of sharing clinical knowledge. Interoperable data gets us part way to better care; clinical knowledge effectively integrated into systems and workflows is what can help us get to the optimized care we are all seeking to get to. An individual’s health information collected over time can be thought of as being like a ‘tree’. This ‘tree’ has levels which build on each other to provide a connected, health information story: </a:t>
            </a:r>
          </a:p>
          <a:p>
            <a:pPr marL="171450" indent="-171450">
              <a:buFont typeface="Arial" panose="020B0604020202020204" pitchFamily="34" charset="0"/>
              <a:buChar char="•"/>
            </a:pPr>
            <a:r>
              <a:rPr lang="en-US" dirty="0"/>
              <a:t>an individual’s foundation health information provides the ‘roots’</a:t>
            </a:r>
          </a:p>
          <a:p>
            <a:pPr marL="171450" indent="-171450">
              <a:buFont typeface="Arial" panose="020B0604020202020204" pitchFamily="34" charset="0"/>
              <a:buChar char="•"/>
            </a:pPr>
            <a:r>
              <a:rPr lang="en-US" dirty="0"/>
              <a:t>an effective and secure system for sharing information represents the ‘trunk’</a:t>
            </a:r>
          </a:p>
          <a:p>
            <a:pPr marL="171450" indent="-171450">
              <a:buFont typeface="Arial" panose="020B0604020202020204" pitchFamily="34" charset="0"/>
              <a:buChar char="•"/>
            </a:pPr>
            <a:r>
              <a:rPr lang="en-US" dirty="0"/>
              <a:t>common clinical information across the continuum of care represents the ‘branches’ of the tree.</a:t>
            </a:r>
          </a:p>
          <a:p>
            <a:pPr marL="171450" indent="-171450">
              <a:buFont typeface="Arial" panose="020B0604020202020204" pitchFamily="34" charset="0"/>
              <a:buChar char="•"/>
            </a:pPr>
            <a:r>
              <a:rPr lang="en-US" dirty="0"/>
              <a:t>aggregated, portable and computable patient-records, care plans, clinical knowledge and other shared healthcare information are the actionable leaves of the tree.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Following is the BLUF (Bottom Line Up Front).</a:t>
            </a:r>
          </a:p>
          <a:p>
            <a:pPr marL="171450" indent="-171450">
              <a:buFont typeface="Arial" panose="020B0604020202020204" pitchFamily="34" charset="0"/>
              <a:buChar char="•"/>
            </a:pPr>
            <a:r>
              <a:rPr lang="en-US" dirty="0"/>
              <a:t>The information modeling goal is to define compose-able common clinical knowledge in the form of healthcare information artifacts and terminology value sets, that can serve as the basis for patient-safe frictionless information-sharing, analytics and the creation of deterministic, compose-able, portable and computable patient-records, care plans, and other shared healthcare information. </a:t>
            </a:r>
          </a:p>
          <a:p>
            <a:pPr marL="171450" lvl="0" indent="-171450">
              <a:buFont typeface="Arial" panose="020B0604020202020204" pitchFamily="34" charset="0"/>
              <a:buChar char="•"/>
            </a:pPr>
            <a:r>
              <a:rPr lang="en-US" dirty="0"/>
              <a:t>The recommended solution is the coordinated integration and standardization of the harmonized CIMI-FHIM-SOLOR-CQF foundational healthcare information-model “stack” composed of a rich collection of re-usable information artifacts used to specify computable patient-health data-sets compose-able into higher level concepts, such as actionable patient-information. </a:t>
            </a:r>
          </a:p>
          <a:p>
            <a:pPr marL="628650" lvl="1" indent="-171450">
              <a:buFont typeface="Wingdings" panose="05000000000000000000" pitchFamily="2" charset="2"/>
              <a:buChar char="Ø"/>
            </a:pPr>
            <a:r>
              <a:rPr lang="en-US" dirty="0"/>
              <a:t>Where possible, the information artifacts will refer to the evidence available in health care, e.g. based on scientific literature, specific guidelines or other sources.</a:t>
            </a:r>
          </a:p>
          <a:p>
            <a:pPr marL="628650" lvl="1" indent="-171450">
              <a:buFont typeface="Wingdings" panose="05000000000000000000" pitchFamily="2" charset="2"/>
              <a:buChar char="Ø"/>
            </a:pPr>
            <a:r>
              <a:rPr lang="en-US" dirty="0"/>
              <a:t>These computable data-sets are for exchange, research, analytics and clinical decision support. </a:t>
            </a:r>
          </a:p>
          <a:p>
            <a:pPr marL="628650" lvl="1" indent="-171450">
              <a:buFont typeface="Wingdings" panose="05000000000000000000" pitchFamily="2" charset="2"/>
              <a:buChar char="Ø"/>
            </a:pPr>
            <a:r>
              <a:rPr lang="en-US" dirty="0"/>
              <a:t>Each information model and each model’s data-set (e.g. FHIR) is defined with an unambiguous and computable meaning, employs a specific, shared vocabulary, has a specific information structure and is compose-able into higher-level concepts (aka actionable information). </a:t>
            </a:r>
          </a:p>
          <a:p>
            <a:pPr marL="171450" indent="-171450">
              <a:buFont typeface="Arial" panose="020B0604020202020204" pitchFamily="34" charset="0"/>
              <a:buChar char="•"/>
            </a:pPr>
            <a:r>
              <a:rPr lang="en-US" dirty="0"/>
              <a:t>We recommend analogous ISO and CIMI models be harmonized to ensure international consensus and interoperability.</a:t>
            </a:r>
          </a:p>
          <a:p>
            <a:pPr marL="171450" indent="-171450">
              <a:buFont typeface="Arial" panose="020B0604020202020204" pitchFamily="34" charset="0"/>
              <a:buChar char="•"/>
            </a:pPr>
            <a:r>
              <a:rPr lang="en-US" dirty="0"/>
              <a:t>The benefit of a standardized reusable modeling-foundation is computable-interoperability aka interpretability across time, locations, systems and care contexts, assuming the re-usable “stack” is standardized and has widespread implementation. This information-model “stack” foundation is mission-essential for </a:t>
            </a:r>
          </a:p>
          <a:p>
            <a:pPr marL="628650" lvl="1" indent="-171450">
              <a:buFont typeface="Wingdings" panose="05000000000000000000" pitchFamily="2" charset="2"/>
              <a:buChar char="Ø"/>
            </a:pPr>
            <a:r>
              <a:rPr lang="en-US" dirty="0"/>
              <a:t>collection, communication, aggregation and interpretation of patient data to accelerate secondary uses in public health, disease surveillance, post-approval monitoring, and patient-centered outcomes research. </a:t>
            </a:r>
          </a:p>
          <a:p>
            <a:pPr marL="628650" lvl="1" indent="-171450">
              <a:buFont typeface="Wingdings" panose="05000000000000000000" pitchFamily="2" charset="2"/>
              <a:buChar char="Ø"/>
            </a:pPr>
            <a:r>
              <a:rPr lang="en-US" dirty="0"/>
              <a:t>health-related services including telecare, clinical decision support, research, and quality measurement, improving healthcare access, quality, and uniformity. </a:t>
            </a:r>
          </a:p>
          <a:p>
            <a:pPr marL="628650" lvl="1" indent="-171450">
              <a:buFont typeface="Wingdings" panose="05000000000000000000" pitchFamily="2" charset="2"/>
              <a:buChar char="Ø"/>
            </a:pPr>
            <a:r>
              <a:rPr lang="en-US" dirty="0"/>
              <a:t>patients, clinicians, and the public to realize major benefits from improved care coordination, reduction of medical errors, and decreased costs resulting in healthier lives.</a:t>
            </a:r>
          </a:p>
          <a:p>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23</a:t>
            </a:fld>
            <a:endParaRPr lang="en-US" dirty="0"/>
          </a:p>
        </p:txBody>
      </p:sp>
    </p:spTree>
    <p:extLst>
      <p:ext uri="{BB962C8B-B14F-4D97-AF65-F5344CB8AC3E}">
        <p14:creationId xmlns:p14="http://schemas.microsoft.com/office/powerpoint/2010/main" val="31675134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solidFill>
                <a:effectLst/>
                <a:latin typeface="Arial Narrow" panose="020B0606020202030204" pitchFamily="34" charset="0"/>
                <a:ea typeface="+mn-ea"/>
                <a:cs typeface="+mn-cs"/>
              </a:rPr>
              <a:t>Claude Nanjo, </a:t>
            </a:r>
            <a:r>
              <a:rPr lang="en-US" sz="800" u="sng" kern="1200" dirty="0">
                <a:solidFill>
                  <a:schemeClr val="tx1"/>
                </a:solidFill>
                <a:effectLst/>
                <a:latin typeface="Arial Narrow" panose="020B0606020202030204" pitchFamily="34" charset="0"/>
                <a:ea typeface="+mn-ea"/>
                <a:cs typeface="+mn-cs"/>
                <a:hlinkClick r:id="rId3"/>
              </a:rPr>
              <a:t>https://docs.google.com/drawings/d/1xQF5SZxwi8DiFG1C7uI9eBo6RkgYtA3iIekeuDOC8Es/edit</a:t>
            </a:r>
            <a:endParaRPr lang="en-US" sz="800" kern="1200" dirty="0">
              <a:solidFill>
                <a:schemeClr val="tx1"/>
              </a:solidFill>
              <a:effectLst/>
              <a:latin typeface="Arial Narrow" panose="020B0606020202030204" pitchFamily="34" charset="0"/>
              <a:ea typeface="+mn-ea"/>
              <a:cs typeface="+mn-cs"/>
            </a:endParaRPr>
          </a:p>
          <a:p>
            <a:pPr marL="228600" indent="-228600">
              <a:buAutoNum type="arabicPeriod"/>
            </a:pPr>
            <a:r>
              <a:rPr lang="en-US" sz="1100" kern="1200" dirty="0">
                <a:solidFill>
                  <a:schemeClr val="tx1"/>
                </a:solidFill>
                <a:effectLst/>
                <a:latin typeface="Arial Narrow" panose="020B0606020202030204" pitchFamily="34" charset="0"/>
                <a:ea typeface="+mn-ea"/>
                <a:cs typeface="+mn-cs"/>
              </a:rPr>
              <a:t>The core reference model which define the very foundations of the model. Right now, it is very generic. It can almost be compared to FHIR's Structure Definition with some of its datatypes, etc... At this time, it is really a meta-model layer.</a:t>
            </a:r>
          </a:p>
          <a:p>
            <a:pPr marL="228600" indent="-228600">
              <a:buFont typeface="+mj-lt"/>
              <a:buAutoNum type="arabicPeriod"/>
            </a:pPr>
            <a:r>
              <a:rPr lang="en-US" sz="1100" kern="1200" dirty="0">
                <a:solidFill>
                  <a:schemeClr val="tx1"/>
                </a:solidFill>
                <a:effectLst/>
                <a:latin typeface="Arial Narrow" panose="020B0606020202030204" pitchFamily="34" charset="0"/>
                <a:ea typeface="+mn-ea"/>
                <a:cs typeface="+mn-cs"/>
              </a:rPr>
              <a:t>The foundational archetype layer - these are closely aligned to ISO13606 and the OpenEHR reference model and provide the foundation for a clinical document more generally and a clinical record in the case of CIMI. This is important because KNARTs can use this same foundation as well which is key when we define a logical model for CQF.</a:t>
            </a:r>
          </a:p>
          <a:p>
            <a:pPr marL="228600" indent="-228600">
              <a:buFont typeface="+mj-lt"/>
              <a:buAutoNum type="arabicPeriod"/>
            </a:pPr>
            <a:r>
              <a:rPr lang="en-US" sz="1100" kern="1200" dirty="0">
                <a:solidFill>
                  <a:schemeClr val="tx1"/>
                </a:solidFill>
                <a:effectLst/>
                <a:latin typeface="Arial Narrow" panose="020B0606020202030204" pitchFamily="34" charset="0"/>
                <a:ea typeface="+mn-ea"/>
                <a:cs typeface="+mn-cs"/>
              </a:rPr>
              <a:t>The reference archetype layer - these will consist in the case of CIMI of the 'schematic anchors' so to speak (to borrow Richard Esmond's term) from which detailed clinical models will be derived. Requirements for this layer will come from FHIM, vMR, QDM, QUICK, FHIR DAF, SDC, etc... The goal is to define this layer so that the transformation cost to FHIR profiles is lowest despite some divergence which we know we will have. Note that within the hierarchy of archetypes that will make up this layer, we will derive the DAF and QICore profiles. However, I would not call this layer the FHIM/DAF/QICore layer. It is more than that. Also, as Galen pointed out, not all of the expressivity of FHIM will carry over to CIMI given the models' different requirements.</a:t>
            </a:r>
          </a:p>
          <a:p>
            <a:pPr marL="228600" indent="-228600">
              <a:buFont typeface="+mj-lt"/>
              <a:buAutoNum type="arabicPeriod"/>
            </a:pPr>
            <a:r>
              <a:rPr lang="en-US" sz="1100" kern="1200" dirty="0">
                <a:solidFill>
                  <a:schemeClr val="tx1"/>
                </a:solidFill>
                <a:effectLst/>
                <a:latin typeface="Arial Narrow" panose="020B0606020202030204" pitchFamily="34" charset="0"/>
                <a:ea typeface="+mn-ea"/>
                <a:cs typeface="+mn-cs"/>
              </a:rPr>
              <a:t>The detailed clinical model layer which, ideally, are simply constraining profiles on the layer above to create families of archetypes that only vary in their terminology bindings and cardinality constraints.</a:t>
            </a:r>
          </a:p>
          <a:p>
            <a:r>
              <a:rPr lang="en-US" sz="1100" kern="1200" dirty="0">
                <a:solidFill>
                  <a:schemeClr val="tx1"/>
                </a:solidFill>
                <a:effectLst/>
                <a:latin typeface="Arial Narrow" panose="020B0606020202030204" pitchFamily="34" charset="0"/>
                <a:ea typeface="+mn-ea"/>
                <a:cs typeface="+mn-cs"/>
              </a:rPr>
              <a:t> </a:t>
            </a:r>
          </a:p>
          <a:p>
            <a:r>
              <a:rPr lang="en-US" sz="1100" kern="1200" dirty="0">
                <a:solidFill>
                  <a:schemeClr val="tx1"/>
                </a:solidFill>
                <a:effectLst/>
                <a:latin typeface="Arial Narrow" panose="020B0606020202030204" pitchFamily="34" charset="0"/>
                <a:ea typeface="+mn-ea"/>
                <a:cs typeface="+mn-cs"/>
              </a:rPr>
              <a:t>An additional note on the Reference Archetype Layer: There will ultimately be two general categories of archetypes in this layer - the CIMI archetypes which we are working on now as part of the CIMI/FHIM effort - and the HeD archetypes which will consist of those archetypes that define the CQF logical model. Note that for both of these categories, there might be common archetypes used for both CIMI and HeD (e.g., the procedure topic of a clinical statement in CIMI can also be used as a definitional archetype for a procedure order item - ActivityDefinition - in an order set for instance).</a:t>
            </a:r>
          </a:p>
          <a:p>
            <a:r>
              <a:rPr lang="en-US" sz="1100" kern="1200" dirty="0">
                <a:solidFill>
                  <a:schemeClr val="tx1"/>
                </a:solidFill>
                <a:effectLst/>
                <a:latin typeface="Arial Narrow" panose="020B0606020202030204" pitchFamily="34" charset="0"/>
                <a:ea typeface="+mn-ea"/>
                <a:cs typeface="+mn-cs"/>
              </a:rPr>
              <a:t> </a:t>
            </a:r>
          </a:p>
          <a:p>
            <a:r>
              <a:rPr lang="en-US" sz="1100" kern="1200" dirty="0">
                <a:solidFill>
                  <a:schemeClr val="tx1"/>
                </a:solidFill>
                <a:effectLst/>
                <a:latin typeface="Arial Narrow" panose="020B0606020202030204" pitchFamily="34" charset="0"/>
                <a:ea typeface="+mn-ea"/>
                <a:cs typeface="+mn-cs"/>
              </a:rPr>
              <a:t>Then, from layers 1-4, we would define the set of transformations to generate the corresponding FHIR profiles including DAF and QICore. Note that FHIR profiles can be generated from the various levels of the archetype hierarchy depending on requirements. The lower down the hierarchy, the more prescriptive the profile in terms of constraints.</a:t>
            </a:r>
          </a:p>
          <a:p>
            <a:endParaRPr lang="en" sz="1100" dirty="0">
              <a:latin typeface="Arial Narrow" panose="020B0606020202030204" pitchFamily="34" charset="0"/>
            </a:endParaRPr>
          </a:p>
          <a:p>
            <a:r>
              <a:rPr lang="en-US" sz="1100" kern="1200" dirty="0">
                <a:solidFill>
                  <a:schemeClr val="tx1"/>
                </a:solidFill>
                <a:effectLst/>
                <a:latin typeface="Arial Narrow" panose="020B0606020202030204" pitchFamily="34" charset="0"/>
                <a:ea typeface="+mn-ea"/>
                <a:cs typeface="+mn-cs"/>
              </a:rPr>
              <a:t>It is important to note that some FHIR profiles may be derived from the Reference Archetype Layer (e.g., DAF, some QICore profiles, some CQIF profiles on PlanDefinition, Questionnaire and ActivityDefinition, etc...) and others from the DCM Layer (e.g., bilirubin, HgA1c, etc...). In other words, the arrow for FHIR Profiles stems out of the outer box rather than the last of the inner boxes (the DCM box). </a:t>
            </a:r>
          </a:p>
          <a:p>
            <a:r>
              <a:rPr lang="en-US" sz="1100" kern="1200" dirty="0">
                <a:solidFill>
                  <a:schemeClr val="tx1"/>
                </a:solidFill>
                <a:effectLst/>
                <a:latin typeface="Arial Narrow" panose="020B0606020202030204" pitchFamily="34" charset="0"/>
                <a:ea typeface="+mn-ea"/>
                <a:cs typeface="+mn-cs"/>
              </a:rPr>
              <a:t> </a:t>
            </a:r>
          </a:p>
          <a:p>
            <a:r>
              <a:rPr lang="en-US" sz="1100" kern="1200" dirty="0">
                <a:solidFill>
                  <a:schemeClr val="tx1"/>
                </a:solidFill>
                <a:effectLst/>
                <a:latin typeface="Arial Narrow" panose="020B0606020202030204" pitchFamily="34" charset="0"/>
                <a:ea typeface="+mn-ea"/>
                <a:cs typeface="+mn-cs"/>
              </a:rPr>
              <a:t>CQIF is an implementation guide that stems out of the CQF initiative. I hope this helps.</a:t>
            </a:r>
          </a:p>
          <a:p>
            <a:endParaRPr lang="en" sz="1100" dirty="0">
              <a:latin typeface="Arial Narrow" panose="020B0606020202030204" pitchFamily="34" charset="0"/>
            </a:endParaRPr>
          </a:p>
        </p:txBody>
      </p:sp>
    </p:spTree>
    <p:extLst>
      <p:ext uri="{BB962C8B-B14F-4D97-AF65-F5344CB8AC3E}">
        <p14:creationId xmlns:p14="http://schemas.microsoft.com/office/powerpoint/2010/main" val="28711754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However,</a:t>
            </a:r>
            <a:r>
              <a:rPr lang="en-US" baseline="0" dirty="0"/>
              <a:t> FHIM has the capability for generating these models. So if we adopted CIMI information requirements, we could generate CIMI archetypes and compare them to the source archetypes to confirm the process. FHIM &amp; MDHT could then serve as one of the “translator” tools CIMI is hoping to develop.</a:t>
            </a:r>
          </a:p>
          <a:p>
            <a:endParaRPr lang="en-US" baseline="0" dirty="0"/>
          </a:p>
          <a:p>
            <a:r>
              <a:rPr lang="en-US" sz="1200" b="1" kern="1200" dirty="0">
                <a:solidFill>
                  <a:srgbClr val="FF0000"/>
                </a:solidFill>
                <a:effectLst/>
                <a:highlight>
                  <a:srgbClr val="FFFF00"/>
                </a:highlight>
                <a:latin typeface="+mn-lt"/>
                <a:ea typeface="+mn-ea"/>
                <a:cs typeface="+mn-cs"/>
              </a:rPr>
              <a:t>ISSUE (Keith)</a:t>
            </a:r>
          </a:p>
          <a:p>
            <a:r>
              <a:rPr lang="en-US" sz="1200" b="1" kern="1200" dirty="0">
                <a:solidFill>
                  <a:schemeClr val="tx1"/>
                </a:solidFill>
                <a:effectLst/>
                <a:latin typeface="+mn-lt"/>
                <a:ea typeface="+mn-ea"/>
                <a:cs typeface="+mn-cs"/>
              </a:rPr>
              <a:t>From:</a:t>
            </a:r>
            <a:r>
              <a:rPr lang="en-US" sz="1200" kern="1200" dirty="0">
                <a:solidFill>
                  <a:schemeClr val="tx1"/>
                </a:solidFill>
                <a:effectLst/>
                <a:latin typeface="+mn-lt"/>
                <a:ea typeface="+mn-ea"/>
                <a:cs typeface="+mn-cs"/>
              </a:rPr>
              <a:t> Keith Campbell [mailto:kecampbell@mac.com] </a:t>
            </a:r>
            <a:br>
              <a:rPr lang="en-US" sz="120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Sent:</a:t>
            </a:r>
            <a:r>
              <a:rPr lang="en-US" sz="1200" kern="1200" dirty="0">
                <a:solidFill>
                  <a:schemeClr val="tx1"/>
                </a:solidFill>
                <a:effectLst/>
                <a:latin typeface="+mn-lt"/>
                <a:ea typeface="+mn-ea"/>
                <a:cs typeface="+mn-cs"/>
              </a:rPr>
              <a:t> Wednesday, August 31, 2016 1:04 PM</a:t>
            </a:r>
            <a:br>
              <a:rPr lang="en-US" sz="120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To:</a:t>
            </a:r>
            <a:r>
              <a:rPr lang="en-US" sz="1200" kern="1200" dirty="0">
                <a:solidFill>
                  <a:schemeClr val="tx1"/>
                </a:solidFill>
                <a:effectLst/>
                <a:latin typeface="+mn-lt"/>
                <a:ea typeface="+mn-ea"/>
                <a:cs typeface="+mn-cs"/>
              </a:rPr>
              <a:t> SHufnagel@ApprioInc.com</a:t>
            </a:r>
            <a:br>
              <a:rPr lang="en-US" sz="120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Cc:</a:t>
            </a:r>
            <a:r>
              <a:rPr lang="en-US" sz="1200" kern="1200" dirty="0">
                <a:solidFill>
                  <a:schemeClr val="tx1"/>
                </a:solidFill>
                <a:effectLst/>
                <a:latin typeface="+mn-lt"/>
                <a:ea typeface="+mn-ea"/>
                <a:cs typeface="+mn-cs"/>
              </a:rPr>
              <a:t> Jay Lyle &lt;jay.lyle@jpsys.com&gt;; Keith Campbell &lt;9540296706@informatics.glip.com&gt;; Steven Wagner &lt;switconsulting@comcast.net&gt;; Nona Hall &lt;Nona.Hall@hhs.gov&gt;; Galen Mulrooney &lt;Galen.Mulrooney@JPSys.com&gt;</a:t>
            </a:r>
            <a:br>
              <a:rPr lang="en-US" sz="120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Subject:</a:t>
            </a:r>
            <a:r>
              <a:rPr lang="en-US" sz="1200" kern="1200" dirty="0">
                <a:solidFill>
                  <a:schemeClr val="tx1"/>
                </a:solidFill>
                <a:effectLst/>
                <a:latin typeface="+mn-lt"/>
                <a:ea typeface="+mn-ea"/>
                <a:cs typeface="+mn-cs"/>
              </a:rPr>
              <a:t> Re: Updated slide please ... please</a:t>
            </a:r>
          </a:p>
          <a:p>
            <a:r>
              <a:rPr lang="en-US" sz="1200" kern="1200" dirty="0">
                <a:solidFill>
                  <a:schemeClr val="tx1"/>
                </a:solidFill>
                <a:effectLst/>
                <a:latin typeface="+mn-lt"/>
                <a:ea typeface="+mn-ea"/>
                <a:cs typeface="+mn-cs"/>
              </a:rPr>
              <a:t> I agree that the top box is where the terminology lives.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 I recommend that the top box be given two layers, or split into two boxes.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 Dependencies seem to be going from top to bottom, so terminology would be on the top:</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 Terminology model &amp; Terminology Content (SOLOR)</a:t>
            </a:r>
          </a:p>
          <a:p>
            <a:pPr marL="0" indent="0">
              <a:buFont typeface="Arial" panose="020B0604020202020204" pitchFamily="34" charset="0"/>
              <a:buNone/>
            </a:pPr>
            <a:r>
              <a:rPr lang="en-US" sz="1200" kern="1200" dirty="0">
                <a:solidFill>
                  <a:schemeClr val="tx1"/>
                </a:solidFill>
                <a:effectLst/>
                <a:latin typeface="+mn-lt"/>
                <a:ea typeface="+mn-ea"/>
                <a:cs typeface="+mn-cs"/>
              </a:rPr>
              <a:t>———————</a:t>
            </a:r>
          </a:p>
          <a:p>
            <a:pPr marL="0" indent="0">
              <a:buFont typeface="Arial" panose="020B0604020202020204" pitchFamily="34" charset="0"/>
              <a:buNone/>
            </a:pPr>
            <a:r>
              <a:rPr lang="en-US" sz="1200" kern="1200" dirty="0">
                <a:solidFill>
                  <a:schemeClr val="tx1"/>
                </a:solidFill>
                <a:effectLst/>
                <a:latin typeface="+mn-lt"/>
                <a:ea typeface="+mn-ea"/>
                <a:cs typeface="+mn-cs"/>
              </a:rPr>
              <a:t>CLIM</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For tool type activities, I would add a balloon pointing to Terminology model &amp; Terminology Content that says something like “add new terminology content as necessary to meet requirements derived from existing specifications.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 Then add a versioning and publication step between the SOLOR box/layer and the CLIM box/layer.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 Then add a versioning and publication step between the CLIM box/layer and MDHT/MDMI. I think the arrows you are using conveys publication, so you could stick with that metaphor.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For the box MDHT/MDMI, I would not put IHTSDO workbench in that list, it would be more in the SOLOR box/layer balloon.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For the other goods, ADL workbench, enterprise architect, etc, they need to be able to import SOLOR content, so they can build the profiles using the agreed terminology foundation…</a:t>
            </a:r>
          </a:p>
          <a:p>
            <a:r>
              <a:rPr lang="en-US" sz="1200" kern="1200" dirty="0">
                <a:solidFill>
                  <a:schemeClr val="tx1"/>
                </a:solidFill>
                <a:effectLst/>
                <a:latin typeface="+mn-lt"/>
                <a:ea typeface="+mn-ea"/>
                <a:cs typeface="+mn-cs"/>
              </a:rPr>
              <a:t> </a:t>
            </a:r>
            <a:r>
              <a:rPr lang="en-US" sz="1200" b="1" dirty="0">
                <a:solidFill>
                  <a:srgbClr val="FF0000"/>
                </a:solidFill>
                <a:highlight>
                  <a:srgbClr val="FFFF00"/>
                </a:highlight>
                <a:latin typeface="Arial Narrow" panose="020B0606020202030204" pitchFamily="34" charset="0"/>
              </a:rPr>
              <a:t>ACTION</a:t>
            </a:r>
            <a:r>
              <a:rPr lang="en-US" sz="1200" baseline="0" dirty="0">
                <a:highlight>
                  <a:srgbClr val="FFFF00"/>
                </a:highlight>
                <a:latin typeface="Arial Narrow" panose="020B0606020202030204" pitchFamily="34" charset="0"/>
              </a:rPr>
              <a:t> (Jay) Please update slide IAW with Keith’s guidance</a:t>
            </a:r>
            <a:r>
              <a:rPr lang="en-US" sz="1200" baseline="0" dirty="0">
                <a:latin typeface="Arial Narrow" panose="020B0606020202030204" pitchFamily="34" charset="0"/>
              </a:rPr>
              <a:t>.</a:t>
            </a:r>
            <a:endParaRPr lang="en-US" sz="1200" dirty="0">
              <a:latin typeface="Arial Narrow" panose="020B0606020202030204" pitchFamily="34" charset="0"/>
            </a:endParaRPr>
          </a:p>
          <a:p>
            <a:endParaRPr lang="en-US" sz="1200" dirty="0">
              <a:latin typeface="Arial Narrow" panose="020B0606020202030204" pitchFamily="34" charset="0"/>
            </a:endParaRPr>
          </a:p>
          <a:p>
            <a:r>
              <a:rPr lang="en-US" sz="1200" b="1" dirty="0">
                <a:latin typeface="Arial Narrow" panose="020B0606020202030204" pitchFamily="34" charset="0"/>
              </a:rPr>
              <a:t>ORIGINAL NOTE</a:t>
            </a:r>
          </a:p>
          <a:p>
            <a:r>
              <a:rPr lang="en-US" sz="1200" dirty="0">
                <a:latin typeface="Arial Narrow" panose="020B0606020202030204" pitchFamily="34" charset="0"/>
              </a:rPr>
              <a:t>SOLOR</a:t>
            </a:r>
          </a:p>
          <a:p>
            <a:pPr lvl="1"/>
            <a:r>
              <a:rPr lang="en-US" sz="1200" dirty="0">
                <a:latin typeface="Arial Narrow" panose="020B0606020202030204" pitchFamily="34" charset="0"/>
              </a:rPr>
              <a:t>Creates Lightweight Expression of Granular Objects using SNOMED, LOINC, RxNorm within Detailed Clinical Models</a:t>
            </a:r>
            <a:r>
              <a:rPr lang="en-US" sz="1200" b="1" dirty="0">
                <a:latin typeface="Arial Narrow" panose="020B0606020202030204" pitchFamily="34" charset="0"/>
              </a:rPr>
              <a:t>.</a:t>
            </a:r>
            <a:r>
              <a:rPr lang="en-US" sz="1200" dirty="0">
                <a:latin typeface="Arial Narrow" panose="020B0606020202030204" pitchFamily="34" charset="0"/>
              </a:rPr>
              <a:t> It is</a:t>
            </a:r>
            <a:r>
              <a:rPr lang="en-US" sz="1200" b="1" dirty="0">
                <a:latin typeface="Arial Narrow" panose="020B0606020202030204" pitchFamily="34" charset="0"/>
              </a:rPr>
              <a:t> </a:t>
            </a:r>
            <a:r>
              <a:rPr lang="en-US" sz="1200" dirty="0">
                <a:latin typeface="Arial Narrow" panose="020B0606020202030204" pitchFamily="34" charset="0"/>
              </a:rPr>
              <a:t>an integration of SNOMED, LOINC, and RxNorm that can be treated as a single, coherent terminology systems with description-logic semantics. </a:t>
            </a:r>
          </a:p>
          <a:p>
            <a:r>
              <a:rPr lang="en-US" sz="1200" dirty="0">
                <a:latin typeface="Arial Narrow" panose="020B0606020202030204" pitchFamily="34" charset="0"/>
              </a:rPr>
              <a:t>FHIM</a:t>
            </a:r>
          </a:p>
          <a:p>
            <a:pPr lvl="1"/>
            <a:r>
              <a:rPr lang="en-US" sz="1200" dirty="0">
                <a:latin typeface="Arial Narrow" panose="020B0606020202030204" pitchFamily="34" charset="0"/>
              </a:rPr>
              <a:t>is Federal Healthcare Information Model, which is a high-level logical healthcare model, which covers approximately 36 clinical domains and has been vetted by Federal Agency SMEs and clinicians.</a:t>
            </a:r>
          </a:p>
          <a:p>
            <a:r>
              <a:rPr lang="en-US" sz="1200" dirty="0">
                <a:latin typeface="Arial Narrow" panose="020B0606020202030204" pitchFamily="34" charset="0"/>
              </a:rPr>
              <a:t>CIMI</a:t>
            </a:r>
          </a:p>
          <a:p>
            <a:pPr lvl="1"/>
            <a:r>
              <a:rPr lang="en-US" sz="1200" dirty="0">
                <a:latin typeface="Arial Narrow" panose="020B0606020202030204" pitchFamily="34" charset="0"/>
              </a:rPr>
              <a:t>is Clinical Information Model Initiative which defines Terms-of-Reference AKA Principles and modeling style guidelines; where, </a:t>
            </a:r>
            <a:r>
              <a:rPr lang="en-US" sz="1200" u="sng" dirty="0">
                <a:latin typeface="Arial Narrow" panose="020B0606020202030204" pitchFamily="34" charset="0"/>
              </a:rPr>
              <a:t>a CIMI Model</a:t>
            </a:r>
            <a:r>
              <a:rPr lang="en-US" sz="1200" dirty="0">
                <a:latin typeface="Arial Narrow" panose="020B0606020202030204" pitchFamily="34" charset="0"/>
              </a:rPr>
              <a:t> is a clear, complete, concise, correct and consistent logical semantic-and-syntactic description of a healthcare concept, which can be instantiated as a computable implementation object that is interoperable among systems. </a:t>
            </a:r>
          </a:p>
          <a:p>
            <a:r>
              <a:rPr lang="en-US" sz="1200" dirty="0">
                <a:latin typeface="Arial Narrow" panose="020B0606020202030204" pitchFamily="34" charset="0"/>
              </a:rPr>
              <a:t>FHIR</a:t>
            </a:r>
          </a:p>
          <a:p>
            <a:pPr lvl="1"/>
            <a:r>
              <a:rPr lang="en-US" sz="1200" dirty="0">
                <a:latin typeface="Arial Narrow" panose="020B0606020202030204" pitchFamily="34" charset="0"/>
              </a:rPr>
              <a:t>defines a set of "</a:t>
            </a:r>
            <a:r>
              <a:rPr lang="en-US" sz="1200" u="sng" dirty="0">
                <a:latin typeface="Arial Narrow" panose="020B0606020202030204" pitchFamily="34" charset="0"/>
                <a:hlinkClick r:id="rId3" tooltip="Resource"/>
              </a:rPr>
              <a:t>Resources</a:t>
            </a:r>
            <a:r>
              <a:rPr lang="en-US" sz="1200" dirty="0">
                <a:latin typeface="Arial Narrow" panose="020B0606020202030204" pitchFamily="34" charset="0"/>
              </a:rPr>
              <a:t>" that represent granular clinical concepts. The resources can be managed in isolation, or aggregated into complex documents.</a:t>
            </a:r>
          </a:p>
          <a:p>
            <a:r>
              <a:rPr lang="en-US" sz="1200" dirty="0">
                <a:latin typeface="Arial Narrow" panose="020B0606020202030204" pitchFamily="34" charset="0"/>
              </a:rPr>
              <a:t>CQF</a:t>
            </a:r>
          </a:p>
          <a:p>
            <a:pPr lvl="1"/>
            <a:r>
              <a:rPr lang="en-US" sz="1200" dirty="0">
                <a:latin typeface="Arial Narrow" panose="020B0606020202030204" pitchFamily="34" charset="0"/>
              </a:rPr>
              <a:t>is Clinical Quality Framework to support Continuous Quality Improvement (</a:t>
            </a:r>
            <a:r>
              <a:rPr lang="en-US" sz="1200" b="1" dirty="0">
                <a:latin typeface="Arial Narrow" panose="020B0606020202030204" pitchFamily="34" charset="0"/>
              </a:rPr>
              <a:t>CQI</a:t>
            </a:r>
            <a:r>
              <a:rPr lang="en-US" sz="1200" dirty="0">
                <a:latin typeface="Arial Narrow" panose="020B0606020202030204" pitchFamily="34" charset="0"/>
              </a:rPr>
              <a:t>) with a Quality Improvement and Clinical Knowledge or </a:t>
            </a:r>
            <a:r>
              <a:rPr lang="en-US" sz="1200" b="1" dirty="0">
                <a:latin typeface="Arial Narrow" panose="020B0606020202030204" pitchFamily="34" charset="0"/>
              </a:rPr>
              <a:t>QUICK</a:t>
            </a:r>
            <a:r>
              <a:rPr lang="en-US" sz="1200" dirty="0">
                <a:latin typeface="Arial Narrow" panose="020B0606020202030204" pitchFamily="34" charset="0"/>
              </a:rPr>
              <a:t> data model, Clinical Quality Language (</a:t>
            </a:r>
            <a:r>
              <a:rPr lang="en-US" sz="1200" b="1" dirty="0">
                <a:latin typeface="Arial Narrow" panose="020B0606020202030204" pitchFamily="34" charset="0"/>
              </a:rPr>
              <a:t>CQL)</a:t>
            </a:r>
            <a:r>
              <a:rPr lang="en-US" sz="1200" dirty="0">
                <a:latin typeface="Arial Narrow" panose="020B0606020202030204" pitchFamily="34" charset="0"/>
              </a:rPr>
              <a:t> supporting clinical decision support (</a:t>
            </a:r>
            <a:r>
              <a:rPr lang="en-US" sz="1200" b="1" dirty="0">
                <a:latin typeface="Arial Narrow" panose="020B0606020202030204" pitchFamily="34" charset="0"/>
              </a:rPr>
              <a:t>CDS</a:t>
            </a:r>
            <a:r>
              <a:rPr lang="en-US" sz="1200" dirty="0">
                <a:latin typeface="Arial Narrow" panose="020B0606020202030204" pitchFamily="34" charset="0"/>
              </a:rPr>
              <a:t>) and clinical quality measures (</a:t>
            </a:r>
            <a:r>
              <a:rPr lang="en-US" sz="1200" b="1" dirty="0">
                <a:latin typeface="Arial Narrow" panose="020B0606020202030204" pitchFamily="34" charset="0"/>
              </a:rPr>
              <a:t>CQM</a:t>
            </a:r>
            <a:r>
              <a:rPr lang="en-US" sz="1200" dirty="0">
                <a:latin typeface="Arial Narrow" panose="020B0606020202030204" pitchFamily="34" charset="0"/>
              </a:rPr>
              <a:t>). </a:t>
            </a:r>
          </a:p>
          <a:p>
            <a:r>
              <a:rPr lang="en-US" sz="1200" dirty="0">
                <a:latin typeface="Arial Narrow" panose="020B0606020202030204" pitchFamily="34" charset="0"/>
              </a:rPr>
              <a:t>Others</a:t>
            </a:r>
          </a:p>
          <a:p>
            <a:pPr lvl="1"/>
            <a:r>
              <a:rPr lang="en-US" sz="1200" dirty="0">
                <a:latin typeface="Arial Narrow" panose="020B0606020202030204" pitchFamily="34" charset="0"/>
              </a:rPr>
              <a:t>Standards Coordination initiatives (DAF, SDC, etc)</a:t>
            </a:r>
          </a:p>
          <a:p>
            <a:pPr lvl="1"/>
            <a:r>
              <a:rPr lang="en-US" sz="1200" dirty="0">
                <a:latin typeface="Arial Narrow" panose="020B0606020202030204" pitchFamily="34" charset="0"/>
              </a:rPr>
              <a:t>Interoperability Proving Ground </a:t>
            </a:r>
          </a:p>
          <a:p>
            <a:r>
              <a:rPr lang="en-US" sz="1200" dirty="0">
                <a:latin typeface="Arial Narrow" panose="020B0606020202030204" pitchFamily="34" charset="0"/>
              </a:rPr>
              <a:t>MDHT</a:t>
            </a:r>
          </a:p>
          <a:p>
            <a:pPr lvl="1"/>
            <a:r>
              <a:rPr lang="en-US" sz="1200" dirty="0">
                <a:latin typeface="Arial Narrow" panose="020B0606020202030204" pitchFamily="34" charset="0"/>
              </a:rPr>
              <a:t>MDHT is a </a:t>
            </a:r>
            <a:r>
              <a:rPr lang="en-US" sz="1200" u="sng" dirty="0">
                <a:latin typeface="Arial Narrow" panose="020B0606020202030204" pitchFamily="34" charset="0"/>
              </a:rPr>
              <a:t>suite of tools</a:t>
            </a:r>
            <a:r>
              <a:rPr lang="en-US" sz="1200" dirty="0">
                <a:latin typeface="Arial Narrow" panose="020B0606020202030204" pitchFamily="34" charset="0"/>
              </a:rPr>
              <a:t> that is used to support the design and implementation of healthcare standards</a:t>
            </a:r>
          </a:p>
          <a:p>
            <a:r>
              <a:rPr lang="en-US" sz="1200" dirty="0">
                <a:latin typeface="Arial Narrow" panose="020B0606020202030204" pitchFamily="34" charset="0"/>
              </a:rPr>
              <a:t>MDMI</a:t>
            </a:r>
          </a:p>
          <a:p>
            <a:pPr lvl="1">
              <a:spcBef>
                <a:spcPts val="300"/>
              </a:spcBef>
            </a:pPr>
            <a:r>
              <a:rPr lang="en-US" sz="1200" dirty="0">
                <a:latin typeface="Arial Narrow" panose="020B0606020202030204" pitchFamily="34" charset="0"/>
              </a:rPr>
              <a:t>MDMI is an open standard (OMG) that specifies a UML Model for interoperability</a:t>
            </a:r>
          </a:p>
          <a:p>
            <a:pPr lvl="1">
              <a:spcBef>
                <a:spcPts val="300"/>
              </a:spcBef>
            </a:pPr>
            <a:r>
              <a:rPr lang="en-US" sz="1200" dirty="0">
                <a:latin typeface="Arial Narrow" panose="020B0606020202030204" pitchFamily="34" charset="0"/>
              </a:rPr>
              <a:t>For the FHIM, MDMI provides semantic alignment between the different Interoperability specifications and different logical models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Narrow" panose="020B0606020202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Narrow" panose="020B0606020202030204" pitchFamily="34" charset="0"/>
              </a:rPr>
              <a:t>SOLOR  Terminology Model ….what it really means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Narrow" panose="020B0606020202030204" pitchFamily="34" charset="0"/>
              </a:rPr>
              <a:t>FHIM =</a:t>
            </a:r>
            <a:r>
              <a:rPr lang="en-US" sz="1200" baseline="0" dirty="0">
                <a:latin typeface="Arial Narrow" panose="020B0606020202030204" pitchFamily="34" charset="0"/>
              </a:rPr>
              <a:t> Use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Arial Narrow" panose="020B0606020202030204" pitchFamily="34" charset="0"/>
              </a:rPr>
              <a:t>CIMI = Offers via DCMs the specifics supportive for detailed applications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Narrow" panose="020B0606020202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Narrow" panose="020B0606020202030204" pitchFamily="34" charset="0"/>
              </a:rPr>
              <a:t>FHIM</a:t>
            </a:r>
            <a:r>
              <a:rPr lang="en-US" sz="1200" baseline="0" dirty="0">
                <a:latin typeface="Arial Narrow" panose="020B0606020202030204" pitchFamily="34" charset="0"/>
              </a:rPr>
              <a:t>  = Provides the conceptual / logical view of all the data in your enterprise even though you would never build it that way; it none the less is there to consistently offer all the spokes  that need to come together anchoring them all via the hub.  It gives you common language all can talk    Grants that understanding to the semantics   Treat FHIM as in support of what’s needed for a shopping list whereas you are collecting the necessary components.  With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latin typeface="Arial Narrow" panose="020B0606020202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Arial Narrow" panose="020B0606020202030204" pitchFamily="34" charset="0"/>
              </a:rPr>
              <a:t>CIMI is the taxonomy among the terms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latin typeface="Arial Narrow" panose="020B0606020202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Arial Narrow" panose="020B0606020202030204" pitchFamily="34" charset="0"/>
              </a:rPr>
              <a:t>C-CDA is about the data sharing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latin typeface="Arial Narrow" panose="020B0606020202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Arial Narrow" panose="020B0606020202030204" pitchFamily="34" charset="0"/>
              </a:rPr>
              <a:t>FHIR is about transport model; standardizes the FW built for moving resource / enables the exchange of info within the system and ideally it will conform to the FHIM/CIMI;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latin typeface="Arial Narrow" panose="020B0606020202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Arial Narrow" panose="020B0606020202030204" pitchFamily="34" charset="0"/>
                <a:ea typeface="+mn-ea"/>
                <a:cs typeface="+mn-cs"/>
              </a:rPr>
              <a:t>Domain model</a:t>
            </a:r>
            <a:r>
              <a:rPr lang="en-US" sz="1200" kern="1200" dirty="0">
                <a:solidFill>
                  <a:schemeClr val="tx1"/>
                </a:solidFill>
                <a:effectLst/>
                <a:latin typeface="Arial Narrow" panose="020B0606020202030204" pitchFamily="34" charset="0"/>
                <a:ea typeface="+mn-ea"/>
                <a:cs typeface="+mn-cs"/>
              </a:rPr>
              <a:t>: An explicit description of a domain in terms of concepts, properties and attributes, and constraints, defining a common vocabulary. Domain model characteristics: Closed (but extensible), useful for defining objects, properties, and relationships, often (not exclusively) expressed in UML. Sometimes called “conceptual” or “domain analysis” model.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Arial Narrow" panose="020B0606020202030204" pitchFamily="34" charset="0"/>
                <a:ea typeface="+mn-ea"/>
                <a:cs typeface="+mn-cs"/>
              </a:rPr>
              <a:t>Example: Pressure Ulcer Prevention Domain Analysis Model (http://wiki.hl7.org/images/b/be/PressureUlcerPreventionDomainAnalysisModel_May2011.pdf)</a:t>
            </a:r>
            <a:endParaRPr lang="en-US" sz="1200" kern="1200" dirty="0">
              <a:solidFill>
                <a:schemeClr val="tx1"/>
              </a:solidFill>
              <a:effectLst/>
              <a:latin typeface="Arial Narrow" panose="020B0606020202030204" pitchFamily="34" charset="0"/>
              <a:ea typeface="+mn-ea"/>
              <a:cs typeface="+mn-cs"/>
            </a:endParaRPr>
          </a:p>
          <a:p>
            <a:r>
              <a:rPr lang="en-US" sz="1200" b="1" kern="1200" dirty="0">
                <a:solidFill>
                  <a:schemeClr val="tx1"/>
                </a:solidFill>
                <a:effectLst/>
                <a:latin typeface="Arial Narrow" panose="020B0606020202030204" pitchFamily="34" charset="0"/>
                <a:ea typeface="+mn-ea"/>
                <a:cs typeface="+mn-cs"/>
              </a:rPr>
              <a:t>Information model</a:t>
            </a:r>
            <a:r>
              <a:rPr lang="en-US" sz="1200" kern="1200" dirty="0">
                <a:solidFill>
                  <a:schemeClr val="tx1"/>
                </a:solidFill>
                <a:effectLst/>
                <a:latin typeface="Arial Narrow" panose="020B0606020202030204" pitchFamily="34" charset="0"/>
                <a:ea typeface="+mn-ea"/>
                <a:cs typeface="+mn-cs"/>
              </a:rPr>
              <a:t>: A representation of what data is associated with a domain and how that data is structured. Similar to a domain model, but with a focus on representing the information associated with the domain, rather than the domain objects themselves. Information models commonly are developed at the logical level, that is, they are specific about what data is captured, but do not specify database structures. Should include metadata (information about the information collected). Information model characteristics: Closed, includes metadata, useful for constructing artifacts using Model-Driven Architecture.</a:t>
            </a:r>
          </a:p>
          <a:p>
            <a:r>
              <a:rPr lang="en-US" sz="1200" i="1" kern="1200" dirty="0">
                <a:solidFill>
                  <a:schemeClr val="tx1"/>
                </a:solidFill>
                <a:effectLst/>
                <a:latin typeface="Arial Narrow" panose="020B0606020202030204" pitchFamily="34" charset="0"/>
                <a:ea typeface="+mn-ea"/>
                <a:cs typeface="+mn-cs"/>
              </a:rPr>
              <a:t>Example: FHIM</a:t>
            </a:r>
          </a:p>
          <a:p>
            <a:r>
              <a:rPr lang="en-US" sz="1200" b="1" kern="1200" dirty="0">
                <a:solidFill>
                  <a:schemeClr val="tx1"/>
                </a:solidFill>
                <a:effectLst/>
                <a:latin typeface="Arial Narrow" panose="020B0606020202030204" pitchFamily="34" charset="0"/>
                <a:ea typeface="+mn-ea"/>
                <a:cs typeface="+mn-cs"/>
              </a:rPr>
              <a:t>Ontology: </a:t>
            </a:r>
            <a:r>
              <a:rPr lang="en-US" sz="1200" kern="1200" dirty="0">
                <a:solidFill>
                  <a:schemeClr val="tx1"/>
                </a:solidFill>
                <a:effectLst/>
                <a:latin typeface="Arial Narrow" panose="020B0606020202030204" pitchFamily="34" charset="0"/>
                <a:ea typeface="+mn-ea"/>
                <a:cs typeface="+mn-cs"/>
              </a:rPr>
              <a:t>A formal naming and definition of the types, properties, and interrelationships of the concepts that really or fundamentally exist for a particular domain. An ontology can be developed for specific domain model or it can also be used across multiple domain models. Ontology characteristics: Open, useful for automated reasoning, often (but not exclusively) expressed in OWL.</a:t>
            </a:r>
          </a:p>
          <a:p>
            <a:r>
              <a:rPr lang="en-US" sz="1200" i="1" kern="1200" dirty="0">
                <a:solidFill>
                  <a:schemeClr val="tx1"/>
                </a:solidFill>
                <a:effectLst/>
                <a:latin typeface="Arial Narrow" panose="020B0606020202030204" pitchFamily="34" charset="0"/>
                <a:ea typeface="+mn-ea"/>
                <a:cs typeface="+mn-cs"/>
              </a:rPr>
              <a:t>Example: SNOMED-CT</a:t>
            </a:r>
            <a:endParaRPr lang="en-US" sz="1200" kern="1200" dirty="0">
              <a:solidFill>
                <a:schemeClr val="tx1"/>
              </a:solidFill>
              <a:effectLst/>
              <a:latin typeface="Arial Narrow" panose="020B0606020202030204" pitchFamily="34" charset="0"/>
              <a:ea typeface="+mn-ea"/>
              <a:cs typeface="+mn-cs"/>
            </a:endParaRPr>
          </a:p>
          <a:p>
            <a:r>
              <a:rPr lang="en-US" sz="1200" b="1" kern="1200" dirty="0">
                <a:solidFill>
                  <a:schemeClr val="tx1"/>
                </a:solidFill>
                <a:effectLst/>
                <a:latin typeface="Arial Narrow" panose="020B0606020202030204" pitchFamily="34" charset="0"/>
                <a:ea typeface="+mn-ea"/>
                <a:cs typeface="+mn-cs"/>
              </a:rPr>
              <a:t>Taxonomy: </a:t>
            </a:r>
            <a:r>
              <a:rPr lang="en-US" sz="1200" kern="1200" dirty="0">
                <a:solidFill>
                  <a:schemeClr val="tx1"/>
                </a:solidFill>
                <a:effectLst/>
                <a:latin typeface="Arial Narrow" panose="020B0606020202030204" pitchFamily="34" charset="0"/>
                <a:ea typeface="+mn-ea"/>
                <a:cs typeface="+mn-cs"/>
              </a:rPr>
              <a:t>A taxonomy is similar to an ontology, but taxonomy is usually only a hierarchy of concepts, while an ontology supports complex relationships between concepts. </a:t>
            </a:r>
          </a:p>
          <a:p>
            <a:r>
              <a:rPr lang="en-US" sz="1200" i="1" kern="1200" dirty="0">
                <a:solidFill>
                  <a:schemeClr val="tx1"/>
                </a:solidFill>
                <a:effectLst/>
                <a:latin typeface="Arial Narrow" panose="020B0606020202030204" pitchFamily="34" charset="0"/>
                <a:ea typeface="+mn-ea"/>
                <a:cs typeface="+mn-cs"/>
              </a:rPr>
              <a:t>Example: CMS Healthcare Provider Taxonomy Code Set (https://www.cms.gov/medicare/provider-enrollment-and-certification/medicareprovidersupenroll/taxonomy.html)</a:t>
            </a:r>
            <a:endParaRPr lang="en-US" sz="1200" kern="1200" dirty="0">
              <a:solidFill>
                <a:schemeClr val="tx1"/>
              </a:solidFill>
              <a:effectLst/>
              <a:latin typeface="Arial Narrow" panose="020B0606020202030204" pitchFamily="34" charset="0"/>
              <a:ea typeface="+mn-ea"/>
              <a:cs typeface="+mn-cs"/>
            </a:endParaRPr>
          </a:p>
          <a:p>
            <a:r>
              <a:rPr lang="en-US" sz="1200" b="1" kern="1200" dirty="0">
                <a:solidFill>
                  <a:schemeClr val="tx1"/>
                </a:solidFill>
                <a:effectLst/>
                <a:latin typeface="Arial Narrow" panose="020B0606020202030204" pitchFamily="34" charset="0"/>
                <a:ea typeface="+mn-ea"/>
                <a:cs typeface="+mn-cs"/>
              </a:rPr>
              <a:t>Data Element: </a:t>
            </a:r>
            <a:r>
              <a:rPr lang="en-US" sz="1200" kern="1200" dirty="0">
                <a:solidFill>
                  <a:schemeClr val="tx1"/>
                </a:solidFill>
                <a:effectLst/>
                <a:latin typeface="Arial Narrow" panose="020B0606020202030204" pitchFamily="34" charset="0"/>
                <a:ea typeface="+mn-ea"/>
                <a:cs typeface="+mn-cs"/>
              </a:rPr>
              <a:t>A unit of data for which the definition, identification, representation, and permissible values are specified. May not, in itself, provide complete context. May also be posed as a question-answer pair.</a:t>
            </a:r>
          </a:p>
          <a:p>
            <a:r>
              <a:rPr lang="en-US" sz="1200" i="1" kern="1200" dirty="0">
                <a:solidFill>
                  <a:schemeClr val="tx1"/>
                </a:solidFill>
                <a:effectLst/>
                <a:latin typeface="Arial Narrow" panose="020B0606020202030204" pitchFamily="34" charset="0"/>
                <a:ea typeface="+mn-ea"/>
                <a:cs typeface="+mn-cs"/>
              </a:rPr>
              <a:t>Example: US National Library of Medicine Data Element Catalog (https://www.nlm.nih.gov/healthit/dec/)</a:t>
            </a:r>
          </a:p>
          <a:p>
            <a:r>
              <a:rPr lang="en-US" sz="1200" b="1" kern="1200" dirty="0">
                <a:solidFill>
                  <a:schemeClr val="tx1"/>
                </a:solidFill>
                <a:effectLst/>
                <a:latin typeface="Arial Narrow" panose="020B0606020202030204" pitchFamily="34" charset="0"/>
                <a:ea typeface="+mn-ea"/>
                <a:cs typeface="+mn-cs"/>
              </a:rPr>
              <a:t>Exchange Package: </a:t>
            </a:r>
            <a:r>
              <a:rPr lang="en-US" sz="1200" kern="1200" dirty="0">
                <a:solidFill>
                  <a:schemeClr val="tx1"/>
                </a:solidFill>
                <a:effectLst/>
                <a:latin typeface="Arial Narrow" panose="020B0606020202030204" pitchFamily="34" charset="0"/>
                <a:ea typeface="+mn-ea"/>
                <a:cs typeface="+mn-cs"/>
              </a:rPr>
              <a:t>A set of information that is transferred between systems. The logical contents of exchange packages will be defined in terms of individual or groups of data elements. The logical content is independent of the wire format (syntax), but often the definition of an exchange package includes a specific syntax (how the information is serialized for transport).</a:t>
            </a:r>
          </a:p>
          <a:p>
            <a:r>
              <a:rPr lang="en-US" sz="1200" i="1" kern="1200" dirty="0">
                <a:solidFill>
                  <a:schemeClr val="tx1"/>
                </a:solidFill>
                <a:effectLst/>
                <a:latin typeface="Arial Narrow" panose="020B0606020202030204" pitchFamily="34" charset="0"/>
                <a:ea typeface="+mn-ea"/>
                <a:cs typeface="+mn-cs"/>
              </a:rPr>
              <a:t>Example: HL7 V2.5 ADT message, Continuity of Care Document</a:t>
            </a:r>
            <a:endParaRPr lang="en-US" sz="1200" kern="1200" dirty="0">
              <a:solidFill>
                <a:schemeClr val="tx1"/>
              </a:solidFill>
              <a:effectLst/>
              <a:latin typeface="Arial Narrow" panose="020B0606020202030204" pitchFamily="34" charset="0"/>
              <a:ea typeface="+mn-ea"/>
              <a:cs typeface="+mn-cs"/>
            </a:endParaRPr>
          </a:p>
          <a:p>
            <a:r>
              <a:rPr lang="en-US" sz="1200" b="1" kern="1200" dirty="0">
                <a:solidFill>
                  <a:schemeClr val="tx1"/>
                </a:solidFill>
                <a:effectLst/>
                <a:latin typeface="Arial Narrow" panose="020B0606020202030204" pitchFamily="34" charset="0"/>
                <a:ea typeface="+mn-ea"/>
                <a:cs typeface="+mn-cs"/>
              </a:rPr>
              <a:t>Transformation (often just called mapping) </a:t>
            </a:r>
            <a:r>
              <a:rPr lang="en-US" sz="1200" kern="1200" dirty="0">
                <a:solidFill>
                  <a:schemeClr val="tx1"/>
                </a:solidFill>
                <a:effectLst/>
                <a:latin typeface="Arial Narrow" panose="020B0606020202030204" pitchFamily="34" charset="0"/>
                <a:ea typeface="+mn-ea"/>
                <a:cs typeface="+mn-cs"/>
              </a:rPr>
              <a:t>is the process of mapping between data fields and the translation of terminology needed when the source information model, the local contents of the exchange package, or the target information models are not identical. </a:t>
            </a:r>
          </a:p>
          <a:p>
            <a:endParaRPr lang="en-US" sz="1200" kern="1200" dirty="0">
              <a:solidFill>
                <a:schemeClr val="tx1"/>
              </a:solidFill>
              <a:effectLst/>
              <a:latin typeface="Arial Narrow" panose="020B0606020202030204" pitchFamily="34" charset="0"/>
              <a:ea typeface="+mn-ea"/>
              <a:cs typeface="+mn-cs"/>
            </a:endParaRPr>
          </a:p>
          <a:p>
            <a:endParaRPr lang="en-US" sz="1200" baseline="0" dirty="0">
              <a:latin typeface="Arial Narrow" panose="020B0606020202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latin typeface="Arial Narrow" panose="020B0606020202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Arial Narrow" panose="020B0606020202030204" pitchFamily="34" charset="0"/>
              </a:rPr>
              <a:t>FHIM / CIMI are information models (conceptual / logical) they are not physical / implementation models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latin typeface="Arial Narrow" panose="020B0606020202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Arial Narrow" panose="020B0606020202030204" pitchFamily="34" charset="0"/>
              </a:rPr>
              <a:t>HL7 2.3, 2.8,3.0 separate chunks of data to get transported…..transport mechanism – more about data sharing</a:t>
            </a:r>
            <a:endParaRPr lang="en-US" sz="1200" dirty="0">
              <a:latin typeface="Arial Narrow" panose="020B0606020202030204" pitchFamily="34" charset="0"/>
            </a:endParaRPr>
          </a:p>
          <a:p>
            <a:endParaRPr lang="en-US" dirty="0"/>
          </a:p>
          <a:p>
            <a:endParaRPr lang="en-US" dirty="0"/>
          </a:p>
        </p:txBody>
      </p:sp>
      <p:sp>
        <p:nvSpPr>
          <p:cNvPr id="4" name="Slide Number Placeholder 3"/>
          <p:cNvSpPr>
            <a:spLocks noGrp="1"/>
          </p:cNvSpPr>
          <p:nvPr>
            <p:ph type="sldNum" sz="quarter" idx="10"/>
          </p:nvPr>
        </p:nvSpPr>
        <p:spPr/>
        <p:txBody>
          <a:bodyPr/>
          <a:lstStyle/>
          <a:p>
            <a:fld id="{0226F404-2704-4068-BCF9-4F32562B1078}" type="slidenum">
              <a:rPr lang="en-US" smtClean="0"/>
              <a:t>25</a:t>
            </a:fld>
            <a:endParaRPr lang="en-US" dirty="0"/>
          </a:p>
        </p:txBody>
      </p:sp>
    </p:spTree>
    <p:extLst>
      <p:ext uri="{BB962C8B-B14F-4D97-AF65-F5344CB8AC3E}">
        <p14:creationId xmlns:p14="http://schemas.microsoft.com/office/powerpoint/2010/main" val="7766555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POC for the MDA framework was to leverage and extend the existing assets available to and investments made by the ONC and the other federal agencies. The POC leverage existing working software used in the SAMSHA work using the MDA framework to automate creating logical semantic models from FHIR (and other Information Models such as CCDA and the FHIM) as well as in the HL7 SOA Cross Paradigm Interoperability Project which provided the traceability component of the Traceability and Gap Analysis Report. Additionally, the MDHT assets used by the ONC, the VA, NIST, and others is an integral part of the MDA Framework.  The existing FHIM asset was also incorporated into the framework.</a:t>
            </a:r>
            <a:endParaRPr lang="en-US" dirty="0"/>
          </a:p>
        </p:txBody>
      </p:sp>
      <p:sp>
        <p:nvSpPr>
          <p:cNvPr id="4" name="Slide Number Placeholder 3"/>
          <p:cNvSpPr>
            <a:spLocks noGrp="1"/>
          </p:cNvSpPr>
          <p:nvPr>
            <p:ph type="sldNum" sz="quarter" idx="10"/>
          </p:nvPr>
        </p:nvSpPr>
        <p:spPr/>
        <p:txBody>
          <a:bodyPr/>
          <a:lstStyle/>
          <a:p>
            <a:fld id="{B7438327-1EFA-8740-B14D-411C9960B5D7}" type="slidenum">
              <a:rPr lang="en-US" smtClean="0"/>
              <a:t>26</a:t>
            </a:fld>
            <a:endParaRPr lang="en-US" dirty="0"/>
          </a:p>
        </p:txBody>
      </p:sp>
    </p:spTree>
    <p:extLst>
      <p:ext uri="{BB962C8B-B14F-4D97-AF65-F5344CB8AC3E}">
        <p14:creationId xmlns:p14="http://schemas.microsoft.com/office/powerpoint/2010/main" val="3516210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The previously implemented transformations use specific metadata embedded within FHIM models to support the transformation to a target model. The proposed FHIM to FHIR transformation using MDMI is based on an initial proof-of-concept architecture framework that uses the following repeatable process as well as re-useable software components of the MDA Framework:</a:t>
            </a:r>
          </a:p>
          <a:p>
            <a:pPr lvl="0"/>
            <a:r>
              <a:rPr lang="en-US" sz="1300" dirty="0"/>
              <a:t>1 Annotate the FHIM using MDMI RI </a:t>
            </a:r>
          </a:p>
          <a:p>
            <a:pPr lvl="0"/>
            <a:r>
              <a:rPr lang="en-US" sz="1300" dirty="0"/>
              <a:t>2 Annotate the target platform specific model using MDMI RI </a:t>
            </a:r>
          </a:p>
          <a:p>
            <a:pPr defTabSz="483306">
              <a:defRPr/>
            </a:pPr>
            <a:r>
              <a:rPr lang="en-US" sz="1300" dirty="0"/>
              <a:t>3 Designate FHIM elements to be transformed </a:t>
            </a:r>
          </a:p>
          <a:p>
            <a:pPr lvl="0"/>
            <a:r>
              <a:rPr lang="en-US" sz="1300" dirty="0"/>
              <a:t>4 Using the FHIM MDMI Annotations, identify the corresponding target UML structure(s)</a:t>
            </a:r>
          </a:p>
          <a:p>
            <a:pPr lvl="0"/>
            <a:r>
              <a:rPr lang="en-US" sz="1300" dirty="0"/>
              <a:t>5 Using a target specific compare extension, identify the series of element additions, deletions, and modifications</a:t>
            </a:r>
          </a:p>
          <a:p>
            <a:pPr lvl="0"/>
            <a:r>
              <a:rPr lang="en-US" sz="1300" dirty="0"/>
              <a:t>6 Using a target specific model extension and the list of elements, generate the target platform UML for the profile classes </a:t>
            </a:r>
          </a:p>
          <a:p>
            <a:pPr lvl="0"/>
            <a:r>
              <a:rPr lang="en-US" sz="1300" dirty="0"/>
              <a:t>7 Use the target platform UML transformation to generate the corresponding artifacts, e.g. FHIR StructureDefinition</a:t>
            </a:r>
          </a:p>
          <a:p>
            <a:endParaRPr lang="en-US" dirty="0"/>
          </a:p>
        </p:txBody>
      </p:sp>
      <p:sp>
        <p:nvSpPr>
          <p:cNvPr id="4" name="Slide Number Placeholder 3"/>
          <p:cNvSpPr>
            <a:spLocks noGrp="1"/>
          </p:cNvSpPr>
          <p:nvPr>
            <p:ph type="sldNum" sz="quarter" idx="10"/>
          </p:nvPr>
        </p:nvSpPr>
        <p:spPr/>
        <p:txBody>
          <a:bodyPr/>
          <a:lstStyle/>
          <a:p>
            <a:fld id="{B7438327-1EFA-8740-B14D-411C9960B5D7}" type="slidenum">
              <a:rPr lang="en-US" smtClean="0"/>
              <a:t>27</a:t>
            </a:fld>
            <a:endParaRPr lang="en-US" dirty="0"/>
          </a:p>
        </p:txBody>
      </p:sp>
    </p:spTree>
    <p:extLst>
      <p:ext uri="{BB962C8B-B14F-4D97-AF65-F5344CB8AC3E}">
        <p14:creationId xmlns:p14="http://schemas.microsoft.com/office/powerpoint/2010/main" val="13916895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62441" indent="-362441">
              <a:buFont typeface="Arial" panose="020B0604020202020204" pitchFamily="34" charset="0"/>
              <a:buChar char="•"/>
            </a:pPr>
            <a:r>
              <a:rPr lang="en-US" dirty="0"/>
              <a:t>Agency Targeted review of content and tooling</a:t>
            </a:r>
          </a:p>
          <a:p>
            <a:pPr marL="845697" lvl="1" indent="-362441">
              <a:buFont typeface="Wingdings" panose="05000000000000000000" pitchFamily="2" charset="2"/>
              <a:buChar char="§"/>
            </a:pPr>
            <a:r>
              <a:rPr lang="en-US" dirty="0"/>
              <a:t>Demonstration, design review, code walk-through</a:t>
            </a:r>
          </a:p>
          <a:p>
            <a:pPr marL="362441" indent="-362441">
              <a:buFont typeface="Arial" panose="020B0604020202020204" pitchFamily="34" charset="0"/>
              <a:buChar char="•"/>
            </a:pPr>
            <a:r>
              <a:rPr lang="en-US" dirty="0"/>
              <a:t>Expand scope and use of FHIM content mapping</a:t>
            </a:r>
          </a:p>
          <a:p>
            <a:pPr marL="845697" lvl="1" indent="-362441">
              <a:buFont typeface="Wingdings" panose="05000000000000000000" pitchFamily="2" charset="2"/>
              <a:buChar char="§"/>
            </a:pPr>
            <a:r>
              <a:rPr lang="en-US" dirty="0"/>
              <a:t>Expand annotation of FHIM and FHIR models beyond allergies</a:t>
            </a:r>
          </a:p>
          <a:p>
            <a:pPr marL="845697" lvl="1" indent="-362441">
              <a:buFont typeface="Wingdings" panose="05000000000000000000" pitchFamily="2" charset="2"/>
              <a:buChar char="§"/>
            </a:pPr>
            <a:r>
              <a:rPr lang="en-US" dirty="0"/>
              <a:t>Pilot project with government agency SME users</a:t>
            </a:r>
          </a:p>
          <a:p>
            <a:pPr marL="362441" indent="-362441">
              <a:buFont typeface="Arial" panose="020B0604020202020204" pitchFamily="34" charset="0"/>
              <a:buChar char="•"/>
            </a:pPr>
            <a:r>
              <a:rPr lang="en-US" dirty="0"/>
              <a:t>Enhance traceability and gap analysis report</a:t>
            </a:r>
          </a:p>
          <a:p>
            <a:pPr marL="845697" lvl="1" indent="-362441">
              <a:buFont typeface="Wingdings" panose="05000000000000000000" pitchFamily="2" charset="2"/>
              <a:buChar char="§"/>
            </a:pPr>
            <a:r>
              <a:rPr lang="en-US" dirty="0"/>
              <a:t>Interoperability measurement column, Condition column, more complete information from FHIR and C-CDA models</a:t>
            </a:r>
          </a:p>
          <a:p>
            <a:pPr marL="362441" indent="-362441">
              <a:buFont typeface="Arial" panose="020B0604020202020204" pitchFamily="34" charset="0"/>
              <a:buChar char="•"/>
            </a:pPr>
            <a:r>
              <a:rPr lang="en-US" dirty="0"/>
              <a:t>Complete design and implementation of FHIR specification import/export to UML for HL7 balloted FHIR STU 3</a:t>
            </a:r>
          </a:p>
          <a:p>
            <a:pPr marL="362441" indent="-362441">
              <a:buFont typeface="Arial" panose="020B0604020202020204" pitchFamily="34" charset="0"/>
              <a:buChar char="•"/>
            </a:pPr>
            <a:r>
              <a:rPr lang="en-US" dirty="0"/>
              <a:t>Enhance functionality of automated FHIR profile generation</a:t>
            </a:r>
          </a:p>
          <a:p>
            <a:pPr marL="845697" lvl="1" indent="-362441">
              <a:buFont typeface="Wingdings" panose="05000000000000000000" pitchFamily="2" charset="2"/>
              <a:buChar char="§"/>
            </a:pPr>
            <a:r>
              <a:rPr lang="en-US" dirty="0"/>
              <a:t>Using FHIM to FHIR traceability and gap analysis</a:t>
            </a:r>
            <a:endParaRPr lang="en-US" sz="1900" dirty="0"/>
          </a:p>
          <a:p>
            <a:pPr marL="362441" indent="-362441">
              <a:buFont typeface="Arial" panose="020B0604020202020204" pitchFamily="34" charset="0"/>
              <a:buChar char="•"/>
            </a:pPr>
            <a:r>
              <a:rPr lang="en-US" dirty="0"/>
              <a:t>Integrate terminology services for analysis of value set mapping</a:t>
            </a:r>
          </a:p>
          <a:p>
            <a:pPr marL="845697" lvl="1" indent="-362441">
              <a:buFont typeface="Wingdings" panose="05000000000000000000" pitchFamily="2" charset="2"/>
              <a:buChar char="§"/>
            </a:pPr>
            <a:r>
              <a:rPr lang="en-US" dirty="0"/>
              <a:t>Partial automation of value set equivalence or differences</a:t>
            </a:r>
          </a:p>
          <a:p>
            <a:pPr marL="845697" lvl="1" indent="-362441">
              <a:buFont typeface="Wingdings" panose="05000000000000000000" pitchFamily="2" charset="2"/>
              <a:buChar char="§"/>
            </a:pPr>
            <a:r>
              <a:rPr lang="en-US" dirty="0"/>
              <a:t>Content</a:t>
            </a:r>
            <a:r>
              <a:rPr lang="en-US" baseline="0" dirty="0"/>
              <a:t> Services – Integrate PHINVAD or VSAC</a:t>
            </a:r>
          </a:p>
          <a:p>
            <a:pPr marL="845697" lvl="1" indent="-362441">
              <a:buFont typeface="Wingdings" panose="05000000000000000000" pitchFamily="2" charset="2"/>
              <a:buChar char="§"/>
            </a:pPr>
            <a:r>
              <a:rPr lang="en-US" baseline="0" dirty="0"/>
              <a:t>Binding – Update binding approach with the FHIM etc to follow HL7 Vocabulary group</a:t>
            </a:r>
          </a:p>
          <a:p>
            <a:pPr marL="845697" lvl="1" indent="-362441">
              <a:buFont typeface="Wingdings" panose="05000000000000000000" pitchFamily="2" charset="2"/>
              <a:buChar char="§"/>
            </a:pPr>
            <a:endParaRPr lang="en-US" dirty="0"/>
          </a:p>
          <a:p>
            <a:endParaRPr lang="en-US" dirty="0"/>
          </a:p>
        </p:txBody>
      </p:sp>
      <p:sp>
        <p:nvSpPr>
          <p:cNvPr id="4" name="Slide Number Placeholder 3"/>
          <p:cNvSpPr>
            <a:spLocks noGrp="1"/>
          </p:cNvSpPr>
          <p:nvPr>
            <p:ph type="sldNum" sz="quarter" idx="10"/>
          </p:nvPr>
        </p:nvSpPr>
        <p:spPr/>
        <p:txBody>
          <a:bodyPr/>
          <a:lstStyle/>
          <a:p>
            <a:fld id="{B7438327-1EFA-8740-B14D-411C9960B5D7}" type="slidenum">
              <a:rPr lang="en-US" smtClean="0"/>
              <a:t>28</a:t>
            </a:fld>
            <a:endParaRPr lang="en-US" dirty="0"/>
          </a:p>
        </p:txBody>
      </p:sp>
    </p:spTree>
    <p:extLst>
      <p:ext uri="{BB962C8B-B14F-4D97-AF65-F5344CB8AC3E}">
        <p14:creationId xmlns:p14="http://schemas.microsoft.com/office/powerpoint/2010/main" val="38066955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29</a:t>
            </a:fld>
            <a:endParaRPr lang="en-US" dirty="0"/>
          </a:p>
        </p:txBody>
      </p:sp>
    </p:spTree>
    <p:extLst>
      <p:ext uri="{BB962C8B-B14F-4D97-AF65-F5344CB8AC3E}">
        <p14:creationId xmlns:p14="http://schemas.microsoft.com/office/powerpoint/2010/main" val="21520528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SIGG = Standards Implementation</a:t>
            </a:r>
            <a:r>
              <a:rPr lang="en-US" baseline="0" dirty="0"/>
              <a:t> Guide Generator</a:t>
            </a:r>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30</a:t>
            </a:fld>
            <a:endParaRPr lang="en-US" dirty="0"/>
          </a:p>
        </p:txBody>
      </p:sp>
    </p:spTree>
    <p:extLst>
      <p:ext uri="{BB962C8B-B14F-4D97-AF65-F5344CB8AC3E}">
        <p14:creationId xmlns:p14="http://schemas.microsoft.com/office/powerpoint/2010/main" val="696330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3</a:t>
            </a:fld>
            <a:endParaRPr lang="en-US" dirty="0"/>
          </a:p>
        </p:txBody>
      </p:sp>
    </p:spTree>
    <p:extLst>
      <p:ext uri="{BB962C8B-B14F-4D97-AF65-F5344CB8AC3E}">
        <p14:creationId xmlns:p14="http://schemas.microsoft.com/office/powerpoint/2010/main" val="1131496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ctr">
              <a:buFont typeface="Arial" panose="020B0604020202020204" pitchFamily="34" charset="0"/>
              <a:buNone/>
            </a:pPr>
            <a:r>
              <a:rPr lang="en-US" sz="1200" b="1" kern="1200" dirty="0">
                <a:solidFill>
                  <a:schemeClr val="tx1"/>
                </a:solidFill>
                <a:effectLst/>
                <a:latin typeface="Arial Narrow" panose="020B0606020202030204" pitchFamily="34" charset="0"/>
                <a:ea typeface="+mn-ea"/>
                <a:cs typeface="+mn-cs"/>
              </a:rPr>
              <a:t>BLUF</a:t>
            </a:r>
            <a:r>
              <a:rPr lang="en-US" sz="1200" b="0" kern="1200" dirty="0">
                <a:solidFill>
                  <a:schemeClr val="tx1"/>
                </a:solidFill>
                <a:effectLst/>
                <a:latin typeface="Arial Narrow" panose="020B0606020202030204" pitchFamily="34" charset="0"/>
                <a:ea typeface="+mn-ea"/>
                <a:cs typeface="+mn-cs"/>
              </a:rPr>
              <a:t> (Bottom Line Up Front)</a:t>
            </a:r>
          </a:p>
          <a:p>
            <a:pPr marL="0" indent="0">
              <a:buFont typeface="Arial" panose="020B0604020202020204" pitchFamily="34" charset="0"/>
              <a:buNone/>
            </a:pPr>
            <a:r>
              <a:rPr lang="en-US" sz="1200" b="1" kern="1200" dirty="0">
                <a:solidFill>
                  <a:schemeClr val="tx1"/>
                </a:solidFill>
                <a:effectLst/>
                <a:latin typeface="Arial Narrow" panose="020B0606020202030204" pitchFamily="34" charset="0"/>
                <a:ea typeface="+mn-ea"/>
                <a:cs typeface="+mn-cs"/>
              </a:rPr>
              <a:t>As is</a:t>
            </a:r>
            <a:r>
              <a:rPr lang="en-US" sz="1200" kern="1200" dirty="0">
                <a:solidFill>
                  <a:schemeClr val="tx1"/>
                </a:solidFill>
                <a:effectLst/>
                <a:latin typeface="Arial Narrow" panose="020B0606020202030204" pitchFamily="34" charset="0"/>
                <a:ea typeface="+mn-ea"/>
                <a:cs typeface="+mn-cs"/>
              </a:rPr>
              <a:t>: no shared terminology content (floor 1), no shared information models (floor 2), then they are building from the 3rd floor up. No shared value from the 3rd floor up.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1" kern="1200" dirty="0">
              <a:solidFill>
                <a:schemeClr val="tx1"/>
              </a:solidFill>
              <a:effectLst/>
              <a:latin typeface="Arial Narrow" panose="020B0606020202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chemeClr val="tx1"/>
                </a:solidFill>
                <a:effectLst/>
                <a:latin typeface="Arial Narrow" panose="020B0606020202030204" pitchFamily="34" charset="0"/>
                <a:ea typeface="+mn-ea"/>
                <a:cs typeface="+mn-cs"/>
              </a:rPr>
              <a:t>Future</a:t>
            </a:r>
            <a:r>
              <a:rPr lang="en-US" sz="1200" b="1" kern="1200" baseline="0" dirty="0">
                <a:solidFill>
                  <a:schemeClr val="tx1"/>
                </a:solidFill>
                <a:effectLst/>
                <a:latin typeface="Arial Narrow" panose="020B0606020202030204" pitchFamily="34" charset="0"/>
                <a:ea typeface="+mn-ea"/>
                <a:cs typeface="+mn-cs"/>
              </a:rPr>
              <a:t> State</a:t>
            </a:r>
            <a:r>
              <a:rPr lang="en-US" sz="1200" kern="1200" dirty="0">
                <a:solidFill>
                  <a:schemeClr val="tx1"/>
                </a:solidFill>
                <a:effectLst/>
                <a:latin typeface="Arial Narrow" panose="020B0606020202030204" pitchFamily="34" charset="0"/>
                <a:ea typeface="+mn-ea"/>
                <a:cs typeface="+mn-cs"/>
              </a:rPr>
              <a:t>: shared terminology content (floor 1), shared information models (floor 2), sharable value built on floors above. </a:t>
            </a:r>
          </a:p>
          <a:p>
            <a:pPr marL="0" indent="0">
              <a:buFont typeface="Arial" panose="020B0604020202020204" pitchFamily="34" charset="0"/>
              <a:buNone/>
            </a:pPr>
            <a:endParaRPr lang="en-US" sz="1200" kern="1200" dirty="0">
              <a:solidFill>
                <a:schemeClr val="tx1"/>
              </a:solidFill>
              <a:effectLst/>
              <a:latin typeface="Arial Narrow" panose="020B0606020202030204" pitchFamily="34" charset="0"/>
              <a:ea typeface="+mn-ea"/>
              <a:cs typeface="+mn-cs"/>
            </a:endParaRPr>
          </a:p>
          <a:p>
            <a:pPr marL="0" indent="0">
              <a:buFont typeface="Arial" panose="020B0604020202020204" pitchFamily="34" charset="0"/>
              <a:buNone/>
            </a:pPr>
            <a:r>
              <a:rPr lang="en-US" sz="1200" b="1" kern="1200" dirty="0">
                <a:solidFill>
                  <a:schemeClr val="tx1"/>
                </a:solidFill>
                <a:effectLst/>
                <a:latin typeface="Arial Narrow" panose="020B0606020202030204" pitchFamily="34" charset="0"/>
                <a:ea typeface="+mn-ea"/>
                <a:cs typeface="+mn-cs"/>
              </a:rPr>
              <a:t>In a perfect world</a:t>
            </a:r>
            <a:r>
              <a:rPr lang="en-US" sz="1200" b="0" kern="1200" baseline="0" dirty="0">
                <a:solidFill>
                  <a:schemeClr val="tx1"/>
                </a:solidFill>
                <a:effectLst/>
                <a:latin typeface="Arial Narrow" panose="020B0606020202030204" pitchFamily="34" charset="0"/>
                <a:ea typeface="+mn-ea"/>
                <a:cs typeface="+mn-cs"/>
              </a:rPr>
              <a:t> the following would be done concurrently and with close collaboration</a:t>
            </a:r>
            <a:endParaRPr lang="en-US" sz="1200" kern="1200" dirty="0">
              <a:solidFill>
                <a:schemeClr val="tx1"/>
              </a:solidFill>
              <a:effectLst/>
              <a:latin typeface="Arial Narrow" panose="020B0606020202030204" pitchFamily="34" charset="0"/>
              <a:ea typeface="+mn-ea"/>
              <a:cs typeface="+mn-cs"/>
            </a:endParaRPr>
          </a:p>
          <a:p>
            <a:pPr marL="171450" lvl="0" indent="-171450">
              <a:buFont typeface="Arial" panose="020B0604020202020204" pitchFamily="34" charset="0"/>
              <a:buChar char="•"/>
            </a:pPr>
            <a:r>
              <a:rPr lang="en-US" sz="1200" b="0" u="sng" kern="1200" dirty="0">
                <a:solidFill>
                  <a:schemeClr val="tx1"/>
                </a:solidFill>
                <a:effectLst/>
                <a:latin typeface="Arial Narrow" panose="020B0606020202030204" pitchFamily="34" charset="0"/>
                <a:ea typeface="+mn-ea"/>
                <a:cs typeface="+mn-cs"/>
              </a:rPr>
              <a:t>Recommended Solution Part 1</a:t>
            </a:r>
            <a:r>
              <a:rPr lang="en-US" sz="1200" kern="1200" dirty="0">
                <a:solidFill>
                  <a:schemeClr val="tx1"/>
                </a:solidFill>
                <a:effectLst/>
                <a:latin typeface="Arial Narrow" panose="020B0606020202030204" pitchFamily="34" charset="0"/>
                <a:ea typeface="+mn-ea"/>
                <a:cs typeface="+mn-cs"/>
              </a:rPr>
              <a:t>: We integrate SOLOR into FHIM</a:t>
            </a:r>
          </a:p>
          <a:p>
            <a:pPr marL="685800" lvl="1" indent="-22860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Concurrently, resolving</a:t>
            </a:r>
            <a:r>
              <a:rPr lang="en-US" sz="1200" kern="1200" baseline="0" dirty="0">
                <a:solidFill>
                  <a:schemeClr val="tx1"/>
                </a:solidFill>
                <a:effectLst/>
                <a:latin typeface="Arial Narrow" panose="020B0606020202030204" pitchFamily="34" charset="0"/>
                <a:ea typeface="+mn-ea"/>
                <a:cs typeface="+mn-cs"/>
              </a:rPr>
              <a:t> SOLAR gaps</a:t>
            </a:r>
            <a:endParaRPr lang="en-US" sz="1200" kern="1200" dirty="0">
              <a:solidFill>
                <a:schemeClr val="tx1"/>
              </a:solidFill>
              <a:effectLst/>
              <a:latin typeface="Arial Narrow" panose="020B0606020202030204" pitchFamily="34" charset="0"/>
              <a:ea typeface="+mn-ea"/>
              <a:cs typeface="+mn-cs"/>
            </a:endParaRPr>
          </a:p>
          <a:p>
            <a:pPr marL="171450" indent="-171450">
              <a:buFont typeface="Arial" panose="020B0604020202020204" pitchFamily="34" charset="0"/>
              <a:buChar char="•"/>
            </a:pPr>
            <a:r>
              <a:rPr lang="en-US" sz="1200" b="0" u="sng" kern="1200" dirty="0">
                <a:solidFill>
                  <a:schemeClr val="tx1"/>
                </a:solidFill>
                <a:effectLst/>
                <a:latin typeface="Arial Narrow" panose="020B0606020202030204" pitchFamily="34" charset="0"/>
                <a:ea typeface="+mn-ea"/>
                <a:cs typeface="+mn-cs"/>
              </a:rPr>
              <a:t>Recommended</a:t>
            </a:r>
            <a:r>
              <a:rPr lang="en-US" sz="1200" b="0" u="sng" kern="1200" baseline="0" dirty="0">
                <a:solidFill>
                  <a:schemeClr val="tx1"/>
                </a:solidFill>
                <a:effectLst/>
                <a:latin typeface="Arial Narrow" panose="020B0606020202030204" pitchFamily="34" charset="0"/>
                <a:ea typeface="+mn-ea"/>
                <a:cs typeface="+mn-cs"/>
              </a:rPr>
              <a:t> Solution Part 2</a:t>
            </a:r>
            <a:r>
              <a:rPr lang="en-US" sz="1200" kern="1200" baseline="0" dirty="0">
                <a:solidFill>
                  <a:schemeClr val="tx1"/>
                </a:solidFill>
                <a:effectLst/>
                <a:latin typeface="Arial Narrow" panose="020B0606020202030204" pitchFamily="34" charset="0"/>
                <a:ea typeface="+mn-ea"/>
                <a:cs typeface="+mn-cs"/>
              </a:rPr>
              <a:t>: We integrate CIMI, FHIM and CQF</a:t>
            </a:r>
            <a:r>
              <a:rPr lang="en-US" sz="1200" kern="1200" dirty="0">
                <a:solidFill>
                  <a:schemeClr val="tx1"/>
                </a:solidFill>
                <a:effectLst/>
                <a:latin typeface="Arial Narrow" panose="020B0606020202030204" pitchFamily="34" charset="0"/>
                <a:ea typeface="+mn-ea"/>
                <a:cs typeface="+mn-cs"/>
              </a:rPr>
              <a:t> </a:t>
            </a:r>
          </a:p>
          <a:p>
            <a:pPr marL="171450" indent="-171450">
              <a:buFont typeface="Arial" panose="020B0604020202020204" pitchFamily="34" charset="0"/>
              <a:buChar char="•"/>
            </a:pPr>
            <a:r>
              <a:rPr lang="en-US" sz="1200" b="0" u="sng" kern="1200" dirty="0">
                <a:solidFill>
                  <a:schemeClr val="tx1"/>
                </a:solidFill>
                <a:effectLst/>
                <a:latin typeface="Arial Narrow" panose="020B0606020202030204" pitchFamily="34" charset="0"/>
                <a:ea typeface="+mn-ea"/>
                <a:cs typeface="+mn-cs"/>
              </a:rPr>
              <a:t>Recommended</a:t>
            </a:r>
            <a:r>
              <a:rPr lang="en-US" sz="1200" b="0" u="sng" kern="1200" baseline="0" dirty="0">
                <a:solidFill>
                  <a:schemeClr val="tx1"/>
                </a:solidFill>
                <a:effectLst/>
                <a:latin typeface="Arial Narrow" panose="020B0606020202030204" pitchFamily="34" charset="0"/>
                <a:ea typeface="+mn-ea"/>
                <a:cs typeface="+mn-cs"/>
              </a:rPr>
              <a:t> Solution Part 3</a:t>
            </a:r>
            <a:r>
              <a:rPr lang="en-US" sz="1200" kern="1200" baseline="0" dirty="0">
                <a:solidFill>
                  <a:schemeClr val="tx1"/>
                </a:solidFill>
                <a:effectLst/>
                <a:latin typeface="Arial Narrow" panose="020B0606020202030204" pitchFamily="34" charset="0"/>
                <a:ea typeface="+mn-ea"/>
                <a:cs typeface="+mn-cs"/>
              </a:rPr>
              <a:t>: We follow Agile refinement cycles through pilots and implementations</a:t>
            </a:r>
          </a:p>
          <a:p>
            <a:pPr marL="171450" indent="-171450">
              <a:buFont typeface="Arial" panose="020B0604020202020204" pitchFamily="34" charset="0"/>
              <a:buChar char="•"/>
            </a:pPr>
            <a:r>
              <a:rPr lang="en-US" sz="1200" u="sng" kern="1200" baseline="0" dirty="0">
                <a:solidFill>
                  <a:schemeClr val="tx1"/>
                </a:solidFill>
                <a:effectLst/>
                <a:latin typeface="Arial Narrow" panose="020B0606020202030204" pitchFamily="34" charset="0"/>
                <a:ea typeface="+mn-ea"/>
                <a:cs typeface="+mn-cs"/>
              </a:rPr>
              <a:t>Recommended Solution Part 3</a:t>
            </a:r>
            <a:r>
              <a:rPr lang="en-US" sz="1200" kern="1200" baseline="0" dirty="0">
                <a:solidFill>
                  <a:schemeClr val="tx1"/>
                </a:solidFill>
                <a:effectLst/>
                <a:latin typeface="Arial Narrow" panose="020B0606020202030204" pitchFamily="34" charset="0"/>
                <a:ea typeface="+mn-ea"/>
                <a:cs typeface="+mn-cs"/>
              </a:rPr>
              <a:t>: We develop adequate documentation, test cases, fixtures and supporting resources</a:t>
            </a:r>
          </a:p>
          <a:p>
            <a:pPr marL="0" indent="0">
              <a:buFont typeface="+mj-lt"/>
              <a:buNone/>
            </a:pPr>
            <a:endParaRPr lang="en-US" sz="1200" b="1" kern="1200" dirty="0">
              <a:solidFill>
                <a:schemeClr val="tx1"/>
              </a:solidFill>
              <a:effectLst/>
              <a:latin typeface="Arial Narrow" panose="020B0606020202030204" pitchFamily="34" charset="0"/>
              <a:ea typeface="+mn-ea"/>
              <a:cs typeface="+mn-cs"/>
            </a:endParaRPr>
          </a:p>
          <a:p>
            <a:pPr marL="0" indent="0">
              <a:buFont typeface="+mj-lt"/>
              <a:buNone/>
            </a:pPr>
            <a:r>
              <a:rPr lang="en-US" sz="1200" b="1" kern="1200" dirty="0">
                <a:solidFill>
                  <a:schemeClr val="tx1"/>
                </a:solidFill>
                <a:effectLst/>
                <a:latin typeface="Arial Narrow" panose="020B0606020202030204" pitchFamily="34" charset="0"/>
                <a:ea typeface="+mn-ea"/>
                <a:cs typeface="+mn-cs"/>
              </a:rPr>
              <a:t>In the real world</a:t>
            </a:r>
            <a:r>
              <a:rPr lang="en-US" sz="1200" b="0" kern="1200" dirty="0">
                <a:solidFill>
                  <a:schemeClr val="tx1"/>
                </a:solidFill>
                <a:effectLst/>
                <a:latin typeface="Arial Narrow" panose="020B0606020202030204" pitchFamily="34" charset="0"/>
                <a:ea typeface="+mn-ea"/>
                <a:cs typeface="+mn-cs"/>
              </a:rPr>
              <a:t>,</a:t>
            </a:r>
            <a:r>
              <a:rPr lang="en-US" sz="1200" b="0" kern="1200" baseline="0" dirty="0">
                <a:solidFill>
                  <a:schemeClr val="tx1"/>
                </a:solidFill>
                <a:effectLst/>
                <a:latin typeface="Arial Narrow" panose="020B0606020202030204" pitchFamily="34" charset="0"/>
                <a:ea typeface="+mn-ea"/>
                <a:cs typeface="+mn-cs"/>
              </a:rPr>
              <a:t> we are asking:</a:t>
            </a:r>
            <a:endParaRPr lang="en-US" sz="1200" kern="1200" dirty="0">
              <a:solidFill>
                <a:schemeClr val="tx1"/>
              </a:solidFill>
              <a:effectLst/>
              <a:latin typeface="Arial Narrow" panose="020B0606020202030204" pitchFamily="34" charset="0"/>
              <a:ea typeface="+mn-ea"/>
              <a:cs typeface="+mn-cs"/>
            </a:endParaRPr>
          </a:p>
          <a:p>
            <a:pPr marL="171450" indent="-17145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the Federal Partners to provide resources to make efficient and effective progress in the near, mid and long term.</a:t>
            </a:r>
          </a:p>
          <a:p>
            <a:pPr marL="171450" indent="-17145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the Federal Partners to work together to deliver—in an ongoing way—a single integrated terminology system (SOLOR), that meets all US regulatory requirements, while simplifying implementation for developers. </a:t>
            </a:r>
          </a:p>
          <a:p>
            <a:pPr marL="171450" indent="-17145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the FHA to facilitate Federal Partner governance and configuration management of this work</a:t>
            </a:r>
          </a:p>
          <a:p>
            <a:pPr marL="171450" indent="-17145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This ONC OTS to </a:t>
            </a:r>
            <a:r>
              <a:rPr lang="en-US" sz="1200" kern="1200" baseline="0" dirty="0">
                <a:solidFill>
                  <a:schemeClr val="tx1"/>
                </a:solidFill>
                <a:effectLst/>
                <a:latin typeface="Arial Narrow" panose="020B0606020202030204" pitchFamily="34" charset="0"/>
                <a:ea typeface="+mn-ea"/>
                <a:cs typeface="+mn-cs"/>
              </a:rPr>
              <a:t>endorse this initiative and </a:t>
            </a:r>
            <a:r>
              <a:rPr lang="en-US" sz="1200" kern="1200" dirty="0">
                <a:solidFill>
                  <a:schemeClr val="tx1"/>
                </a:solidFill>
                <a:effectLst/>
                <a:latin typeface="Arial Narrow" panose="020B0606020202030204" pitchFamily="34" charset="0"/>
                <a:ea typeface="+mn-ea"/>
                <a:cs typeface="+mn-cs"/>
              </a:rPr>
              <a:t>facility resources  </a:t>
            </a:r>
          </a:p>
          <a:p>
            <a:pPr marL="171450" indent="-17145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We are asking the IPO to provide coordination and facilitation</a:t>
            </a:r>
          </a:p>
          <a:p>
            <a:pPr marL="171450" indent="-17145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We are asking HL7 to facilitate </a:t>
            </a:r>
          </a:p>
          <a:p>
            <a:pPr marL="628650" lvl="1" indent="-17145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international, commercial</a:t>
            </a:r>
            <a:r>
              <a:rPr lang="en-US" sz="1200" kern="1200" baseline="0" dirty="0">
                <a:solidFill>
                  <a:schemeClr val="tx1"/>
                </a:solidFill>
                <a:effectLst/>
                <a:latin typeface="Arial Narrow" panose="020B0606020202030204" pitchFamily="34" charset="0"/>
                <a:ea typeface="+mn-ea"/>
                <a:cs typeface="+mn-cs"/>
              </a:rPr>
              <a:t> and</a:t>
            </a:r>
            <a:r>
              <a:rPr lang="en-US" sz="1200" kern="1200" dirty="0">
                <a:solidFill>
                  <a:schemeClr val="tx1"/>
                </a:solidFill>
                <a:effectLst/>
                <a:latin typeface="Arial Narrow" panose="020B0606020202030204" pitchFamily="34" charset="0"/>
                <a:ea typeface="+mn-ea"/>
                <a:cs typeface="+mn-cs"/>
              </a:rPr>
              <a:t> academic peer review</a:t>
            </a:r>
            <a:r>
              <a:rPr lang="en-US" sz="1200" kern="1200" baseline="0" dirty="0">
                <a:solidFill>
                  <a:schemeClr val="tx1"/>
                </a:solidFill>
                <a:effectLst/>
                <a:latin typeface="Arial Narrow" panose="020B0606020202030204" pitchFamily="34" charset="0"/>
                <a:ea typeface="+mn-ea"/>
                <a:cs typeface="+mn-cs"/>
              </a:rPr>
              <a:t> and</a:t>
            </a:r>
            <a:r>
              <a:rPr lang="en-US" sz="1200" kern="1200" dirty="0">
                <a:solidFill>
                  <a:schemeClr val="tx1"/>
                </a:solidFill>
                <a:effectLst/>
                <a:latin typeface="Arial Narrow" panose="020B0606020202030204" pitchFamily="34" charset="0"/>
                <a:ea typeface="+mn-ea"/>
                <a:cs typeface="+mn-cs"/>
              </a:rPr>
              <a:t> </a:t>
            </a:r>
          </a:p>
          <a:p>
            <a:pPr marL="628650" lvl="1" indent="-17145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ballot governance and configuration management. </a:t>
            </a:r>
          </a:p>
          <a:p>
            <a:pPr marL="628650" lvl="1" indent="-17145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Coordination of an ISO ballot (this will be several years from now)</a:t>
            </a:r>
          </a:p>
          <a:p>
            <a:pPr lvl="0"/>
            <a:endParaRPr lang="en-US" sz="1200" dirty="0">
              <a:latin typeface="Arial Narrow" panose="020B0606020202030204" pitchFamily="34" charset="0"/>
            </a:endParaRPr>
          </a:p>
          <a:p>
            <a:pPr lvl="0"/>
            <a:endParaRPr lang="en-US" sz="1200" dirty="0">
              <a:latin typeface="Arial Narrow" panose="020B0606020202030204" pitchFamily="34" charset="0"/>
            </a:endParaRPr>
          </a:p>
          <a:p>
            <a:pPr lvl="1"/>
            <a:endParaRPr lang="en-US" sz="1200" dirty="0">
              <a:latin typeface="Arial Narrow" panose="020B0606020202030204" pitchFamily="34" charset="0"/>
            </a:endParaRPr>
          </a:p>
          <a:p>
            <a:pPr marL="171450" lvl="0" indent="-171450">
              <a:buFont typeface="Arial" panose="020B0604020202020204" pitchFamily="34" charset="0"/>
              <a:buChar char="•"/>
            </a:pPr>
            <a:r>
              <a:rPr lang="en-US" sz="1200" dirty="0">
                <a:latin typeface="Arial Narrow" panose="020B0606020202030204" pitchFamily="34" charset="0"/>
              </a:rPr>
              <a:t>Analogy of the Challenge:  Today’s efforts occur as if we’re always trying to build the ultimate skyscraper, starting on the 3</a:t>
            </a:r>
            <a:r>
              <a:rPr lang="en-US" sz="1200" baseline="30000" dirty="0">
                <a:latin typeface="Arial Narrow" panose="020B0606020202030204" pitchFamily="34" charset="0"/>
              </a:rPr>
              <a:t>rd</a:t>
            </a:r>
            <a:r>
              <a:rPr lang="en-US" sz="1200" dirty="0">
                <a:latin typeface="Arial Narrow" panose="020B0606020202030204" pitchFamily="34" charset="0"/>
              </a:rPr>
              <a:t> Floor. </a:t>
            </a:r>
          </a:p>
          <a:p>
            <a:pPr marL="171450" lvl="0" indent="-171450">
              <a:buFont typeface="Arial" panose="020B0604020202020204" pitchFamily="34" charset="0"/>
              <a:buChar char="•"/>
            </a:pPr>
            <a:r>
              <a:rPr lang="en-US" sz="1200" dirty="0">
                <a:latin typeface="Arial Narrow" panose="020B0606020202030204" pitchFamily="34" charset="0"/>
              </a:rPr>
              <a:t>Inconsistencies exist/become extended producing transformational (mapping) efforts = models, models everywhere</a:t>
            </a:r>
          </a:p>
          <a:p>
            <a:pPr marL="171450" lvl="0" indent="-171450">
              <a:buFont typeface="Arial" panose="020B0604020202020204" pitchFamily="34" charset="0"/>
              <a:buChar char="•"/>
            </a:pPr>
            <a:r>
              <a:rPr lang="en-US" sz="1200" dirty="0">
                <a:latin typeface="Arial Narrow" panose="020B0606020202030204" pitchFamily="34" charset="0"/>
              </a:rPr>
              <a:t>The problem is that today’s healthcare systems do not capture information and its context consistently, and consequently, they cannot easily share-or-merge information from different sources to create a computable operational-picture (aka longitudinal patient-records, care plans, clinical knowledge and other shared healthcare information across time, multiple care locations and differing contexts). </a:t>
            </a:r>
          </a:p>
          <a:p>
            <a:pPr marL="171450" lvl="0" indent="-171450">
              <a:buFont typeface="Arial" panose="020B0604020202020204" pitchFamily="34" charset="0"/>
              <a:buChar char="•"/>
            </a:pPr>
            <a:r>
              <a:rPr lang="en-US" sz="1200" dirty="0">
                <a:latin typeface="Arial Narrow" panose="020B0606020202030204" pitchFamily="34" charset="0"/>
              </a:rPr>
              <a:t>If continued and unchecked, even the best of implementation accelerators, like FHIR  with its extensions and profiles, allow far too much implementation variation; where, each project often creates, from scratch, yet, another information model, e.g. through a mapping exercise.  </a:t>
            </a:r>
          </a:p>
          <a:p>
            <a:pPr marL="171450" lvl="0" indent="-171450">
              <a:buFont typeface="Arial" panose="020B0604020202020204" pitchFamily="34" charset="0"/>
              <a:buChar char="•"/>
            </a:pPr>
            <a:r>
              <a:rPr lang="en-US" sz="1200" dirty="0">
                <a:latin typeface="Arial Narrow" panose="020B0606020202030204" pitchFamily="34" charset="0"/>
              </a:rPr>
              <a:t>The missed opportunity is to leverage a shared logical Reference Information Model minimizing the duplicative-work, avoiding inconsistencies and avoiding the necessity to engage these SMEs, these resources and our larger community. This is the “models, models everywhere phenomenon ”. As an example,</a:t>
            </a:r>
          </a:p>
          <a:p>
            <a:pPr marL="628650" lvl="1" indent="-171450">
              <a:buFont typeface="Wingdings" panose="05000000000000000000" pitchFamily="2" charset="2"/>
              <a:buChar char="Ø"/>
            </a:pPr>
            <a:r>
              <a:rPr lang="en-US" sz="1200" dirty="0">
                <a:latin typeface="Arial Narrow" panose="020B0606020202030204" pitchFamily="34" charset="0"/>
              </a:rPr>
              <a:t>Standards, in general, use different formats and rules for ‘simple’ things like: name, address, dates. Resulting in EHR-systems that after decades cannot uniformly exchange this ‘simple’ ubiquitous data; let alone ‘complex’ clinical health data.</a:t>
            </a:r>
          </a:p>
          <a:p>
            <a:pPr marL="628650" lvl="1" indent="-171450">
              <a:buFont typeface="Wingdings" panose="05000000000000000000" pitchFamily="2" charset="2"/>
              <a:buChar char="Ø"/>
            </a:pPr>
            <a:r>
              <a:rPr lang="en-US" sz="1200" dirty="0">
                <a:latin typeface="Arial Narrow" panose="020B0606020202030204" pitchFamily="34" charset="0"/>
              </a:rPr>
              <a:t>the HL7 EHR Interoperability workgroup, in its analysis “Record Entry Lifecycle Event Metadata using FHIR,” found substantial provenance (who, what, when, where and how) inconsistencies among FHIR resources .</a:t>
            </a:r>
          </a:p>
          <a:p>
            <a:pPr marL="1085850" lvl="2" indent="-171450">
              <a:buFont typeface="Wingdings" panose="05000000000000000000" pitchFamily="2" charset="2"/>
              <a:buChar char="§"/>
            </a:pPr>
            <a:r>
              <a:rPr lang="en-US" sz="1200" dirty="0">
                <a:latin typeface="Arial Narrow" panose="020B0606020202030204" pitchFamily="34" charset="0"/>
              </a:rPr>
              <a:t>http://wiki.hl7.org/index.php?title=EHR_Interoperability_WG  </a:t>
            </a:r>
          </a:p>
          <a:p>
            <a:pPr marL="628650" lvl="1" indent="-171450">
              <a:buFont typeface="Wingdings" panose="05000000000000000000" pitchFamily="2" charset="2"/>
              <a:buChar char="Ø"/>
            </a:pPr>
            <a:r>
              <a:rPr lang="en-US" sz="1200" dirty="0">
                <a:latin typeface="Arial Narrow" panose="020B0606020202030204" pitchFamily="34" charset="0"/>
              </a:rPr>
              <a:t>The SOLOR/LEGO team found FHIR tries to define things such as attributes for anatomy, that are not based on a particular model of anatomy, and thus you get semantic overlap, with the burden of reconciliation, which may not even be possible, if left to the end user.</a:t>
            </a:r>
          </a:p>
        </p:txBody>
      </p:sp>
      <p:sp>
        <p:nvSpPr>
          <p:cNvPr id="4" name="Slide Number Placeholder 3"/>
          <p:cNvSpPr>
            <a:spLocks noGrp="1"/>
          </p:cNvSpPr>
          <p:nvPr>
            <p:ph type="sldNum" sz="quarter" idx="10"/>
          </p:nvPr>
        </p:nvSpPr>
        <p:spPr/>
        <p:txBody>
          <a:bodyPr/>
          <a:lstStyle/>
          <a:p>
            <a:fld id="{C4C54939-C608-486A-BE30-E8A8CF819837}" type="slidenum">
              <a:rPr lang="en-US" smtClean="0"/>
              <a:t>4</a:t>
            </a:fld>
            <a:endParaRPr lang="en-US" dirty="0"/>
          </a:p>
        </p:txBody>
      </p:sp>
    </p:spTree>
    <p:extLst>
      <p:ext uri="{BB962C8B-B14F-4D97-AF65-F5344CB8AC3E}">
        <p14:creationId xmlns:p14="http://schemas.microsoft.com/office/powerpoint/2010/main" val="3539522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0" dirty="0">
                <a:solidFill>
                  <a:schemeClr val="tx1"/>
                </a:solidFill>
                <a:latin typeface="Arial" panose="020B0604020202020204" pitchFamily="34" charset="0"/>
                <a:cs typeface="Arial" panose="020B0604020202020204" pitchFamily="34" charset="0"/>
              </a:rPr>
              <a:t>Today, implementation is too complicated, and not interoperable, even when using well known standards. </a:t>
            </a:r>
          </a:p>
          <a:p>
            <a:r>
              <a:rPr lang="en-US" sz="8000" dirty="0">
                <a:solidFill>
                  <a:schemeClr val="tx1"/>
                </a:solidFill>
                <a:latin typeface="Arial" panose="020B0604020202020204" pitchFamily="34" charset="0"/>
                <a:cs typeface="Arial" panose="020B0604020202020204" pitchFamily="34" charset="0"/>
              </a:rPr>
              <a:t>FHIM exists to address one form of information modeling for the federal partners; less known to also serve a larger community</a:t>
            </a:r>
          </a:p>
          <a:p>
            <a:r>
              <a:rPr lang="en-US" sz="8000" dirty="0">
                <a:solidFill>
                  <a:schemeClr val="tx1"/>
                </a:solidFill>
                <a:latin typeface="Arial" panose="020B0604020202020204" pitchFamily="34" charset="0"/>
                <a:cs typeface="Arial" panose="020B0604020202020204" pitchFamily="34" charset="0"/>
              </a:rPr>
              <a:t>CIMI exists to address another form of information modeling for an even broader (international) community </a:t>
            </a:r>
          </a:p>
          <a:p>
            <a:r>
              <a:rPr lang="en-US" sz="8000" dirty="0">
                <a:solidFill>
                  <a:schemeClr val="tx1"/>
                </a:solidFill>
                <a:latin typeface="Arial" panose="020B0604020202020204" pitchFamily="34" charset="0"/>
                <a:cs typeface="Arial" panose="020B0604020202020204" pitchFamily="34" charset="0"/>
              </a:rPr>
              <a:t>There are even more that need to come together, and more importantly they need to become routinely and consistently used and more meaningful to implementers </a:t>
            </a:r>
          </a:p>
          <a:p>
            <a:r>
              <a:rPr lang="en-US" sz="8000" dirty="0">
                <a:solidFill>
                  <a:schemeClr val="tx1"/>
                </a:solidFill>
                <a:latin typeface="Arial" panose="020B0604020202020204" pitchFamily="34" charset="0"/>
                <a:cs typeface="Arial" panose="020B0604020202020204" pitchFamily="34" charset="0"/>
              </a:rPr>
              <a:t>The Opportunity:  via the Jan 2016 HL7 CIMI Modeling Working Group Meeting, an Investigative Study was launched to entertain the integration of   </a:t>
            </a:r>
          </a:p>
          <a:p>
            <a:pPr marL="742950" lvl="2" indent="-342900"/>
            <a:r>
              <a:rPr lang="en-US" sz="7600" dirty="0">
                <a:solidFill>
                  <a:schemeClr val="tx1"/>
                </a:solidFill>
                <a:latin typeface="Arial" panose="020B0604020202020204" pitchFamily="34" charset="0"/>
                <a:cs typeface="Arial" panose="020B0604020202020204" pitchFamily="34" charset="0"/>
              </a:rPr>
              <a:t>FHIM</a:t>
            </a:r>
          </a:p>
          <a:p>
            <a:pPr marL="742950" lvl="2" indent="-342900"/>
            <a:r>
              <a:rPr lang="en-US" sz="7600" dirty="0">
                <a:solidFill>
                  <a:schemeClr val="tx1"/>
                </a:solidFill>
                <a:latin typeface="Arial" panose="020B0604020202020204" pitchFamily="34" charset="0"/>
                <a:cs typeface="Arial" panose="020B0604020202020204" pitchFamily="34" charset="0"/>
              </a:rPr>
              <a:t>CIMI/HSPC</a:t>
            </a:r>
          </a:p>
          <a:p>
            <a:pPr marL="742950" lvl="2" indent="-342900"/>
            <a:r>
              <a:rPr lang="en-US" sz="7600" dirty="0">
                <a:solidFill>
                  <a:schemeClr val="tx1"/>
                </a:solidFill>
                <a:latin typeface="Arial" panose="020B0604020202020204" pitchFamily="34" charset="0"/>
                <a:cs typeface="Arial" panose="020B0604020202020204" pitchFamily="34" charset="0"/>
              </a:rPr>
              <a:t>CQF</a:t>
            </a:r>
          </a:p>
          <a:p>
            <a:pPr marL="742950" lvl="2" indent="-342900"/>
            <a:r>
              <a:rPr lang="en-US" sz="7600" dirty="0">
                <a:solidFill>
                  <a:schemeClr val="tx1"/>
                </a:solidFill>
                <a:latin typeface="Arial" panose="020B0604020202020204" pitchFamily="34" charset="0"/>
                <a:cs typeface="Arial" panose="020B0604020202020204" pitchFamily="34" charset="0"/>
              </a:rPr>
              <a:t>SOLOR</a:t>
            </a:r>
          </a:p>
          <a:p>
            <a:pPr marL="742950" lvl="2" indent="-342900"/>
            <a:r>
              <a:rPr lang="en-US" sz="7600" dirty="0">
                <a:solidFill>
                  <a:schemeClr val="tx1"/>
                </a:solidFill>
                <a:latin typeface="Arial" panose="020B0604020202020204" pitchFamily="34" charset="0"/>
                <a:cs typeface="Arial" panose="020B0604020202020204" pitchFamily="34" charset="0"/>
              </a:rPr>
              <a:t>Through applied tooling of the MDHT/MDMI</a:t>
            </a:r>
          </a:p>
          <a:p>
            <a:r>
              <a:rPr lang="en-US" sz="8000" dirty="0">
                <a:solidFill>
                  <a:schemeClr val="tx1"/>
                </a:solidFill>
                <a:latin typeface="Arial" panose="020B0604020202020204" pitchFamily="34" charset="0"/>
                <a:cs typeface="Arial" panose="020B0604020202020204" pitchFamily="34" charset="0"/>
              </a:rPr>
              <a:t>A Two-Day Technical Forum was added to accent on the opportunity—to all stakeholders </a:t>
            </a:r>
          </a:p>
          <a:p>
            <a:pPr marL="457200" lvl="1" indent="0">
              <a:buNone/>
            </a:pPr>
            <a:endParaRPr lang="en-US" sz="2400" dirty="0"/>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1200" dirty="0"/>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1200"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dirty="0"/>
              <a:t>Harmonize all CIMI integrated models and tools with the FHIR resource “logical model” to generate or map-and-gap consistent FHIR Resources, Extensions and Profiles.</a:t>
            </a:r>
          </a:p>
          <a:p>
            <a:pPr lvl="1"/>
            <a:endParaRPr lang="en-US" sz="1200" b="1" kern="1200" dirty="0">
              <a:solidFill>
                <a:schemeClr val="tx1"/>
              </a:solidFill>
              <a:effectLst/>
              <a:latin typeface="+mn-lt"/>
              <a:ea typeface="+mn-ea"/>
              <a:cs typeface="+mn-cs"/>
            </a:endParaRPr>
          </a:p>
          <a:p>
            <a:pPr lvl="1"/>
            <a:endParaRPr lang="en-US" sz="1200" b="1" kern="1200" dirty="0">
              <a:solidFill>
                <a:schemeClr val="tx1"/>
              </a:solidFill>
              <a:effectLst/>
              <a:latin typeface="+mn-lt"/>
              <a:ea typeface="+mn-ea"/>
              <a:cs typeface="+mn-cs"/>
            </a:endParaRPr>
          </a:p>
          <a:p>
            <a:pPr lvl="1"/>
            <a:r>
              <a:rPr lang="en-US" sz="1200" b="1" kern="1200" dirty="0">
                <a:solidFill>
                  <a:schemeClr val="tx1"/>
                </a:solidFill>
                <a:effectLst/>
                <a:latin typeface="+mn-lt"/>
                <a:ea typeface="+mn-ea"/>
                <a:cs typeface="+mn-cs"/>
              </a:rPr>
              <a:t>Mapping alone does not work</a:t>
            </a:r>
            <a:r>
              <a:rPr lang="en-US" sz="1200" kern="1200" dirty="0">
                <a:solidFill>
                  <a:schemeClr val="tx1"/>
                </a:solidFill>
                <a:effectLst/>
                <a:latin typeface="+mn-lt"/>
                <a:ea typeface="+mn-ea"/>
                <a:cs typeface="+mn-cs"/>
              </a:rPr>
              <a:t>: If continued and unchecked, even the best of implementation accelerators, like FHIR with its extensions and profiles, allow far too much implementation variation; where, each project often creates, from scratch, yet, another information model, e.g. through a mapping exercise. The missed opportunity is to leverage a shared CLIM minimizing duplicative-work, avoiding inconsistencies and avoiding the necessity to engage these SMEs, these resources and our larger community. This is the “Models/Standards, Models/Standards Everywhere Conundrum”. As an example,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Standards use different formats and rules for ‘simple’ things like: name, address, dates or gender. Resulting in EHR-systems that after decades cannot uniformly exchange this ‘simple’ ubiquitous data; let alone ‘complex’ clinical health data.</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HL7 EHR Interoperability workgroup, in its analysis of “Record Entry Lifecycle Event Metadata using FHIR,” found substantial provenance (who, what, when, where and how) inconsistencies among FHIR resources.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SOLOR and LEGO team found FHIR tries to define things such as attributes for anatomy, that are not based on a particular model of anatomy, and thus you get semantic overlap, with the burden of reconciliation, which may not even be possible, if left to the end user.</a:t>
            </a:r>
          </a:p>
        </p:txBody>
      </p:sp>
      <p:sp>
        <p:nvSpPr>
          <p:cNvPr id="4" name="Slide Number Placeholder 3"/>
          <p:cNvSpPr>
            <a:spLocks noGrp="1"/>
          </p:cNvSpPr>
          <p:nvPr>
            <p:ph type="sldNum" sz="quarter" idx="10"/>
          </p:nvPr>
        </p:nvSpPr>
        <p:spPr/>
        <p:txBody>
          <a:bodyPr/>
          <a:lstStyle/>
          <a:p>
            <a:fld id="{C4C54939-C608-486A-BE30-E8A8CF819837}" type="slidenum">
              <a:rPr lang="en-US" smtClean="0"/>
              <a:t>5</a:t>
            </a:fld>
            <a:endParaRPr lang="en-US" dirty="0"/>
          </a:p>
        </p:txBody>
      </p:sp>
    </p:spTree>
    <p:extLst>
      <p:ext uri="{BB962C8B-B14F-4D97-AF65-F5344CB8AC3E}">
        <p14:creationId xmlns:p14="http://schemas.microsoft.com/office/powerpoint/2010/main" val="2507073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Co Sponsored Event Planned</a:t>
            </a:r>
          </a:p>
          <a:p>
            <a:pPr marL="342900" indent="-342900">
              <a:buFont typeface="Arial" panose="020B0604020202020204" pitchFamily="34" charset="0"/>
              <a:buChar char="•"/>
            </a:pPr>
            <a:r>
              <a:rPr lang="en-US" dirty="0"/>
              <a:t>Content orchestrated by the SMEs </a:t>
            </a:r>
          </a:p>
          <a:p>
            <a:pPr marL="342900" indent="-342900">
              <a:buFont typeface="Arial" panose="020B0604020202020204" pitchFamily="34" charset="0"/>
              <a:buChar char="•"/>
            </a:pPr>
            <a:r>
              <a:rPr lang="en-US" dirty="0"/>
              <a:t>Co sponsored by the Directors from: 	</a:t>
            </a:r>
          </a:p>
          <a:p>
            <a:pPr marL="800100" lvl="1" indent="-342900">
              <a:buFont typeface="Courier New" panose="02070309020205020404" pitchFamily="49" charset="0"/>
              <a:buChar char="o"/>
            </a:pPr>
            <a:r>
              <a:rPr lang="en-US" dirty="0"/>
              <a:t>DoD/VA Interagency Program Office</a:t>
            </a:r>
          </a:p>
          <a:p>
            <a:pPr marL="800100" lvl="1" indent="-342900">
              <a:buFont typeface="Courier New" panose="02070309020205020404" pitchFamily="49" charset="0"/>
              <a:buChar char="o"/>
            </a:pPr>
            <a:r>
              <a:rPr lang="en-US" dirty="0"/>
              <a:t>Federal Health Architecture</a:t>
            </a:r>
          </a:p>
          <a:p>
            <a:pPr marL="800100" lvl="1" indent="-342900">
              <a:buFont typeface="Courier New" panose="02070309020205020404" pitchFamily="49" charset="0"/>
              <a:buChar char="o"/>
            </a:pPr>
            <a:r>
              <a:rPr lang="en-US" dirty="0"/>
              <a:t>ONC Office  of Standards &amp; Technology</a:t>
            </a:r>
          </a:p>
          <a:p>
            <a:pPr marL="342900" indent="-342900">
              <a:buFont typeface="Arial" panose="020B0604020202020204" pitchFamily="34" charset="0"/>
              <a:buChar char="•"/>
            </a:pPr>
            <a:r>
              <a:rPr lang="en-US" dirty="0"/>
              <a:t>Approach:  Leverage DoD/VA IPO’s Health Interoperability Exchange Alliance (HIEA) Technical Forum </a:t>
            </a:r>
          </a:p>
          <a:p>
            <a:pPr marL="342900" indent="-342900">
              <a:buFont typeface="Arial" panose="020B0604020202020204" pitchFamily="34" charset="0"/>
              <a:buChar char="•"/>
            </a:pPr>
            <a:r>
              <a:rPr lang="en-US" dirty="0"/>
              <a:t>Logistics:  Rosslyn, VA</a:t>
            </a:r>
          </a:p>
          <a:p>
            <a:pPr marL="342900" indent="-342900">
              <a:buFont typeface="Arial" panose="020B0604020202020204" pitchFamily="34" charset="0"/>
              <a:buChar char="•"/>
            </a:pPr>
            <a:r>
              <a:rPr lang="en-US" dirty="0"/>
              <a:t>Topic:  Information Modeling: Foundation to Semantic Interoperability </a:t>
            </a:r>
          </a:p>
          <a:p>
            <a:pPr marL="342900" indent="-342900">
              <a:buFont typeface="Arial" panose="020B0604020202020204" pitchFamily="34" charset="0"/>
              <a:buChar char="•"/>
            </a:pPr>
            <a:r>
              <a:rPr lang="en-US" dirty="0"/>
              <a:t>Event &amp; Content Facilitator: Nona Hall, IPO’s ONC Liaison / </a:t>
            </a:r>
            <a:r>
              <a:rPr lang="en-US" dirty="0">
                <a:hlinkClick r:id="rId3"/>
              </a:rPr>
              <a:t>nona.hall@hhs.gov</a:t>
            </a:r>
            <a:r>
              <a:rPr lang="en-US" dirty="0"/>
              <a:t>; </a:t>
            </a:r>
            <a:r>
              <a:rPr lang="en-US" dirty="0">
                <a:hlinkClick r:id="rId4"/>
              </a:rPr>
              <a:t>nona.g.hall.civ@mail.mil</a:t>
            </a:r>
            <a:endParaRPr lang="en-US" dirty="0"/>
          </a:p>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7</a:t>
            </a:fld>
            <a:endParaRPr lang="en-US" dirty="0"/>
          </a:p>
        </p:txBody>
      </p:sp>
    </p:spTree>
    <p:extLst>
      <p:ext uri="{BB962C8B-B14F-4D97-AF65-F5344CB8AC3E}">
        <p14:creationId xmlns:p14="http://schemas.microsoft.com/office/powerpoint/2010/main" val="2001094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a:t>
            </a:r>
            <a:r>
              <a:rPr lang="en-US" baseline="0" dirty="0"/>
              <a:t> in order to establish the needed foundation, information models need to be integrated</a:t>
            </a:r>
          </a:p>
          <a:p>
            <a:r>
              <a:rPr lang="en-US" baseline="0" dirty="0"/>
              <a:t>Second, the fact that there is now a proliferation of models, produces the necessity to bring these together; to unify establishing shared meaning</a:t>
            </a:r>
          </a:p>
          <a:p>
            <a:r>
              <a:rPr lang="en-US" baseline="0" dirty="0"/>
              <a:t>Third, in and of themselves information models don’t answer the mail; to make them meaningful to implementers and to minimize the implementation variability tooling needs to be integrated – to extend the utility of these assets</a:t>
            </a:r>
          </a:p>
          <a:p>
            <a:r>
              <a:rPr lang="en-US" baseline="0" dirty="0"/>
              <a:t>Finally and to get beyond Modelilzing &amp; Philozohizing, demonstrate the viability of the models / their integration through pilots</a:t>
            </a:r>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8</a:t>
            </a:fld>
            <a:endParaRPr lang="en-US" dirty="0"/>
          </a:p>
        </p:txBody>
      </p:sp>
    </p:spTree>
    <p:extLst>
      <p:ext uri="{BB962C8B-B14F-4D97-AF65-F5344CB8AC3E}">
        <p14:creationId xmlns:p14="http://schemas.microsoft.com/office/powerpoint/2010/main" val="3970712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a:t>Guiding Principles</a:t>
            </a:r>
            <a:endParaRPr lang="en-US" sz="1600" dirty="0"/>
          </a:p>
          <a:p>
            <a:pPr lvl="1"/>
            <a:r>
              <a:rPr lang="en-US" sz="1400" dirty="0"/>
              <a:t>Benefit:  Organizes the manner resources interact to help minimize inconsistencies</a:t>
            </a:r>
          </a:p>
          <a:p>
            <a:pPr lvl="1"/>
            <a:endParaRPr lang="en-US" sz="14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CIMI approved Detailed Clinical Models (</a:t>
            </a:r>
            <a:r>
              <a:rPr lang="en-US" sz="1200" b="1" kern="1200" dirty="0">
                <a:solidFill>
                  <a:schemeClr val="tx1"/>
                </a:solidFill>
                <a:effectLst/>
                <a:latin typeface="+mn-lt"/>
                <a:ea typeface="+mn-ea"/>
                <a:cs typeface="+mn-cs"/>
              </a:rPr>
              <a:t>DCMs</a:t>
            </a:r>
            <a:r>
              <a:rPr lang="en-US" sz="1200" kern="1200" dirty="0">
                <a:solidFill>
                  <a:schemeClr val="tx1"/>
                </a:solidFill>
                <a:effectLst/>
                <a:latin typeface="+mn-lt"/>
                <a:ea typeface="+mn-ea"/>
                <a:cs typeface="+mn-cs"/>
              </a:rPr>
              <a:t>) must be in a CIMI approved syntax: [style]</a:t>
            </a:r>
          </a:p>
          <a:p>
            <a:pPr lvl="1"/>
            <a:endParaRPr lang="en-US" dirty="0"/>
          </a:p>
          <a:p>
            <a:pPr lvl="1"/>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9</a:t>
            </a:fld>
            <a:endParaRPr lang="en-US" dirty="0"/>
          </a:p>
        </p:txBody>
      </p:sp>
    </p:spTree>
    <p:extLst>
      <p:ext uri="{BB962C8B-B14F-4D97-AF65-F5344CB8AC3E}">
        <p14:creationId xmlns:p14="http://schemas.microsoft.com/office/powerpoint/2010/main" val="4214200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lt"/>
              <a:buAutoNum type="arabicPeriod"/>
            </a:pPr>
            <a:r>
              <a:rPr lang="en-US" dirty="0"/>
              <a:t>Knowledge acquisition … requirements analysis</a:t>
            </a:r>
          </a:p>
          <a:p>
            <a:pPr marL="457200" indent="-457200">
              <a:buFont typeface="+mj-lt"/>
              <a:buAutoNum type="arabicPeriod"/>
            </a:pPr>
            <a:r>
              <a:rPr lang="en-US" dirty="0"/>
              <a:t>Knowledge engineering … modelling</a:t>
            </a:r>
          </a:p>
          <a:p>
            <a:pPr marL="457200" indent="-457200">
              <a:buFont typeface="+mj-lt"/>
              <a:buAutoNum type="arabicPeriod"/>
            </a:pPr>
            <a:r>
              <a:rPr lang="en-US" dirty="0"/>
              <a:t>Create needed FHIR profiles and extensions</a:t>
            </a:r>
          </a:p>
          <a:p>
            <a:pPr marL="457200" indent="-457200">
              <a:buFont typeface="+mj-lt"/>
              <a:buAutoNum type="arabicPeriod"/>
            </a:pPr>
            <a:r>
              <a:rPr lang="en-US" dirty="0"/>
              <a:t>Test and deployment preparation</a:t>
            </a:r>
          </a:p>
          <a:p>
            <a:pPr marL="457200" indent="-457200">
              <a:buFont typeface="+mj-lt"/>
              <a:buAutoNum type="arabicPeriod"/>
            </a:pPr>
            <a:r>
              <a:rPr lang="en-US" dirty="0"/>
              <a:t>Configuration manage the artifacts</a:t>
            </a:r>
          </a:p>
          <a:p>
            <a:pPr marL="457200" indent="-457200">
              <a:buFont typeface="+mj-lt"/>
              <a:buAutoNum type="arabicPeriod"/>
            </a:pPr>
            <a:r>
              <a:rPr lang="en-US" dirty="0"/>
              <a:t>Publish the artefacts</a:t>
            </a:r>
          </a:p>
          <a:p>
            <a:pPr marL="457200" indent="-457200">
              <a:buFont typeface="+mj-lt"/>
              <a:buAutoNum type="arabicPeriod"/>
            </a:pPr>
            <a:r>
              <a:rPr lang="en-US" dirty="0"/>
              <a:t>Construct application using FHIR profiles and extensions</a:t>
            </a:r>
          </a:p>
          <a:p>
            <a:pPr marL="457200" indent="-457200">
              <a:buFont typeface="+mj-lt"/>
              <a:buAutoNum type="arabicPeriod"/>
            </a:pPr>
            <a:r>
              <a:rPr lang="en-US" dirty="0"/>
              <a:t>Verification testing IAW models and standards</a:t>
            </a:r>
          </a:p>
          <a:p>
            <a:pPr marL="457200" indent="-457200">
              <a:buFont typeface="+mj-lt"/>
              <a:buAutoNum type="arabicPeriod"/>
            </a:pPr>
            <a:r>
              <a:rPr lang="en-US" dirty="0"/>
              <a:t>In parallel, maintain terminology foundation (SOLOR)</a:t>
            </a:r>
          </a:p>
          <a:p>
            <a:pPr marL="457200" indent="-457200">
              <a:buFont typeface="+mj-lt"/>
              <a:buAutoNum type="arabicPeriod"/>
            </a:pPr>
            <a:r>
              <a:rPr lang="en-US" dirty="0"/>
              <a:t>In parallel, align models and tools</a:t>
            </a:r>
          </a:p>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10</a:t>
            </a:fld>
            <a:endParaRPr lang="en-US" dirty="0"/>
          </a:p>
        </p:txBody>
      </p:sp>
    </p:spTree>
    <p:extLst>
      <p:ext uri="{BB962C8B-B14F-4D97-AF65-F5344CB8AC3E}">
        <p14:creationId xmlns:p14="http://schemas.microsoft.com/office/powerpoint/2010/main" val="3280669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5"/>
          <p:cNvSpPr>
            <a:spLocks noGrp="1"/>
          </p:cNvSpPr>
          <p:nvPr>
            <p:ph type="sldNum" sz="quarter" idx="11"/>
          </p:nvPr>
        </p:nvSpPr>
        <p:spPr/>
        <p:txBody>
          <a:bodyPr/>
          <a:lstStyle>
            <a:lvl1pPr>
              <a:defRPr/>
            </a:lvl1pPr>
          </a:lstStyle>
          <a:p>
            <a:fld id="{3FDB7380-9603-43D8-BFF4-722408AEB0E4}" type="slidenum">
              <a:rPr lang="en-US" altLang="en-US"/>
              <a:pPr/>
              <a:t>‹#›</a:t>
            </a:fld>
            <a:endParaRPr lang="en-US" altLang="en-US"/>
          </a:p>
        </p:txBody>
      </p:sp>
      <p:sp>
        <p:nvSpPr>
          <p:cNvPr id="5" name="Text Placeholder 2"/>
          <p:cNvSpPr>
            <a:spLocks noGrp="1"/>
          </p:cNvSpPr>
          <p:nvPr>
            <p:ph idx="1"/>
          </p:nvPr>
        </p:nvSpPr>
        <p:spPr bwMode="auto">
          <a:xfrm>
            <a:off x="457200" y="12954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418500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fontAlgn="base">
              <a:spcBef>
                <a:spcPct val="0"/>
              </a:spcBef>
              <a:spcAft>
                <a:spcPct val="0"/>
              </a:spcAft>
            </a:pPr>
            <a:fld id="{41031DCC-A264-46BE-A1C1-C5ACB901849B}" type="slidenum">
              <a:rPr lang="en-US" altLang="en-US" smtClean="0">
                <a:ea typeface="MS PGothic" pitchFamily="34" charset="-128"/>
              </a:rPr>
              <a:pPr fontAlgn="base">
                <a:spcBef>
                  <a:spcPct val="0"/>
                </a:spcBef>
                <a:spcAft>
                  <a:spcPct val="0"/>
                </a:spcAft>
              </a:pPr>
              <a:t>‹#›</a:t>
            </a:fld>
            <a:endParaRPr lang="en-US" altLang="en-US">
              <a:ea typeface="MS PGothic" pitchFamily="34" charset="-128"/>
            </a:endParaRPr>
          </a:p>
        </p:txBody>
      </p:sp>
      <p:sp>
        <p:nvSpPr>
          <p:cNvPr id="5" name="Text Placeholder 4"/>
          <p:cNvSpPr>
            <a:spLocks noGrp="1"/>
          </p:cNvSpPr>
          <p:nvPr>
            <p:ph type="body" sz="quarter" idx="11"/>
          </p:nvPr>
        </p:nvSpPr>
        <p:spPr>
          <a:xfrm>
            <a:off x="609600" y="1295400"/>
            <a:ext cx="3657600" cy="4953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p:cNvSpPr>
            <a:spLocks noGrp="1"/>
          </p:cNvSpPr>
          <p:nvPr>
            <p:ph type="body" sz="quarter" idx="12"/>
          </p:nvPr>
        </p:nvSpPr>
        <p:spPr>
          <a:xfrm>
            <a:off x="4724400" y="1295400"/>
            <a:ext cx="3581400" cy="4953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8733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4" name="Date Placeholder 3"/>
          <p:cNvSpPr txBox="1">
            <a:spLocks/>
          </p:cNvSpPr>
          <p:nvPr userDrawn="1"/>
        </p:nvSpPr>
        <p:spPr bwMode="auto">
          <a:xfrm>
            <a:off x="228600" y="6458310"/>
            <a:ext cx="2133600" cy="365125"/>
          </a:xfrm>
          <a:prstGeom prst="rect">
            <a:avLst/>
          </a:prstGeom>
          <a:extLst/>
        </p:spPr>
        <p:txBody>
          <a:bodyPr anchor="ctr"/>
          <a:lstStyle>
            <a:defPPr>
              <a:defRPr lang="en-US"/>
            </a:defPPr>
            <a:lvl1pPr algn="r" rtl="0" fontAlgn="auto">
              <a:spcBef>
                <a:spcPts val="0"/>
              </a:spcBef>
              <a:spcAft>
                <a:spcPts val="0"/>
              </a:spcAft>
              <a:defRPr sz="1200" kern="1200">
                <a:solidFill>
                  <a:schemeClr val="tx1"/>
                </a:solidFill>
                <a:latin typeface="Calibri" pitchFamily="34" charset="0"/>
                <a:ea typeface="+mn-ea"/>
                <a:cs typeface="+mn-cs"/>
              </a:defRPr>
            </a:lvl1pPr>
            <a:lvl2pPr marL="742950" indent="-285750" algn="l" rtl="0" fontAlgn="base">
              <a:spcBef>
                <a:spcPct val="0"/>
              </a:spcBef>
              <a:spcAft>
                <a:spcPct val="0"/>
              </a:spcAft>
              <a:defRPr kern="1200">
                <a:solidFill>
                  <a:schemeClr val="tx1"/>
                </a:solidFill>
                <a:latin typeface="Calibri" pitchFamily="34" charset="0"/>
                <a:ea typeface="+mn-ea"/>
                <a:cs typeface="Arial" pitchFamily="34" charset="0"/>
              </a:defRPr>
            </a:lvl2pPr>
            <a:lvl3pPr marL="1143000" indent="-228600" algn="l" rtl="0" fontAlgn="base">
              <a:spcBef>
                <a:spcPct val="0"/>
              </a:spcBef>
              <a:spcAft>
                <a:spcPct val="0"/>
              </a:spcAft>
              <a:defRPr kern="1200">
                <a:solidFill>
                  <a:schemeClr val="tx1"/>
                </a:solidFill>
                <a:latin typeface="Calibri" pitchFamily="34" charset="0"/>
                <a:ea typeface="+mn-ea"/>
                <a:cs typeface="Arial" pitchFamily="34" charset="0"/>
              </a:defRPr>
            </a:lvl3pPr>
            <a:lvl4pPr marL="1600200" indent="-228600" algn="l" rtl="0" fontAlgn="base">
              <a:spcBef>
                <a:spcPct val="0"/>
              </a:spcBef>
              <a:spcAft>
                <a:spcPct val="0"/>
              </a:spcAft>
              <a:defRPr kern="1200">
                <a:solidFill>
                  <a:schemeClr val="tx1"/>
                </a:solidFill>
                <a:latin typeface="Calibri" pitchFamily="34" charset="0"/>
                <a:ea typeface="+mn-ea"/>
                <a:cs typeface="Arial" pitchFamily="34" charset="0"/>
              </a:defRPr>
            </a:lvl4pPr>
            <a:lvl5pPr marL="2057400" indent="-228600" algn="l" rtl="0" fontAlgn="base">
              <a:spcBef>
                <a:spcPct val="0"/>
              </a:spcBef>
              <a:spcAft>
                <a:spcPct val="0"/>
              </a:spcAft>
              <a:defRPr kern="1200">
                <a:solidFill>
                  <a:schemeClr val="tx1"/>
                </a:solidFill>
                <a:latin typeface="Calibri" pitchFamily="34" charset="0"/>
                <a:ea typeface="+mn-ea"/>
                <a:cs typeface="Arial" pitchFamily="34" charset="0"/>
              </a:defRPr>
            </a:lvl5pPr>
            <a:lvl6pPr marL="2514600" indent="-228600" algn="l" defTabSz="914400" rtl="0" eaLnBrk="1" fontAlgn="base" latinLnBrk="0" hangingPunct="1">
              <a:spcBef>
                <a:spcPct val="0"/>
              </a:spcBef>
              <a:spcAft>
                <a:spcPct val="0"/>
              </a:spcAft>
              <a:defRPr kern="1200">
                <a:solidFill>
                  <a:schemeClr val="tx1"/>
                </a:solidFill>
                <a:latin typeface="Calibri" pitchFamily="34" charset="0"/>
                <a:ea typeface="+mn-ea"/>
                <a:cs typeface="Arial" pitchFamily="34" charset="0"/>
              </a:defRPr>
            </a:lvl6pPr>
            <a:lvl7pPr marL="2971800" indent="-228600" algn="l" defTabSz="914400" rtl="0" eaLnBrk="1" fontAlgn="base" latinLnBrk="0" hangingPunct="1">
              <a:spcBef>
                <a:spcPct val="0"/>
              </a:spcBef>
              <a:spcAft>
                <a:spcPct val="0"/>
              </a:spcAft>
              <a:defRPr kern="1200">
                <a:solidFill>
                  <a:schemeClr val="tx1"/>
                </a:solidFill>
                <a:latin typeface="Calibri" pitchFamily="34" charset="0"/>
                <a:ea typeface="+mn-ea"/>
                <a:cs typeface="Arial" pitchFamily="34" charset="0"/>
              </a:defRPr>
            </a:lvl7pPr>
            <a:lvl8pPr marL="3429000" indent="-228600" algn="l" defTabSz="914400" rtl="0" eaLnBrk="1" fontAlgn="base" latinLnBrk="0" hangingPunct="1">
              <a:spcBef>
                <a:spcPct val="0"/>
              </a:spcBef>
              <a:spcAft>
                <a:spcPct val="0"/>
              </a:spcAft>
              <a:defRPr kern="1200">
                <a:solidFill>
                  <a:schemeClr val="tx1"/>
                </a:solidFill>
                <a:latin typeface="Calibri" pitchFamily="34" charset="0"/>
                <a:ea typeface="+mn-ea"/>
                <a:cs typeface="Arial" pitchFamily="34" charset="0"/>
              </a:defRPr>
            </a:lvl8pPr>
            <a:lvl9pPr marL="3886200" indent="-228600" algn="l" defTabSz="914400" rtl="0" eaLnBrk="1" fontAlgn="base" latinLnBrk="0" hangingPunct="1">
              <a:spcBef>
                <a:spcPct val="0"/>
              </a:spcBef>
              <a:spcAft>
                <a:spcPct val="0"/>
              </a:spcAft>
              <a:defRPr kern="1200">
                <a:solidFill>
                  <a:schemeClr val="tx1"/>
                </a:solidFill>
                <a:latin typeface="Calibri" pitchFamily="34" charset="0"/>
                <a:ea typeface="+mn-ea"/>
                <a:cs typeface="Arial" pitchFamily="34" charset="0"/>
              </a:defRPr>
            </a:lvl9pPr>
          </a:lstStyle>
          <a:p>
            <a:pPr algn="l" fontAlgn="base">
              <a:spcBef>
                <a:spcPct val="0"/>
              </a:spcBef>
              <a:spcAft>
                <a:spcPct val="0"/>
              </a:spcAft>
              <a:defRPr/>
            </a:pPr>
            <a:endParaRPr lang="en-US" sz="1050" dirty="0">
              <a:solidFill>
                <a:srgbClr val="898989"/>
              </a:solidFill>
            </a:endParaRPr>
          </a:p>
        </p:txBody>
      </p:sp>
      <p:grpSp>
        <p:nvGrpSpPr>
          <p:cNvPr id="15" name="Group 42"/>
          <p:cNvGrpSpPr>
            <a:grpSpLocks/>
          </p:cNvGrpSpPr>
          <p:nvPr userDrawn="1"/>
        </p:nvGrpSpPr>
        <p:grpSpPr bwMode="auto">
          <a:xfrm>
            <a:off x="533400" y="4114800"/>
            <a:ext cx="8001000" cy="152400"/>
            <a:chOff x="336" y="2592"/>
            <a:chExt cx="5040" cy="144"/>
          </a:xfrm>
        </p:grpSpPr>
        <p:sp>
          <p:nvSpPr>
            <p:cNvPr id="16" name="Rectangle 39"/>
            <p:cNvSpPr>
              <a:spLocks noChangeArrowheads="1"/>
            </p:cNvSpPr>
            <p:nvPr/>
          </p:nvSpPr>
          <p:spPr bwMode="auto">
            <a:xfrm>
              <a:off x="336" y="2592"/>
              <a:ext cx="1680" cy="144"/>
            </a:xfrm>
            <a:prstGeom prst="rect">
              <a:avLst/>
            </a:prstGeom>
            <a:solidFill>
              <a:srgbClr val="CC0000"/>
            </a:solidFill>
            <a:ln w="9525">
              <a:solidFill>
                <a:schemeClr val="tx1"/>
              </a:solidFill>
              <a:miter lim="800000"/>
              <a:headEnd/>
              <a:tailEnd/>
            </a:ln>
          </p:spPr>
          <p:txBody>
            <a:bodyPr wrap="none"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fontAlgn="base">
                <a:spcBef>
                  <a:spcPct val="0"/>
                </a:spcBef>
                <a:spcAft>
                  <a:spcPct val="0"/>
                </a:spcAft>
              </a:pPr>
              <a:endParaRPr lang="en-US" altLang="en-US" dirty="0">
                <a:solidFill>
                  <a:srgbClr val="000000"/>
                </a:solidFill>
                <a:cs typeface="Arial" pitchFamily="34" charset="0"/>
              </a:endParaRPr>
            </a:p>
          </p:txBody>
        </p:sp>
        <p:sp>
          <p:nvSpPr>
            <p:cNvPr id="17" name="Rectangle 40"/>
            <p:cNvSpPr>
              <a:spLocks noChangeArrowheads="1"/>
            </p:cNvSpPr>
            <p:nvPr/>
          </p:nvSpPr>
          <p:spPr bwMode="auto">
            <a:xfrm>
              <a:off x="2016" y="2592"/>
              <a:ext cx="1680" cy="144"/>
            </a:xfrm>
            <a:prstGeom prst="rect">
              <a:avLst/>
            </a:prstGeom>
            <a:solidFill>
              <a:srgbClr val="FFFFFF"/>
            </a:solidFill>
            <a:ln w="9525">
              <a:solidFill>
                <a:schemeClr val="tx1"/>
              </a:solidFill>
              <a:miter lim="800000"/>
              <a:headEnd/>
              <a:tailEnd/>
            </a:ln>
          </p:spPr>
          <p:txBody>
            <a:bodyPr wrap="none"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fontAlgn="base">
                <a:spcBef>
                  <a:spcPct val="0"/>
                </a:spcBef>
                <a:spcAft>
                  <a:spcPct val="0"/>
                </a:spcAft>
              </a:pPr>
              <a:endParaRPr lang="en-US" altLang="en-US" dirty="0">
                <a:solidFill>
                  <a:srgbClr val="000000"/>
                </a:solidFill>
                <a:cs typeface="Arial" pitchFamily="34" charset="0"/>
              </a:endParaRPr>
            </a:p>
          </p:txBody>
        </p:sp>
        <p:sp>
          <p:nvSpPr>
            <p:cNvPr id="18" name="Rectangle 41"/>
            <p:cNvSpPr>
              <a:spLocks noChangeArrowheads="1"/>
            </p:cNvSpPr>
            <p:nvPr/>
          </p:nvSpPr>
          <p:spPr bwMode="auto">
            <a:xfrm>
              <a:off x="3696" y="2592"/>
              <a:ext cx="1680" cy="144"/>
            </a:xfrm>
            <a:prstGeom prst="rect">
              <a:avLst/>
            </a:prstGeom>
            <a:solidFill>
              <a:srgbClr val="0000C4"/>
            </a:solidFill>
            <a:ln w="9525">
              <a:solidFill>
                <a:schemeClr val="tx1"/>
              </a:solidFill>
              <a:miter lim="800000"/>
              <a:headEnd/>
              <a:tailEnd/>
            </a:ln>
          </p:spPr>
          <p:txBody>
            <a:bodyPr wrap="none"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fontAlgn="base">
                <a:spcBef>
                  <a:spcPct val="0"/>
                </a:spcBef>
                <a:spcAft>
                  <a:spcPct val="0"/>
                </a:spcAft>
              </a:pPr>
              <a:endParaRPr lang="en-US" altLang="en-US" dirty="0">
                <a:solidFill>
                  <a:srgbClr val="000000"/>
                </a:solidFill>
                <a:cs typeface="Arial" pitchFamily="34" charset="0"/>
              </a:endParaRPr>
            </a:p>
          </p:txBody>
        </p:sp>
      </p:grpSp>
    </p:spTree>
    <p:extLst>
      <p:ext uri="{BB962C8B-B14F-4D97-AF65-F5344CB8AC3E}">
        <p14:creationId xmlns:p14="http://schemas.microsoft.com/office/powerpoint/2010/main" val="1520428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36E0607A-8BEF-4DA1-818F-451B9EB3320F}" type="datetimeFigureOut">
              <a:rPr lang="en-US" smtClean="0"/>
              <a:t>9/21/2016</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1AD1157B-4E11-4BBA-B398-71C0F40116DB}" type="slidenum">
              <a:rPr lang="en-US" smtClean="0"/>
              <a:t>‹#›</a:t>
            </a:fld>
            <a:endParaRPr lang="en-US"/>
          </a:p>
        </p:txBody>
      </p:sp>
    </p:spTree>
    <p:extLst>
      <p:ext uri="{BB962C8B-B14F-4D97-AF65-F5344CB8AC3E}">
        <p14:creationId xmlns:p14="http://schemas.microsoft.com/office/powerpoint/2010/main" val="3185869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EB194960-AA8C-4730-9D4B-441E14E20C9D}" type="slidenum">
              <a:rPr lang="en-US" altLang="en-US">
                <a:solidFill>
                  <a:srgbClr val="808080"/>
                </a:solidFill>
              </a:rPr>
              <a:pPr>
                <a:defRPr/>
              </a:pPr>
              <a:t>‹#›</a:t>
            </a:fld>
            <a:endParaRPr lang="en-US" altLang="en-US" dirty="0">
              <a:solidFill>
                <a:srgbClr val="808080"/>
              </a:solidFill>
            </a:endParaRPr>
          </a:p>
        </p:txBody>
      </p:sp>
    </p:spTree>
    <p:extLst>
      <p:ext uri="{BB962C8B-B14F-4D97-AF65-F5344CB8AC3E}">
        <p14:creationId xmlns:p14="http://schemas.microsoft.com/office/powerpoint/2010/main" val="4154432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C5EABAEF-BD5B-4007-8FFB-69965E2C2F0D}" type="datetimeFigureOut">
              <a:rPr lang="en-US" smtClean="0"/>
              <a:t>9/21/2016</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00D4AB25-FC2E-467E-9BDE-51D334C82B36}" type="slidenum">
              <a:rPr lang="en-US" smtClean="0"/>
              <a:t>‹#›</a:t>
            </a:fld>
            <a:endParaRPr lang="en-US"/>
          </a:p>
        </p:txBody>
      </p:sp>
    </p:spTree>
    <p:extLst>
      <p:ext uri="{BB962C8B-B14F-4D97-AF65-F5344CB8AC3E}">
        <p14:creationId xmlns:p14="http://schemas.microsoft.com/office/powerpoint/2010/main" val="4163166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p:nvPr/>
        </p:nvSpPr>
        <p:spPr>
          <a:xfrm>
            <a:off x="0" y="6727600"/>
            <a:ext cx="9144000" cy="130400"/>
          </a:xfrm>
          <a:prstGeom prst="rect">
            <a:avLst/>
          </a:prstGeom>
          <a:solidFill>
            <a:schemeClr val="lt2"/>
          </a:solidFill>
          <a:ln>
            <a:noFill/>
          </a:ln>
        </p:spPr>
        <p:txBody>
          <a:bodyPr lIns="91425" tIns="91425" rIns="91425" bIns="91425" anchor="ctr" anchorCtr="0">
            <a:noAutofit/>
          </a:bodyPr>
          <a:lstStyle/>
          <a:p>
            <a:endParaRPr sz="1400" kern="0">
              <a:solidFill>
                <a:srgbClr val="000000"/>
              </a:solidFill>
              <a:cs typeface="Arial"/>
              <a:sym typeface="Arial"/>
            </a:endParaRPr>
          </a:p>
        </p:txBody>
      </p:sp>
      <p:sp>
        <p:nvSpPr>
          <p:cNvPr id="22" name="Shape 22"/>
          <p:cNvSpPr txBox="1">
            <a:spLocks noGrp="1"/>
          </p:cNvSpPr>
          <p:nvPr>
            <p:ph type="title"/>
          </p:nvPr>
        </p:nvSpPr>
        <p:spPr>
          <a:xfrm>
            <a:off x="311700" y="421233"/>
            <a:ext cx="8520600" cy="1108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11700" y="1633633"/>
            <a:ext cx="8520600" cy="4472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30421589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pencimi.org/" TargetMode="External"/><Relationship Id="rId1" Type="http://schemas.openxmlformats.org/officeDocument/2006/relationships/theme" Target="../theme/theme1.xml"/><Relationship Id="rId5" Type="http://schemas.openxmlformats.org/officeDocument/2006/relationships/image" Target="../media/image2.gif"/><Relationship Id="rId4" Type="http://schemas.openxmlformats.org/officeDocument/2006/relationships/hyperlink" Target="http://www.hl7.org/index.cfm"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hyperlink" Target="http://www.opencimi.org/" TargetMode="External"/><Relationship Id="rId5" Type="http://schemas.openxmlformats.org/officeDocument/2006/relationships/slideLayout" Target="../slideLayouts/slideLayout5.xml"/><Relationship Id="rId10" Type="http://schemas.openxmlformats.org/officeDocument/2006/relationships/image" Target="../media/image2.gif"/><Relationship Id="rId4" Type="http://schemas.openxmlformats.org/officeDocument/2006/relationships/slideLayout" Target="../slideLayouts/slideLayout4.xml"/><Relationship Id="rId9" Type="http://schemas.openxmlformats.org/officeDocument/2006/relationships/hyperlink" Target="http://www.hl7.org/index.cf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itle 1"/>
          <p:cNvSpPr txBox="1">
            <a:spLocks/>
          </p:cNvSpPr>
          <p:nvPr/>
        </p:nvSpPr>
        <p:spPr>
          <a:xfrm>
            <a:off x="685800" y="2873375"/>
            <a:ext cx="7772400" cy="14700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endParaRPr lang="en-US" dirty="0">
              <a:solidFill>
                <a:prstClr val="black"/>
              </a:solidFill>
            </a:endParaRPr>
          </a:p>
        </p:txBody>
      </p:sp>
      <p:sp>
        <p:nvSpPr>
          <p:cNvPr id="14" name="Subtitle 2"/>
          <p:cNvSpPr txBox="1">
            <a:spLocks/>
          </p:cNvSpPr>
          <p:nvPr/>
        </p:nvSpPr>
        <p:spPr>
          <a:xfrm>
            <a:off x="1371600" y="4419600"/>
            <a:ext cx="6400800" cy="1752600"/>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US" dirty="0">
              <a:solidFill>
                <a:prstClr val="black"/>
              </a:solidFill>
              <a:latin typeface="Times New Roman" pitchFamily="18" charset="0"/>
              <a:cs typeface="Times New Roman" pitchFamily="18" charset="0"/>
            </a:endParaRPr>
          </a:p>
        </p:txBody>
      </p:sp>
      <p:sp>
        <p:nvSpPr>
          <p:cNvPr id="17415" name="Title Placeholder 1"/>
          <p:cNvSpPr>
            <a:spLocks noGrp="1"/>
          </p:cNvSpPr>
          <p:nvPr>
            <p:ph type="title"/>
          </p:nvPr>
        </p:nvSpPr>
        <p:spPr bwMode="auto">
          <a:xfrm>
            <a:off x="457200" y="2743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pic>
        <p:nvPicPr>
          <p:cNvPr id="7" name="Picture 6" descr="Home">
            <a:hlinkClick r:id="rId2" tooltip="&quot;Home&quo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0"/>
            <a:ext cx="1476375" cy="1676400"/>
          </a:xfrm>
          <a:prstGeom prst="rect">
            <a:avLst/>
          </a:prstGeom>
          <a:noFill/>
          <a:ln>
            <a:noFill/>
          </a:ln>
        </p:spPr>
      </p:pic>
      <p:pic>
        <p:nvPicPr>
          <p:cNvPr id="8" name="Picture 7" descr="HL7">
            <a:hlinkClick r:id="rId4"/>
          </p:cNvPr>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1905000" cy="2209800"/>
          </a:xfrm>
          <a:prstGeom prst="rect">
            <a:avLst/>
          </a:prstGeom>
          <a:noFill/>
          <a:ln>
            <a:noFill/>
          </a:ln>
        </p:spPr>
      </p:pic>
    </p:spTree>
    <p:extLst>
      <p:ext uri="{BB962C8B-B14F-4D97-AF65-F5344CB8AC3E}">
        <p14:creationId xmlns:p14="http://schemas.microsoft.com/office/powerpoint/2010/main" val="1468274063"/>
      </p:ext>
    </p:extLst>
  </p:cSld>
  <p:clrMap bg1="lt1" tx1="dk1" bg2="lt2" tx2="dk2" accent1="accent1" accent2="accent2" accent3="accent3" accent4="accent4" accent5="accent5" accent6="accent6" hlink="hlink" folHlink="folHlink"/>
  <p:hf hdr="0" ftr="0" dt="0"/>
  <p:txStyles>
    <p:titleStyle>
      <a:lvl1pPr algn="ctr"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pitchFamily="34" charset="-128"/>
        </a:defRPr>
      </a:lvl1pPr>
      <a:lvl2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cs typeface="ＭＳ Ｐゴシック" pitchFamily="34" charset="-128"/>
        </a:defRPr>
      </a:lvl2pPr>
      <a:lvl3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cs typeface="ＭＳ Ｐゴシック" pitchFamily="34" charset="-128"/>
        </a:defRPr>
      </a:lvl3pPr>
      <a:lvl4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cs typeface="ＭＳ Ｐゴシック" pitchFamily="34" charset="-128"/>
        </a:defRPr>
      </a:lvl4pPr>
      <a:lvl5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cs typeface="ＭＳ Ｐゴシック" pitchFamily="34" charset="-128"/>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panose="020B0600070205080204" pitchFamily="34" charset="-128"/>
          <a:cs typeface="ＭＳ Ｐゴシック" pitchFamily="34" charset="-128"/>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panose="020B0600070205080204" pitchFamily="34" charset="-128"/>
          <a:cs typeface="ＭＳ Ｐゴシック" pitchFamily="34" charset="-128"/>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panose="020B0600070205080204" pitchFamily="34" charset="-128"/>
          <a:cs typeface="ＭＳ Ｐゴシック" pitchFamily="34" charset="-128"/>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panose="020B0600070205080204" pitchFamily="34" charset="-128"/>
          <a:cs typeface="ＭＳ Ｐゴシック" pitchFamily="34" charset="-128"/>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panose="020B0600070205080204" pitchFamily="34" charset="-128"/>
          <a:cs typeface="ＭＳ Ｐゴシック" pitchFamily="34"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 name="Picture 10" descr="HL7">
            <a:hlinkClick r:id="rId9"/>
          </p:cNvPr>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46038" y="28575"/>
            <a:ext cx="868362" cy="1174750"/>
          </a:xfrm>
          <a:prstGeom prst="rect">
            <a:avLst/>
          </a:prstGeom>
          <a:noFill/>
          <a:ln>
            <a:noFill/>
          </a:ln>
        </p:spPr>
      </p:pic>
      <p:sp>
        <p:nvSpPr>
          <p:cNvPr id="2050" name="Title Placeholder 1"/>
          <p:cNvSpPr>
            <a:spLocks noGrp="1"/>
          </p:cNvSpPr>
          <p:nvPr>
            <p:ph type="title"/>
          </p:nvPr>
        </p:nvSpPr>
        <p:spPr bwMode="auto">
          <a:xfrm>
            <a:off x="457200" y="0"/>
            <a:ext cx="82296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a:p>
        </p:txBody>
      </p:sp>
      <p:sp>
        <p:nvSpPr>
          <p:cNvPr id="2051" name="Text Placeholder 2"/>
          <p:cNvSpPr>
            <a:spLocks noGrp="1"/>
          </p:cNvSpPr>
          <p:nvPr>
            <p:ph type="body" idx="1"/>
          </p:nvPr>
        </p:nvSpPr>
        <p:spPr bwMode="auto">
          <a:xfrm>
            <a:off x="457200" y="12954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6553200" y="6494463"/>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cs typeface="Arial" pitchFamily="34" charset="0"/>
              </a:defRPr>
            </a:lvl1pPr>
          </a:lstStyle>
          <a:p>
            <a:pPr fontAlgn="base">
              <a:spcBef>
                <a:spcPct val="0"/>
              </a:spcBef>
              <a:spcAft>
                <a:spcPct val="0"/>
              </a:spcAft>
            </a:pPr>
            <a:fld id="{41031DCC-A264-46BE-A1C1-C5ACB901849B}" type="slidenum">
              <a:rPr lang="en-US" altLang="en-US">
                <a:ea typeface="MS PGothic" pitchFamily="34" charset="-128"/>
              </a:rPr>
              <a:pPr fontAlgn="base">
                <a:spcBef>
                  <a:spcPct val="0"/>
                </a:spcBef>
                <a:spcAft>
                  <a:spcPct val="0"/>
                </a:spcAft>
              </a:pPr>
              <a:t>‹#›</a:t>
            </a:fld>
            <a:endParaRPr lang="en-US" altLang="en-US" dirty="0">
              <a:ea typeface="MS PGothic" pitchFamily="34" charset="-128"/>
            </a:endParaRPr>
          </a:p>
        </p:txBody>
      </p:sp>
      <p:grpSp>
        <p:nvGrpSpPr>
          <p:cNvPr id="2056" name="Group 42"/>
          <p:cNvGrpSpPr>
            <a:grpSpLocks/>
          </p:cNvGrpSpPr>
          <p:nvPr/>
        </p:nvGrpSpPr>
        <p:grpSpPr bwMode="auto">
          <a:xfrm>
            <a:off x="0" y="914400"/>
            <a:ext cx="9144000" cy="46038"/>
            <a:chOff x="336" y="2592"/>
            <a:chExt cx="5040" cy="144"/>
          </a:xfrm>
        </p:grpSpPr>
        <p:sp>
          <p:nvSpPr>
            <p:cNvPr id="2" name="Rectangle 39"/>
            <p:cNvSpPr>
              <a:spLocks noChangeArrowheads="1"/>
            </p:cNvSpPr>
            <p:nvPr userDrawn="1"/>
          </p:nvSpPr>
          <p:spPr bwMode="auto">
            <a:xfrm>
              <a:off x="336" y="2592"/>
              <a:ext cx="1680" cy="144"/>
            </a:xfrm>
            <a:prstGeom prst="rect">
              <a:avLst/>
            </a:prstGeom>
            <a:solidFill>
              <a:srgbClr val="CC0000"/>
            </a:solidFill>
            <a:ln w="9525">
              <a:solidFill>
                <a:schemeClr val="tx1"/>
              </a:solidFill>
              <a:miter lim="800000"/>
              <a:headEnd/>
              <a:tailEnd/>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endParaRPr lang="en-US" altLang="en-US" dirty="0">
                <a:solidFill>
                  <a:srgbClr val="000000"/>
                </a:solidFill>
                <a:ea typeface="ＭＳ Ｐゴシック" panose="020B0600070205080204" pitchFamily="34" charset="-128"/>
                <a:cs typeface="Arial" charset="0"/>
              </a:endParaRPr>
            </a:p>
          </p:txBody>
        </p:sp>
        <p:sp>
          <p:nvSpPr>
            <p:cNvPr id="2059" name="Rectangle 40"/>
            <p:cNvSpPr>
              <a:spLocks noChangeArrowheads="1"/>
            </p:cNvSpPr>
            <p:nvPr userDrawn="1"/>
          </p:nvSpPr>
          <p:spPr bwMode="auto">
            <a:xfrm>
              <a:off x="2016" y="2592"/>
              <a:ext cx="1680" cy="144"/>
            </a:xfrm>
            <a:prstGeom prst="rect">
              <a:avLst/>
            </a:prstGeom>
            <a:solidFill>
              <a:srgbClr val="FFFFFF"/>
            </a:solidFill>
            <a:ln w="9525">
              <a:solidFill>
                <a:schemeClr val="tx1"/>
              </a:solidFill>
              <a:miter lim="800000"/>
              <a:headEnd/>
              <a:tailEnd/>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endParaRPr lang="en-US" altLang="en-US" dirty="0">
                <a:solidFill>
                  <a:srgbClr val="000000"/>
                </a:solidFill>
                <a:ea typeface="ＭＳ Ｐゴシック" panose="020B0600070205080204" pitchFamily="34" charset="-128"/>
                <a:cs typeface="Arial" charset="0"/>
              </a:endParaRPr>
            </a:p>
          </p:txBody>
        </p:sp>
        <p:sp>
          <p:nvSpPr>
            <p:cNvPr id="2060" name="Rectangle 41"/>
            <p:cNvSpPr>
              <a:spLocks noChangeArrowheads="1"/>
            </p:cNvSpPr>
            <p:nvPr userDrawn="1"/>
          </p:nvSpPr>
          <p:spPr bwMode="auto">
            <a:xfrm>
              <a:off x="3696" y="2592"/>
              <a:ext cx="1680" cy="144"/>
            </a:xfrm>
            <a:prstGeom prst="rect">
              <a:avLst/>
            </a:prstGeom>
            <a:solidFill>
              <a:srgbClr val="0000C4"/>
            </a:solidFill>
            <a:ln w="9525">
              <a:solidFill>
                <a:schemeClr val="tx1"/>
              </a:solidFill>
              <a:miter lim="800000"/>
              <a:headEnd/>
              <a:tailEnd/>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endParaRPr lang="en-US" altLang="en-US" dirty="0">
                <a:solidFill>
                  <a:srgbClr val="000000"/>
                </a:solidFill>
                <a:ea typeface="ＭＳ Ｐゴシック" panose="020B0600070205080204" pitchFamily="34" charset="-128"/>
                <a:cs typeface="Arial" charset="0"/>
              </a:endParaRPr>
            </a:p>
          </p:txBody>
        </p:sp>
      </p:grpSp>
      <p:pic>
        <p:nvPicPr>
          <p:cNvPr id="12" name="Picture 11" descr="Home">
            <a:hlinkClick r:id="rId11" tooltip="&quot;Home&quot;"/>
          </p:cNvPr>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305799" y="-4127"/>
            <a:ext cx="838201" cy="994727"/>
          </a:xfrm>
          <a:prstGeom prst="rect">
            <a:avLst/>
          </a:prstGeom>
          <a:noFill/>
          <a:ln>
            <a:noFill/>
          </a:ln>
        </p:spPr>
      </p:pic>
    </p:spTree>
    <p:extLst>
      <p:ext uri="{BB962C8B-B14F-4D97-AF65-F5344CB8AC3E}">
        <p14:creationId xmlns:p14="http://schemas.microsoft.com/office/powerpoint/2010/main" val="2490267876"/>
      </p:ext>
    </p:extLst>
  </p:cSld>
  <p:clrMap bg1="lt1" tx1="dk1" bg2="lt2" tx2="dk2" accent1="accent1" accent2="accent2" accent3="accent3" accent4="accent4" accent5="accent5" accent6="accent6" hlink="hlink" folHlink="folHlink"/>
  <p:sldLayoutIdLst>
    <p:sldLayoutId id="2147483680" r:id="rId1"/>
    <p:sldLayoutId id="2147483712" r:id="rId2"/>
    <p:sldLayoutId id="2147483711" r:id="rId3"/>
    <p:sldLayoutId id="2147483713" r:id="rId4"/>
    <p:sldLayoutId id="2147483714" r:id="rId5"/>
    <p:sldLayoutId id="2147483715" r:id="rId6"/>
    <p:sldLayoutId id="2147483716" r:id="rId7"/>
  </p:sldLayoutIdLst>
  <p:hf hdr="0" ftr="0" dt="0"/>
  <p:txStyles>
    <p:titleStyle>
      <a:lvl1pPr algn="ctr" rtl="0" eaLnBrk="0" fontAlgn="base" hangingPunct="0">
        <a:spcBef>
          <a:spcPct val="0"/>
        </a:spcBef>
        <a:spcAft>
          <a:spcPct val="0"/>
        </a:spcAft>
        <a:defRPr sz="2800" b="1" kern="1200">
          <a:solidFill>
            <a:schemeClr val="tx1"/>
          </a:solidFill>
          <a:latin typeface="+mj-lt"/>
          <a:ea typeface="MS PGothic" panose="020B0600070205080204" pitchFamily="34" charset="-128"/>
          <a:cs typeface="Times New Roman" pitchFamily="18" charset="0"/>
        </a:defRPr>
      </a:lvl1pPr>
      <a:lvl2pPr algn="ctr" rtl="0" eaLnBrk="0" fontAlgn="base" hangingPunct="0">
        <a:spcBef>
          <a:spcPct val="0"/>
        </a:spcBef>
        <a:spcAft>
          <a:spcPct val="0"/>
        </a:spcAft>
        <a:defRPr sz="2800" b="1">
          <a:solidFill>
            <a:schemeClr val="tx1"/>
          </a:solidFill>
          <a:latin typeface="Calibri" panose="020F0502020204030204" pitchFamily="34" charset="0"/>
          <a:ea typeface="MS PGothic" panose="020B0600070205080204" pitchFamily="34" charset="-128"/>
          <a:cs typeface="Times New Roman" pitchFamily="18" charset="0"/>
        </a:defRPr>
      </a:lvl2pPr>
      <a:lvl3pPr algn="ctr" rtl="0" eaLnBrk="0" fontAlgn="base" hangingPunct="0">
        <a:spcBef>
          <a:spcPct val="0"/>
        </a:spcBef>
        <a:spcAft>
          <a:spcPct val="0"/>
        </a:spcAft>
        <a:defRPr sz="2800" b="1">
          <a:solidFill>
            <a:schemeClr val="tx1"/>
          </a:solidFill>
          <a:latin typeface="Calibri" panose="020F0502020204030204" pitchFamily="34" charset="0"/>
          <a:ea typeface="MS PGothic" panose="020B0600070205080204" pitchFamily="34" charset="-128"/>
          <a:cs typeface="Times New Roman" pitchFamily="18" charset="0"/>
        </a:defRPr>
      </a:lvl3pPr>
      <a:lvl4pPr algn="ctr" rtl="0" eaLnBrk="0" fontAlgn="base" hangingPunct="0">
        <a:spcBef>
          <a:spcPct val="0"/>
        </a:spcBef>
        <a:spcAft>
          <a:spcPct val="0"/>
        </a:spcAft>
        <a:defRPr sz="2800" b="1">
          <a:solidFill>
            <a:schemeClr val="tx1"/>
          </a:solidFill>
          <a:latin typeface="Calibri" panose="020F0502020204030204" pitchFamily="34" charset="0"/>
          <a:ea typeface="MS PGothic" panose="020B0600070205080204" pitchFamily="34" charset="-128"/>
          <a:cs typeface="Times New Roman" pitchFamily="18" charset="0"/>
        </a:defRPr>
      </a:lvl4pPr>
      <a:lvl5pPr algn="ctr" rtl="0" eaLnBrk="0" fontAlgn="base" hangingPunct="0">
        <a:spcBef>
          <a:spcPct val="0"/>
        </a:spcBef>
        <a:spcAft>
          <a:spcPct val="0"/>
        </a:spcAft>
        <a:defRPr sz="2800" b="1">
          <a:solidFill>
            <a:schemeClr val="tx1"/>
          </a:solidFill>
          <a:latin typeface="Calibri" panose="020F0502020204030204" pitchFamily="34" charset="0"/>
          <a:ea typeface="MS PGothic" panose="020B0600070205080204" pitchFamily="34" charset="-128"/>
          <a:cs typeface="Times New Roman" pitchFamily="18" charset="0"/>
        </a:defRPr>
      </a:lvl5pPr>
      <a:lvl6pPr marL="457200" algn="ctr" rtl="0" fontAlgn="base">
        <a:spcBef>
          <a:spcPct val="0"/>
        </a:spcBef>
        <a:spcAft>
          <a:spcPct val="0"/>
        </a:spcAft>
        <a:defRPr sz="2800" b="1">
          <a:solidFill>
            <a:schemeClr val="tx1"/>
          </a:solidFill>
          <a:latin typeface="Times New Roman" pitchFamily="18" charset="0"/>
          <a:cs typeface="Times New Roman" pitchFamily="18" charset="0"/>
        </a:defRPr>
      </a:lvl6pPr>
      <a:lvl7pPr marL="914400" algn="ctr" rtl="0" fontAlgn="base">
        <a:spcBef>
          <a:spcPct val="0"/>
        </a:spcBef>
        <a:spcAft>
          <a:spcPct val="0"/>
        </a:spcAft>
        <a:defRPr sz="2800" b="1">
          <a:solidFill>
            <a:schemeClr val="tx1"/>
          </a:solidFill>
          <a:latin typeface="Times New Roman" pitchFamily="18" charset="0"/>
          <a:cs typeface="Times New Roman" pitchFamily="18" charset="0"/>
        </a:defRPr>
      </a:lvl7pPr>
      <a:lvl8pPr marL="1371600" algn="ctr" rtl="0" fontAlgn="base">
        <a:spcBef>
          <a:spcPct val="0"/>
        </a:spcBef>
        <a:spcAft>
          <a:spcPct val="0"/>
        </a:spcAft>
        <a:defRPr sz="2800" b="1">
          <a:solidFill>
            <a:schemeClr val="tx1"/>
          </a:solidFill>
          <a:latin typeface="Times New Roman" pitchFamily="18" charset="0"/>
          <a:cs typeface="Times New Roman" pitchFamily="18" charset="0"/>
        </a:defRPr>
      </a:lvl8pPr>
      <a:lvl9pPr marL="1828800" algn="ctr" rtl="0" fontAlgn="base">
        <a:spcBef>
          <a:spcPct val="0"/>
        </a:spcBef>
        <a:spcAft>
          <a:spcPct val="0"/>
        </a:spcAft>
        <a:defRPr sz="2800" b="1">
          <a:solidFill>
            <a:schemeClr val="tx1"/>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Arial" pitchFamily="34" charset="0"/>
        <a:buChar char="•"/>
        <a:defRPr sz="2400" kern="1200">
          <a:solidFill>
            <a:schemeClr val="tx1"/>
          </a:solidFill>
          <a:latin typeface="+mn-lt"/>
          <a:ea typeface="MS PGothic" panose="020B0600070205080204" pitchFamily="34" charset="-128"/>
          <a:cs typeface="ＭＳ Ｐゴシック" pitchFamily="34" charset="-128"/>
        </a:defRPr>
      </a:lvl1pPr>
      <a:lvl2pPr marL="742950" indent="-285750" algn="l" rtl="0" eaLnBrk="0" fontAlgn="base" hangingPunct="0">
        <a:spcBef>
          <a:spcPct val="20000"/>
        </a:spcBef>
        <a:spcAft>
          <a:spcPct val="0"/>
        </a:spcAft>
        <a:buFont typeface="Arial" pitchFamily="34" charset="0"/>
        <a:buChar char="–"/>
        <a:defRPr sz="2000" kern="1200">
          <a:solidFill>
            <a:schemeClr val="tx1"/>
          </a:solidFill>
          <a:latin typeface="+mn-lt"/>
          <a:ea typeface="MS PGothic" panose="020B0600070205080204" pitchFamily="34" charset="-128"/>
          <a:cs typeface="ＭＳ Ｐゴシック" pitchFamily="34" charset="-128"/>
        </a:defRPr>
      </a:lvl2pPr>
      <a:lvl3pPr marL="1143000" indent="-228600" algn="l" rtl="0" eaLnBrk="0" fontAlgn="base" hangingPunct="0">
        <a:spcBef>
          <a:spcPct val="20000"/>
        </a:spcBef>
        <a:spcAft>
          <a:spcPct val="0"/>
        </a:spcAft>
        <a:buFont typeface="Arial" pitchFamily="34" charset="0"/>
        <a:buChar char="•"/>
        <a:defRPr kern="1200">
          <a:solidFill>
            <a:schemeClr val="tx1"/>
          </a:solidFill>
          <a:latin typeface="+mn-lt"/>
          <a:ea typeface="MS PGothic" panose="020B0600070205080204" pitchFamily="34" charset="-128"/>
          <a:cs typeface="ＭＳ Ｐゴシック" pitchFamily="34" charset="-128"/>
        </a:defRPr>
      </a:lvl3pPr>
      <a:lvl4pPr marL="1600200" indent="-228600" algn="l" rtl="0" eaLnBrk="0" fontAlgn="base" hangingPunct="0">
        <a:spcBef>
          <a:spcPct val="20000"/>
        </a:spcBef>
        <a:spcAft>
          <a:spcPct val="0"/>
        </a:spcAft>
        <a:buFont typeface="Arial" pitchFamily="34" charset="0"/>
        <a:buChar char="–"/>
        <a:defRPr sz="1600" kern="1200">
          <a:solidFill>
            <a:schemeClr val="tx1"/>
          </a:solidFill>
          <a:latin typeface="+mn-lt"/>
          <a:ea typeface="MS PGothic" panose="020B0600070205080204" pitchFamily="34" charset="-128"/>
          <a:cs typeface="ＭＳ Ｐゴシック" pitchFamily="34" charset="-128"/>
        </a:defRPr>
      </a:lvl4pPr>
      <a:lvl5pPr marL="2057400" indent="-228600" algn="l" rtl="0" eaLnBrk="0" fontAlgn="base" hangingPunct="0">
        <a:spcBef>
          <a:spcPct val="20000"/>
        </a:spcBef>
        <a:spcAft>
          <a:spcPct val="0"/>
        </a:spcAft>
        <a:buFont typeface="Arial" pitchFamily="34" charset="0"/>
        <a:buChar char="»"/>
        <a:defRPr sz="1600" kern="1200">
          <a:solidFill>
            <a:schemeClr val="tx1"/>
          </a:solidFill>
          <a:latin typeface="+mn-lt"/>
          <a:ea typeface="MS PGothic" panose="020B0600070205080204" pitchFamily="34" charset="-128"/>
          <a:cs typeface="ＭＳ Ｐゴシック" pitchFamily="34"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hyperlink" Target="https://1drv.ms/b/s!AlkpZJej6nh_k9dfYSeXPGjTRJ2cAg" TargetMode="External"/><Relationship Id="rId3" Type="http://schemas.openxmlformats.org/officeDocument/2006/relationships/hyperlink" Target="https://1drv.ms/w/s!AlkpZJej6nh_k9dQ2qQnRuQM8gbu8A" TargetMode="External"/><Relationship Id="rId7" Type="http://schemas.openxmlformats.org/officeDocument/2006/relationships/hyperlink" Target="https://1drv.ms/u/s!AlkpZJej6nh_k9dK5WOB8zkkUuaKgA"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1drv.ms/b/s!AlkpZJej6nh_k9daUH18BNQFOwtNrg" TargetMode="External"/><Relationship Id="rId11" Type="http://schemas.openxmlformats.org/officeDocument/2006/relationships/hyperlink" Target="https://1drv.ms/w/s!AlkpZJej6nh_k9dYlvNWaZ3DLPKSYg" TargetMode="External"/><Relationship Id="rId5" Type="http://schemas.openxmlformats.org/officeDocument/2006/relationships/hyperlink" Target="https://1drv.ms/p/s!AlkpZJej6nh_k9dE-b_DAO8HSNNT6Q" TargetMode="External"/><Relationship Id="rId10" Type="http://schemas.openxmlformats.org/officeDocument/2006/relationships/hyperlink" Target="https://1drv.ms/w/s!AlkpZJej6nh_k6ZUeG7W6TaWcbTZ4Q" TargetMode="External"/><Relationship Id="rId4" Type="http://schemas.openxmlformats.org/officeDocument/2006/relationships/hyperlink" Target="https://1drv.ms/w/s!AlkpZJej6nh_k9YPmsR8Hl6zTlQ0NQ" TargetMode="External"/><Relationship Id="rId9" Type="http://schemas.openxmlformats.org/officeDocument/2006/relationships/hyperlink" Target="https://1drv.ms/x/s!AlkpZJej6nh_k9dgBSgLrTfaKYcG2A"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www.opengroup.org/bookstore/catalog/w16a.ht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1drv.ms/w/s!AlkpZJej6nh_k6ZUeG7W6TaWcbTZ4Q"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7010400" y="6494463"/>
            <a:ext cx="2133600" cy="365125"/>
          </a:xfrm>
        </p:spPr>
        <p:txBody>
          <a:bodyPr/>
          <a:lstStyle/>
          <a:p>
            <a:pPr fontAlgn="base">
              <a:spcBef>
                <a:spcPct val="0"/>
              </a:spcBef>
              <a:spcAft>
                <a:spcPct val="0"/>
              </a:spcAft>
            </a:pPr>
            <a:fld id="{41031DCC-A264-46BE-A1C1-C5ACB901849B}" type="slidenum">
              <a:rPr lang="en-US" altLang="en-US" smtClean="0">
                <a:ea typeface="MS PGothic" pitchFamily="34" charset="-128"/>
              </a:rPr>
              <a:pPr fontAlgn="base">
                <a:spcBef>
                  <a:spcPct val="0"/>
                </a:spcBef>
                <a:spcAft>
                  <a:spcPct val="0"/>
                </a:spcAft>
              </a:pPr>
              <a:t>1</a:t>
            </a:fld>
            <a:endParaRPr lang="en-US" altLang="en-US" dirty="0">
              <a:ea typeface="MS PGothic" pitchFamily="34" charset="-128"/>
            </a:endParaRPr>
          </a:p>
        </p:txBody>
      </p:sp>
      <p:sp>
        <p:nvSpPr>
          <p:cNvPr id="6" name="TextBox 5"/>
          <p:cNvSpPr txBox="1"/>
          <p:nvPr/>
        </p:nvSpPr>
        <p:spPr>
          <a:xfrm>
            <a:off x="292178" y="0"/>
            <a:ext cx="8686800" cy="4807470"/>
          </a:xfrm>
          <a:prstGeom prst="rect">
            <a:avLst/>
          </a:prstGeom>
          <a:noFill/>
        </p:spPr>
        <p:txBody>
          <a:bodyPr wrap="square" rtlCol="0">
            <a:spAutoFit/>
          </a:bodyPr>
          <a:lstStyle/>
          <a:p>
            <a:pPr lvl="0" algn="ctr"/>
            <a:r>
              <a:rPr lang="en-US" altLang="en-US" sz="2800" b="1" dirty="0">
                <a:latin typeface="Arial" pitchFamily="34" charset="0"/>
                <a:ea typeface="ＭＳ Ｐゴシック" pitchFamily="34" charset="-128"/>
                <a:cs typeface="Arial" pitchFamily="34" charset="0"/>
              </a:rPr>
              <a:t>Information Model Integration </a:t>
            </a:r>
          </a:p>
          <a:p>
            <a:pPr lvl="0" algn="ctr"/>
            <a:r>
              <a:rPr lang="en-US" altLang="en-US" sz="2800" b="1" dirty="0">
                <a:latin typeface="Arial" pitchFamily="34" charset="0"/>
                <a:ea typeface="ＭＳ Ｐゴシック" pitchFamily="34" charset="-128"/>
                <a:cs typeface="Arial" pitchFamily="34" charset="0"/>
              </a:rPr>
              <a:t>Recommendations</a:t>
            </a:r>
          </a:p>
          <a:p>
            <a:pPr lvl="0" algn="ctr">
              <a:spcBef>
                <a:spcPts val="600"/>
              </a:spcBef>
            </a:pPr>
            <a:r>
              <a:rPr lang="en-US" altLang="en-US" sz="2400" b="1" dirty="0">
                <a:latin typeface="Arial" pitchFamily="34" charset="0"/>
                <a:ea typeface="ＭＳ Ｐゴシック" pitchFamily="34" charset="-128"/>
                <a:cs typeface="Arial" pitchFamily="34" charset="0"/>
              </a:rPr>
              <a:t> </a:t>
            </a:r>
          </a:p>
          <a:p>
            <a:pPr lvl="0" algn="ctr">
              <a:spcBef>
                <a:spcPts val="600"/>
              </a:spcBef>
            </a:pPr>
            <a:r>
              <a:rPr lang="en-US" sz="2400" b="1" dirty="0">
                <a:latin typeface="Arial Narrow" panose="020B0606020202030204" pitchFamily="34" charset="0"/>
                <a:ea typeface="ＭＳ Ｐゴシック" pitchFamily="34" charset="-128"/>
                <a:cs typeface="Arial" pitchFamily="34" charset="0"/>
              </a:rPr>
              <a:t>For Achieving Computable Interoperability with a </a:t>
            </a:r>
          </a:p>
          <a:p>
            <a:pPr algn="ctr"/>
            <a:r>
              <a:rPr lang="en-US" sz="2400" b="1" dirty="0">
                <a:latin typeface="Arial Narrow" panose="020B0606020202030204" pitchFamily="34" charset="0"/>
                <a:ea typeface="ＭＳ Ｐゴシック" pitchFamily="34" charset="-128"/>
                <a:cs typeface="Arial" pitchFamily="34" charset="0"/>
              </a:rPr>
              <a:t>HL7/ISO “Common Logical Information Model (CLIM)”</a:t>
            </a:r>
          </a:p>
          <a:p>
            <a:pPr algn="ctr"/>
            <a:r>
              <a:rPr lang="en-US" altLang="en-US" sz="2000" dirty="0">
                <a:latin typeface="Arial" pitchFamily="34" charset="0"/>
                <a:ea typeface="ＭＳ Ｐゴシック" pitchFamily="34" charset="-128"/>
                <a:cs typeface="Arial" pitchFamily="34" charset="0"/>
              </a:rPr>
              <a:t>CIMI Sponsored HL7 Investigative-Study, Task Force and</a:t>
            </a:r>
          </a:p>
          <a:p>
            <a:pPr lvl="0" indent="-57150" algn="ctr" fontAlgn="base">
              <a:lnSpc>
                <a:spcPct val="114000"/>
              </a:lnSpc>
              <a:spcBef>
                <a:spcPct val="0"/>
              </a:spcBef>
              <a:spcAft>
                <a:spcPct val="0"/>
              </a:spcAft>
              <a:defRPr/>
            </a:pPr>
            <a:r>
              <a:rPr lang="en-US" altLang="en-US" sz="2000" dirty="0">
                <a:latin typeface="Arial" pitchFamily="34" charset="0"/>
                <a:ea typeface="ＭＳ Ｐゴシック" pitchFamily="34" charset="-128"/>
                <a:cs typeface="Arial" pitchFamily="34" charset="0"/>
              </a:rPr>
              <a:t>ONC, FHA, IPO DOD VA sponsored HIEA Technical Forum </a:t>
            </a:r>
          </a:p>
          <a:p>
            <a:pPr lvl="0" indent="-57150" algn="ctr" fontAlgn="base">
              <a:lnSpc>
                <a:spcPct val="114000"/>
              </a:lnSpc>
              <a:spcBef>
                <a:spcPct val="0"/>
              </a:spcBef>
              <a:spcAft>
                <a:spcPct val="0"/>
              </a:spcAft>
              <a:defRPr/>
            </a:pPr>
            <a:r>
              <a:rPr lang="en-US" altLang="en-US" sz="2000" dirty="0">
                <a:latin typeface="Arial" pitchFamily="34" charset="0"/>
                <a:ea typeface="ＭＳ Ｐゴシック" pitchFamily="34" charset="-128"/>
                <a:cs typeface="Arial" pitchFamily="34" charset="0"/>
              </a:rPr>
              <a:t>Core Information Modeling SMEs </a:t>
            </a:r>
          </a:p>
          <a:p>
            <a:pPr lvl="0" indent="-57150" algn="ctr" fontAlgn="base">
              <a:lnSpc>
                <a:spcPct val="114000"/>
              </a:lnSpc>
              <a:spcBef>
                <a:spcPct val="0"/>
              </a:spcBef>
              <a:spcAft>
                <a:spcPct val="0"/>
              </a:spcAft>
              <a:defRPr/>
            </a:pPr>
            <a:r>
              <a:rPr lang="en-US" altLang="en-US" sz="2000" dirty="0">
                <a:latin typeface="Arial" pitchFamily="34" charset="0"/>
                <a:ea typeface="ＭＳ Ｐゴシック" pitchFamily="34" charset="-128"/>
                <a:cs typeface="Arial" pitchFamily="34" charset="0"/>
              </a:rPr>
              <a:t>Report Out</a:t>
            </a:r>
          </a:p>
          <a:p>
            <a:pPr lvl="0" algn="ctr"/>
            <a:endParaRPr lang="en-US" altLang="en-US" sz="2000" b="1" dirty="0">
              <a:solidFill>
                <a:srgbClr val="FF0000"/>
              </a:solidFill>
              <a:latin typeface="Arial" pitchFamily="34" charset="0"/>
              <a:ea typeface="ＭＳ Ｐゴシック" pitchFamily="34" charset="-128"/>
              <a:cs typeface="Arial" pitchFamily="34" charset="0"/>
            </a:endParaRPr>
          </a:p>
          <a:p>
            <a:pPr lvl="0" algn="ctr"/>
            <a:r>
              <a:rPr lang="en-US" altLang="en-US" sz="2000" b="1" dirty="0">
                <a:latin typeface="Arial" pitchFamily="34" charset="0"/>
                <a:ea typeface="ＭＳ Ｐゴシック" pitchFamily="34" charset="-128"/>
                <a:cs typeface="Arial" pitchFamily="34" charset="0"/>
              </a:rPr>
              <a:t>September 18-23, 2016 HL7 Meeting </a:t>
            </a:r>
          </a:p>
          <a:p>
            <a:pPr lvl="0" algn="ctr"/>
            <a:endParaRPr lang="en-US" altLang="en-US" sz="2000" b="1" dirty="0">
              <a:latin typeface="Arial" pitchFamily="34" charset="0"/>
              <a:ea typeface="ＭＳ Ｐゴシック" pitchFamily="34" charset="-128"/>
              <a:cs typeface="Arial" pitchFamily="34" charset="0"/>
            </a:endParaRPr>
          </a:p>
          <a:p>
            <a:pPr lvl="0" algn="ctr"/>
            <a:r>
              <a:rPr lang="en-US" altLang="en-US" sz="2000" b="1" dirty="0">
                <a:latin typeface="Arial" pitchFamily="34" charset="0"/>
                <a:ea typeface="ＭＳ Ｐゴシック" pitchFamily="34" charset="-128"/>
                <a:cs typeface="Arial" pitchFamily="34" charset="0"/>
              </a:rPr>
              <a:t>September 21, 2016 Update</a:t>
            </a:r>
          </a:p>
        </p:txBody>
      </p:sp>
      <p:sp>
        <p:nvSpPr>
          <p:cNvPr id="7" name="TextBox 6"/>
          <p:cNvSpPr txBox="1"/>
          <p:nvPr/>
        </p:nvSpPr>
        <p:spPr>
          <a:xfrm>
            <a:off x="-152400" y="4758658"/>
            <a:ext cx="8991600" cy="1565942"/>
          </a:xfrm>
          <a:prstGeom prst="rect">
            <a:avLst/>
          </a:prstGeom>
          <a:noFill/>
        </p:spPr>
        <p:txBody>
          <a:bodyPr wrap="square" rtlCol="0">
            <a:spAutoFit/>
          </a:bodyPr>
          <a:lstStyle/>
          <a:p>
            <a:pPr lvl="0" indent="-57150" algn="ctr" fontAlgn="base">
              <a:lnSpc>
                <a:spcPct val="114000"/>
              </a:lnSpc>
              <a:spcBef>
                <a:spcPct val="0"/>
              </a:spcBef>
              <a:spcAft>
                <a:spcPct val="0"/>
              </a:spcAft>
              <a:defRPr/>
            </a:pPr>
            <a:endParaRPr lang="en-US" altLang="en-US" sz="2000" dirty="0">
              <a:latin typeface="Arial" pitchFamily="34" charset="0"/>
              <a:ea typeface="ＭＳ Ｐゴシック" pitchFamily="34" charset="-128"/>
              <a:cs typeface="Arial" pitchFamily="34" charset="0"/>
            </a:endParaRPr>
          </a:p>
          <a:p>
            <a:pPr indent="-57150" algn="ctr" fontAlgn="base">
              <a:lnSpc>
                <a:spcPct val="114000"/>
              </a:lnSpc>
              <a:spcBef>
                <a:spcPct val="0"/>
              </a:spcBef>
              <a:spcAft>
                <a:spcPct val="0"/>
              </a:spcAft>
              <a:defRPr/>
            </a:pPr>
            <a:r>
              <a:rPr lang="en-US" altLang="en-US" sz="2400" b="1" dirty="0">
                <a:latin typeface="Arial" pitchFamily="34" charset="0"/>
                <a:ea typeface="ＭＳ Ｐゴシック" pitchFamily="34" charset="-128"/>
                <a:cs typeface="Arial" pitchFamily="34" charset="0"/>
              </a:rPr>
              <a:t>Presented by:</a:t>
            </a:r>
          </a:p>
          <a:p>
            <a:pPr indent="-57150" algn="ctr" fontAlgn="base">
              <a:lnSpc>
                <a:spcPct val="114000"/>
              </a:lnSpc>
              <a:spcBef>
                <a:spcPct val="0"/>
              </a:spcBef>
              <a:spcAft>
                <a:spcPct val="0"/>
              </a:spcAft>
              <a:defRPr/>
            </a:pPr>
            <a:r>
              <a:rPr lang="en-US" sz="2000" dirty="0">
                <a:latin typeface="Arial" panose="020B0604020202020204" pitchFamily="34" charset="0"/>
                <a:cs typeface="Arial" panose="020B0604020202020204" pitchFamily="34" charset="0"/>
              </a:rPr>
              <a:t>Keith Campbell, Stan Huff, Julia Skapik, Steve Wagner</a:t>
            </a:r>
            <a:r>
              <a:rPr lang="en-US" altLang="en-US" sz="2000" dirty="0">
                <a:latin typeface="Arial" pitchFamily="34" charset="0"/>
                <a:ea typeface="ＭＳ Ｐゴシック" pitchFamily="34" charset="-128"/>
                <a:cs typeface="Arial" pitchFamily="34" charset="0"/>
              </a:rPr>
              <a:t> </a:t>
            </a:r>
          </a:p>
          <a:p>
            <a:pPr indent="-57150" algn="ctr" fontAlgn="base">
              <a:lnSpc>
                <a:spcPct val="114000"/>
              </a:lnSpc>
              <a:spcBef>
                <a:spcPct val="0"/>
              </a:spcBef>
              <a:spcAft>
                <a:spcPct val="0"/>
              </a:spcAft>
              <a:defRPr/>
            </a:pPr>
            <a:r>
              <a:rPr lang="en-US" altLang="en-US" sz="2000" dirty="0">
                <a:latin typeface="Arial" pitchFamily="34" charset="0"/>
                <a:ea typeface="ＭＳ Ｐゴシック" pitchFamily="34" charset="-128"/>
                <a:cs typeface="Arial" pitchFamily="34" charset="0"/>
              </a:rPr>
              <a:t>Nona Hall, Steve Hufnagel</a:t>
            </a:r>
            <a:endParaRPr lang="en-US" altLang="en-US" sz="2000" b="1"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3031818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Recommendations:</a:t>
            </a:r>
            <a:br>
              <a:rPr lang="en-US" sz="2400" dirty="0"/>
            </a:br>
            <a:r>
              <a:rPr lang="en-US" sz="2400" dirty="0"/>
              <a:t>Demonstrate the Viability of Integration Via Pilots</a:t>
            </a:r>
          </a:p>
        </p:txBody>
      </p:sp>
      <p:sp>
        <p:nvSpPr>
          <p:cNvPr id="3" name="Content Placeholder 2"/>
          <p:cNvSpPr>
            <a:spLocks noGrp="1"/>
          </p:cNvSpPr>
          <p:nvPr>
            <p:ph idx="1"/>
          </p:nvPr>
        </p:nvSpPr>
        <p:spPr>
          <a:xfrm>
            <a:off x="228600" y="1066800"/>
            <a:ext cx="8686800" cy="4525963"/>
          </a:xfrm>
        </p:spPr>
        <p:txBody>
          <a:bodyPr/>
          <a:lstStyle/>
          <a:p>
            <a:r>
              <a:rPr lang="en-US" dirty="0"/>
              <a:t>Identify the Project with willing parties that will implement the outputs  including enhanced FHIR Profile for the Project</a:t>
            </a:r>
          </a:p>
          <a:p>
            <a:pPr lvl="1"/>
            <a:r>
              <a:rPr lang="en-US" dirty="0"/>
              <a:t>Identify the data elements needed to support the project and / or the clinical content gaps in FHIR  </a:t>
            </a:r>
          </a:p>
          <a:p>
            <a:pPr lvl="1"/>
            <a:r>
              <a:rPr lang="en-US" dirty="0"/>
              <a:t>Identify the FHIM classes and FHIR Profiles that support the data elements; address gaps, as needed</a:t>
            </a:r>
          </a:p>
          <a:p>
            <a:pPr lvl="1"/>
            <a:r>
              <a:rPr lang="en-US" dirty="0"/>
              <a:t>Make the detailed CIMI models utilizing SOLOR for the source of terminology / vocabulary</a:t>
            </a:r>
          </a:p>
          <a:p>
            <a:pPr lvl="1"/>
            <a:r>
              <a:rPr lang="en-US" dirty="0"/>
              <a:t>Approve the model</a:t>
            </a:r>
          </a:p>
          <a:p>
            <a:pPr lvl="1"/>
            <a:r>
              <a:rPr lang="en-US" dirty="0"/>
              <a:t>Place model in a registry that is publicly available</a:t>
            </a:r>
          </a:p>
          <a:p>
            <a:pPr lvl="1"/>
            <a:r>
              <a:rPr lang="en-US" dirty="0"/>
              <a:t>Test the FHIR Profile / application for compliance with the model and standards</a:t>
            </a:r>
          </a:p>
          <a:p>
            <a:pPr lvl="1"/>
            <a:r>
              <a:rPr lang="en-US" dirty="0"/>
              <a:t>Put the application in production use &amp; evaluate its value</a:t>
            </a:r>
          </a:p>
          <a:p>
            <a:pPr lvl="1"/>
            <a:r>
              <a:rPr lang="en-US" dirty="0"/>
              <a:t>General:  Make people available; EHR behind that also available </a:t>
            </a:r>
          </a:p>
          <a:p>
            <a:pPr lvl="1"/>
            <a:r>
              <a:rPr lang="en-US" dirty="0"/>
              <a:t>Parallel Activities:  Install a  SOLOR Terminology Server; Need to harmonize  models &amp;  tools and sustain them</a:t>
            </a:r>
          </a:p>
        </p:txBody>
      </p:sp>
    </p:spTree>
    <p:extLst>
      <p:ext uri="{BB962C8B-B14F-4D97-AF65-F5344CB8AC3E}">
        <p14:creationId xmlns:p14="http://schemas.microsoft.com/office/powerpoint/2010/main" val="192091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4542426"/>
            <a:ext cx="8915400" cy="2308324"/>
          </a:xfrm>
          <a:prstGeom prst="rect">
            <a:avLst/>
          </a:prstGeom>
          <a:noFill/>
        </p:spPr>
        <p:txBody>
          <a:bodyPr wrap="square" rtlCol="0">
            <a:spAutoFit/>
          </a:bodyPr>
          <a:lstStyle/>
          <a:p>
            <a:pPr algn="ctr"/>
            <a:r>
              <a:rPr lang="en-US" sz="2400" b="1" dirty="0">
                <a:latin typeface="Arial Black" panose="020B0A04020102020204" pitchFamily="34" charset="0"/>
              </a:rPr>
              <a:t>Terminology Problem			SOLOR Solution</a:t>
            </a:r>
          </a:p>
          <a:p>
            <a:pPr algn="ctr"/>
            <a:endParaRPr lang="en-US" sz="2400" b="1" dirty="0">
              <a:latin typeface="Arial Black" panose="020B0A04020102020204" pitchFamily="34" charset="0"/>
            </a:endParaRPr>
          </a:p>
          <a:p>
            <a:pPr algn="ctr"/>
            <a:r>
              <a:rPr lang="en-US" sz="2400" b="1" dirty="0">
                <a:latin typeface="Arial Black" panose="020B0A04020102020204" pitchFamily="34" charset="0"/>
              </a:rPr>
              <a:t>Serving as Terminology Foundation</a:t>
            </a:r>
          </a:p>
          <a:p>
            <a:r>
              <a:rPr lang="en-US" sz="2400" b="1" dirty="0">
                <a:latin typeface="Arial Black" panose="020B0A04020102020204" pitchFamily="34" charset="0"/>
              </a:rPr>
              <a:t>SOLOR Benefits: </a:t>
            </a:r>
            <a:r>
              <a:rPr lang="en-US" sz="2400" dirty="0">
                <a:latin typeface="Arial Narrow" panose="020B0606020202030204" pitchFamily="34" charset="0"/>
              </a:rPr>
              <a:t>Normalized structure and form of clinical terminology improves software reuse, shared tooling, reduced learning curve, shared post-coordination models, simplified data analysis … no more mapping!</a:t>
            </a:r>
          </a:p>
        </p:txBody>
      </p:sp>
      <p:sp>
        <p:nvSpPr>
          <p:cNvPr id="2" name="Title 1"/>
          <p:cNvSpPr>
            <a:spLocks noGrp="1"/>
          </p:cNvSpPr>
          <p:nvPr>
            <p:ph type="title"/>
          </p:nvPr>
        </p:nvSpPr>
        <p:spPr/>
        <p:txBody>
          <a:bodyPr/>
          <a:lstStyle/>
          <a:p>
            <a:r>
              <a:rPr lang="en-US" dirty="0"/>
              <a:t>Proposed Solution Step 1</a:t>
            </a:r>
            <a:br>
              <a:rPr lang="en-US" dirty="0"/>
            </a:br>
            <a:r>
              <a:rPr lang="en-US" dirty="0"/>
              <a:t>Terminology Foundation</a:t>
            </a:r>
          </a:p>
        </p:txBody>
      </p:sp>
      <p:sp>
        <p:nvSpPr>
          <p:cNvPr id="4" name="Slide Number Placeholder 3"/>
          <p:cNvSpPr>
            <a:spLocks noGrp="1"/>
          </p:cNvSpPr>
          <p:nvPr>
            <p:ph type="sldNum" sz="quarter" idx="11"/>
          </p:nvPr>
        </p:nvSpPr>
        <p:spPr>
          <a:xfrm>
            <a:off x="7010400" y="6494463"/>
            <a:ext cx="2133600" cy="365125"/>
          </a:xfrm>
        </p:spPr>
        <p:txBody>
          <a:bodyPr/>
          <a:lstStyle/>
          <a:p>
            <a:fld id="{C1480740-3974-4991-96C6-DB4F6D2DED1B}" type="slidenum">
              <a:rPr lang="en-US" altLang="en-US" smtClean="0"/>
              <a:pPr/>
              <a:t>11</a:t>
            </a:fld>
            <a:endParaRPr lang="en-US" altLang="en-US" dirty="0"/>
          </a:p>
        </p:txBody>
      </p:sp>
      <p:pic>
        <p:nvPicPr>
          <p:cNvPr id="5" name="Picture 4"/>
          <p:cNvPicPr>
            <a:picLocks noChangeAspect="1"/>
          </p:cNvPicPr>
          <p:nvPr/>
        </p:nvPicPr>
        <p:blipFill>
          <a:blip r:embed="rId3"/>
          <a:stretch>
            <a:fillRect/>
          </a:stretch>
        </p:blipFill>
        <p:spPr>
          <a:xfrm>
            <a:off x="65332" y="1279451"/>
            <a:ext cx="4350108" cy="2987749"/>
          </a:xfrm>
          <a:prstGeom prst="rect">
            <a:avLst/>
          </a:prstGeom>
        </p:spPr>
      </p:pic>
      <p:pic>
        <p:nvPicPr>
          <p:cNvPr id="6" name="Picture 5"/>
          <p:cNvPicPr>
            <a:picLocks noChangeAspect="1"/>
          </p:cNvPicPr>
          <p:nvPr/>
        </p:nvPicPr>
        <p:blipFill>
          <a:blip r:embed="rId4"/>
          <a:stretch>
            <a:fillRect/>
          </a:stretch>
        </p:blipFill>
        <p:spPr>
          <a:xfrm>
            <a:off x="4419600" y="1066800"/>
            <a:ext cx="4724400" cy="3261090"/>
          </a:xfrm>
          <a:prstGeom prst="rect">
            <a:avLst/>
          </a:prstGeom>
        </p:spPr>
      </p:pic>
    </p:spTree>
    <p:extLst>
      <p:ext uri="{BB962C8B-B14F-4D97-AF65-F5344CB8AC3E}">
        <p14:creationId xmlns:p14="http://schemas.microsoft.com/office/powerpoint/2010/main" val="3879564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3"/>
          <a:stretch>
            <a:fillRect/>
          </a:stretch>
        </p:blipFill>
        <p:spPr>
          <a:xfrm>
            <a:off x="0" y="990600"/>
            <a:ext cx="9067800" cy="5791200"/>
          </a:xfrm>
          <a:prstGeom prst="rect">
            <a:avLst/>
          </a:prstGeom>
        </p:spPr>
      </p:pic>
      <p:sp>
        <p:nvSpPr>
          <p:cNvPr id="2" name="Title 1"/>
          <p:cNvSpPr>
            <a:spLocks noGrp="1"/>
          </p:cNvSpPr>
          <p:nvPr>
            <p:ph type="title"/>
          </p:nvPr>
        </p:nvSpPr>
        <p:spPr/>
        <p:txBody>
          <a:bodyPr/>
          <a:lstStyle/>
          <a:p>
            <a:r>
              <a:rPr lang="en-US" dirty="0"/>
              <a:t>Clinical Example</a:t>
            </a:r>
            <a:br>
              <a:rPr lang="en-US" dirty="0"/>
            </a:br>
            <a:r>
              <a:rPr lang="en-US" dirty="0"/>
              <a:t>CIMI-FHIM Integration</a:t>
            </a:r>
          </a:p>
        </p:txBody>
      </p:sp>
      <p:sp>
        <p:nvSpPr>
          <p:cNvPr id="4" name="Slide Number Placeholder 3"/>
          <p:cNvSpPr>
            <a:spLocks noGrp="1"/>
          </p:cNvSpPr>
          <p:nvPr>
            <p:ph type="sldNum" sz="quarter" idx="12"/>
          </p:nvPr>
        </p:nvSpPr>
        <p:spPr>
          <a:xfrm>
            <a:off x="7010400" y="6494463"/>
            <a:ext cx="2133600" cy="365125"/>
          </a:xfrm>
        </p:spPr>
        <p:txBody>
          <a:bodyPr/>
          <a:lstStyle/>
          <a:p>
            <a:fld id="{1AD1157B-4E11-4BBA-B398-71C0F40116DB}" type="slidenum">
              <a:rPr lang="en-US" smtClean="0"/>
              <a:t>12</a:t>
            </a:fld>
            <a:endParaRPr lang="en-US" dirty="0"/>
          </a:p>
        </p:txBody>
      </p:sp>
      <p:sp>
        <p:nvSpPr>
          <p:cNvPr id="3" name="TextBox 2"/>
          <p:cNvSpPr txBox="1"/>
          <p:nvPr/>
        </p:nvSpPr>
        <p:spPr>
          <a:xfrm>
            <a:off x="5562600" y="990600"/>
            <a:ext cx="3581400"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CQF Knowledge Artifacts</a:t>
            </a:r>
          </a:p>
          <a:p>
            <a:pPr algn="r"/>
            <a:r>
              <a:rPr lang="en-US" sz="2400" dirty="0">
                <a:latin typeface="Times New Roman" panose="02020603050405020304" pitchFamily="18" charset="0"/>
                <a:cs typeface="Times New Roman" panose="02020603050405020304" pitchFamily="18" charset="0"/>
              </a:rPr>
              <a:t>SOLOR Terminology</a:t>
            </a:r>
          </a:p>
        </p:txBody>
      </p:sp>
    </p:spTree>
    <p:extLst>
      <p:ext uri="{BB962C8B-B14F-4D97-AF65-F5344CB8AC3E}">
        <p14:creationId xmlns:p14="http://schemas.microsoft.com/office/powerpoint/2010/main" val="3454317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Arial Narrow" panose="020B0606020202030204" pitchFamily="34" charset="0"/>
              </a:rPr>
              <a:t>Proposed Solution Step 2   </a:t>
            </a:r>
            <a:br>
              <a:rPr lang="en-US" dirty="0">
                <a:latin typeface="Arial Narrow" panose="020B0606020202030204" pitchFamily="34" charset="0"/>
              </a:rPr>
            </a:br>
            <a:r>
              <a:rPr lang="en-US" dirty="0">
                <a:latin typeface="Arial Narrow" panose="020B0606020202030204" pitchFamily="34" charset="0"/>
              </a:rPr>
              <a:t>Integrated Model Stack - Each Plays a Role</a:t>
            </a:r>
          </a:p>
        </p:txBody>
      </p:sp>
      <p:pic>
        <p:nvPicPr>
          <p:cNvPr id="8" name="Picture 7" descr="Whispy Tree by dear_theophilus - Tree with thin branches and leav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765" y="1150937"/>
            <a:ext cx="5078470" cy="4818198"/>
          </a:xfrm>
          <a:prstGeom prst="rect">
            <a:avLst/>
          </a:prstGeom>
        </p:spPr>
      </p:pic>
      <p:sp>
        <p:nvSpPr>
          <p:cNvPr id="10" name="TextBox 9"/>
          <p:cNvSpPr txBox="1"/>
          <p:nvPr/>
        </p:nvSpPr>
        <p:spPr>
          <a:xfrm>
            <a:off x="4038600" y="5029200"/>
            <a:ext cx="977135" cy="369332"/>
          </a:xfrm>
          <a:prstGeom prst="rect">
            <a:avLst/>
          </a:prstGeom>
          <a:solidFill>
            <a:schemeClr val="bg1"/>
          </a:solidFill>
        </p:spPr>
        <p:txBody>
          <a:bodyPr wrap="square" rtlCol="0">
            <a:spAutoFit/>
          </a:bodyPr>
          <a:lstStyle/>
          <a:p>
            <a:pPr algn="ctr"/>
            <a:r>
              <a:rPr lang="en-US" dirty="0">
                <a:latin typeface="Arial Black" panose="020B0A04020102020204" pitchFamily="34" charset="0"/>
              </a:rPr>
              <a:t>FHIM</a:t>
            </a:r>
          </a:p>
        </p:txBody>
      </p:sp>
      <p:sp>
        <p:nvSpPr>
          <p:cNvPr id="11" name="TextBox 10"/>
          <p:cNvSpPr txBox="1"/>
          <p:nvPr/>
        </p:nvSpPr>
        <p:spPr>
          <a:xfrm>
            <a:off x="4876800" y="3665537"/>
            <a:ext cx="683200" cy="400110"/>
          </a:xfrm>
          <a:prstGeom prst="rect">
            <a:avLst/>
          </a:prstGeom>
          <a:solidFill>
            <a:schemeClr val="bg1"/>
          </a:solidFill>
        </p:spPr>
        <p:txBody>
          <a:bodyPr wrap="none" rtlCol="0">
            <a:spAutoFit/>
          </a:bodyPr>
          <a:lstStyle/>
          <a:p>
            <a:r>
              <a:rPr lang="en-US" sz="2000" b="1" dirty="0"/>
              <a:t>CIMI</a:t>
            </a:r>
          </a:p>
        </p:txBody>
      </p:sp>
      <p:sp>
        <p:nvSpPr>
          <p:cNvPr id="2" name="Slide Number Placeholder 1"/>
          <p:cNvSpPr>
            <a:spLocks noGrp="1"/>
          </p:cNvSpPr>
          <p:nvPr>
            <p:ph type="sldNum" sz="quarter" idx="11"/>
          </p:nvPr>
        </p:nvSpPr>
        <p:spPr>
          <a:xfrm>
            <a:off x="7010400" y="6492875"/>
            <a:ext cx="2133600" cy="365125"/>
          </a:xfrm>
        </p:spPr>
        <p:txBody>
          <a:bodyPr/>
          <a:lstStyle/>
          <a:p>
            <a:fld id="{3FDB7380-9603-43D8-BFF4-722408AEB0E4}" type="slidenum">
              <a:rPr lang="en-US" altLang="en-US" smtClean="0"/>
              <a:pPr/>
              <a:t>13</a:t>
            </a:fld>
            <a:endParaRPr lang="en-US" altLang="en-US" dirty="0"/>
          </a:p>
        </p:txBody>
      </p:sp>
      <p:sp>
        <p:nvSpPr>
          <p:cNvPr id="12" name="TextBox 11"/>
          <p:cNvSpPr txBox="1"/>
          <p:nvPr/>
        </p:nvSpPr>
        <p:spPr>
          <a:xfrm>
            <a:off x="4114800" y="2598067"/>
            <a:ext cx="572593" cy="686470"/>
          </a:xfrm>
          <a:prstGeom prst="rect">
            <a:avLst/>
          </a:prstGeom>
          <a:solidFill>
            <a:schemeClr val="bg1"/>
          </a:solidFill>
        </p:spPr>
        <p:txBody>
          <a:bodyPr wrap="none" rtlCol="0">
            <a:spAutoFit/>
          </a:bodyPr>
          <a:lstStyle/>
          <a:p>
            <a:pPr algn="ctr">
              <a:lnSpc>
                <a:spcPct val="70000"/>
              </a:lnSpc>
            </a:pPr>
            <a:r>
              <a:rPr lang="en-US" b="1" dirty="0"/>
              <a:t>CQI</a:t>
            </a:r>
          </a:p>
          <a:p>
            <a:pPr algn="ctr">
              <a:lnSpc>
                <a:spcPct val="70000"/>
              </a:lnSpc>
            </a:pPr>
            <a:r>
              <a:rPr lang="en-US" b="1" dirty="0"/>
              <a:t>C	QF</a:t>
            </a:r>
          </a:p>
          <a:p>
            <a:pPr algn="ctr">
              <a:lnSpc>
                <a:spcPct val="70000"/>
              </a:lnSpc>
            </a:pPr>
            <a:r>
              <a:rPr lang="en-US" b="1" dirty="0"/>
              <a:t>CDS</a:t>
            </a:r>
          </a:p>
        </p:txBody>
      </p:sp>
      <p:sp>
        <p:nvSpPr>
          <p:cNvPr id="13" name="TextBox 12"/>
          <p:cNvSpPr txBox="1"/>
          <p:nvPr/>
        </p:nvSpPr>
        <p:spPr>
          <a:xfrm>
            <a:off x="6553200" y="1543605"/>
            <a:ext cx="647934" cy="369332"/>
          </a:xfrm>
          <a:prstGeom prst="rect">
            <a:avLst/>
          </a:prstGeom>
          <a:solidFill>
            <a:schemeClr val="bg1"/>
          </a:solidFill>
        </p:spPr>
        <p:txBody>
          <a:bodyPr wrap="none" rtlCol="0">
            <a:spAutoFit/>
          </a:bodyPr>
          <a:lstStyle/>
          <a:p>
            <a:r>
              <a:rPr lang="en-US" dirty="0"/>
              <a:t>DCM</a:t>
            </a:r>
          </a:p>
        </p:txBody>
      </p:sp>
      <p:sp>
        <p:nvSpPr>
          <p:cNvPr id="14" name="TextBox 13"/>
          <p:cNvSpPr txBox="1"/>
          <p:nvPr/>
        </p:nvSpPr>
        <p:spPr>
          <a:xfrm>
            <a:off x="7086600" y="2598737"/>
            <a:ext cx="647934" cy="369332"/>
          </a:xfrm>
          <a:prstGeom prst="rect">
            <a:avLst/>
          </a:prstGeom>
          <a:solidFill>
            <a:schemeClr val="bg1"/>
          </a:solidFill>
        </p:spPr>
        <p:txBody>
          <a:bodyPr wrap="none" rtlCol="0">
            <a:spAutoFit/>
          </a:bodyPr>
          <a:lstStyle/>
          <a:p>
            <a:r>
              <a:rPr lang="en-US" dirty="0"/>
              <a:t>DCM</a:t>
            </a:r>
          </a:p>
        </p:txBody>
      </p:sp>
      <p:sp>
        <p:nvSpPr>
          <p:cNvPr id="15" name="TextBox 14"/>
          <p:cNvSpPr txBox="1"/>
          <p:nvPr/>
        </p:nvSpPr>
        <p:spPr>
          <a:xfrm>
            <a:off x="5981466" y="2186543"/>
            <a:ext cx="647934" cy="369332"/>
          </a:xfrm>
          <a:prstGeom prst="rect">
            <a:avLst/>
          </a:prstGeom>
          <a:solidFill>
            <a:schemeClr val="bg1"/>
          </a:solidFill>
        </p:spPr>
        <p:txBody>
          <a:bodyPr wrap="none" rtlCol="0">
            <a:spAutoFit/>
          </a:bodyPr>
          <a:lstStyle/>
          <a:p>
            <a:r>
              <a:rPr lang="en-US" dirty="0"/>
              <a:t>DCM</a:t>
            </a:r>
          </a:p>
        </p:txBody>
      </p:sp>
      <p:sp>
        <p:nvSpPr>
          <p:cNvPr id="16" name="TextBox 15"/>
          <p:cNvSpPr txBox="1"/>
          <p:nvPr/>
        </p:nvSpPr>
        <p:spPr>
          <a:xfrm>
            <a:off x="6858000" y="3322240"/>
            <a:ext cx="647934" cy="369332"/>
          </a:xfrm>
          <a:prstGeom prst="rect">
            <a:avLst/>
          </a:prstGeom>
          <a:solidFill>
            <a:schemeClr val="bg1"/>
          </a:solidFill>
        </p:spPr>
        <p:txBody>
          <a:bodyPr wrap="none" rtlCol="0">
            <a:spAutoFit/>
          </a:bodyPr>
          <a:lstStyle/>
          <a:p>
            <a:r>
              <a:rPr lang="en-US" dirty="0"/>
              <a:t>DCM</a:t>
            </a:r>
          </a:p>
        </p:txBody>
      </p:sp>
      <p:sp>
        <p:nvSpPr>
          <p:cNvPr id="17" name="TextBox 16"/>
          <p:cNvSpPr txBox="1"/>
          <p:nvPr/>
        </p:nvSpPr>
        <p:spPr>
          <a:xfrm>
            <a:off x="5371866" y="1467405"/>
            <a:ext cx="647934" cy="369332"/>
          </a:xfrm>
          <a:prstGeom prst="rect">
            <a:avLst/>
          </a:prstGeom>
          <a:solidFill>
            <a:schemeClr val="bg1"/>
          </a:solidFill>
        </p:spPr>
        <p:txBody>
          <a:bodyPr wrap="none" rtlCol="0">
            <a:spAutoFit/>
          </a:bodyPr>
          <a:lstStyle/>
          <a:p>
            <a:r>
              <a:rPr lang="en-US" dirty="0"/>
              <a:t>DCM</a:t>
            </a:r>
          </a:p>
        </p:txBody>
      </p:sp>
      <p:sp>
        <p:nvSpPr>
          <p:cNvPr id="19" name="TextBox 18"/>
          <p:cNvSpPr txBox="1"/>
          <p:nvPr/>
        </p:nvSpPr>
        <p:spPr>
          <a:xfrm>
            <a:off x="6477000" y="4431585"/>
            <a:ext cx="647934" cy="369332"/>
          </a:xfrm>
          <a:prstGeom prst="rect">
            <a:avLst/>
          </a:prstGeom>
          <a:solidFill>
            <a:schemeClr val="bg1"/>
          </a:solidFill>
        </p:spPr>
        <p:txBody>
          <a:bodyPr wrap="none" rtlCol="0">
            <a:spAutoFit/>
          </a:bodyPr>
          <a:lstStyle/>
          <a:p>
            <a:r>
              <a:rPr lang="en-US" dirty="0"/>
              <a:t>DCM</a:t>
            </a:r>
          </a:p>
        </p:txBody>
      </p:sp>
      <p:sp>
        <p:nvSpPr>
          <p:cNvPr id="20" name="TextBox 19"/>
          <p:cNvSpPr txBox="1"/>
          <p:nvPr/>
        </p:nvSpPr>
        <p:spPr>
          <a:xfrm>
            <a:off x="3791656" y="934005"/>
            <a:ext cx="822020" cy="369332"/>
          </a:xfrm>
          <a:prstGeom prst="rect">
            <a:avLst/>
          </a:prstGeom>
          <a:solidFill>
            <a:schemeClr val="bg1"/>
          </a:solidFill>
        </p:spPr>
        <p:txBody>
          <a:bodyPr wrap="none" rtlCol="0">
            <a:spAutoFit/>
          </a:bodyPr>
          <a:lstStyle/>
          <a:p>
            <a:r>
              <a:rPr lang="en-US" dirty="0"/>
              <a:t>KNART</a:t>
            </a:r>
          </a:p>
        </p:txBody>
      </p:sp>
      <p:sp>
        <p:nvSpPr>
          <p:cNvPr id="21" name="TextBox 20"/>
          <p:cNvSpPr txBox="1"/>
          <p:nvPr/>
        </p:nvSpPr>
        <p:spPr>
          <a:xfrm>
            <a:off x="1660624" y="4427537"/>
            <a:ext cx="647934" cy="369332"/>
          </a:xfrm>
          <a:prstGeom prst="rect">
            <a:avLst/>
          </a:prstGeom>
          <a:solidFill>
            <a:schemeClr val="bg1"/>
          </a:solidFill>
        </p:spPr>
        <p:txBody>
          <a:bodyPr wrap="none" rtlCol="0">
            <a:spAutoFit/>
          </a:bodyPr>
          <a:lstStyle/>
          <a:p>
            <a:r>
              <a:rPr lang="en-US" dirty="0"/>
              <a:t>DCM</a:t>
            </a:r>
          </a:p>
        </p:txBody>
      </p:sp>
      <p:sp>
        <p:nvSpPr>
          <p:cNvPr id="22" name="TextBox 21"/>
          <p:cNvSpPr txBox="1"/>
          <p:nvPr/>
        </p:nvSpPr>
        <p:spPr>
          <a:xfrm>
            <a:off x="1351663" y="2540992"/>
            <a:ext cx="647934" cy="369332"/>
          </a:xfrm>
          <a:prstGeom prst="rect">
            <a:avLst/>
          </a:prstGeom>
          <a:solidFill>
            <a:schemeClr val="bg1"/>
          </a:solidFill>
        </p:spPr>
        <p:txBody>
          <a:bodyPr wrap="none" rtlCol="0">
            <a:spAutoFit/>
          </a:bodyPr>
          <a:lstStyle/>
          <a:p>
            <a:r>
              <a:rPr lang="en-US" dirty="0"/>
              <a:t>DCM</a:t>
            </a:r>
          </a:p>
        </p:txBody>
      </p:sp>
      <p:sp>
        <p:nvSpPr>
          <p:cNvPr id="23" name="TextBox 22"/>
          <p:cNvSpPr txBox="1"/>
          <p:nvPr/>
        </p:nvSpPr>
        <p:spPr>
          <a:xfrm>
            <a:off x="4038600" y="3372405"/>
            <a:ext cx="426720" cy="369332"/>
          </a:xfrm>
          <a:prstGeom prst="rect">
            <a:avLst/>
          </a:prstGeom>
          <a:solidFill>
            <a:schemeClr val="bg1"/>
          </a:solidFill>
        </p:spPr>
        <p:txBody>
          <a:bodyPr wrap="none" rtlCol="0">
            <a:spAutoFit/>
          </a:bodyPr>
          <a:lstStyle/>
          <a:p>
            <a:pPr algn="ctr"/>
            <a:r>
              <a:rPr lang="en-US" b="1" dirty="0"/>
              <a:t>P	C</a:t>
            </a:r>
          </a:p>
        </p:txBody>
      </p:sp>
      <p:sp>
        <p:nvSpPr>
          <p:cNvPr id="24" name="TextBox 23"/>
          <p:cNvSpPr txBox="1"/>
          <p:nvPr/>
        </p:nvSpPr>
        <p:spPr>
          <a:xfrm>
            <a:off x="3159493" y="3741737"/>
            <a:ext cx="1123001" cy="575670"/>
          </a:xfrm>
          <a:prstGeom prst="rect">
            <a:avLst/>
          </a:prstGeom>
          <a:solidFill>
            <a:schemeClr val="bg1"/>
          </a:solidFill>
        </p:spPr>
        <p:txBody>
          <a:bodyPr wrap="none" rtlCol="0">
            <a:spAutoFit/>
          </a:bodyPr>
          <a:lstStyle/>
          <a:p>
            <a:pPr algn="ctr"/>
            <a:r>
              <a:rPr lang="en-US" b="1" dirty="0"/>
              <a:t>Other</a:t>
            </a:r>
          </a:p>
          <a:p>
            <a:pPr algn="ctr">
              <a:lnSpc>
                <a:spcPct val="70000"/>
              </a:lnSpc>
            </a:pPr>
            <a:r>
              <a:rPr lang="en-US" b="1" dirty="0"/>
              <a:t>Initiatives</a:t>
            </a:r>
          </a:p>
        </p:txBody>
      </p:sp>
      <p:sp>
        <p:nvSpPr>
          <p:cNvPr id="26" name="TextBox 25"/>
          <p:cNvSpPr txBox="1"/>
          <p:nvPr/>
        </p:nvSpPr>
        <p:spPr>
          <a:xfrm>
            <a:off x="1485666" y="3360737"/>
            <a:ext cx="647934" cy="369332"/>
          </a:xfrm>
          <a:prstGeom prst="rect">
            <a:avLst/>
          </a:prstGeom>
          <a:solidFill>
            <a:schemeClr val="bg1"/>
          </a:solidFill>
        </p:spPr>
        <p:txBody>
          <a:bodyPr wrap="none" rtlCol="0">
            <a:spAutoFit/>
          </a:bodyPr>
          <a:lstStyle/>
          <a:p>
            <a:r>
              <a:rPr lang="en-US" dirty="0"/>
              <a:t>DCM</a:t>
            </a:r>
          </a:p>
        </p:txBody>
      </p:sp>
      <p:sp>
        <p:nvSpPr>
          <p:cNvPr id="27" name="TextBox 26"/>
          <p:cNvSpPr txBox="1"/>
          <p:nvPr/>
        </p:nvSpPr>
        <p:spPr>
          <a:xfrm>
            <a:off x="2552466" y="2229405"/>
            <a:ext cx="647934" cy="369332"/>
          </a:xfrm>
          <a:prstGeom prst="rect">
            <a:avLst/>
          </a:prstGeom>
          <a:solidFill>
            <a:schemeClr val="bg1"/>
          </a:solidFill>
        </p:spPr>
        <p:txBody>
          <a:bodyPr wrap="none" rtlCol="0">
            <a:spAutoFit/>
          </a:bodyPr>
          <a:lstStyle/>
          <a:p>
            <a:r>
              <a:rPr lang="en-US" dirty="0"/>
              <a:t>DCM</a:t>
            </a:r>
          </a:p>
        </p:txBody>
      </p:sp>
      <p:sp>
        <p:nvSpPr>
          <p:cNvPr id="28" name="TextBox 27"/>
          <p:cNvSpPr txBox="1"/>
          <p:nvPr/>
        </p:nvSpPr>
        <p:spPr>
          <a:xfrm>
            <a:off x="2149780" y="1315005"/>
            <a:ext cx="822020" cy="369332"/>
          </a:xfrm>
          <a:prstGeom prst="rect">
            <a:avLst/>
          </a:prstGeom>
          <a:solidFill>
            <a:schemeClr val="bg1"/>
          </a:solidFill>
        </p:spPr>
        <p:txBody>
          <a:bodyPr wrap="none" rtlCol="0">
            <a:spAutoFit/>
          </a:bodyPr>
          <a:lstStyle/>
          <a:p>
            <a:r>
              <a:rPr lang="en-US" dirty="0"/>
              <a:t>KNART</a:t>
            </a:r>
          </a:p>
        </p:txBody>
      </p:sp>
      <p:sp>
        <p:nvSpPr>
          <p:cNvPr id="29" name="TextBox 28"/>
          <p:cNvSpPr txBox="1"/>
          <p:nvPr/>
        </p:nvSpPr>
        <p:spPr>
          <a:xfrm>
            <a:off x="3064180" y="1467405"/>
            <a:ext cx="774123" cy="369332"/>
          </a:xfrm>
          <a:prstGeom prst="rect">
            <a:avLst/>
          </a:prstGeom>
          <a:solidFill>
            <a:schemeClr val="bg1"/>
          </a:solidFill>
        </p:spPr>
        <p:txBody>
          <a:bodyPr wrap="none" rtlCol="0">
            <a:spAutoFit/>
          </a:bodyPr>
          <a:lstStyle/>
          <a:p>
            <a:r>
              <a:rPr lang="en-US" dirty="0"/>
              <a:t>eCQM</a:t>
            </a:r>
          </a:p>
        </p:txBody>
      </p:sp>
      <p:sp>
        <p:nvSpPr>
          <p:cNvPr id="30" name="TextBox 29"/>
          <p:cNvSpPr txBox="1"/>
          <p:nvPr/>
        </p:nvSpPr>
        <p:spPr>
          <a:xfrm>
            <a:off x="3733800" y="1543605"/>
            <a:ext cx="774123" cy="369332"/>
          </a:xfrm>
          <a:prstGeom prst="rect">
            <a:avLst/>
          </a:prstGeom>
          <a:solidFill>
            <a:schemeClr val="bg1"/>
          </a:solidFill>
        </p:spPr>
        <p:txBody>
          <a:bodyPr wrap="none" rtlCol="0">
            <a:spAutoFit/>
          </a:bodyPr>
          <a:lstStyle/>
          <a:p>
            <a:r>
              <a:rPr lang="en-US" dirty="0"/>
              <a:t>eCQM</a:t>
            </a:r>
          </a:p>
        </p:txBody>
      </p:sp>
      <p:pic>
        <p:nvPicPr>
          <p:cNvPr id="4" name="Picture 3"/>
          <p:cNvPicPr>
            <a:picLocks noChangeAspect="1"/>
          </p:cNvPicPr>
          <p:nvPr/>
        </p:nvPicPr>
        <p:blipFill>
          <a:blip r:embed="rId4"/>
          <a:stretch>
            <a:fillRect/>
          </a:stretch>
        </p:blipFill>
        <p:spPr>
          <a:xfrm>
            <a:off x="3517634" y="5878317"/>
            <a:ext cx="2019066" cy="979683"/>
          </a:xfrm>
          <a:prstGeom prst="rect">
            <a:avLst/>
          </a:prstGeom>
        </p:spPr>
      </p:pic>
      <p:sp>
        <p:nvSpPr>
          <p:cNvPr id="9" name="TextBox 8"/>
          <p:cNvSpPr txBox="1"/>
          <p:nvPr/>
        </p:nvSpPr>
        <p:spPr>
          <a:xfrm>
            <a:off x="3962400" y="5876925"/>
            <a:ext cx="1162947" cy="400110"/>
          </a:xfrm>
          <a:prstGeom prst="rect">
            <a:avLst/>
          </a:prstGeom>
          <a:solidFill>
            <a:schemeClr val="bg1"/>
          </a:solidFill>
        </p:spPr>
        <p:txBody>
          <a:bodyPr wrap="none" rtlCol="0">
            <a:spAutoFit/>
          </a:bodyPr>
          <a:lstStyle/>
          <a:p>
            <a:r>
              <a:rPr lang="en-US" sz="2000" dirty="0">
                <a:latin typeface="Arial Black" panose="020B0A04020102020204" pitchFamily="34" charset="0"/>
              </a:rPr>
              <a:t>SOLOR</a:t>
            </a:r>
          </a:p>
        </p:txBody>
      </p:sp>
    </p:spTree>
    <p:extLst>
      <p:ext uri="{BB962C8B-B14F-4D97-AF65-F5344CB8AC3E}">
        <p14:creationId xmlns:p14="http://schemas.microsoft.com/office/powerpoint/2010/main" val="3758972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3"/>
          <a:stretch>
            <a:fillRect/>
          </a:stretch>
        </p:blipFill>
        <p:spPr>
          <a:xfrm>
            <a:off x="26830" y="990600"/>
            <a:ext cx="9117170" cy="5867400"/>
          </a:xfrm>
          <a:prstGeom prst="rect">
            <a:avLst/>
          </a:prstGeom>
        </p:spPr>
      </p:pic>
      <p:sp>
        <p:nvSpPr>
          <p:cNvPr id="2" name="Title 1"/>
          <p:cNvSpPr>
            <a:spLocks noGrp="1"/>
          </p:cNvSpPr>
          <p:nvPr>
            <p:ph type="title"/>
          </p:nvPr>
        </p:nvSpPr>
        <p:spPr/>
        <p:txBody>
          <a:bodyPr/>
          <a:lstStyle/>
          <a:p>
            <a:r>
              <a:rPr lang="en-US" dirty="0"/>
              <a:t>Step 3: Proposed Solution </a:t>
            </a:r>
            <a:br>
              <a:rPr lang="en-US" dirty="0"/>
            </a:br>
            <a:r>
              <a:rPr lang="en-US" dirty="0"/>
              <a:t>Apps based on Integrated/reusable Models</a:t>
            </a:r>
          </a:p>
        </p:txBody>
      </p:sp>
      <p:sp>
        <p:nvSpPr>
          <p:cNvPr id="4" name="Slide Number Placeholder 3"/>
          <p:cNvSpPr>
            <a:spLocks noGrp="1"/>
          </p:cNvSpPr>
          <p:nvPr>
            <p:ph type="sldNum" sz="quarter" idx="12"/>
          </p:nvPr>
        </p:nvSpPr>
        <p:spPr>
          <a:xfrm>
            <a:off x="6934200" y="6569075"/>
            <a:ext cx="2133600" cy="365125"/>
          </a:xfrm>
        </p:spPr>
        <p:txBody>
          <a:bodyPr/>
          <a:lstStyle/>
          <a:p>
            <a:fld id="{1AD1157B-4E11-4BBA-B398-71C0F40116DB}" type="slidenum">
              <a:rPr lang="en-US" smtClean="0"/>
              <a:t>14</a:t>
            </a:fld>
            <a:endParaRPr lang="en-US" dirty="0"/>
          </a:p>
        </p:txBody>
      </p:sp>
      <p:sp>
        <p:nvSpPr>
          <p:cNvPr id="7" name="Oval 6"/>
          <p:cNvSpPr/>
          <p:nvPr/>
        </p:nvSpPr>
        <p:spPr>
          <a:xfrm>
            <a:off x="7391400" y="3352800"/>
            <a:ext cx="1676400" cy="1600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8444" y="3657600"/>
            <a:ext cx="1555556" cy="990600"/>
          </a:xfrm>
          <a:prstGeom prst="rect">
            <a:avLst/>
          </a:prstGeom>
        </p:spPr>
      </p:pic>
      <p:sp>
        <p:nvSpPr>
          <p:cNvPr id="8" name="Oval 7"/>
          <p:cNvSpPr/>
          <p:nvPr/>
        </p:nvSpPr>
        <p:spPr>
          <a:xfrm>
            <a:off x="3200400" y="1295400"/>
            <a:ext cx="1676400" cy="160019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3276600" y="1542871"/>
            <a:ext cx="1524000" cy="1200329"/>
          </a:xfrm>
          <a:prstGeom prst="rect">
            <a:avLst/>
          </a:prstGeom>
          <a:noFill/>
        </p:spPr>
        <p:txBody>
          <a:bodyPr wrap="square" rtlCol="0">
            <a:spAutoFit/>
          </a:bodyPr>
          <a:lstStyle/>
          <a:p>
            <a:pPr algn="ctr"/>
            <a:r>
              <a:rPr lang="en-US" dirty="0"/>
              <a:t>CLIM </a:t>
            </a:r>
          </a:p>
          <a:p>
            <a:pPr algn="ctr"/>
            <a:r>
              <a:rPr lang="en-US" dirty="0"/>
              <a:t>{SOLOR, FHIM, CIMI, CQF, …} </a:t>
            </a:r>
          </a:p>
        </p:txBody>
      </p:sp>
      <p:sp>
        <p:nvSpPr>
          <p:cNvPr id="10" name="Oval 9"/>
          <p:cNvSpPr/>
          <p:nvPr/>
        </p:nvSpPr>
        <p:spPr>
          <a:xfrm>
            <a:off x="5257800" y="1371601"/>
            <a:ext cx="1676400" cy="160019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334000" y="1542871"/>
            <a:ext cx="1524000" cy="1200329"/>
          </a:xfrm>
          <a:prstGeom prst="rect">
            <a:avLst/>
          </a:prstGeom>
          <a:noFill/>
        </p:spPr>
        <p:txBody>
          <a:bodyPr wrap="square" rtlCol="0">
            <a:spAutoFit/>
          </a:bodyPr>
          <a:lstStyle/>
          <a:p>
            <a:pPr algn="ctr"/>
            <a:r>
              <a:rPr lang="en-US" dirty="0"/>
              <a:t>CLIM</a:t>
            </a:r>
          </a:p>
          <a:p>
            <a:pPr algn="ctr"/>
            <a:r>
              <a:rPr lang="en-US" dirty="0"/>
              <a:t>(HL7/ISO</a:t>
            </a:r>
          </a:p>
          <a:p>
            <a:pPr algn="ctr"/>
            <a:r>
              <a:rPr lang="en-US" dirty="0"/>
              <a:t>Balloted</a:t>
            </a:r>
          </a:p>
          <a:p>
            <a:pPr algn="ctr"/>
            <a:r>
              <a:rPr lang="en-US" dirty="0"/>
              <a:t>Version)</a:t>
            </a:r>
          </a:p>
        </p:txBody>
      </p:sp>
    </p:spTree>
    <p:extLst>
      <p:ext uri="{BB962C8B-B14F-4D97-AF65-F5344CB8AC3E}">
        <p14:creationId xmlns:p14="http://schemas.microsoft.com/office/powerpoint/2010/main" val="271283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Step 4: Proposed Solution </a:t>
            </a:r>
            <a:br>
              <a:rPr lang="en-US" dirty="0"/>
            </a:br>
            <a:r>
              <a:rPr lang="en-US" dirty="0"/>
              <a:t>High Level Architectural View</a:t>
            </a:r>
          </a:p>
        </p:txBody>
      </p:sp>
      <p:sp>
        <p:nvSpPr>
          <p:cNvPr id="2" name="Slide Number Placeholder 1"/>
          <p:cNvSpPr>
            <a:spLocks noGrp="1"/>
          </p:cNvSpPr>
          <p:nvPr>
            <p:ph type="sldNum" sz="quarter" idx="11"/>
          </p:nvPr>
        </p:nvSpPr>
        <p:spPr>
          <a:xfrm>
            <a:off x="7010400" y="6494463"/>
            <a:ext cx="2133600" cy="365125"/>
          </a:xfrm>
        </p:spPr>
        <p:txBody>
          <a:bodyPr/>
          <a:lstStyle/>
          <a:p>
            <a:fld id="{3FDB7380-9603-43D8-BFF4-722408AEB0E4}" type="slidenum">
              <a:rPr lang="en-US" altLang="en-US" smtClean="0"/>
              <a:pPr/>
              <a:t>15</a:t>
            </a:fld>
            <a:endParaRPr lang="en-US" altLang="en-US" dirty="0"/>
          </a:p>
        </p:txBody>
      </p:sp>
      <p:sp>
        <p:nvSpPr>
          <p:cNvPr id="10" name="TextBox 9"/>
          <p:cNvSpPr txBox="1"/>
          <p:nvPr/>
        </p:nvSpPr>
        <p:spPr>
          <a:xfrm>
            <a:off x="152400" y="1035784"/>
            <a:ext cx="8686800" cy="1631216"/>
          </a:xfrm>
          <a:prstGeom prst="rect">
            <a:avLst/>
          </a:prstGeom>
          <a:solidFill>
            <a:schemeClr val="accent1">
              <a:lumMod val="20000"/>
              <a:lumOff val="80000"/>
            </a:schemeClr>
          </a:solidFill>
        </p:spPr>
        <p:txBody>
          <a:bodyPr wrap="square" rtlCol="0">
            <a:spAutoFit/>
          </a:bodyPr>
          <a:lstStyle/>
          <a:p>
            <a:pPr lvl="0"/>
            <a:r>
              <a:rPr lang="en-US" sz="2000" b="1" u="sng" dirty="0"/>
              <a:t>The proposed solution</a:t>
            </a:r>
            <a:r>
              <a:rPr lang="en-US" sz="2000" b="1" dirty="0"/>
              <a:t> involves the definition of clinical knowledge in the form of formally modeled information artifacts that could be used in compose-able health records, care plans and other shared clinical data. Each information artefact will be defined with an unambiguous and computable meaning, employ a specific, shared vocabulary, and have a specific information structure. </a:t>
            </a:r>
          </a:p>
        </p:txBody>
      </p:sp>
      <p:pic>
        <p:nvPicPr>
          <p:cNvPr id="4" name="Picture 3"/>
          <p:cNvPicPr>
            <a:picLocks noChangeAspect="1"/>
          </p:cNvPicPr>
          <p:nvPr/>
        </p:nvPicPr>
        <p:blipFill>
          <a:blip r:embed="rId3"/>
          <a:stretch>
            <a:fillRect/>
          </a:stretch>
        </p:blipFill>
        <p:spPr>
          <a:xfrm>
            <a:off x="1789415" y="2667218"/>
            <a:ext cx="5449585" cy="4190781"/>
          </a:xfrm>
          <a:prstGeom prst="rect">
            <a:avLst/>
          </a:prstGeom>
        </p:spPr>
      </p:pic>
    </p:spTree>
    <p:extLst>
      <p:ext uri="{BB962C8B-B14F-4D97-AF65-F5344CB8AC3E}">
        <p14:creationId xmlns:p14="http://schemas.microsoft.com/office/powerpoint/2010/main" val="2730766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Level Work Breakdown</a:t>
            </a:r>
          </a:p>
        </p:txBody>
      </p:sp>
      <p:sp>
        <p:nvSpPr>
          <p:cNvPr id="3" name="Slide Number Placeholder 2"/>
          <p:cNvSpPr>
            <a:spLocks noGrp="1"/>
          </p:cNvSpPr>
          <p:nvPr>
            <p:ph type="sldNum" sz="quarter" idx="10"/>
          </p:nvPr>
        </p:nvSpPr>
        <p:spPr/>
        <p:txBody>
          <a:bodyPr/>
          <a:lstStyle/>
          <a:p>
            <a:pPr fontAlgn="base">
              <a:spcBef>
                <a:spcPct val="0"/>
              </a:spcBef>
              <a:spcAft>
                <a:spcPct val="0"/>
              </a:spcAft>
            </a:pPr>
            <a:fld id="{41031DCC-A264-46BE-A1C1-C5ACB901849B}" type="slidenum">
              <a:rPr lang="en-US" altLang="en-US" smtClean="0">
                <a:ea typeface="MS PGothic" pitchFamily="34" charset="-128"/>
              </a:rPr>
              <a:pPr fontAlgn="base">
                <a:spcBef>
                  <a:spcPct val="0"/>
                </a:spcBef>
                <a:spcAft>
                  <a:spcPct val="0"/>
                </a:spcAft>
              </a:pPr>
              <a:t>16</a:t>
            </a:fld>
            <a:endParaRPr lang="en-US" altLang="en-US" dirty="0">
              <a:ea typeface="MS PGothic" pitchFamily="34" charset="-128"/>
            </a:endParaRPr>
          </a:p>
        </p:txBody>
      </p:sp>
      <p:sp>
        <p:nvSpPr>
          <p:cNvPr id="4" name="Text Placeholder 3"/>
          <p:cNvSpPr>
            <a:spLocks noGrp="1"/>
          </p:cNvSpPr>
          <p:nvPr>
            <p:ph type="body" sz="quarter" idx="11"/>
          </p:nvPr>
        </p:nvSpPr>
        <p:spPr>
          <a:xfrm>
            <a:off x="609600" y="1066800"/>
            <a:ext cx="8077200" cy="4953000"/>
          </a:xfrm>
        </p:spPr>
        <p:txBody>
          <a:bodyPr/>
          <a:lstStyle/>
          <a:p>
            <a:r>
              <a:rPr lang="en-US" sz="2000" dirty="0"/>
              <a:t>Governance and Project Criteria</a:t>
            </a:r>
          </a:p>
          <a:p>
            <a:r>
              <a:rPr lang="en-US" sz="2000" dirty="0"/>
              <a:t>Pilot Project Selection and Development; Options</a:t>
            </a:r>
          </a:p>
          <a:p>
            <a:pPr lvl="1">
              <a:buFont typeface="Calibri" panose="020F0502020204030204" pitchFamily="34" charset="0"/>
              <a:buChar char="⁻"/>
            </a:pPr>
            <a:r>
              <a:rPr lang="en-US" sz="1800" dirty="0"/>
              <a:t>Skin Assessment / ADL / PC Wound Care*</a:t>
            </a:r>
          </a:p>
          <a:p>
            <a:pPr lvl="1">
              <a:buFont typeface="Calibri" panose="020F0502020204030204" pitchFamily="34" charset="0"/>
              <a:buChar char="⁻"/>
            </a:pPr>
            <a:r>
              <a:rPr lang="en-US" sz="1800" dirty="0"/>
              <a:t>Medication List, enhance FHIR Resource</a:t>
            </a:r>
          </a:p>
          <a:p>
            <a:pPr lvl="1">
              <a:buFont typeface="Calibri" panose="020F0502020204030204" pitchFamily="34" charset="0"/>
              <a:buChar char="⁻"/>
            </a:pPr>
            <a:r>
              <a:rPr lang="en-US" sz="1800" dirty="0"/>
              <a:t>Document Types discordance between DoD and VA</a:t>
            </a:r>
          </a:p>
          <a:p>
            <a:pPr lvl="1">
              <a:buFont typeface="Calibri" panose="020F0502020204030204" pitchFamily="34" charset="0"/>
              <a:buChar char="⁻"/>
            </a:pPr>
            <a:r>
              <a:rPr lang="en-US" sz="1800" dirty="0"/>
              <a:t>ACOG “Data Elements” </a:t>
            </a:r>
          </a:p>
          <a:p>
            <a:pPr lvl="1">
              <a:buFont typeface="Calibri" panose="020F0502020204030204" pitchFamily="34" charset="0"/>
              <a:buChar char="⁻"/>
            </a:pPr>
            <a:r>
              <a:rPr lang="en-US" sz="1800" dirty="0"/>
              <a:t>CQF – FHIR – Argonaut opportunities</a:t>
            </a:r>
          </a:p>
          <a:p>
            <a:pPr lvl="1">
              <a:buFont typeface="Calibri" panose="020F0502020204030204" pitchFamily="34" charset="0"/>
              <a:buChar char="⁻"/>
            </a:pPr>
            <a:r>
              <a:rPr lang="en-US" sz="1800" dirty="0"/>
              <a:t>IPO-sponsored FHIR JET assessing  SIGG (MDHT / MDMI tooling)</a:t>
            </a:r>
          </a:p>
          <a:p>
            <a:pPr lvl="1">
              <a:buFont typeface="Calibri" panose="020F0502020204030204" pitchFamily="34" charset="0"/>
              <a:buChar char="⁻"/>
            </a:pPr>
            <a:r>
              <a:rPr lang="en-US" sz="1800" dirty="0"/>
              <a:t>DoD/VA Health Data Sharing Business Line Workgroups (Population Health) </a:t>
            </a:r>
          </a:p>
          <a:p>
            <a:pPr lvl="1">
              <a:buFont typeface="Calibri" panose="020F0502020204030204" pitchFamily="34" charset="0"/>
              <a:buChar char="⁻"/>
            </a:pPr>
            <a:r>
              <a:rPr lang="en-US" sz="1800" dirty="0"/>
              <a:t>Plan of Care Order Transcription / Resulting challenges</a:t>
            </a:r>
          </a:p>
          <a:p>
            <a:pPr lvl="1">
              <a:buFont typeface="Calibri" panose="020F0502020204030204" pitchFamily="34" charset="0"/>
              <a:buChar char="⁻"/>
            </a:pPr>
            <a:r>
              <a:rPr lang="en-US" sz="1800" dirty="0"/>
              <a:t>Explore use of FHIM to support EHR System Functional Model</a:t>
            </a:r>
          </a:p>
          <a:p>
            <a:pPr lvl="1">
              <a:buFont typeface="Calibri" panose="020F0502020204030204" pitchFamily="34" charset="0"/>
              <a:buChar char="⁻"/>
            </a:pPr>
            <a:r>
              <a:rPr lang="en-US" sz="1800" dirty="0"/>
              <a:t>Connectathon outputs</a:t>
            </a:r>
          </a:p>
          <a:p>
            <a:pPr lvl="1">
              <a:buFont typeface="Calibri" panose="020F0502020204030204" pitchFamily="34" charset="0"/>
              <a:buChar char="⁻"/>
            </a:pPr>
            <a:r>
              <a:rPr lang="en-US" sz="1800" dirty="0"/>
              <a:t>Others</a:t>
            </a:r>
          </a:p>
          <a:p>
            <a:r>
              <a:rPr lang="en-US" sz="2000" dirty="0"/>
              <a:t>Communication</a:t>
            </a:r>
          </a:p>
          <a:p>
            <a:pPr marL="0" indent="0">
              <a:buNone/>
            </a:pPr>
            <a:endParaRPr lang="en-US" sz="2000" dirty="0"/>
          </a:p>
          <a:p>
            <a:pPr marL="0" indent="0">
              <a:buNone/>
            </a:pPr>
            <a:r>
              <a:rPr lang="en-US" sz="1800" dirty="0"/>
              <a:t>* Recommended</a:t>
            </a:r>
          </a:p>
        </p:txBody>
      </p:sp>
    </p:spTree>
    <p:extLst>
      <p:ext uri="{BB962C8B-B14F-4D97-AF65-F5344CB8AC3E}">
        <p14:creationId xmlns:p14="http://schemas.microsoft.com/office/powerpoint/2010/main" val="91387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868363"/>
          </a:xfrm>
        </p:spPr>
        <p:txBody>
          <a:bodyPr/>
          <a:lstStyle/>
          <a:p>
            <a:pPr lvl="1"/>
            <a:r>
              <a:rPr lang="en-US" dirty="0"/>
              <a:t>Recommended: </a:t>
            </a:r>
            <a:br>
              <a:rPr lang="en-US" dirty="0"/>
            </a:br>
            <a:r>
              <a:rPr lang="en-US" dirty="0"/>
              <a:t>Skin Assessment / ADL / PC Wound Care</a:t>
            </a:r>
            <a:br>
              <a:rPr lang="en-US" dirty="0"/>
            </a:br>
            <a:r>
              <a:rPr lang="en-US" dirty="0"/>
              <a:t> </a:t>
            </a:r>
          </a:p>
        </p:txBody>
      </p:sp>
      <p:sp>
        <p:nvSpPr>
          <p:cNvPr id="3" name="Content Placeholder 2"/>
          <p:cNvSpPr>
            <a:spLocks noGrp="1"/>
          </p:cNvSpPr>
          <p:nvPr>
            <p:ph idx="1"/>
          </p:nvPr>
        </p:nvSpPr>
        <p:spPr/>
        <p:txBody>
          <a:bodyPr/>
          <a:lstStyle/>
          <a:p>
            <a:pPr lvl="0"/>
            <a:r>
              <a:rPr lang="en-US" dirty="0"/>
              <a:t>Skin and wound assessment are a good first step because</a:t>
            </a:r>
          </a:p>
          <a:p>
            <a:pPr lvl="1"/>
            <a:r>
              <a:rPr lang="en-US" dirty="0"/>
              <a:t>we bring input from a wide community of international and clinical groups</a:t>
            </a:r>
          </a:p>
          <a:p>
            <a:pPr lvl="1"/>
            <a:r>
              <a:rPr lang="en-US" dirty="0"/>
              <a:t>it can be integrated into quality assessments and decision support that improve clinical care</a:t>
            </a:r>
          </a:p>
          <a:p>
            <a:pPr lvl="1"/>
            <a:r>
              <a:rPr lang="en-US" dirty="0"/>
              <a:t>it brings in new resources (nursing community) that can have general applicability</a:t>
            </a:r>
          </a:p>
          <a:p>
            <a:pPr lvl="1"/>
            <a:r>
              <a:rPr lang="en-US" dirty="0"/>
              <a:t>it begins the process of allowing us to evaluate and influence existing resources and profiles that might be improved by our 1st-principles approach.</a:t>
            </a:r>
          </a:p>
          <a:p>
            <a:endParaRPr lang="en-US" dirty="0"/>
          </a:p>
        </p:txBody>
      </p:sp>
    </p:spTree>
    <p:extLst>
      <p:ext uri="{BB962C8B-B14F-4D97-AF65-F5344CB8AC3E}">
        <p14:creationId xmlns:p14="http://schemas.microsoft.com/office/powerpoint/2010/main" val="1149567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Attributes of Success</a:t>
            </a:r>
          </a:p>
        </p:txBody>
      </p:sp>
      <p:sp>
        <p:nvSpPr>
          <p:cNvPr id="3" name="Slide Number Placeholder 2"/>
          <p:cNvSpPr>
            <a:spLocks noGrp="1"/>
          </p:cNvSpPr>
          <p:nvPr>
            <p:ph type="sldNum" sz="quarter" idx="11"/>
          </p:nvPr>
        </p:nvSpPr>
        <p:spPr>
          <a:xfrm>
            <a:off x="7010400" y="6494463"/>
            <a:ext cx="2133600" cy="365125"/>
          </a:xfrm>
        </p:spPr>
        <p:txBody>
          <a:bodyPr/>
          <a:lstStyle/>
          <a:p>
            <a:pPr fontAlgn="base">
              <a:spcBef>
                <a:spcPct val="0"/>
              </a:spcBef>
              <a:spcAft>
                <a:spcPct val="0"/>
              </a:spcAft>
            </a:pPr>
            <a:fld id="{41031DCC-A264-46BE-A1C1-C5ACB901849B}" type="slidenum">
              <a:rPr lang="en-US" altLang="en-US" smtClean="0">
                <a:ea typeface="MS PGothic" pitchFamily="34" charset="-128"/>
              </a:rPr>
              <a:pPr fontAlgn="base">
                <a:spcBef>
                  <a:spcPct val="0"/>
                </a:spcBef>
                <a:spcAft>
                  <a:spcPct val="0"/>
                </a:spcAft>
              </a:pPr>
              <a:t>18</a:t>
            </a:fld>
            <a:endParaRPr lang="en-US" altLang="en-US" dirty="0">
              <a:ea typeface="MS PGothic" pitchFamily="34" charset="-128"/>
            </a:endParaRPr>
          </a:p>
        </p:txBody>
      </p:sp>
      <p:sp>
        <p:nvSpPr>
          <p:cNvPr id="7" name="Content Placeholder 6"/>
          <p:cNvSpPr>
            <a:spLocks noGrp="1"/>
          </p:cNvSpPr>
          <p:nvPr>
            <p:ph idx="1"/>
          </p:nvPr>
        </p:nvSpPr>
        <p:spPr>
          <a:xfrm>
            <a:off x="420546" y="990601"/>
            <a:ext cx="8723453" cy="5562600"/>
          </a:xfrm>
        </p:spPr>
        <p:txBody>
          <a:bodyPr>
            <a:noAutofit/>
          </a:bodyPr>
          <a:lstStyle/>
          <a:p>
            <a:pPr lvl="0"/>
            <a:r>
              <a:rPr lang="en-CA" sz="1600" dirty="0"/>
              <a:t>Approved Project Scope Statement promoting </a:t>
            </a:r>
            <a:r>
              <a:rPr lang="en-CA" sz="1200" dirty="0"/>
              <a:t>HL7 Balloted CLIM on an annual basis (informative, DSTU1, DSRU2, Normative and CLIM &amp; SIGG-tools use by EHR related developers, implementers and vendors</a:t>
            </a:r>
            <a:endParaRPr lang="en-US" sz="1200" dirty="0"/>
          </a:p>
          <a:p>
            <a:r>
              <a:rPr lang="en-US" sz="1600" dirty="0"/>
              <a:t>Increased awareness related to Information/Tooling/Mapping &amp; Integration efforts accenting on Distinction and Utility</a:t>
            </a:r>
            <a:r>
              <a:rPr lang="en-US" sz="1400" dirty="0"/>
              <a:t> </a:t>
            </a:r>
          </a:p>
          <a:p>
            <a:r>
              <a:rPr lang="en-US" sz="1600" dirty="0"/>
              <a:t>Advocacy to insert and jump start routinely with (formal) information Modeling Assets into projects and standards development efforts</a:t>
            </a:r>
          </a:p>
          <a:p>
            <a:r>
              <a:rPr lang="en-US" sz="1600" dirty="0"/>
              <a:t>Advocacy to support follow-on efforts / Implementation Practicality</a:t>
            </a:r>
          </a:p>
          <a:p>
            <a:pPr marL="857250" lvl="1">
              <a:buFont typeface="Arial" pitchFamily="34" charset="0"/>
              <a:buChar char="⁻"/>
            </a:pPr>
            <a:r>
              <a:rPr lang="en-US" sz="1400" dirty="0"/>
              <a:t>Sustain Core SME Framework / Expand  / Invest in building upon current SME base</a:t>
            </a:r>
          </a:p>
          <a:p>
            <a:pPr marL="857250" lvl="1">
              <a:buFont typeface="Arial" pitchFamily="34" charset="0"/>
              <a:buChar char="⁻"/>
            </a:pPr>
            <a:r>
              <a:rPr lang="en-US" sz="1400" dirty="0"/>
              <a:t>Apply insights / recommendations from all efforts to date, e.g., Info Modeling Tech Forum  </a:t>
            </a:r>
          </a:p>
          <a:p>
            <a:pPr marL="857250" lvl="1">
              <a:buFont typeface="Arial" pitchFamily="34" charset="0"/>
              <a:buChar char="⁻"/>
            </a:pPr>
            <a:r>
              <a:rPr lang="en-US" sz="1400" dirty="0"/>
              <a:t>Build out near term, mid term &amp; long term efforts via work breakdown supporting Pilots </a:t>
            </a:r>
          </a:p>
          <a:p>
            <a:pPr marL="857250" lvl="1">
              <a:buFont typeface="Arial" pitchFamily="34" charset="0"/>
              <a:buChar char="⁻"/>
            </a:pPr>
            <a:r>
              <a:rPr lang="en-US" sz="1400" dirty="0"/>
              <a:t>Assess / layout resourcing implications tied to report </a:t>
            </a:r>
          </a:p>
          <a:p>
            <a:pPr marL="857250" lvl="1">
              <a:buFont typeface="Arial" pitchFamily="34" charset="0"/>
              <a:buChar char="⁻"/>
            </a:pPr>
            <a:r>
              <a:rPr lang="en-US" sz="1400" dirty="0"/>
              <a:t>Capitalize on follow up Modeling Meeting with FHIR colleagues and establish Process Engagement Strategy 15 Sep 2016</a:t>
            </a:r>
          </a:p>
          <a:p>
            <a:pPr marL="857250" lvl="1">
              <a:buFont typeface="Arial" pitchFamily="34" charset="0"/>
              <a:buChar char="⁻"/>
            </a:pPr>
            <a:r>
              <a:rPr lang="en-US" sz="1400" dirty="0"/>
              <a:t>Submit final report  during Sep 2016 HL7 CIMI Workgroup</a:t>
            </a:r>
          </a:p>
          <a:p>
            <a:pPr marL="857250" lvl="1">
              <a:buFont typeface="Arial" pitchFamily="34" charset="0"/>
              <a:buChar char="⁻"/>
            </a:pPr>
            <a:r>
              <a:rPr lang="en-US" sz="1400" dirty="0"/>
              <a:t>Sustain predictable stakeholder contact</a:t>
            </a:r>
          </a:p>
          <a:p>
            <a:pPr marL="857250" lvl="1">
              <a:buFont typeface="Arial" pitchFamily="34" charset="0"/>
              <a:buChar char="⁻"/>
            </a:pPr>
            <a:r>
              <a:rPr lang="en-US" sz="1400" dirty="0"/>
              <a:t>Expand Communications / Outreach; Governance; Strategic Interoperability Planning</a:t>
            </a:r>
          </a:p>
          <a:p>
            <a:r>
              <a:rPr lang="en-US" sz="1600" dirty="0"/>
              <a:t>Supportive of Integration</a:t>
            </a:r>
          </a:p>
          <a:p>
            <a:pPr lvl="1"/>
            <a:r>
              <a:rPr lang="en-US" sz="1400" dirty="0"/>
              <a:t>Leverage opportunities to expand FHIM accessibility / use by larger communities, e.g., HL7</a:t>
            </a:r>
          </a:p>
          <a:p>
            <a:pPr lvl="1"/>
            <a:r>
              <a:rPr lang="en-US" sz="1400" dirty="0"/>
              <a:t>Repurpose efforts / Replace building models to build models via active engagements</a:t>
            </a:r>
          </a:p>
          <a:p>
            <a:pPr lvl="1"/>
            <a:r>
              <a:rPr lang="en-US" sz="1400" dirty="0"/>
              <a:t>Acknowledge / enhance usability interests </a:t>
            </a:r>
          </a:p>
          <a:p>
            <a:pPr lvl="1"/>
            <a:r>
              <a:rPr lang="en-US" sz="1400" dirty="0"/>
              <a:t>Acknowledge / enhance SME base, User Community Partnerships &amp; Stakeholder Community Contacts to guide a shifting in commitments &amp; to gauge progress.  </a:t>
            </a:r>
          </a:p>
          <a:p>
            <a:pPr marL="457200" lvl="1" indent="0">
              <a:buNone/>
            </a:pPr>
            <a:endParaRPr lang="en-US" sz="600" dirty="0"/>
          </a:p>
        </p:txBody>
      </p:sp>
    </p:spTree>
    <p:extLst>
      <p:ext uri="{BB962C8B-B14F-4D97-AF65-F5344CB8AC3E}">
        <p14:creationId xmlns:p14="http://schemas.microsoft.com/office/powerpoint/2010/main" val="2871741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Questions?</a:t>
            </a:r>
          </a:p>
        </p:txBody>
      </p:sp>
      <p:sp>
        <p:nvSpPr>
          <p:cNvPr id="3" name="Content Placeholder 2"/>
          <p:cNvSpPr>
            <a:spLocks noGrp="1"/>
          </p:cNvSpPr>
          <p:nvPr>
            <p:ph idx="1"/>
          </p:nvPr>
        </p:nvSpPr>
        <p:spPr>
          <a:xfrm>
            <a:off x="228600" y="1066800"/>
            <a:ext cx="8496300" cy="5711825"/>
          </a:xfrm>
        </p:spPr>
        <p:txBody>
          <a:bodyPr/>
          <a:lstStyle/>
          <a:p>
            <a:pPr marL="0" indent="0" algn="ctr">
              <a:buNone/>
            </a:pPr>
            <a:endParaRPr lang="en-US" dirty="0">
              <a:latin typeface="Arial Black" panose="020B0A04020102020204" pitchFamily="34" charset="0"/>
            </a:endParaRPr>
          </a:p>
          <a:p>
            <a:pPr marL="0" indent="0" algn="ctr">
              <a:buNone/>
            </a:pPr>
            <a:endParaRPr lang="en-US" dirty="0">
              <a:latin typeface="Arial Black" panose="020B0A04020102020204" pitchFamily="34" charset="0"/>
            </a:endParaRPr>
          </a:p>
          <a:p>
            <a:pPr marL="0" indent="0" algn="ctr">
              <a:buNone/>
            </a:pPr>
            <a:endParaRPr lang="en-US" dirty="0">
              <a:latin typeface="Arial Black" panose="020B0A04020102020204" pitchFamily="34" charset="0"/>
            </a:endParaRPr>
          </a:p>
          <a:p>
            <a:pPr marL="0" indent="0" algn="ctr">
              <a:buNone/>
            </a:pPr>
            <a:endParaRPr lang="en-US" dirty="0">
              <a:latin typeface="Arial Black" panose="020B0A04020102020204" pitchFamily="34" charset="0"/>
            </a:endParaRPr>
          </a:p>
          <a:p>
            <a:pPr marL="0" indent="0" algn="ctr">
              <a:buNone/>
            </a:pPr>
            <a:endParaRPr lang="en-US" dirty="0">
              <a:latin typeface="Arial Black" panose="020B0A04020102020204" pitchFamily="34" charset="0"/>
            </a:endParaRPr>
          </a:p>
          <a:p>
            <a:pPr marL="0" indent="0" algn="ctr">
              <a:buNone/>
            </a:pPr>
            <a:endParaRPr lang="en-US" dirty="0">
              <a:latin typeface="Arial Black" panose="020B0A04020102020204" pitchFamily="34" charset="0"/>
            </a:endParaRPr>
          </a:p>
          <a:p>
            <a:pPr marL="0" indent="0" algn="ctr">
              <a:buNone/>
            </a:pPr>
            <a:r>
              <a:rPr lang="en-US" dirty="0">
                <a:latin typeface="Arial Black" panose="020B0A04020102020204" pitchFamily="34" charset="0"/>
              </a:rPr>
              <a:t>Thank You</a:t>
            </a:r>
          </a:p>
        </p:txBody>
      </p:sp>
      <p:sp>
        <p:nvSpPr>
          <p:cNvPr id="4" name="Slide Number Placeholder 3"/>
          <p:cNvSpPr>
            <a:spLocks noGrp="1"/>
          </p:cNvSpPr>
          <p:nvPr>
            <p:ph type="sldNum" sz="quarter" idx="4294967295"/>
          </p:nvPr>
        </p:nvSpPr>
        <p:spPr>
          <a:xfrm>
            <a:off x="7010400" y="6494463"/>
            <a:ext cx="2133600" cy="365125"/>
          </a:xfrm>
          <a:prstGeom prst="rect">
            <a:avLst/>
          </a:prstGeom>
        </p:spPr>
        <p:txBody>
          <a:bodyPr/>
          <a:lstStyle/>
          <a:p>
            <a:fld id="{85F3D03D-AFED-4261-B312-8B7BF185A915}" type="slidenum">
              <a:rPr lang="en-US" altLang="en-US" smtClean="0"/>
              <a:pPr/>
              <a:t>19</a:t>
            </a:fld>
            <a:endParaRPr lang="en-US" altLang="en-US" dirty="0"/>
          </a:p>
        </p:txBody>
      </p:sp>
      <p:grpSp>
        <p:nvGrpSpPr>
          <p:cNvPr id="8" name="Group 7"/>
          <p:cNvGrpSpPr/>
          <p:nvPr/>
        </p:nvGrpSpPr>
        <p:grpSpPr>
          <a:xfrm>
            <a:off x="3505200" y="4089400"/>
            <a:ext cx="2209800" cy="2159000"/>
            <a:chOff x="3505200" y="3937000"/>
            <a:chExt cx="2209800" cy="2159000"/>
          </a:xfrm>
        </p:grpSpPr>
        <p:pic>
          <p:nvPicPr>
            <p:cNvPr id="5" name="Picture 2" descr="http://cache4.asset-cache.net/xt/80054954.jpg?v=1&amp;g=fs1%7C0%7CPDI%7C54%7C954&amp;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937000"/>
              <a:ext cx="2159000" cy="2159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505200" y="4514671"/>
              <a:ext cx="2209800" cy="1200329"/>
            </a:xfrm>
            <a:prstGeom prst="rect">
              <a:avLst/>
            </a:prstGeom>
            <a:noFill/>
          </p:spPr>
          <p:txBody>
            <a:bodyPr wrap="square" rtlCol="0">
              <a:spAutoFit/>
            </a:bodyPr>
            <a:lstStyle/>
            <a:p>
              <a:pPr algn="ctr"/>
              <a:r>
                <a:rPr lang="en-US" dirty="0"/>
                <a:t>The (CIMI-FHIM-SOLOR-CQF) Acronym challenge</a:t>
              </a:r>
            </a:p>
            <a:p>
              <a:pPr algn="ctr"/>
              <a:endParaRPr lang="en-US" dirty="0"/>
            </a:p>
          </p:txBody>
        </p:sp>
      </p:grpSp>
      <p:graphicFrame>
        <p:nvGraphicFramePr>
          <p:cNvPr id="6" name="Table 5"/>
          <p:cNvGraphicFramePr>
            <a:graphicFrameLocks noGrp="1"/>
          </p:cNvGraphicFramePr>
          <p:nvPr>
            <p:extLst>
              <p:ext uri="{D42A27DB-BD31-4B8C-83A1-F6EECF244321}">
                <p14:modId xmlns:p14="http://schemas.microsoft.com/office/powerpoint/2010/main" val="1321490997"/>
              </p:ext>
            </p:extLst>
          </p:nvPr>
        </p:nvGraphicFramePr>
        <p:xfrm>
          <a:off x="1581150" y="1676400"/>
          <a:ext cx="5981700" cy="1752601"/>
        </p:xfrm>
        <a:graphic>
          <a:graphicData uri="http://schemas.openxmlformats.org/drawingml/2006/table">
            <a:tbl>
              <a:tblPr firstRow="1" firstCol="1" bandRow="1">
                <a:tableStyleId>{5C22544A-7EE6-4342-B048-85BDC9FD1C3A}</a:tableStyleId>
              </a:tblPr>
              <a:tblGrid>
                <a:gridCol w="2098386">
                  <a:extLst>
                    <a:ext uri="{9D8B030D-6E8A-4147-A177-3AD203B41FA5}">
                      <a16:colId xmlns:a16="http://schemas.microsoft.com/office/drawing/2014/main" val="20000"/>
                    </a:ext>
                  </a:extLst>
                </a:gridCol>
                <a:gridCol w="3883314">
                  <a:extLst>
                    <a:ext uri="{9D8B030D-6E8A-4147-A177-3AD203B41FA5}">
                      <a16:colId xmlns:a16="http://schemas.microsoft.com/office/drawing/2014/main" val="20001"/>
                    </a:ext>
                  </a:extLst>
                </a:gridCol>
              </a:tblGrid>
              <a:tr h="330333">
                <a:tc>
                  <a:txBody>
                    <a:bodyPr/>
                    <a:lstStyle/>
                    <a:p>
                      <a:pPr marL="0" marR="0">
                        <a:spcBef>
                          <a:spcPts val="600"/>
                        </a:spcBef>
                        <a:spcAft>
                          <a:spcPts val="600"/>
                        </a:spcAft>
                      </a:pPr>
                      <a:r>
                        <a:rPr lang="en-US" sz="1200" dirty="0">
                          <a:effectLst/>
                        </a:rPr>
                        <a:t>Acronym </a:t>
                      </a:r>
                      <a:endParaRPr lang="en-US" sz="1200" dirty="0">
                        <a:effectLst/>
                        <a:latin typeface="Arial"/>
                        <a:ea typeface="Times New Roman"/>
                        <a:cs typeface="Times New Roman"/>
                      </a:endParaRPr>
                    </a:p>
                  </a:txBody>
                  <a:tcPr marL="68580" marR="68580" marT="0" marB="0"/>
                </a:tc>
                <a:tc>
                  <a:txBody>
                    <a:bodyPr/>
                    <a:lstStyle/>
                    <a:p>
                      <a:pPr marL="0" marR="0">
                        <a:spcBef>
                          <a:spcPts val="600"/>
                        </a:spcBef>
                        <a:spcAft>
                          <a:spcPts val="600"/>
                        </a:spcAft>
                      </a:pPr>
                      <a:r>
                        <a:rPr lang="en-US" sz="1200" dirty="0">
                          <a:effectLst/>
                        </a:rPr>
                        <a:t>Definition</a:t>
                      </a:r>
                      <a:endParaRPr lang="en-US" sz="1200" dirty="0">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r h="355567">
                <a:tc>
                  <a:txBody>
                    <a:bodyPr/>
                    <a:lstStyle/>
                    <a:p>
                      <a:pPr marL="0" marR="0">
                        <a:spcBef>
                          <a:spcPts val="600"/>
                        </a:spcBef>
                        <a:spcAft>
                          <a:spcPts val="600"/>
                        </a:spcAft>
                      </a:pPr>
                      <a:r>
                        <a:rPr lang="en-US" sz="1200" dirty="0">
                          <a:effectLst/>
                        </a:rPr>
                        <a:t>ICE</a:t>
                      </a:r>
                      <a:endParaRPr lang="en-US" sz="1200" dirty="0">
                        <a:effectLst/>
                        <a:latin typeface="Arial"/>
                        <a:ea typeface="Times New Roman"/>
                        <a:cs typeface="Times New Roman"/>
                      </a:endParaRPr>
                    </a:p>
                  </a:txBody>
                  <a:tcPr marL="68580" marR="68580" marT="0" marB="0" anchor="ctr"/>
                </a:tc>
                <a:tc>
                  <a:txBody>
                    <a:bodyPr/>
                    <a:lstStyle/>
                    <a:p>
                      <a:pPr marL="0" marR="0">
                        <a:spcBef>
                          <a:spcPts val="600"/>
                        </a:spcBef>
                        <a:spcAft>
                          <a:spcPts val="600"/>
                        </a:spcAft>
                      </a:pPr>
                      <a:r>
                        <a:rPr lang="en-US" sz="1200" dirty="0">
                          <a:effectLst/>
                        </a:rPr>
                        <a:t>Integrated Components for Everything </a:t>
                      </a:r>
                      <a:endParaRPr lang="en-US" sz="1200" dirty="0">
                        <a:effectLst/>
                        <a:latin typeface="Arial"/>
                        <a:ea typeface="Times New Roman"/>
                        <a:cs typeface="Times New Roman"/>
                      </a:endParaRPr>
                    </a:p>
                  </a:txBody>
                  <a:tcPr marL="68580" marR="68580" marT="0" marB="0" anchor="ctr"/>
                </a:tc>
                <a:extLst>
                  <a:ext uri="{0D108BD9-81ED-4DB2-BD59-A6C34878D82A}">
                    <a16:rowId xmlns:a16="http://schemas.microsoft.com/office/drawing/2014/main" val="10001"/>
                  </a:ext>
                </a:extLst>
              </a:tr>
              <a:tr h="355567">
                <a:tc>
                  <a:txBody>
                    <a:bodyPr/>
                    <a:lstStyle/>
                    <a:p>
                      <a:pPr marL="0" marR="0">
                        <a:spcBef>
                          <a:spcPts val="600"/>
                        </a:spcBef>
                        <a:spcAft>
                          <a:spcPts val="600"/>
                        </a:spcAft>
                      </a:pPr>
                      <a:r>
                        <a:rPr lang="en-US" sz="1200" dirty="0">
                          <a:effectLst/>
                        </a:rPr>
                        <a:t>ICE</a:t>
                      </a:r>
                      <a:endParaRPr lang="en-US" sz="1200" dirty="0">
                        <a:effectLst/>
                        <a:latin typeface="Arial"/>
                        <a:ea typeface="Times New Roman"/>
                        <a:cs typeface="Times New Roman"/>
                      </a:endParaRPr>
                    </a:p>
                  </a:txBody>
                  <a:tcPr marL="68580" marR="68580" marT="0" marB="0" anchor="ctr"/>
                </a:tc>
                <a:tc>
                  <a:txBody>
                    <a:bodyPr/>
                    <a:lstStyle/>
                    <a:p>
                      <a:pPr marL="0" marR="0">
                        <a:spcBef>
                          <a:spcPts val="600"/>
                        </a:spcBef>
                        <a:spcAft>
                          <a:spcPts val="600"/>
                        </a:spcAft>
                      </a:pPr>
                      <a:r>
                        <a:rPr lang="en-US" sz="1200" dirty="0">
                          <a:effectLst/>
                        </a:rPr>
                        <a:t>Integrated Clinical Entities</a:t>
                      </a:r>
                      <a:endParaRPr lang="en-US" sz="1200" dirty="0">
                        <a:effectLst/>
                        <a:latin typeface="Arial"/>
                        <a:ea typeface="Times New Roman"/>
                        <a:cs typeface="Times New Roman"/>
                      </a:endParaRPr>
                    </a:p>
                  </a:txBody>
                  <a:tcPr marL="68580" marR="68580" marT="0" marB="0" anchor="ctr"/>
                </a:tc>
                <a:extLst>
                  <a:ext uri="{0D108BD9-81ED-4DB2-BD59-A6C34878D82A}">
                    <a16:rowId xmlns:a16="http://schemas.microsoft.com/office/drawing/2014/main" val="10002"/>
                  </a:ext>
                </a:extLst>
              </a:tr>
              <a:tr h="355567">
                <a:tc>
                  <a:txBody>
                    <a:bodyPr/>
                    <a:lstStyle/>
                    <a:p>
                      <a:pPr marL="0" marR="0">
                        <a:spcBef>
                          <a:spcPts val="600"/>
                        </a:spcBef>
                        <a:spcAft>
                          <a:spcPts val="600"/>
                        </a:spcAft>
                      </a:pPr>
                      <a:r>
                        <a:rPr lang="en-US" sz="1200" dirty="0">
                          <a:effectLst/>
                        </a:rPr>
                        <a:t>FUEL</a:t>
                      </a:r>
                      <a:endParaRPr lang="en-US" sz="1200" dirty="0">
                        <a:effectLst/>
                        <a:latin typeface="Arial"/>
                        <a:ea typeface="Times New Roman"/>
                        <a:cs typeface="Times New Roman"/>
                      </a:endParaRPr>
                    </a:p>
                  </a:txBody>
                  <a:tcPr marL="68580" marR="68580" marT="0" marB="0"/>
                </a:tc>
                <a:tc>
                  <a:txBody>
                    <a:bodyPr/>
                    <a:lstStyle/>
                    <a:p>
                      <a:pPr marL="0" marR="0">
                        <a:spcBef>
                          <a:spcPts val="600"/>
                        </a:spcBef>
                        <a:spcAft>
                          <a:spcPts val="600"/>
                        </a:spcAft>
                      </a:pPr>
                      <a:r>
                        <a:rPr lang="en-US" sz="1200" dirty="0">
                          <a:effectLst/>
                        </a:rPr>
                        <a:t>Federated Ubiquitous Expression Language</a:t>
                      </a:r>
                      <a:endParaRPr lang="en-US" sz="1200" dirty="0">
                        <a:effectLst/>
                        <a:latin typeface="Arial"/>
                        <a:ea typeface="Times New Roman"/>
                        <a:cs typeface="Times New Roman"/>
                      </a:endParaRPr>
                    </a:p>
                  </a:txBody>
                  <a:tcPr marL="68580" marR="68580" marT="0" marB="0" anchor="ctr"/>
                </a:tc>
                <a:extLst>
                  <a:ext uri="{0D108BD9-81ED-4DB2-BD59-A6C34878D82A}">
                    <a16:rowId xmlns:a16="http://schemas.microsoft.com/office/drawing/2014/main" val="10003"/>
                  </a:ext>
                </a:extLst>
              </a:tr>
              <a:tr h="355567">
                <a:tc>
                  <a:txBody>
                    <a:bodyPr/>
                    <a:lstStyle/>
                    <a:p>
                      <a:pPr marL="0" marR="0">
                        <a:spcBef>
                          <a:spcPts val="600"/>
                        </a:spcBef>
                        <a:spcAft>
                          <a:spcPts val="600"/>
                        </a:spcAft>
                      </a:pPr>
                      <a:r>
                        <a:rPr lang="en-US" sz="1200" dirty="0">
                          <a:effectLst/>
                        </a:rPr>
                        <a:t>FHUIL (pronounced “Fuel”)</a:t>
                      </a:r>
                      <a:endParaRPr lang="en-US" sz="1200" dirty="0">
                        <a:effectLst/>
                        <a:latin typeface="Arial"/>
                        <a:ea typeface="Times New Roman"/>
                        <a:cs typeface="Times New Roman"/>
                      </a:endParaRPr>
                    </a:p>
                  </a:txBody>
                  <a:tcPr marL="68580" marR="68580" marT="0" marB="0" anchor="ctr"/>
                </a:tc>
                <a:tc>
                  <a:txBody>
                    <a:bodyPr/>
                    <a:lstStyle/>
                    <a:p>
                      <a:pPr marL="0" marR="0">
                        <a:spcBef>
                          <a:spcPts val="600"/>
                        </a:spcBef>
                        <a:spcAft>
                          <a:spcPts val="600"/>
                        </a:spcAft>
                      </a:pPr>
                      <a:r>
                        <a:rPr lang="en-US" sz="1200" dirty="0">
                          <a:effectLst/>
                        </a:rPr>
                        <a:t>Federal Healthcare Universal Interoperability Language</a:t>
                      </a:r>
                      <a:endParaRPr lang="en-US" sz="1200" dirty="0">
                        <a:effectLst/>
                        <a:latin typeface="Arial"/>
                        <a:ea typeface="Times New Roman"/>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
        <p:nvSpPr>
          <p:cNvPr id="9" name="TextBox 8"/>
          <p:cNvSpPr txBox="1"/>
          <p:nvPr/>
        </p:nvSpPr>
        <p:spPr>
          <a:xfrm>
            <a:off x="609600" y="1143000"/>
            <a:ext cx="4401590" cy="646331"/>
          </a:xfrm>
          <a:prstGeom prst="rect">
            <a:avLst/>
          </a:prstGeom>
          <a:noFill/>
        </p:spPr>
        <p:txBody>
          <a:bodyPr wrap="none" rtlCol="0">
            <a:spAutoFit/>
          </a:bodyPr>
          <a:lstStyle/>
          <a:p>
            <a:r>
              <a:rPr lang="en-US" dirty="0"/>
              <a:t>Acronym Challenge for the Integration Effort:</a:t>
            </a:r>
          </a:p>
          <a:p>
            <a:endParaRPr lang="en-US" dirty="0"/>
          </a:p>
        </p:txBody>
      </p:sp>
    </p:spTree>
    <p:extLst>
      <p:ext uri="{BB962C8B-B14F-4D97-AF65-F5344CB8AC3E}">
        <p14:creationId xmlns:p14="http://schemas.microsoft.com/office/powerpoint/2010/main" val="1476290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150" y="990600"/>
            <a:ext cx="9029700" cy="5867400"/>
          </a:xfrm>
        </p:spPr>
        <p:txBody>
          <a:bodyPr/>
          <a:lstStyle/>
          <a:p>
            <a:pPr marL="514350" indent="-514350">
              <a:spcBef>
                <a:spcPts val="300"/>
              </a:spcBef>
              <a:buFont typeface="+mj-lt"/>
              <a:buAutoNum type="arabicPeriod"/>
            </a:pPr>
            <a:r>
              <a:rPr lang="en-US" b="1" dirty="0"/>
              <a:t>Information Modeling Efforts &amp; Connection to FHIR</a:t>
            </a:r>
          </a:p>
          <a:p>
            <a:pPr lvl="1" indent="-342900">
              <a:spcBef>
                <a:spcPts val="0"/>
              </a:spcBef>
              <a:buFont typeface="Arial" panose="020B0604020202020204" pitchFamily="34" charset="0"/>
              <a:buChar char="•"/>
            </a:pPr>
            <a:r>
              <a:rPr lang="en-US" sz="2400" dirty="0"/>
              <a:t>Goal</a:t>
            </a:r>
          </a:p>
          <a:p>
            <a:pPr lvl="1" indent="-342900">
              <a:spcBef>
                <a:spcPts val="0"/>
              </a:spcBef>
              <a:buFont typeface="Arial" panose="020B0604020202020204" pitchFamily="34" charset="0"/>
              <a:buChar char="•"/>
            </a:pPr>
            <a:r>
              <a:rPr lang="en-US" sz="2400" dirty="0"/>
              <a:t>Problem/Current State</a:t>
            </a:r>
          </a:p>
          <a:p>
            <a:pPr lvl="1" indent="-342900">
              <a:spcBef>
                <a:spcPts val="0"/>
              </a:spcBef>
              <a:buFont typeface="Arial" panose="020B0604020202020204" pitchFamily="34" charset="0"/>
              <a:buChar char="•"/>
            </a:pPr>
            <a:r>
              <a:rPr lang="en-US" sz="2400" dirty="0"/>
              <a:t>Approach</a:t>
            </a:r>
          </a:p>
          <a:p>
            <a:pPr lvl="1" indent="-342900">
              <a:spcBef>
                <a:spcPts val="0"/>
              </a:spcBef>
              <a:buFont typeface="Arial" panose="020B0604020202020204" pitchFamily="34" charset="0"/>
              <a:buChar char="•"/>
            </a:pPr>
            <a:r>
              <a:rPr lang="en-US" sz="2400" dirty="0"/>
              <a:t>Objectives / Guiding Principles</a:t>
            </a:r>
          </a:p>
          <a:p>
            <a:pPr lvl="1" indent="-342900">
              <a:spcBef>
                <a:spcPts val="0"/>
              </a:spcBef>
              <a:buFont typeface="Arial" panose="020B0604020202020204" pitchFamily="34" charset="0"/>
              <a:buChar char="•"/>
            </a:pPr>
            <a:r>
              <a:rPr lang="en-US" sz="2400" dirty="0"/>
              <a:t>Recommendations:  Persist via Pilots</a:t>
            </a:r>
          </a:p>
          <a:p>
            <a:pPr lvl="1" indent="-342900">
              <a:spcBef>
                <a:spcPts val="0"/>
              </a:spcBef>
              <a:buFont typeface="Arial" panose="020B0604020202020204" pitchFamily="34" charset="0"/>
              <a:buChar char="•"/>
            </a:pPr>
            <a:r>
              <a:rPr lang="en-US" sz="2400" dirty="0"/>
              <a:t>Attributes of Success</a:t>
            </a:r>
          </a:p>
          <a:p>
            <a:pPr lvl="1" indent="-342900">
              <a:spcBef>
                <a:spcPts val="0"/>
              </a:spcBef>
              <a:buFont typeface="Arial" panose="020B0604020202020204" pitchFamily="34" charset="0"/>
              <a:buChar char="•"/>
            </a:pPr>
            <a:r>
              <a:rPr lang="en-US" sz="2400" dirty="0"/>
              <a:t>Qs &amp; As</a:t>
            </a:r>
          </a:p>
          <a:p>
            <a:pPr marL="514350" indent="-457200">
              <a:spcBef>
                <a:spcPts val="300"/>
              </a:spcBef>
              <a:buFont typeface="+mj-lt"/>
              <a:buAutoNum type="arabicPeriod"/>
            </a:pPr>
            <a:r>
              <a:rPr lang="en-US" b="1" dirty="0"/>
              <a:t>FHIR contributions from Perspective of Modelers/Clinical Community</a:t>
            </a:r>
          </a:p>
          <a:p>
            <a:pPr lvl="1" indent="-342900">
              <a:spcBef>
                <a:spcPts val="0"/>
              </a:spcBef>
              <a:buFont typeface="Arial" panose="020B0604020202020204" pitchFamily="34" charset="0"/>
              <a:buChar char="•"/>
            </a:pPr>
            <a:r>
              <a:rPr lang="en-US" sz="2400" dirty="0"/>
              <a:t>Advocate a clean separation of modeling semantics </a:t>
            </a:r>
          </a:p>
          <a:p>
            <a:pPr lvl="1" indent="-342900">
              <a:spcBef>
                <a:spcPts val="0"/>
              </a:spcBef>
              <a:buFont typeface="Arial" panose="020B0604020202020204" pitchFamily="34" charset="0"/>
              <a:buChar char="•"/>
            </a:pPr>
            <a:r>
              <a:rPr lang="en-US" sz="2400" dirty="0"/>
              <a:t>Alignment of CIMI Reference Architypes and FHIR Core</a:t>
            </a:r>
          </a:p>
          <a:p>
            <a:pPr marL="514350" indent="-457200">
              <a:spcBef>
                <a:spcPts val="300"/>
              </a:spcBef>
              <a:buFont typeface="+mj-lt"/>
              <a:buAutoNum type="arabicPeriod"/>
            </a:pPr>
            <a:r>
              <a:rPr lang="en-US" b="1" dirty="0"/>
              <a:t>Going Forward “Process Engagement Strategy”</a:t>
            </a:r>
          </a:p>
          <a:p>
            <a:pPr lvl="1" indent="-342900">
              <a:spcBef>
                <a:spcPts val="0"/>
              </a:spcBef>
              <a:buFont typeface="Arial" panose="020B0604020202020204" pitchFamily="34" charset="0"/>
              <a:buChar char="•"/>
            </a:pPr>
            <a:r>
              <a:rPr lang="en-US" sz="2400" dirty="0"/>
              <a:t>Pilot Studies </a:t>
            </a:r>
            <a:r>
              <a:rPr lang="en-US" sz="2400" dirty="0">
                <a:sym typeface="Wingdings" panose="05000000000000000000" pitchFamily="2" charset="2"/>
              </a:rPr>
              <a:t> model and tooling alignment</a:t>
            </a:r>
            <a:endParaRPr lang="en-US" sz="2400" dirty="0"/>
          </a:p>
          <a:p>
            <a:pPr lvl="1" indent="-342900">
              <a:spcBef>
                <a:spcPts val="0"/>
              </a:spcBef>
              <a:buFont typeface="Arial" panose="020B0604020202020204" pitchFamily="34" charset="0"/>
              <a:buChar char="•"/>
            </a:pPr>
            <a:r>
              <a:rPr lang="en-US" sz="2400" dirty="0"/>
              <a:t>Ballot Process </a:t>
            </a:r>
            <a:r>
              <a:rPr lang="en-US" sz="2400" dirty="0">
                <a:sym typeface="Wingdings" panose="05000000000000000000" pitchFamily="2" charset="2"/>
              </a:rPr>
              <a:t> US Realm FHIR profile and extension</a:t>
            </a:r>
            <a:endParaRPr lang="en-US" sz="2400" dirty="0"/>
          </a:p>
          <a:p>
            <a:pPr marL="514350" indent="-457200">
              <a:spcBef>
                <a:spcPts val="300"/>
              </a:spcBef>
              <a:buFont typeface="+mj-lt"/>
              <a:buAutoNum type="arabicPeriod"/>
            </a:pPr>
            <a:endParaRPr lang="en-US" dirty="0"/>
          </a:p>
          <a:p>
            <a:pPr>
              <a:spcBef>
                <a:spcPts val="300"/>
              </a:spcBef>
            </a:pPr>
            <a:endParaRPr lang="en-US" dirty="0"/>
          </a:p>
          <a:p>
            <a:pPr marL="0" indent="0">
              <a:spcBef>
                <a:spcPts val="300"/>
              </a:spcBef>
              <a:buNone/>
            </a:pPr>
            <a:endParaRPr lang="en-US" dirty="0"/>
          </a:p>
        </p:txBody>
      </p:sp>
      <p:sp>
        <p:nvSpPr>
          <p:cNvPr id="3" name="Slide Number Placeholder 2"/>
          <p:cNvSpPr>
            <a:spLocks noGrp="1"/>
          </p:cNvSpPr>
          <p:nvPr>
            <p:ph type="sldNum" sz="quarter" idx="12"/>
          </p:nvPr>
        </p:nvSpPr>
        <p:spPr/>
        <p:txBody>
          <a:bodyPr/>
          <a:lstStyle/>
          <a:p>
            <a:fld id="{F8059506-D6B1-B842-AAB5-13291BE98BD7}" type="slidenum">
              <a:rPr lang="en-US" smtClean="0"/>
              <a:pPr/>
              <a:t>2</a:t>
            </a:fld>
            <a:endParaRPr lang="en-US" dirty="0"/>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425082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Details</a:t>
            </a:r>
          </a:p>
        </p:txBody>
      </p:sp>
      <p:sp>
        <p:nvSpPr>
          <p:cNvPr id="4" name="Slide Number Placeholder 3"/>
          <p:cNvSpPr>
            <a:spLocks noGrp="1"/>
          </p:cNvSpPr>
          <p:nvPr>
            <p:ph type="sldNum" sz="quarter" idx="11"/>
          </p:nvPr>
        </p:nvSpPr>
        <p:spPr>
          <a:xfrm>
            <a:off x="7010400" y="6494463"/>
            <a:ext cx="2133600" cy="365125"/>
          </a:xfrm>
        </p:spPr>
        <p:txBody>
          <a:bodyPr/>
          <a:lstStyle/>
          <a:p>
            <a:fld id="{C1480740-3974-4991-96C6-DB4F6D2DED1B}" type="slidenum">
              <a:rPr lang="en-US" altLang="en-US" smtClean="0"/>
              <a:pPr/>
              <a:t>20</a:t>
            </a:fld>
            <a:endParaRPr lang="en-US" altLang="en-US" dirty="0"/>
          </a:p>
        </p:txBody>
      </p:sp>
      <p:sp>
        <p:nvSpPr>
          <p:cNvPr id="3" name="TextBox 2"/>
          <p:cNvSpPr txBox="1"/>
          <p:nvPr/>
        </p:nvSpPr>
        <p:spPr>
          <a:xfrm>
            <a:off x="361950" y="1447800"/>
            <a:ext cx="9163050" cy="3785652"/>
          </a:xfrm>
          <a:prstGeom prst="rect">
            <a:avLst/>
          </a:prstGeom>
          <a:noFill/>
        </p:spPr>
        <p:txBody>
          <a:bodyPr wrap="square" rtlCol="0">
            <a:spAutoFit/>
          </a:bodyPr>
          <a:lstStyle/>
          <a:p>
            <a:pPr lvl="1" algn="ctr"/>
            <a:r>
              <a:rPr lang="en-US" sz="2000" b="1" dirty="0">
                <a:latin typeface="Arial Narrow" panose="020B0606020202030204" pitchFamily="34" charset="0"/>
              </a:rPr>
              <a:t>Related Documents </a:t>
            </a:r>
            <a:r>
              <a:rPr lang="en-US" sz="2000" dirty="0">
                <a:latin typeface="Arial Narrow" panose="020B0606020202030204" pitchFamily="34" charset="0"/>
              </a:rPr>
              <a:t>are viewable and downloadable at</a:t>
            </a:r>
          </a:p>
          <a:p>
            <a:r>
              <a:rPr lang="en-US" sz="2000" dirty="0">
                <a:latin typeface="Arial Narrow" panose="020B0606020202030204" pitchFamily="34" charset="0"/>
              </a:rPr>
              <a:t>Final Report DOCX		</a:t>
            </a:r>
            <a:r>
              <a:rPr lang="en-US" sz="2000" u="sng" dirty="0">
                <a:latin typeface="Arial Narrow" panose="020B0606020202030204" pitchFamily="34" charset="0"/>
                <a:hlinkClick r:id="rId3"/>
              </a:rPr>
              <a:t>https://1drv.ms/w/s!AlkpZJej6nh_k9dQ2qQnRuQM8gbu8A</a:t>
            </a:r>
            <a:r>
              <a:rPr lang="en-US" sz="2000" dirty="0">
                <a:latin typeface="Arial Narrow" panose="020B0606020202030204" pitchFamily="34" charset="0"/>
              </a:rPr>
              <a:t>  </a:t>
            </a:r>
          </a:p>
          <a:p>
            <a:r>
              <a:rPr lang="en-US" sz="2000" dirty="0">
                <a:latin typeface="Arial Narrow" panose="020B0606020202030204" pitchFamily="34" charset="0"/>
              </a:rPr>
              <a:t>Final Report PDF		</a:t>
            </a:r>
            <a:r>
              <a:rPr lang="en-US" sz="2000" u="sng" dirty="0">
                <a:latin typeface="Arial Narrow" panose="020B0606020202030204" pitchFamily="34" charset="0"/>
                <a:hlinkClick r:id="rId3"/>
              </a:rPr>
              <a:t>https://1drv.ms/w/s!AlkpZJej6nh_k9dQ2qQnRuQM8gbu8A</a:t>
            </a:r>
            <a:r>
              <a:rPr lang="en-US" sz="2000" dirty="0">
                <a:latin typeface="Arial Narrow" panose="020B0606020202030204" pitchFamily="34" charset="0"/>
              </a:rPr>
              <a:t>  </a:t>
            </a:r>
          </a:p>
          <a:p>
            <a:r>
              <a:rPr lang="en-US" sz="2000" dirty="0">
                <a:latin typeface="Arial Narrow" panose="020B0606020202030204" pitchFamily="34" charset="0"/>
              </a:rPr>
              <a:t>Preliminary Rpt. DOCX	</a:t>
            </a:r>
            <a:r>
              <a:rPr lang="en-US" sz="2000" u="sng" dirty="0">
                <a:latin typeface="Arial Narrow" panose="020B0606020202030204" pitchFamily="34" charset="0"/>
                <a:hlinkClick r:id="rId4"/>
              </a:rPr>
              <a:t>https://1drv.ms/w/s!AlkpZJej6nh_k9YPmsR8Hl6zTlQ0NQ</a:t>
            </a:r>
            <a:r>
              <a:rPr lang="en-US" sz="2000" dirty="0">
                <a:latin typeface="Arial Narrow" panose="020B0606020202030204" pitchFamily="34" charset="0"/>
              </a:rPr>
              <a:t>  </a:t>
            </a:r>
          </a:p>
          <a:p>
            <a:r>
              <a:rPr lang="en-US" sz="2000" dirty="0">
                <a:latin typeface="Arial Narrow" panose="020B0606020202030204" pitchFamily="34" charset="0"/>
              </a:rPr>
              <a:t>Preliminary Rpt. PDF	</a:t>
            </a:r>
            <a:r>
              <a:rPr lang="en-US" sz="2000" u="sng" dirty="0">
                <a:latin typeface="Arial Narrow" panose="020B0606020202030204" pitchFamily="34" charset="0"/>
                <a:hlinkClick r:id="rId4"/>
              </a:rPr>
              <a:t>https://1drv.ms/w/s!AlkpZJej6nh_k9YPmsR8Hl6zTlQ0NQ</a:t>
            </a:r>
            <a:r>
              <a:rPr lang="en-US" sz="2000" dirty="0">
                <a:latin typeface="Arial Narrow" panose="020B0606020202030204" pitchFamily="34" charset="0"/>
              </a:rPr>
              <a:t>  </a:t>
            </a:r>
          </a:p>
          <a:p>
            <a:r>
              <a:rPr lang="en-US" sz="2000" dirty="0">
                <a:latin typeface="Arial Narrow" panose="020B0606020202030204" pitchFamily="34" charset="0"/>
              </a:rPr>
              <a:t>Briefing Slides		</a:t>
            </a:r>
            <a:r>
              <a:rPr lang="en-US" sz="2000" u="sng" dirty="0">
                <a:latin typeface="Arial Narrow" panose="020B0606020202030204" pitchFamily="34" charset="0"/>
                <a:hlinkClick r:id="rId5"/>
              </a:rPr>
              <a:t>https://1drv.ms/p/s!AlkpZJej6nh_k9dE-b_DAO8HSNNT6Q</a:t>
            </a:r>
            <a:r>
              <a:rPr lang="en-US" sz="2000" dirty="0">
                <a:latin typeface="Arial Narrow" panose="020B0606020202030204" pitchFamily="34" charset="0"/>
              </a:rPr>
              <a:t> </a:t>
            </a:r>
          </a:p>
          <a:p>
            <a:r>
              <a:rPr lang="en-US" sz="2000" dirty="0">
                <a:latin typeface="Arial Narrow" panose="020B0606020202030204" pitchFamily="34" charset="0"/>
              </a:rPr>
              <a:t>Slides-Notes Pages PDF	</a:t>
            </a:r>
            <a:r>
              <a:rPr lang="en-US" sz="2000" u="sng" dirty="0">
                <a:latin typeface="Arial Narrow" panose="020B0606020202030204" pitchFamily="34" charset="0"/>
                <a:hlinkClick r:id="rId6"/>
              </a:rPr>
              <a:t>https://1drv.ms/b/s!AlkpZJej6nh_k9daUH18BNQFOwtNrg</a:t>
            </a:r>
            <a:r>
              <a:rPr lang="en-US" sz="2000" dirty="0">
                <a:latin typeface="Arial Narrow" panose="020B0606020202030204" pitchFamily="34" charset="0"/>
              </a:rPr>
              <a:t>  </a:t>
            </a:r>
          </a:p>
          <a:p>
            <a:r>
              <a:rPr lang="en-US" sz="2000" dirty="0">
                <a:latin typeface="Arial Narrow" panose="020B0606020202030204" pitchFamily="34" charset="0"/>
              </a:rPr>
              <a:t>Work Breakdown MPP	</a:t>
            </a:r>
            <a:r>
              <a:rPr lang="en-US" sz="2000" u="sng" dirty="0">
                <a:latin typeface="Arial Narrow" panose="020B0606020202030204" pitchFamily="34" charset="0"/>
                <a:hlinkClick r:id="rId7"/>
              </a:rPr>
              <a:t>https://1drv.ms/u/s!AlkpZJej6nh_k9dK5WOB8zkkUuaKgA</a:t>
            </a:r>
            <a:r>
              <a:rPr lang="en-US" sz="2000" dirty="0">
                <a:latin typeface="Arial Narrow" panose="020B0606020202030204" pitchFamily="34" charset="0"/>
              </a:rPr>
              <a:t>  </a:t>
            </a:r>
          </a:p>
          <a:p>
            <a:r>
              <a:rPr lang="en-US" sz="2000" dirty="0">
                <a:latin typeface="Arial Narrow" panose="020B0606020202030204" pitchFamily="34" charset="0"/>
              </a:rPr>
              <a:t>Work Breakdown PDF	</a:t>
            </a:r>
            <a:r>
              <a:rPr lang="en-US" sz="2000" u="sng" dirty="0">
                <a:latin typeface="Arial Narrow" panose="020B0606020202030204" pitchFamily="34" charset="0"/>
                <a:hlinkClick r:id="rId8"/>
              </a:rPr>
              <a:t>https://1drv.ms/b/s!AlkpZJej6nh_k9dfYSeXPGjTRJ2cAg</a:t>
            </a:r>
            <a:r>
              <a:rPr lang="en-US" sz="2000" dirty="0">
                <a:latin typeface="Arial Narrow" panose="020B0606020202030204" pitchFamily="34" charset="0"/>
              </a:rPr>
              <a:t> </a:t>
            </a:r>
          </a:p>
          <a:p>
            <a:r>
              <a:rPr lang="en-US" sz="2000" dirty="0">
                <a:latin typeface="Arial Narrow" panose="020B0606020202030204" pitchFamily="34" charset="0"/>
              </a:rPr>
              <a:t>Work Breakdown XLSD	</a:t>
            </a:r>
            <a:r>
              <a:rPr lang="en-US" sz="2000" u="sng" dirty="0">
                <a:latin typeface="Arial Narrow" panose="020B0606020202030204" pitchFamily="34" charset="0"/>
                <a:hlinkClick r:id="rId9"/>
              </a:rPr>
              <a:t>https://1drv.ms/x/s!AlkpZJej6nh_k9dgBSgLrTfaKYcG2A</a:t>
            </a:r>
            <a:r>
              <a:rPr lang="en-US" sz="2000" dirty="0">
                <a:latin typeface="Arial Narrow" panose="020B0606020202030204" pitchFamily="34" charset="0"/>
              </a:rPr>
              <a:t> </a:t>
            </a:r>
          </a:p>
          <a:p>
            <a:r>
              <a:rPr lang="en-US" sz="2000" dirty="0">
                <a:latin typeface="Arial Narrow" panose="020B0606020202030204" pitchFamily="34" charset="0"/>
              </a:rPr>
              <a:t>CIMI Practitioners’ Guide 	</a:t>
            </a:r>
            <a:r>
              <a:rPr lang="en-US" sz="2000" u="sng" dirty="0">
                <a:latin typeface="Arial Narrow" panose="020B0606020202030204" pitchFamily="34" charset="0"/>
                <a:hlinkClick r:id="rId10"/>
              </a:rPr>
              <a:t>https://1drv.ms/w/s!AlkpZJej6nh_k6ZUeG7W6TaWcbTZ4Q</a:t>
            </a:r>
            <a:r>
              <a:rPr lang="en-US" sz="2000" u="sng" dirty="0">
                <a:latin typeface="Arial Narrow" panose="020B0606020202030204" pitchFamily="34" charset="0"/>
              </a:rPr>
              <a:t> </a:t>
            </a:r>
            <a:endParaRPr lang="en-US" sz="2000" dirty="0">
              <a:latin typeface="Arial Narrow" panose="020B0606020202030204" pitchFamily="34" charset="0"/>
            </a:endParaRPr>
          </a:p>
          <a:p>
            <a:r>
              <a:rPr lang="en-US" sz="2000" dirty="0">
                <a:latin typeface="Arial Narrow" panose="020B0606020202030204" pitchFamily="34" charset="0"/>
              </a:rPr>
              <a:t>HL7 Project Scope Stmt. 	</a:t>
            </a:r>
            <a:r>
              <a:rPr lang="en-US" sz="2000" u="sng" dirty="0">
                <a:latin typeface="Arial Narrow" panose="020B0606020202030204" pitchFamily="34" charset="0"/>
                <a:hlinkClick r:id="rId11"/>
              </a:rPr>
              <a:t>https://1drv.ms/w/s!AlkpZJej6nh_k9dYlvNWaZ3DLPKSYg</a:t>
            </a:r>
            <a:r>
              <a:rPr lang="en-US" sz="2000" dirty="0">
                <a:latin typeface="Arial Narrow" panose="020B0606020202030204" pitchFamily="34" charset="0"/>
              </a:rPr>
              <a:t> </a:t>
            </a:r>
            <a:endParaRPr lang="en-US" sz="4000" dirty="0">
              <a:latin typeface="Arial Narrow" panose="020B0606020202030204" pitchFamily="34" charset="0"/>
            </a:endParaRPr>
          </a:p>
        </p:txBody>
      </p:sp>
    </p:spTree>
    <p:extLst>
      <p:ext uri="{BB962C8B-B14F-4D97-AF65-F5344CB8AC3E}">
        <p14:creationId xmlns:p14="http://schemas.microsoft.com/office/powerpoint/2010/main" val="1016952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a:t>
            </a:r>
            <a:br>
              <a:rPr lang="en-US" dirty="0"/>
            </a:br>
            <a:r>
              <a:rPr lang="en-US" dirty="0"/>
              <a:t>Collaboration that Grows with Strong SME Base</a:t>
            </a:r>
          </a:p>
        </p:txBody>
      </p:sp>
      <p:sp>
        <p:nvSpPr>
          <p:cNvPr id="3" name="TextBox 2"/>
          <p:cNvSpPr txBox="1"/>
          <p:nvPr/>
        </p:nvSpPr>
        <p:spPr>
          <a:xfrm>
            <a:off x="297656" y="990600"/>
            <a:ext cx="8382000" cy="5909310"/>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Arial Narrow" panose="020B0606020202030204" pitchFamily="34" charset="0"/>
              </a:rPr>
              <a:t>CIMI Co-Chairs</a:t>
            </a:r>
            <a:endParaRPr lang="en-US" dirty="0">
              <a:latin typeface="Arial Narrow" panose="020B0606020202030204" pitchFamily="34" charset="0"/>
            </a:endParaRPr>
          </a:p>
          <a:p>
            <a:pPr marL="742950" lvl="1" indent="-285750">
              <a:buFont typeface="Arial" panose="020B0604020202020204" pitchFamily="34" charset="0"/>
              <a:buChar char="•"/>
            </a:pPr>
            <a:r>
              <a:rPr lang="en-US" dirty="0">
                <a:latin typeface="Arial Narrow" panose="020B0606020202030204" pitchFamily="34" charset="0"/>
              </a:rPr>
              <a:t>Linda Bird BIT, IHTSDO</a:t>
            </a:r>
          </a:p>
          <a:p>
            <a:pPr marL="742950" lvl="1" indent="-285750">
              <a:buFont typeface="Arial" panose="020B0604020202020204" pitchFamily="34" charset="0"/>
              <a:buChar char="•"/>
            </a:pPr>
            <a:r>
              <a:rPr lang="en-US" dirty="0">
                <a:latin typeface="Arial Narrow" panose="020B0606020202030204" pitchFamily="34" charset="0"/>
              </a:rPr>
              <a:t>Galen Mulrooney, FHA and VA</a:t>
            </a:r>
          </a:p>
          <a:p>
            <a:pPr marL="742950" lvl="1" indent="-285750">
              <a:buFont typeface="Arial" panose="020B0604020202020204" pitchFamily="34" charset="0"/>
              <a:buChar char="•"/>
            </a:pPr>
            <a:r>
              <a:rPr lang="en-US" dirty="0">
                <a:latin typeface="Arial Narrow" panose="020B0606020202030204" pitchFamily="34" charset="0"/>
              </a:rPr>
              <a:t>Harold Solbrig, Mayo Clinic</a:t>
            </a:r>
          </a:p>
          <a:p>
            <a:pPr marL="742950" lvl="1" indent="-285750">
              <a:buFont typeface="Arial" panose="020B0604020202020204" pitchFamily="34" charset="0"/>
              <a:buChar char="•"/>
            </a:pPr>
            <a:r>
              <a:rPr lang="en-US" dirty="0">
                <a:latin typeface="Arial Narrow" panose="020B0606020202030204" pitchFamily="34" charset="0"/>
              </a:rPr>
              <a:t>Stanley Huff, Intermountain Healthcare</a:t>
            </a:r>
          </a:p>
          <a:p>
            <a:pPr marL="285750" indent="-285750">
              <a:buFont typeface="Arial" panose="020B0604020202020204" pitchFamily="34" charset="0"/>
              <a:buChar char="•"/>
            </a:pPr>
            <a:r>
              <a:rPr lang="en-US" b="1" dirty="0">
                <a:latin typeface="Arial Narrow" panose="020B0606020202030204" pitchFamily="34" charset="0"/>
              </a:rPr>
              <a:t>Members of the following SDOs </a:t>
            </a:r>
          </a:p>
          <a:p>
            <a:pPr marL="742950" lvl="1" indent="-285750">
              <a:buFont typeface="Arial" panose="020B0604020202020204" pitchFamily="34" charset="0"/>
              <a:buChar char="•"/>
            </a:pPr>
            <a:r>
              <a:rPr lang="en-US" dirty="0">
                <a:latin typeface="Arial Narrow" panose="020B0606020202030204" pitchFamily="34" charset="0"/>
              </a:rPr>
              <a:t>IHTSDO, POC: Linda Bird BIT</a:t>
            </a:r>
          </a:p>
          <a:p>
            <a:pPr marL="742950" lvl="1" indent="-285750">
              <a:buFont typeface="Arial" panose="020B0604020202020204" pitchFamily="34" charset="0"/>
              <a:buChar char="•"/>
            </a:pPr>
            <a:r>
              <a:rPr lang="en-US" dirty="0">
                <a:latin typeface="Arial Narrow" panose="020B0606020202030204" pitchFamily="34" charset="0"/>
              </a:rPr>
              <a:t>HL7 Work Groups (PC, CDS, CIC, EHR, SOA, Vocab)</a:t>
            </a:r>
          </a:p>
          <a:p>
            <a:pPr marL="742950" lvl="1" indent="-285750">
              <a:buFont typeface="Arial" panose="020B0604020202020204" pitchFamily="34" charset="0"/>
              <a:buChar char="•"/>
            </a:pPr>
            <a:r>
              <a:rPr lang="en-US" dirty="0">
                <a:latin typeface="Arial Narrow" panose="020B0606020202030204" pitchFamily="34" charset="0"/>
              </a:rPr>
              <a:t>The Open Group Healthcare Forum, Jason Lee POC</a:t>
            </a:r>
          </a:p>
          <a:p>
            <a:pPr marL="742950" lvl="1" indent="-285750">
              <a:buFont typeface="Arial" panose="020B0604020202020204" pitchFamily="34" charset="0"/>
              <a:buChar char="•"/>
            </a:pPr>
            <a:r>
              <a:rPr lang="en-US" dirty="0">
                <a:latin typeface="Arial Narrow" panose="020B0606020202030204" pitchFamily="34" charset="0"/>
              </a:rPr>
              <a:t>ISO/CEN, POCs: Gerard Freriks, William Goossen, Gary Dickinson</a:t>
            </a:r>
          </a:p>
          <a:p>
            <a:pPr marL="285750" indent="-285750">
              <a:buFont typeface="Arial" panose="020B0604020202020204" pitchFamily="34" charset="0"/>
              <a:buChar char="•"/>
            </a:pPr>
            <a:r>
              <a:rPr lang="en-US" b="1" dirty="0">
                <a:latin typeface="Arial Narrow" panose="020B0606020202030204" pitchFamily="34" charset="0"/>
              </a:rPr>
              <a:t>Federal Agency staff and contractors</a:t>
            </a:r>
          </a:p>
          <a:p>
            <a:pPr marL="742950" lvl="1" indent="-285750">
              <a:buFont typeface="Arial" panose="020B0604020202020204" pitchFamily="34" charset="0"/>
              <a:buChar char="•"/>
            </a:pPr>
            <a:r>
              <a:rPr lang="en-US" dirty="0">
                <a:latin typeface="Arial Narrow" panose="020B0606020202030204" pitchFamily="34" charset="0"/>
              </a:rPr>
              <a:t>Department of Defense</a:t>
            </a:r>
          </a:p>
          <a:p>
            <a:pPr marL="742950" lvl="1" indent="-285750">
              <a:buFont typeface="Arial" panose="020B0604020202020204" pitchFamily="34" charset="0"/>
              <a:buChar char="•"/>
            </a:pPr>
            <a:r>
              <a:rPr lang="en-US" dirty="0">
                <a:latin typeface="Arial Narrow" panose="020B0606020202030204" pitchFamily="34" charset="0"/>
              </a:rPr>
              <a:t>Veterans Administration</a:t>
            </a:r>
          </a:p>
          <a:p>
            <a:pPr marL="742950" lvl="1" indent="-285750">
              <a:buFont typeface="Arial" panose="020B0604020202020204" pitchFamily="34" charset="0"/>
              <a:buChar char="•"/>
            </a:pPr>
            <a:r>
              <a:rPr lang="en-US" dirty="0">
                <a:latin typeface="Arial Narrow" panose="020B0606020202030204" pitchFamily="34" charset="0"/>
              </a:rPr>
              <a:t>Interagency Program Office</a:t>
            </a:r>
          </a:p>
          <a:p>
            <a:pPr marL="742950" lvl="1" indent="-285750">
              <a:buFont typeface="Arial" panose="020B0604020202020204" pitchFamily="34" charset="0"/>
              <a:buChar char="•"/>
            </a:pPr>
            <a:r>
              <a:rPr lang="en-US" dirty="0">
                <a:latin typeface="Arial Narrow" panose="020B0606020202030204" pitchFamily="34" charset="0"/>
              </a:rPr>
              <a:t>ONC OTS and its Federal Health Architecture</a:t>
            </a:r>
          </a:p>
          <a:p>
            <a:pPr marL="285750" indent="-285750">
              <a:buFont typeface="Arial" panose="020B0604020202020204" pitchFamily="34" charset="0"/>
              <a:buChar char="•"/>
            </a:pPr>
            <a:r>
              <a:rPr lang="en-US" b="1" dirty="0">
                <a:latin typeface="Arial Narrow" panose="020B0606020202030204" pitchFamily="34" charset="0"/>
              </a:rPr>
              <a:t>Members of the following Healthcare Organizations</a:t>
            </a:r>
          </a:p>
          <a:p>
            <a:pPr marL="742950" lvl="1" indent="-285750">
              <a:buFont typeface="Arial" panose="020B0604020202020204" pitchFamily="34" charset="0"/>
              <a:buChar char="•"/>
            </a:pPr>
            <a:r>
              <a:rPr lang="en-US" dirty="0">
                <a:latin typeface="Arial Narrow" panose="020B0606020202030204" pitchFamily="34" charset="0"/>
              </a:rPr>
              <a:t>Intermountain Healthcare</a:t>
            </a:r>
          </a:p>
          <a:p>
            <a:pPr marL="742950" lvl="1" indent="-285750">
              <a:buFont typeface="Arial" panose="020B0604020202020204" pitchFamily="34" charset="0"/>
              <a:buChar char="•"/>
            </a:pPr>
            <a:r>
              <a:rPr lang="en-US" dirty="0">
                <a:latin typeface="Arial Narrow" panose="020B0606020202030204" pitchFamily="34" charset="0"/>
              </a:rPr>
              <a:t>PenRad, Inc., Results4Care</a:t>
            </a:r>
          </a:p>
          <a:p>
            <a:pPr marL="742950" lvl="1" indent="-285750">
              <a:buFont typeface="Arial" panose="020B0604020202020204" pitchFamily="34" charset="0"/>
              <a:buChar char="•"/>
            </a:pPr>
            <a:r>
              <a:rPr lang="en-US" dirty="0">
                <a:latin typeface="Arial Narrow" panose="020B0606020202030204" pitchFamily="34" charset="0"/>
              </a:rPr>
              <a:t>HSPC and other interested parties</a:t>
            </a:r>
          </a:p>
          <a:p>
            <a:pPr marL="285750" indent="-285750">
              <a:buFont typeface="Arial" panose="020B0604020202020204" pitchFamily="34" charset="0"/>
              <a:buChar char="•"/>
            </a:pPr>
            <a:r>
              <a:rPr lang="en-US" b="1" dirty="0">
                <a:latin typeface="Arial Narrow" panose="020B0606020202030204" pitchFamily="34" charset="0"/>
              </a:rPr>
              <a:t>Faculty, Staff and students</a:t>
            </a:r>
          </a:p>
          <a:p>
            <a:pPr marL="742950" lvl="1" indent="-285750">
              <a:buFont typeface="Arial" panose="020B0604020202020204" pitchFamily="34" charset="0"/>
              <a:buChar char="•"/>
            </a:pPr>
            <a:r>
              <a:rPr lang="en-US" dirty="0">
                <a:latin typeface="Arial Narrow" panose="020B0606020202030204" pitchFamily="34" charset="0"/>
              </a:rPr>
              <a:t>The University of Utah</a:t>
            </a:r>
          </a:p>
        </p:txBody>
      </p:sp>
      <p:sp>
        <p:nvSpPr>
          <p:cNvPr id="5" name="Slide Number Placeholder 4"/>
          <p:cNvSpPr>
            <a:spLocks noGrp="1"/>
          </p:cNvSpPr>
          <p:nvPr>
            <p:ph type="sldNum" sz="quarter" idx="11"/>
          </p:nvPr>
        </p:nvSpPr>
        <p:spPr>
          <a:xfrm>
            <a:off x="7010400" y="6494463"/>
            <a:ext cx="2133600" cy="365125"/>
          </a:xfrm>
        </p:spPr>
        <p:txBody>
          <a:bodyPr/>
          <a:lstStyle/>
          <a:p>
            <a:fld id="{3FDB7380-9603-43D8-BFF4-722408AEB0E4}" type="slidenum">
              <a:rPr lang="en-US" altLang="en-US" smtClean="0"/>
              <a:pPr/>
              <a:t>21</a:t>
            </a:fld>
            <a:endParaRPr lang="en-US" altLang="en-US" dirty="0"/>
          </a:p>
        </p:txBody>
      </p:sp>
    </p:spTree>
    <p:extLst>
      <p:ext uri="{BB962C8B-B14F-4D97-AF65-F5344CB8AC3E}">
        <p14:creationId xmlns:p14="http://schemas.microsoft.com/office/powerpoint/2010/main" val="2610624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Up Information</a:t>
            </a:r>
          </a:p>
        </p:txBody>
      </p:sp>
      <p:sp>
        <p:nvSpPr>
          <p:cNvPr id="3" name="Slide Number Placeholder 2"/>
          <p:cNvSpPr>
            <a:spLocks noGrp="1"/>
          </p:cNvSpPr>
          <p:nvPr>
            <p:ph type="sldNum" sz="quarter" idx="10"/>
          </p:nvPr>
        </p:nvSpPr>
        <p:spPr/>
        <p:txBody>
          <a:bodyPr/>
          <a:lstStyle/>
          <a:p>
            <a:pPr fontAlgn="base">
              <a:spcBef>
                <a:spcPct val="0"/>
              </a:spcBef>
              <a:spcAft>
                <a:spcPct val="0"/>
              </a:spcAft>
            </a:pPr>
            <a:fld id="{41031DCC-A264-46BE-A1C1-C5ACB901849B}" type="slidenum">
              <a:rPr lang="en-US" altLang="en-US" smtClean="0">
                <a:ea typeface="MS PGothic" pitchFamily="34" charset="-128"/>
              </a:rPr>
              <a:pPr fontAlgn="base">
                <a:spcBef>
                  <a:spcPct val="0"/>
                </a:spcBef>
                <a:spcAft>
                  <a:spcPct val="0"/>
                </a:spcAft>
              </a:pPr>
              <a:t>22</a:t>
            </a:fld>
            <a:endParaRPr lang="en-US" altLang="en-US" dirty="0">
              <a:ea typeface="MS PGothic" pitchFamily="34" charset="-128"/>
            </a:endParaRPr>
          </a:p>
        </p:txBody>
      </p:sp>
      <p:sp>
        <p:nvSpPr>
          <p:cNvPr id="5" name="Text Placeholder 4"/>
          <p:cNvSpPr>
            <a:spLocks noGrp="1"/>
          </p:cNvSpPr>
          <p:nvPr>
            <p:ph type="body" sz="quarter" idx="12"/>
          </p:nvPr>
        </p:nvSpPr>
        <p:spPr>
          <a:xfrm>
            <a:off x="685800" y="1295400"/>
            <a:ext cx="7620000" cy="4953000"/>
          </a:xfrm>
        </p:spPr>
        <p:txBody>
          <a:bodyPr/>
          <a:lstStyle/>
          <a:p>
            <a:pPr marL="0" indent="0">
              <a:buNone/>
            </a:pPr>
            <a:r>
              <a:rPr lang="en-US" dirty="0"/>
              <a:t> </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43764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http://healthitboard.health.govt.nz/files/images/about-us/tree-large.jpg"/>
          <p:cNvPicPr/>
          <p:nvPr/>
        </p:nvPicPr>
        <p:blipFill>
          <a:blip r:embed="rId3">
            <a:extLst>
              <a:ext uri="{28A0092B-C50C-407E-A947-70E740481C1C}">
                <a14:useLocalDpi xmlns:a14="http://schemas.microsoft.com/office/drawing/2010/main" val="0"/>
              </a:ext>
            </a:extLst>
          </a:blip>
          <a:srcRect/>
          <a:stretch>
            <a:fillRect/>
          </a:stretch>
        </p:blipFill>
        <p:spPr bwMode="auto">
          <a:xfrm>
            <a:off x="0" y="990600"/>
            <a:ext cx="9144000" cy="5791200"/>
          </a:xfrm>
          <a:prstGeom prst="rect">
            <a:avLst/>
          </a:prstGeom>
          <a:noFill/>
          <a:ln>
            <a:noFill/>
          </a:ln>
        </p:spPr>
      </p:pic>
      <p:sp>
        <p:nvSpPr>
          <p:cNvPr id="2" name="Title 1"/>
          <p:cNvSpPr>
            <a:spLocks noGrp="1"/>
          </p:cNvSpPr>
          <p:nvPr>
            <p:ph type="title"/>
          </p:nvPr>
        </p:nvSpPr>
        <p:spPr/>
        <p:txBody>
          <a:bodyPr/>
          <a:lstStyle/>
          <a:p>
            <a:r>
              <a:rPr lang="en-US" dirty="0"/>
              <a:t>Clinical IT Requirements </a:t>
            </a:r>
            <a:br>
              <a:rPr lang="en-US" dirty="0"/>
            </a:br>
            <a:r>
              <a:rPr lang="en-US" dirty="0"/>
              <a:t>Shared Health Information Model</a:t>
            </a:r>
          </a:p>
        </p:txBody>
      </p:sp>
      <p:sp>
        <p:nvSpPr>
          <p:cNvPr id="4" name="Slide Number Placeholder 3"/>
          <p:cNvSpPr>
            <a:spLocks noGrp="1"/>
          </p:cNvSpPr>
          <p:nvPr>
            <p:ph type="sldNum" sz="quarter" idx="12"/>
          </p:nvPr>
        </p:nvSpPr>
        <p:spPr>
          <a:xfrm>
            <a:off x="7010400" y="6494463"/>
            <a:ext cx="2133600" cy="365125"/>
          </a:xfrm>
        </p:spPr>
        <p:txBody>
          <a:bodyPr/>
          <a:lstStyle/>
          <a:p>
            <a:fld id="{1AD1157B-4E11-4BBA-B398-71C0F40116DB}" type="slidenum">
              <a:rPr lang="en-US" smtClean="0"/>
              <a:t>23</a:t>
            </a:fld>
            <a:endParaRPr lang="en-US" dirty="0"/>
          </a:p>
        </p:txBody>
      </p:sp>
    </p:spTree>
    <p:extLst>
      <p:ext uri="{BB962C8B-B14F-4D97-AF65-F5344CB8AC3E}">
        <p14:creationId xmlns:p14="http://schemas.microsoft.com/office/powerpoint/2010/main" val="781743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9" name="Shape 169"/>
          <p:cNvSpPr txBox="1">
            <a:spLocks noGrp="1"/>
          </p:cNvSpPr>
          <p:nvPr>
            <p:ph type="title"/>
          </p:nvPr>
        </p:nvSpPr>
        <p:spPr>
          <a:xfrm>
            <a:off x="914400" y="51268"/>
            <a:ext cx="7315200" cy="955316"/>
          </a:xfrm>
          <a:prstGeom prst="rect">
            <a:avLst/>
          </a:prstGeom>
        </p:spPr>
        <p:txBody>
          <a:bodyPr lIns="91425" tIns="91425" rIns="91425" bIns="91425" anchor="b" anchorCtr="0">
            <a:noAutofit/>
          </a:bodyPr>
          <a:lstStyle/>
          <a:p>
            <a:r>
              <a:rPr lang="en-US" dirty="0"/>
              <a:t>Model Driven Architecture Vision to seamlessly support developers and implementers   </a:t>
            </a:r>
          </a:p>
        </p:txBody>
      </p:sp>
      <p:pic>
        <p:nvPicPr>
          <p:cNvPr id="3" name="Picture 2"/>
          <p:cNvPicPr>
            <a:picLocks noChangeAspect="1"/>
          </p:cNvPicPr>
          <p:nvPr/>
        </p:nvPicPr>
        <p:blipFill>
          <a:blip r:embed="rId3"/>
          <a:stretch>
            <a:fillRect/>
          </a:stretch>
        </p:blipFill>
        <p:spPr>
          <a:xfrm>
            <a:off x="609600" y="990600"/>
            <a:ext cx="7848600" cy="5782750"/>
          </a:xfrm>
          <a:prstGeom prst="rect">
            <a:avLst/>
          </a:prstGeom>
        </p:spPr>
      </p:pic>
    </p:spTree>
    <p:extLst>
      <p:ext uri="{BB962C8B-B14F-4D97-AF65-F5344CB8AC3E}">
        <p14:creationId xmlns:p14="http://schemas.microsoft.com/office/powerpoint/2010/main" val="3585550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Curved Connector 31"/>
          <p:cNvCxnSpPr/>
          <p:nvPr/>
        </p:nvCxnSpPr>
        <p:spPr>
          <a:xfrm rot="5400000">
            <a:off x="3514345" y="4003227"/>
            <a:ext cx="12700" cy="4755389"/>
          </a:xfrm>
          <a:prstGeom prst="curvedConnector3">
            <a:avLst>
              <a:gd name="adj1" fmla="val 2600000"/>
            </a:avLst>
          </a:prstGeom>
          <a:ln>
            <a:solidFill>
              <a:schemeClr val="bg1">
                <a:lumMod val="50000"/>
              </a:schemeClr>
            </a:solidFill>
            <a:tailEnd type="triangle"/>
          </a:ln>
        </p:spPr>
        <p:style>
          <a:lnRef idx="3">
            <a:schemeClr val="accent4"/>
          </a:lnRef>
          <a:fillRef idx="0">
            <a:schemeClr val="accent4"/>
          </a:fillRef>
          <a:effectRef idx="2">
            <a:schemeClr val="accent4"/>
          </a:effectRef>
          <a:fontRef idx="minor">
            <a:schemeClr val="tx1"/>
          </a:fontRef>
        </p:style>
      </p:cxnSp>
      <p:sp>
        <p:nvSpPr>
          <p:cNvPr id="45" name="Rectangle 44"/>
          <p:cNvSpPr/>
          <p:nvPr/>
        </p:nvSpPr>
        <p:spPr>
          <a:xfrm>
            <a:off x="6759589" y="5029200"/>
            <a:ext cx="891400" cy="1061049"/>
          </a:xfrm>
          <a:prstGeom prst="rect">
            <a:avLst/>
          </a:prstGeom>
          <a:solidFill>
            <a:schemeClr val="bg1">
              <a:lumMod val="50000"/>
            </a:schemeClr>
          </a:solidFill>
          <a:ln>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dirty="0">
              <a:latin typeface="Arial Narrow" panose="020B0606020202030204" pitchFamily="34" charset="0"/>
            </a:endParaRPr>
          </a:p>
        </p:txBody>
      </p:sp>
      <p:sp>
        <p:nvSpPr>
          <p:cNvPr id="24" name="Rectangle 23"/>
          <p:cNvSpPr/>
          <p:nvPr/>
        </p:nvSpPr>
        <p:spPr>
          <a:xfrm>
            <a:off x="25746" y="1567203"/>
            <a:ext cx="7915935" cy="347138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Arial Narrow" panose="020B0606020202030204" pitchFamily="34" charset="0"/>
            </a:endParaRPr>
          </a:p>
        </p:txBody>
      </p:sp>
      <p:sp>
        <p:nvSpPr>
          <p:cNvPr id="4" name="Rectangle 3"/>
          <p:cNvSpPr/>
          <p:nvPr/>
        </p:nvSpPr>
        <p:spPr>
          <a:xfrm>
            <a:off x="2426899" y="2762393"/>
            <a:ext cx="4389290" cy="309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Arial Narrow" panose="020B0606020202030204" pitchFamily="34" charset="0"/>
              </a:rPr>
              <a:t>Versioned</a:t>
            </a:r>
            <a:r>
              <a:rPr lang="en-US" sz="1600" dirty="0">
                <a:latin typeface="Arial Narrow" panose="020B0606020202030204" pitchFamily="34" charset="0"/>
              </a:rPr>
              <a:t> CLIM = {SOLOR Term., FHIM Domains, </a:t>
            </a:r>
          </a:p>
        </p:txBody>
      </p:sp>
      <p:sp>
        <p:nvSpPr>
          <p:cNvPr id="12" name="Down Arrow 11"/>
          <p:cNvSpPr/>
          <p:nvPr/>
        </p:nvSpPr>
        <p:spPr>
          <a:xfrm>
            <a:off x="1798909" y="4069235"/>
            <a:ext cx="1467675" cy="946791"/>
          </a:xfrm>
          <a:prstGeom prst="downArrow">
            <a:avLst>
              <a:gd name="adj1" fmla="val 50000"/>
              <a:gd name="adj2" fmla="val 52476"/>
            </a:avLst>
          </a:prstGeom>
          <a:solidFill>
            <a:srgbClr val="008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ct val="80000"/>
              </a:lnSpc>
            </a:pPr>
            <a:r>
              <a:rPr lang="en-US" sz="1600" dirty="0">
                <a:latin typeface="Arial Narrow" panose="020B0606020202030204" pitchFamily="34" charset="0"/>
              </a:rPr>
              <a:t>UML Profile: CDA </a:t>
            </a:r>
          </a:p>
        </p:txBody>
      </p:sp>
      <p:sp>
        <p:nvSpPr>
          <p:cNvPr id="13" name="Down Arrow 12"/>
          <p:cNvSpPr/>
          <p:nvPr/>
        </p:nvSpPr>
        <p:spPr>
          <a:xfrm>
            <a:off x="3389093" y="4113266"/>
            <a:ext cx="1447158" cy="925326"/>
          </a:xfrm>
          <a:prstGeom prst="downArrow">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80000"/>
              </a:lnSpc>
            </a:pPr>
            <a:r>
              <a:rPr lang="en-US" sz="1600" dirty="0">
                <a:latin typeface="Arial Narrow" panose="020B0606020202030204" pitchFamily="34" charset="0"/>
              </a:rPr>
              <a:t>UML Profile: FHIR </a:t>
            </a:r>
          </a:p>
        </p:txBody>
      </p:sp>
      <p:sp>
        <p:nvSpPr>
          <p:cNvPr id="14" name="Down Arrow 13"/>
          <p:cNvSpPr/>
          <p:nvPr/>
        </p:nvSpPr>
        <p:spPr>
          <a:xfrm>
            <a:off x="4958760" y="4113266"/>
            <a:ext cx="1428612" cy="925325"/>
          </a:xfrm>
          <a:prstGeom prst="downArrow">
            <a:avLst/>
          </a:prstGeom>
          <a:solidFill>
            <a:srgbClr val="FF99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80000"/>
              </a:lnSpc>
            </a:pPr>
            <a:r>
              <a:rPr lang="en-US" sz="1600" dirty="0">
                <a:latin typeface="Arial Narrow" panose="020B0606020202030204" pitchFamily="34" charset="0"/>
              </a:rPr>
              <a:t>UML Profile: NIEM </a:t>
            </a:r>
          </a:p>
        </p:txBody>
      </p:sp>
      <p:sp>
        <p:nvSpPr>
          <p:cNvPr id="15" name="Rectangle 14"/>
          <p:cNvSpPr/>
          <p:nvPr/>
        </p:nvSpPr>
        <p:spPr>
          <a:xfrm>
            <a:off x="5151641" y="5029200"/>
            <a:ext cx="891400" cy="1061049"/>
          </a:xfrm>
          <a:prstGeom prst="rect">
            <a:avLst/>
          </a:prstGeom>
          <a:solidFill>
            <a:srgbClr val="FF99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latin typeface="Arial Narrow" panose="020B0606020202030204" pitchFamily="34" charset="0"/>
              </a:rPr>
              <a:t>NIEM IG</a:t>
            </a:r>
          </a:p>
        </p:txBody>
      </p:sp>
      <p:sp>
        <p:nvSpPr>
          <p:cNvPr id="16" name="Rectangle 15"/>
          <p:cNvSpPr/>
          <p:nvPr/>
        </p:nvSpPr>
        <p:spPr>
          <a:xfrm>
            <a:off x="5271857" y="5181600"/>
            <a:ext cx="891400" cy="1061049"/>
          </a:xfrm>
          <a:prstGeom prst="rect">
            <a:avLst/>
          </a:prstGeom>
          <a:solidFill>
            <a:srgbClr val="FF99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latin typeface="Arial Narrow" panose="020B0606020202030204" pitchFamily="34" charset="0"/>
              </a:rPr>
              <a:t>NIEM IG</a:t>
            </a:r>
          </a:p>
        </p:txBody>
      </p:sp>
      <p:sp>
        <p:nvSpPr>
          <p:cNvPr id="17" name="Rectangle 16"/>
          <p:cNvSpPr/>
          <p:nvPr/>
        </p:nvSpPr>
        <p:spPr>
          <a:xfrm>
            <a:off x="5427818" y="5334000"/>
            <a:ext cx="891400" cy="1061049"/>
          </a:xfrm>
          <a:prstGeom prst="rect">
            <a:avLst/>
          </a:prstGeom>
          <a:solidFill>
            <a:srgbClr val="FF99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latin typeface="Arial Narrow" panose="020B0606020202030204" pitchFamily="34" charset="0"/>
              </a:rPr>
              <a:t>NIEM IG.</a:t>
            </a:r>
          </a:p>
        </p:txBody>
      </p:sp>
      <p:sp>
        <p:nvSpPr>
          <p:cNvPr id="18" name="Rectangle 17"/>
          <p:cNvSpPr/>
          <p:nvPr/>
        </p:nvSpPr>
        <p:spPr>
          <a:xfrm>
            <a:off x="3623482" y="5029200"/>
            <a:ext cx="891400" cy="1061049"/>
          </a:xfrm>
          <a:prstGeom prst="rect">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latin typeface="Arial Narrow" panose="020B0606020202030204" pitchFamily="34" charset="0"/>
              </a:rPr>
              <a:t>NIEM IG</a:t>
            </a:r>
          </a:p>
        </p:txBody>
      </p:sp>
      <p:sp>
        <p:nvSpPr>
          <p:cNvPr id="19" name="Rectangle 18"/>
          <p:cNvSpPr/>
          <p:nvPr/>
        </p:nvSpPr>
        <p:spPr>
          <a:xfrm>
            <a:off x="3754426" y="5181600"/>
            <a:ext cx="891400" cy="1061049"/>
          </a:xfrm>
          <a:prstGeom prst="rect">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latin typeface="Arial Narrow" panose="020B0606020202030204" pitchFamily="34" charset="0"/>
              </a:rPr>
              <a:t>NIEM IG</a:t>
            </a:r>
          </a:p>
        </p:txBody>
      </p:sp>
      <p:sp>
        <p:nvSpPr>
          <p:cNvPr id="20" name="Rectangle 19"/>
          <p:cNvSpPr/>
          <p:nvPr/>
        </p:nvSpPr>
        <p:spPr>
          <a:xfrm>
            <a:off x="3909200" y="5334000"/>
            <a:ext cx="891400" cy="1061049"/>
          </a:xfrm>
          <a:prstGeom prst="rect">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latin typeface="Arial Narrow" panose="020B0606020202030204" pitchFamily="34" charset="0"/>
              </a:rPr>
              <a:t>FHIR IG, Java, JSON</a:t>
            </a:r>
          </a:p>
        </p:txBody>
      </p:sp>
      <p:sp>
        <p:nvSpPr>
          <p:cNvPr id="21" name="Rectangle 20"/>
          <p:cNvSpPr/>
          <p:nvPr/>
        </p:nvSpPr>
        <p:spPr>
          <a:xfrm>
            <a:off x="2013741" y="5029200"/>
            <a:ext cx="891400" cy="1061049"/>
          </a:xfrm>
          <a:prstGeom prst="rect">
            <a:avLst/>
          </a:prstGeom>
          <a:solidFill>
            <a:srgbClr val="008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latin typeface="Arial Narrow" panose="020B0606020202030204" pitchFamily="34" charset="0"/>
              </a:rPr>
              <a:t>NIEM IG</a:t>
            </a:r>
          </a:p>
        </p:txBody>
      </p:sp>
      <p:sp>
        <p:nvSpPr>
          <p:cNvPr id="22" name="Rectangle 21"/>
          <p:cNvSpPr/>
          <p:nvPr/>
        </p:nvSpPr>
        <p:spPr>
          <a:xfrm>
            <a:off x="2155413" y="5181600"/>
            <a:ext cx="891400" cy="1061049"/>
          </a:xfrm>
          <a:prstGeom prst="rect">
            <a:avLst/>
          </a:prstGeom>
          <a:solidFill>
            <a:srgbClr val="008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latin typeface="Arial Narrow" panose="020B0606020202030204" pitchFamily="34" charset="0"/>
              </a:rPr>
              <a:t>NIEM IG</a:t>
            </a:r>
          </a:p>
        </p:txBody>
      </p:sp>
      <p:sp>
        <p:nvSpPr>
          <p:cNvPr id="23" name="Rectangle 22"/>
          <p:cNvSpPr/>
          <p:nvPr/>
        </p:nvSpPr>
        <p:spPr>
          <a:xfrm>
            <a:off x="2309000" y="5334000"/>
            <a:ext cx="891400" cy="1061049"/>
          </a:xfrm>
          <a:prstGeom prst="rect">
            <a:avLst/>
          </a:prstGeom>
          <a:solidFill>
            <a:srgbClr val="008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latin typeface="Arial Narrow" panose="020B0606020202030204" pitchFamily="34" charset="0"/>
              </a:rPr>
              <a:t>CDA IG, Java, XML</a:t>
            </a:r>
          </a:p>
        </p:txBody>
      </p:sp>
      <p:sp>
        <p:nvSpPr>
          <p:cNvPr id="27" name="Down Arrow 26"/>
          <p:cNvSpPr/>
          <p:nvPr/>
        </p:nvSpPr>
        <p:spPr>
          <a:xfrm>
            <a:off x="6509879" y="4199724"/>
            <a:ext cx="1414921" cy="829475"/>
          </a:xfrm>
          <a:prstGeom prst="downArrow">
            <a:avLst>
              <a:gd name="adj1" fmla="val 50000"/>
              <a:gd name="adj2" fmla="val 50000"/>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80000"/>
              </a:lnSpc>
            </a:pPr>
            <a:r>
              <a:rPr lang="en-US" sz="1600" dirty="0">
                <a:latin typeface="Arial Narrow" panose="020B0606020202030204" pitchFamily="34" charset="0"/>
              </a:rPr>
              <a:t>UML Profile: DCM </a:t>
            </a:r>
          </a:p>
        </p:txBody>
      </p:sp>
      <p:cxnSp>
        <p:nvCxnSpPr>
          <p:cNvPr id="31" name="Curved Connector 30"/>
          <p:cNvCxnSpPr/>
          <p:nvPr/>
        </p:nvCxnSpPr>
        <p:spPr>
          <a:xfrm rot="5400000">
            <a:off x="5894395" y="4855560"/>
            <a:ext cx="12700" cy="3078989"/>
          </a:xfrm>
          <a:prstGeom prst="curvedConnector3">
            <a:avLst>
              <a:gd name="adj1" fmla="val 1800000"/>
            </a:avLst>
          </a:prstGeom>
          <a:ln>
            <a:solidFill>
              <a:schemeClr val="accent2">
                <a:lumMod val="75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32" name="Curved Connector 31"/>
          <p:cNvCxnSpPr>
            <a:endCxn id="23" idx="2"/>
          </p:cNvCxnSpPr>
          <p:nvPr/>
        </p:nvCxnSpPr>
        <p:spPr>
          <a:xfrm rot="10800000">
            <a:off x="2754701" y="6395049"/>
            <a:ext cx="1857133" cy="295244"/>
          </a:xfrm>
          <a:prstGeom prst="curvedConnector2">
            <a:avLst/>
          </a:prstGeom>
          <a:ln>
            <a:solidFill>
              <a:schemeClr val="accent6"/>
            </a:solidFill>
            <a:tailEnd type="triangle"/>
          </a:ln>
        </p:spPr>
        <p:style>
          <a:lnRef idx="3">
            <a:schemeClr val="accent4"/>
          </a:lnRef>
          <a:fillRef idx="0">
            <a:schemeClr val="accent4"/>
          </a:fillRef>
          <a:effectRef idx="2">
            <a:schemeClr val="accent4"/>
          </a:effectRef>
          <a:fontRef idx="minor">
            <a:schemeClr val="tx1"/>
          </a:fontRef>
        </p:style>
      </p:cxnSp>
      <p:sp>
        <p:nvSpPr>
          <p:cNvPr id="2" name="Oval 1"/>
          <p:cNvSpPr/>
          <p:nvPr/>
        </p:nvSpPr>
        <p:spPr>
          <a:xfrm>
            <a:off x="7848600" y="4419600"/>
            <a:ext cx="1193633" cy="1252485"/>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600" dirty="0">
                <a:latin typeface="Arial Narrow" panose="020B0606020202030204" pitchFamily="34" charset="0"/>
              </a:rPr>
              <a:t>Use round-trip to confirm  process</a:t>
            </a:r>
          </a:p>
        </p:txBody>
      </p:sp>
      <p:cxnSp>
        <p:nvCxnSpPr>
          <p:cNvPr id="33" name="Curved Connector 32"/>
          <p:cNvCxnSpPr>
            <a:stCxn id="30" idx="2"/>
            <a:endCxn id="2" idx="4"/>
          </p:cNvCxnSpPr>
          <p:nvPr/>
        </p:nvCxnSpPr>
        <p:spPr>
          <a:xfrm rot="5400000" flipH="1" flipV="1">
            <a:off x="7597189" y="5546821"/>
            <a:ext cx="722964" cy="973491"/>
          </a:xfrm>
          <a:prstGeom prst="curvedConnector3">
            <a:avLst>
              <a:gd name="adj1" fmla="val -31620"/>
            </a:avLst>
          </a:prstGeom>
          <a:ln>
            <a:solidFill>
              <a:schemeClr val="bg1">
                <a:lumMod val="65000"/>
              </a:schemeClr>
            </a:solidFill>
            <a:tailEnd type="triangle"/>
          </a:ln>
        </p:spPr>
        <p:style>
          <a:lnRef idx="3">
            <a:schemeClr val="accent4"/>
          </a:lnRef>
          <a:fillRef idx="0">
            <a:schemeClr val="accent4"/>
          </a:fillRef>
          <a:effectRef idx="2">
            <a:schemeClr val="accent4"/>
          </a:effectRef>
          <a:fontRef idx="minor">
            <a:schemeClr val="tx1"/>
          </a:fontRef>
        </p:style>
      </p:cxnSp>
      <p:sp>
        <p:nvSpPr>
          <p:cNvPr id="36" name="Bent Arrow 35"/>
          <p:cNvSpPr/>
          <p:nvPr/>
        </p:nvSpPr>
        <p:spPr>
          <a:xfrm rot="5400000">
            <a:off x="3236203" y="1112674"/>
            <a:ext cx="1028593" cy="1587260"/>
          </a:xfrm>
          <a:prstGeom prst="bentArrow">
            <a:avLst/>
          </a:prstGeom>
          <a:solidFill>
            <a:srgbClr val="008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600" dirty="0">
              <a:latin typeface="Arial Narrow" panose="020B0606020202030204" pitchFamily="34" charset="0"/>
            </a:endParaRPr>
          </a:p>
        </p:txBody>
      </p:sp>
      <p:sp>
        <p:nvSpPr>
          <p:cNvPr id="37" name="Bent Arrow 36"/>
          <p:cNvSpPr/>
          <p:nvPr/>
        </p:nvSpPr>
        <p:spPr>
          <a:xfrm rot="5400000" flipV="1">
            <a:off x="4769011" y="1234443"/>
            <a:ext cx="1030591" cy="1345716"/>
          </a:xfrm>
          <a:prstGeom prst="bentArrow">
            <a:avLst/>
          </a:prstGeom>
          <a:solidFill>
            <a:schemeClr val="bg1">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dirty="0">
              <a:latin typeface="Arial Narrow" panose="020B0606020202030204" pitchFamily="34" charset="0"/>
            </a:endParaRPr>
          </a:p>
        </p:txBody>
      </p:sp>
      <p:sp>
        <p:nvSpPr>
          <p:cNvPr id="38" name="Oval 37"/>
          <p:cNvSpPr/>
          <p:nvPr/>
        </p:nvSpPr>
        <p:spPr>
          <a:xfrm>
            <a:off x="5905441" y="1094882"/>
            <a:ext cx="3009960" cy="845915"/>
          </a:xfrm>
          <a:prstGeom prst="ellipse">
            <a:avLst/>
          </a:prstGeom>
          <a:solidFill>
            <a:schemeClr val="bg1">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80000"/>
              </a:lnSpc>
            </a:pPr>
            <a:r>
              <a:rPr lang="en-US" sz="1600" dirty="0">
                <a:latin typeface="Arial Narrow" panose="020B0606020202030204" pitchFamily="34" charset="0"/>
              </a:rPr>
              <a:t>Requirements derived from existing  specifications</a:t>
            </a:r>
          </a:p>
        </p:txBody>
      </p:sp>
      <p:sp>
        <p:nvSpPr>
          <p:cNvPr id="43" name="Oval 42"/>
          <p:cNvSpPr/>
          <p:nvPr/>
        </p:nvSpPr>
        <p:spPr>
          <a:xfrm>
            <a:off x="7315200" y="2515985"/>
            <a:ext cx="1679716" cy="1084050"/>
          </a:xfrm>
          <a:prstGeom prst="ellipse">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80000"/>
              </a:lnSpc>
            </a:pPr>
            <a:r>
              <a:rPr lang="en-US" sz="1600" dirty="0">
                <a:latin typeface="Arial Narrow" panose="020B0606020202030204" pitchFamily="34" charset="0"/>
              </a:rPr>
              <a:t> clinical requirements (reusable DCMs)</a:t>
            </a:r>
          </a:p>
        </p:txBody>
      </p:sp>
      <p:sp>
        <p:nvSpPr>
          <p:cNvPr id="34" name="Rectangle 33"/>
          <p:cNvSpPr/>
          <p:nvPr/>
        </p:nvSpPr>
        <p:spPr>
          <a:xfrm>
            <a:off x="2426899" y="2456670"/>
            <a:ext cx="4389290" cy="296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0000"/>
              </a:lnSpc>
            </a:pPr>
            <a:r>
              <a:rPr lang="en-US" sz="1600" i="1" dirty="0">
                <a:latin typeface="Arial Narrow" panose="020B0606020202030204" pitchFamily="34" charset="0"/>
              </a:rPr>
              <a:t>Versioned</a:t>
            </a:r>
            <a:r>
              <a:rPr lang="en-US" sz="1600" dirty="0">
                <a:latin typeface="Arial Narrow" panose="020B0606020202030204" pitchFamily="34" charset="0"/>
              </a:rPr>
              <a:t>  SNOMED, LOINC, RxNorm (SOLOR)</a:t>
            </a:r>
          </a:p>
        </p:txBody>
      </p:sp>
      <p:sp>
        <p:nvSpPr>
          <p:cNvPr id="3" name="Arrow: Right 2"/>
          <p:cNvSpPr/>
          <p:nvPr/>
        </p:nvSpPr>
        <p:spPr>
          <a:xfrm>
            <a:off x="327800" y="2229820"/>
            <a:ext cx="2107425" cy="1656380"/>
          </a:xfrm>
          <a:prstGeom prst="rightArrow">
            <a:avLst/>
          </a:prstGeom>
          <a:solidFill>
            <a:schemeClr val="tx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80000"/>
              </a:lnSpc>
            </a:pPr>
            <a:r>
              <a:rPr lang="en-US" sz="1600" i="1" dirty="0">
                <a:latin typeface="Arial Narrow" panose="020B0606020202030204" pitchFamily="34" charset="0"/>
              </a:rPr>
              <a:t>Tools using Terminology Model and Content</a:t>
            </a:r>
            <a:endParaRPr lang="en-US" sz="1600" dirty="0">
              <a:latin typeface="Arial Narrow" panose="020B0606020202030204" pitchFamily="34" charset="0"/>
            </a:endParaRPr>
          </a:p>
        </p:txBody>
      </p:sp>
      <p:sp>
        <p:nvSpPr>
          <p:cNvPr id="39" name="Oval 38"/>
          <p:cNvSpPr/>
          <p:nvPr/>
        </p:nvSpPr>
        <p:spPr>
          <a:xfrm>
            <a:off x="152399" y="1094883"/>
            <a:ext cx="3131209" cy="850053"/>
          </a:xfrm>
          <a:prstGeom prst="ellipse">
            <a:avLst/>
          </a:prstGeom>
          <a:solidFill>
            <a:srgbClr val="008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ct val="80000"/>
              </a:lnSpc>
            </a:pPr>
            <a:r>
              <a:rPr lang="en-US" sz="1600" dirty="0">
                <a:latin typeface="Arial Narrow" panose="020B0606020202030204" pitchFamily="34" charset="0"/>
              </a:rPr>
              <a:t>Requirements derived from business use-cases, SMEs</a:t>
            </a:r>
          </a:p>
        </p:txBody>
      </p:sp>
      <p:cxnSp>
        <p:nvCxnSpPr>
          <p:cNvPr id="41" name="Curved Connector 32"/>
          <p:cNvCxnSpPr>
            <a:stCxn id="2" idx="0"/>
            <a:endCxn id="43" idx="4"/>
          </p:cNvCxnSpPr>
          <p:nvPr/>
        </p:nvCxnSpPr>
        <p:spPr>
          <a:xfrm rot="16200000" flipV="1">
            <a:off x="7890456" y="3864638"/>
            <a:ext cx="819565" cy="290359"/>
          </a:xfrm>
          <a:prstGeom prst="curvedConnector3">
            <a:avLst>
              <a:gd name="adj1" fmla="val 50000"/>
            </a:avLst>
          </a:prstGeom>
          <a:ln>
            <a:solidFill>
              <a:schemeClr val="bg1">
                <a:lumMod val="65000"/>
              </a:schemeClr>
            </a:solidFill>
            <a:tailEnd type="triangle"/>
          </a:ln>
        </p:spPr>
        <p:style>
          <a:lnRef idx="3">
            <a:schemeClr val="accent4"/>
          </a:lnRef>
          <a:fillRef idx="0">
            <a:schemeClr val="accent4"/>
          </a:fillRef>
          <a:effectRef idx="2">
            <a:schemeClr val="accent4"/>
          </a:effectRef>
          <a:fontRef idx="minor">
            <a:schemeClr val="tx1"/>
          </a:fontRef>
        </p:style>
      </p:cxnSp>
      <p:sp>
        <p:nvSpPr>
          <p:cNvPr id="44" name="Oval 43"/>
          <p:cNvSpPr/>
          <p:nvPr/>
        </p:nvSpPr>
        <p:spPr>
          <a:xfrm>
            <a:off x="7543800" y="6401405"/>
            <a:ext cx="1498433" cy="331729"/>
          </a:xfrm>
          <a:prstGeom prst="ellipse">
            <a:avLst/>
          </a:prstGeom>
          <a:solidFill>
            <a:srgbClr val="C0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ct val="80000"/>
              </a:lnSpc>
            </a:pPr>
            <a:r>
              <a:rPr lang="en-US" sz="1600" dirty="0">
                <a:latin typeface="Arial Narrow" panose="020B0606020202030204" pitchFamily="34" charset="0"/>
              </a:rPr>
              <a:t>Translators</a:t>
            </a:r>
          </a:p>
        </p:txBody>
      </p:sp>
      <p:sp>
        <p:nvSpPr>
          <p:cNvPr id="40" name="Title 1"/>
          <p:cNvSpPr txBox="1">
            <a:spLocks/>
          </p:cNvSpPr>
          <p:nvPr/>
        </p:nvSpPr>
        <p:spPr>
          <a:xfrm>
            <a:off x="457200" y="0"/>
            <a:ext cx="8229600" cy="980370"/>
          </a:xfrm>
          <a:prstGeom prst="rect">
            <a:avLst/>
          </a:prstGeom>
        </p:spPr>
        <p:txBody>
          <a:bodyPr/>
          <a:lstStyle>
            <a:lvl1pPr algn="ctr" rtl="0" eaLnBrk="0" fontAlgn="base" hangingPunct="0">
              <a:spcBef>
                <a:spcPct val="0"/>
              </a:spcBef>
              <a:spcAft>
                <a:spcPct val="0"/>
              </a:spcAft>
              <a:defRPr sz="2800" b="1" kern="1200">
                <a:solidFill>
                  <a:schemeClr val="tx1"/>
                </a:solidFill>
                <a:latin typeface="+mj-lt"/>
                <a:ea typeface="MS PGothic" panose="020B0600070205080204" pitchFamily="34" charset="-128"/>
                <a:cs typeface="Times New Roman" pitchFamily="18" charset="0"/>
              </a:defRPr>
            </a:lvl1pPr>
            <a:lvl2pPr algn="ctr" rtl="0" eaLnBrk="0" fontAlgn="base" hangingPunct="0">
              <a:spcBef>
                <a:spcPct val="0"/>
              </a:spcBef>
              <a:spcAft>
                <a:spcPct val="0"/>
              </a:spcAft>
              <a:defRPr sz="2800" b="1">
                <a:solidFill>
                  <a:schemeClr val="tx1"/>
                </a:solidFill>
                <a:latin typeface="Calibri" panose="020F0502020204030204" pitchFamily="34" charset="0"/>
                <a:ea typeface="MS PGothic" panose="020B0600070205080204" pitchFamily="34" charset="-128"/>
                <a:cs typeface="Times New Roman" pitchFamily="18" charset="0"/>
              </a:defRPr>
            </a:lvl2pPr>
            <a:lvl3pPr algn="ctr" rtl="0" eaLnBrk="0" fontAlgn="base" hangingPunct="0">
              <a:spcBef>
                <a:spcPct val="0"/>
              </a:spcBef>
              <a:spcAft>
                <a:spcPct val="0"/>
              </a:spcAft>
              <a:defRPr sz="2800" b="1">
                <a:solidFill>
                  <a:schemeClr val="tx1"/>
                </a:solidFill>
                <a:latin typeface="Calibri" panose="020F0502020204030204" pitchFamily="34" charset="0"/>
                <a:ea typeface="MS PGothic" panose="020B0600070205080204" pitchFamily="34" charset="-128"/>
                <a:cs typeface="Times New Roman" pitchFamily="18" charset="0"/>
              </a:defRPr>
            </a:lvl3pPr>
            <a:lvl4pPr algn="ctr" rtl="0" eaLnBrk="0" fontAlgn="base" hangingPunct="0">
              <a:spcBef>
                <a:spcPct val="0"/>
              </a:spcBef>
              <a:spcAft>
                <a:spcPct val="0"/>
              </a:spcAft>
              <a:defRPr sz="2800" b="1">
                <a:solidFill>
                  <a:schemeClr val="tx1"/>
                </a:solidFill>
                <a:latin typeface="Calibri" panose="020F0502020204030204" pitchFamily="34" charset="0"/>
                <a:ea typeface="MS PGothic" panose="020B0600070205080204" pitchFamily="34" charset="-128"/>
                <a:cs typeface="Times New Roman" pitchFamily="18" charset="0"/>
              </a:defRPr>
            </a:lvl4pPr>
            <a:lvl5pPr algn="ctr" rtl="0" eaLnBrk="0" fontAlgn="base" hangingPunct="0">
              <a:spcBef>
                <a:spcPct val="0"/>
              </a:spcBef>
              <a:spcAft>
                <a:spcPct val="0"/>
              </a:spcAft>
              <a:defRPr sz="2800" b="1">
                <a:solidFill>
                  <a:schemeClr val="tx1"/>
                </a:solidFill>
                <a:latin typeface="Calibri" panose="020F0502020204030204" pitchFamily="34" charset="0"/>
                <a:ea typeface="MS PGothic" panose="020B0600070205080204" pitchFamily="34" charset="-128"/>
                <a:cs typeface="Times New Roman" pitchFamily="18" charset="0"/>
              </a:defRPr>
            </a:lvl5pPr>
            <a:lvl6pPr marL="457200" algn="ctr" rtl="0" fontAlgn="base">
              <a:spcBef>
                <a:spcPct val="0"/>
              </a:spcBef>
              <a:spcAft>
                <a:spcPct val="0"/>
              </a:spcAft>
              <a:defRPr sz="2800" b="1">
                <a:solidFill>
                  <a:schemeClr val="tx1"/>
                </a:solidFill>
                <a:latin typeface="Times New Roman" pitchFamily="18" charset="0"/>
                <a:cs typeface="Times New Roman" pitchFamily="18" charset="0"/>
              </a:defRPr>
            </a:lvl6pPr>
            <a:lvl7pPr marL="914400" algn="ctr" rtl="0" fontAlgn="base">
              <a:spcBef>
                <a:spcPct val="0"/>
              </a:spcBef>
              <a:spcAft>
                <a:spcPct val="0"/>
              </a:spcAft>
              <a:defRPr sz="2800" b="1">
                <a:solidFill>
                  <a:schemeClr val="tx1"/>
                </a:solidFill>
                <a:latin typeface="Times New Roman" pitchFamily="18" charset="0"/>
                <a:cs typeface="Times New Roman" pitchFamily="18" charset="0"/>
              </a:defRPr>
            </a:lvl7pPr>
            <a:lvl8pPr marL="1371600" algn="ctr" rtl="0" fontAlgn="base">
              <a:spcBef>
                <a:spcPct val="0"/>
              </a:spcBef>
              <a:spcAft>
                <a:spcPct val="0"/>
              </a:spcAft>
              <a:defRPr sz="2800" b="1">
                <a:solidFill>
                  <a:schemeClr val="tx1"/>
                </a:solidFill>
                <a:latin typeface="Times New Roman" pitchFamily="18" charset="0"/>
                <a:cs typeface="Times New Roman" pitchFamily="18" charset="0"/>
              </a:defRPr>
            </a:lvl8pPr>
            <a:lvl9pPr marL="1828800" algn="ctr" rtl="0" fontAlgn="base">
              <a:spcBef>
                <a:spcPct val="0"/>
              </a:spcBef>
              <a:spcAft>
                <a:spcPct val="0"/>
              </a:spcAft>
              <a:defRPr sz="2800" b="1">
                <a:solidFill>
                  <a:schemeClr val="tx1"/>
                </a:solidFill>
                <a:latin typeface="Times New Roman" pitchFamily="18" charset="0"/>
                <a:cs typeface="Times New Roman" pitchFamily="18" charset="0"/>
              </a:defRPr>
            </a:lvl9pPr>
          </a:lstStyle>
          <a:p>
            <a:r>
              <a:rPr lang="en-US" dirty="0"/>
              <a:t>Tooling Vision / Challenge; where, tools </a:t>
            </a:r>
          </a:p>
          <a:p>
            <a:r>
              <a:rPr lang="en-US" dirty="0"/>
              <a:t>seamlessly support developers and implementers</a:t>
            </a:r>
          </a:p>
        </p:txBody>
      </p:sp>
      <p:sp>
        <p:nvSpPr>
          <p:cNvPr id="46" name="Rectangle 45"/>
          <p:cNvSpPr/>
          <p:nvPr/>
        </p:nvSpPr>
        <p:spPr>
          <a:xfrm>
            <a:off x="6869075" y="5181600"/>
            <a:ext cx="891400" cy="1061049"/>
          </a:xfrm>
          <a:prstGeom prst="rect">
            <a:avLst/>
          </a:prstGeom>
          <a:solidFill>
            <a:schemeClr val="bg1">
              <a:lumMod val="50000"/>
            </a:schemeClr>
          </a:solidFill>
          <a:ln>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dirty="0">
              <a:latin typeface="Arial Narrow" panose="020B0606020202030204" pitchFamily="34" charset="0"/>
            </a:endParaRPr>
          </a:p>
        </p:txBody>
      </p:sp>
      <p:sp>
        <p:nvSpPr>
          <p:cNvPr id="30" name="Rectangle 29"/>
          <p:cNvSpPr/>
          <p:nvPr/>
        </p:nvSpPr>
        <p:spPr>
          <a:xfrm>
            <a:off x="7026226" y="5334000"/>
            <a:ext cx="891400" cy="1061049"/>
          </a:xfrm>
          <a:prstGeom prst="rect">
            <a:avLst/>
          </a:prstGeom>
          <a:solidFill>
            <a:schemeClr val="bg1">
              <a:lumMod val="50000"/>
            </a:schemeClr>
          </a:solidFill>
          <a:ln>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latin typeface="Arial Narrow" panose="020B0606020202030204" pitchFamily="34" charset="0"/>
              </a:rPr>
              <a:t> ADL &amp; AML</a:t>
            </a:r>
          </a:p>
        </p:txBody>
      </p:sp>
      <p:sp>
        <p:nvSpPr>
          <p:cNvPr id="47" name="Oval 46"/>
          <p:cNvSpPr/>
          <p:nvPr/>
        </p:nvSpPr>
        <p:spPr>
          <a:xfrm>
            <a:off x="4374872" y="6477000"/>
            <a:ext cx="1416328" cy="256134"/>
          </a:xfrm>
          <a:prstGeom prst="ellipse">
            <a:avLst/>
          </a:prstGeom>
          <a:solidFill>
            <a:srgbClr val="C0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ct val="80000"/>
              </a:lnSpc>
            </a:pPr>
            <a:r>
              <a:rPr lang="en-US" sz="1600" dirty="0">
                <a:latin typeface="Arial Narrow" panose="020B0606020202030204" pitchFamily="34" charset="0"/>
              </a:rPr>
              <a:t>Mappers</a:t>
            </a:r>
          </a:p>
        </p:txBody>
      </p:sp>
      <p:sp>
        <p:nvSpPr>
          <p:cNvPr id="48" name="Rectangle 47"/>
          <p:cNvSpPr/>
          <p:nvPr/>
        </p:nvSpPr>
        <p:spPr>
          <a:xfrm>
            <a:off x="2426899" y="3080430"/>
            <a:ext cx="4389290" cy="288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Narrow" panose="020B0606020202030204" pitchFamily="34" charset="0"/>
              </a:rPr>
              <a:t>QDF{(DAF, QICore, KNARTs, eCQMs}, CIMI {DCMs}}</a:t>
            </a:r>
          </a:p>
        </p:txBody>
      </p:sp>
      <p:sp>
        <p:nvSpPr>
          <p:cNvPr id="49" name="Down Arrow 11"/>
          <p:cNvSpPr/>
          <p:nvPr/>
        </p:nvSpPr>
        <p:spPr>
          <a:xfrm>
            <a:off x="175417" y="4088593"/>
            <a:ext cx="1500983" cy="946791"/>
          </a:xfrm>
          <a:prstGeom prst="downArrow">
            <a:avLst>
              <a:gd name="adj1" fmla="val 50000"/>
              <a:gd name="adj2" fmla="val 52476"/>
            </a:avLst>
          </a:prstGeom>
          <a:solidFill>
            <a:schemeClr val="bg1">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ct val="80000"/>
              </a:lnSpc>
            </a:pPr>
            <a:r>
              <a:rPr lang="en-US" sz="1600" dirty="0">
                <a:latin typeface="Arial Narrow" panose="020B0606020202030204" pitchFamily="34" charset="0"/>
              </a:rPr>
              <a:t>UML Profile: KNART </a:t>
            </a:r>
          </a:p>
        </p:txBody>
      </p:sp>
      <p:sp>
        <p:nvSpPr>
          <p:cNvPr id="50" name="Rectangle 49"/>
          <p:cNvSpPr/>
          <p:nvPr/>
        </p:nvSpPr>
        <p:spPr>
          <a:xfrm>
            <a:off x="427018" y="5029200"/>
            <a:ext cx="891400" cy="1061049"/>
          </a:xfrm>
          <a:prstGeom prst="rect">
            <a:avLst/>
          </a:prstGeom>
          <a:solidFill>
            <a:schemeClr val="bg1">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latin typeface="Arial Narrow" panose="020B0606020202030204" pitchFamily="34" charset="0"/>
              </a:rPr>
              <a:t>NIEM IG</a:t>
            </a:r>
          </a:p>
        </p:txBody>
      </p:sp>
      <p:sp>
        <p:nvSpPr>
          <p:cNvPr id="51" name="Rectangle 50"/>
          <p:cNvSpPr/>
          <p:nvPr/>
        </p:nvSpPr>
        <p:spPr>
          <a:xfrm>
            <a:off x="579418" y="5181600"/>
            <a:ext cx="891400" cy="1061049"/>
          </a:xfrm>
          <a:prstGeom prst="rect">
            <a:avLst/>
          </a:prstGeom>
          <a:solidFill>
            <a:schemeClr val="bg1">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latin typeface="Arial Narrow" panose="020B0606020202030204" pitchFamily="34" charset="0"/>
              </a:rPr>
              <a:t>NIEM IG</a:t>
            </a:r>
          </a:p>
        </p:txBody>
      </p:sp>
      <p:sp>
        <p:nvSpPr>
          <p:cNvPr id="52" name="Rectangle 51"/>
          <p:cNvSpPr/>
          <p:nvPr/>
        </p:nvSpPr>
        <p:spPr>
          <a:xfrm>
            <a:off x="731818" y="5334000"/>
            <a:ext cx="891400" cy="1061049"/>
          </a:xfrm>
          <a:prstGeom prst="rect">
            <a:avLst/>
          </a:prstGeom>
          <a:solidFill>
            <a:schemeClr val="bg1">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latin typeface="Arial Narrow" panose="020B0606020202030204" pitchFamily="34" charset="0"/>
              </a:rPr>
              <a:t> ADL &amp; AML</a:t>
            </a:r>
          </a:p>
        </p:txBody>
      </p:sp>
      <p:sp>
        <p:nvSpPr>
          <p:cNvPr id="53" name="Rectangle 52"/>
          <p:cNvSpPr/>
          <p:nvPr/>
        </p:nvSpPr>
        <p:spPr>
          <a:xfrm>
            <a:off x="2426899" y="3369453"/>
            <a:ext cx="4389290" cy="288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rial Narrow" panose="020B0606020202030204" pitchFamily="34" charset="0"/>
              </a:rPr>
              <a:t>MDA Tools (e.g., SIGG = MDHT + MDMI) </a:t>
            </a:r>
            <a:endParaRPr lang="en-US" sz="1600" dirty="0">
              <a:latin typeface="Arial Narrow" panose="020B0606020202030204" pitchFamily="34" charset="0"/>
            </a:endParaRPr>
          </a:p>
        </p:txBody>
      </p:sp>
      <p:cxnSp>
        <p:nvCxnSpPr>
          <p:cNvPr id="59" name="Curved Connector 32"/>
          <p:cNvCxnSpPr>
            <a:stCxn id="43" idx="0"/>
            <a:endCxn id="38" idx="5"/>
          </p:cNvCxnSpPr>
          <p:nvPr/>
        </p:nvCxnSpPr>
        <p:spPr>
          <a:xfrm rot="5400000" flipH="1" flipV="1">
            <a:off x="7965296" y="2006679"/>
            <a:ext cx="699069" cy="319545"/>
          </a:xfrm>
          <a:prstGeom prst="curvedConnector3">
            <a:avLst>
              <a:gd name="adj1" fmla="val 50000"/>
            </a:avLst>
          </a:prstGeom>
          <a:ln>
            <a:solidFill>
              <a:schemeClr val="bg1">
                <a:lumMod val="65000"/>
              </a:schemeClr>
            </a:solidFill>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400239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a:buChar char="•"/>
            </a:pPr>
            <a:r>
              <a:rPr lang="en-US" b="1" dirty="0">
                <a:solidFill>
                  <a:srgbClr val="002060"/>
                </a:solidFill>
              </a:rPr>
              <a:t>Working Software (Reusable &amp; Extensible)</a:t>
            </a:r>
          </a:p>
          <a:p>
            <a:pPr marL="800100" lvl="1" indent="-342900">
              <a:buFont typeface="Arial"/>
              <a:buChar char="•"/>
            </a:pPr>
            <a:r>
              <a:rPr lang="en-US" dirty="0"/>
              <a:t>Model to Text report generation component </a:t>
            </a:r>
          </a:p>
          <a:p>
            <a:pPr marL="800100" lvl="1" indent="-342900">
              <a:buFont typeface="Arial"/>
              <a:buChar char="•"/>
            </a:pPr>
            <a:r>
              <a:rPr lang="en-US" dirty="0"/>
              <a:t>Model to Model MDMI Framework </a:t>
            </a:r>
          </a:p>
          <a:p>
            <a:pPr marL="342900" indent="-342900">
              <a:buFont typeface="Arial"/>
              <a:buChar char="•"/>
            </a:pPr>
            <a:endParaRPr lang="en-US" sz="1000" b="1" dirty="0">
              <a:solidFill>
                <a:srgbClr val="002060"/>
              </a:solidFill>
            </a:endParaRPr>
          </a:p>
          <a:p>
            <a:pPr marL="342900" indent="-342900">
              <a:buFont typeface="Arial"/>
              <a:buChar char="•"/>
            </a:pPr>
            <a:r>
              <a:rPr lang="en-US" b="1" dirty="0">
                <a:solidFill>
                  <a:srgbClr val="002060"/>
                </a:solidFill>
              </a:rPr>
              <a:t>Completed Artifacts</a:t>
            </a:r>
          </a:p>
          <a:p>
            <a:pPr marL="800100" lvl="1" indent="-342900">
              <a:buFont typeface="Arial"/>
              <a:buChar char="•"/>
            </a:pPr>
            <a:r>
              <a:rPr lang="en-US" dirty="0"/>
              <a:t>Generated Traceability and Gap Analysis Report for Allergies</a:t>
            </a:r>
          </a:p>
          <a:p>
            <a:pPr marL="800100" lvl="1" indent="-342900">
              <a:buFont typeface="Arial"/>
              <a:buChar char="•"/>
            </a:pPr>
            <a:r>
              <a:rPr lang="en-US" dirty="0"/>
              <a:t>Generated UML FHIR Profile for Allergies</a:t>
            </a:r>
          </a:p>
          <a:p>
            <a:pPr marL="800100" lvl="1" indent="-342900">
              <a:buFont typeface="Arial"/>
              <a:buChar char="•"/>
            </a:pPr>
            <a:r>
              <a:rPr lang="en-US" dirty="0"/>
              <a:t>FHIM UML Model annotated with MDMI for Allergies</a:t>
            </a:r>
          </a:p>
          <a:p>
            <a:pPr marL="800100" lvl="1" indent="-342900">
              <a:buFont typeface="Arial"/>
              <a:buChar char="•"/>
            </a:pPr>
            <a:r>
              <a:rPr lang="en-US" dirty="0"/>
              <a:t>FHIR UML Model annotated with MDMI for Allergies</a:t>
            </a:r>
          </a:p>
          <a:p>
            <a:pPr marL="342900" indent="-342900">
              <a:buFont typeface="Arial"/>
              <a:buChar char="•"/>
            </a:pPr>
            <a:endParaRPr lang="en-US" sz="1000" b="1" dirty="0">
              <a:solidFill>
                <a:srgbClr val="002060"/>
              </a:solidFill>
            </a:endParaRPr>
          </a:p>
          <a:p>
            <a:pPr marL="342900" indent="-342900">
              <a:buFont typeface="Arial"/>
              <a:buChar char="•"/>
            </a:pPr>
            <a:r>
              <a:rPr lang="en-US" b="1" dirty="0">
                <a:solidFill>
                  <a:srgbClr val="002060"/>
                </a:solidFill>
              </a:rPr>
              <a:t>Report</a:t>
            </a:r>
          </a:p>
          <a:p>
            <a:pPr marL="800100" lvl="1" indent="-342900">
              <a:buFont typeface="Arial"/>
              <a:buChar char="•"/>
            </a:pPr>
            <a:r>
              <a:rPr lang="en-US" dirty="0"/>
              <a:t>Use Case Report detailing efforts and findings</a:t>
            </a:r>
          </a:p>
          <a:p>
            <a:pPr marL="800100" lvl="1" indent="-342900">
              <a:buFont typeface="Arial"/>
              <a:buChar char="•"/>
            </a:pPr>
            <a:endParaRPr lang="en-US" dirty="0"/>
          </a:p>
        </p:txBody>
      </p:sp>
      <p:sp>
        <p:nvSpPr>
          <p:cNvPr id="3" name="Slide Number Placeholder 2"/>
          <p:cNvSpPr>
            <a:spLocks noGrp="1"/>
          </p:cNvSpPr>
          <p:nvPr>
            <p:ph type="sldNum" sz="quarter" idx="12"/>
          </p:nvPr>
        </p:nvSpPr>
        <p:spPr/>
        <p:txBody>
          <a:bodyPr/>
          <a:lstStyle/>
          <a:p>
            <a:fld id="{F8059506-D6B1-B842-AAB5-13291BE98BD7}" type="slidenum">
              <a:rPr lang="en-US" smtClean="0"/>
              <a:pPr/>
              <a:t>26</a:t>
            </a:fld>
            <a:endParaRPr lang="en-US" dirty="0"/>
          </a:p>
        </p:txBody>
      </p:sp>
      <p:sp>
        <p:nvSpPr>
          <p:cNvPr id="4" name="Title 3"/>
          <p:cNvSpPr>
            <a:spLocks noGrp="1"/>
          </p:cNvSpPr>
          <p:nvPr>
            <p:ph type="title"/>
          </p:nvPr>
        </p:nvSpPr>
        <p:spPr/>
        <p:txBody>
          <a:bodyPr>
            <a:normAutofit/>
          </a:bodyPr>
          <a:lstStyle/>
          <a:p>
            <a:r>
              <a:rPr lang="en-US" dirty="0"/>
              <a:t>MDA Proof of Concept Deliverables</a:t>
            </a:r>
          </a:p>
        </p:txBody>
      </p:sp>
    </p:spTree>
    <p:extLst>
      <p:ext uri="{BB962C8B-B14F-4D97-AF65-F5344CB8AC3E}">
        <p14:creationId xmlns:p14="http://schemas.microsoft.com/office/powerpoint/2010/main" val="1790269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1886" y="1485423"/>
            <a:ext cx="8537510" cy="4566618"/>
          </a:xfrm>
        </p:spPr>
        <p:txBody>
          <a:bodyPr/>
          <a:lstStyle/>
          <a:p>
            <a:r>
              <a:rPr lang="en-US" b="1" dirty="0">
                <a:solidFill>
                  <a:srgbClr val="002060"/>
                </a:solidFill>
              </a:rPr>
              <a:t>A Repeatable 4-Step Process</a:t>
            </a:r>
            <a:r>
              <a:rPr lang="en-US" dirty="0"/>
              <a:t>:</a:t>
            </a:r>
            <a:br>
              <a:rPr lang="en-US" dirty="0"/>
            </a:br>
            <a:endParaRPr lang="en-US" sz="1100" dirty="0"/>
          </a:p>
          <a:p>
            <a:pPr marL="914400" lvl="1" indent="-457200">
              <a:buFont typeface="+mj-lt"/>
              <a:buAutoNum type="arabicPeriod"/>
            </a:pPr>
            <a:r>
              <a:rPr lang="en-US" dirty="0"/>
              <a:t>Annotate FHIM Model (Once)</a:t>
            </a:r>
          </a:p>
          <a:p>
            <a:pPr marL="914400" lvl="1" indent="-457200">
              <a:buFont typeface="+mj-lt"/>
              <a:buAutoNum type="arabicPeriod"/>
            </a:pPr>
            <a:r>
              <a:rPr lang="en-US" dirty="0"/>
              <a:t>Annotate Target Model (FHIR, or other)</a:t>
            </a:r>
          </a:p>
          <a:p>
            <a:pPr marL="914400" lvl="1" indent="-457200">
              <a:buFont typeface="+mj-lt"/>
              <a:buAutoNum type="arabicPeriod"/>
            </a:pPr>
            <a:r>
              <a:rPr lang="en-US" dirty="0"/>
              <a:t>Using FHIM and Target</a:t>
            </a:r>
          </a:p>
          <a:p>
            <a:pPr marL="1371600" lvl="2" indent="-457200">
              <a:buFont typeface="Arial" panose="020B0604020202020204" pitchFamily="34" charset="0"/>
              <a:buChar char="•"/>
            </a:pPr>
            <a:r>
              <a:rPr lang="en-US" dirty="0"/>
              <a:t>Generate Traceability and Gap Analysis</a:t>
            </a:r>
          </a:p>
          <a:p>
            <a:pPr marL="1371600" lvl="2" indent="-457200">
              <a:buFont typeface="Arial" panose="020B0604020202020204" pitchFamily="34" charset="0"/>
              <a:buChar char="•"/>
            </a:pPr>
            <a:r>
              <a:rPr lang="en-US" dirty="0"/>
              <a:t>Generate Implementation (if applicable)</a:t>
            </a:r>
          </a:p>
          <a:p>
            <a:pPr marL="914400" lvl="1" indent="-457200">
              <a:buFont typeface="+mj-lt"/>
              <a:buAutoNum type="arabicPeriod"/>
            </a:pPr>
            <a:r>
              <a:rPr lang="en-US" dirty="0"/>
              <a:t>Using Target </a:t>
            </a:r>
          </a:p>
          <a:p>
            <a:pPr marL="1371600" lvl="2" indent="-457200">
              <a:buFont typeface="Arial" panose="020B0604020202020204" pitchFamily="34" charset="0"/>
              <a:buChar char="•"/>
            </a:pPr>
            <a:r>
              <a:rPr lang="en-US" dirty="0"/>
              <a:t>Generate MDMI Map*</a:t>
            </a:r>
          </a:p>
          <a:p>
            <a:pPr marL="914400" lvl="1" indent="-457200">
              <a:buFont typeface="+mj-lt"/>
              <a:buAutoNum type="arabicPeriod"/>
            </a:pPr>
            <a:endParaRPr lang="en-US" sz="1800" dirty="0"/>
          </a:p>
          <a:p>
            <a:r>
              <a:rPr lang="en-US" sz="1800" i="1" dirty="0"/>
              <a:t>Repeat Steps 2 through 4 for other target models (C-CDA, VA,  DOD, etc.)</a:t>
            </a:r>
            <a:endParaRPr lang="en-US" sz="1800" dirty="0"/>
          </a:p>
        </p:txBody>
      </p:sp>
      <p:sp>
        <p:nvSpPr>
          <p:cNvPr id="3" name="Slide Number Placeholder 2"/>
          <p:cNvSpPr>
            <a:spLocks noGrp="1"/>
          </p:cNvSpPr>
          <p:nvPr>
            <p:ph type="sldNum" sz="quarter" idx="12"/>
          </p:nvPr>
        </p:nvSpPr>
        <p:spPr/>
        <p:txBody>
          <a:bodyPr/>
          <a:lstStyle/>
          <a:p>
            <a:fld id="{F8059506-D6B1-B842-AAB5-13291BE98BD7}" type="slidenum">
              <a:rPr lang="en-US" smtClean="0"/>
              <a:pPr/>
              <a:t>27</a:t>
            </a:fld>
            <a:endParaRPr lang="en-US" dirty="0"/>
          </a:p>
        </p:txBody>
      </p:sp>
      <p:sp>
        <p:nvSpPr>
          <p:cNvPr id="4" name="Title 3"/>
          <p:cNvSpPr>
            <a:spLocks noGrp="1"/>
          </p:cNvSpPr>
          <p:nvPr>
            <p:ph type="title"/>
          </p:nvPr>
        </p:nvSpPr>
        <p:spPr>
          <a:xfrm>
            <a:off x="506273" y="256719"/>
            <a:ext cx="6396715" cy="677894"/>
          </a:xfrm>
        </p:spPr>
        <p:txBody>
          <a:bodyPr>
            <a:normAutofit/>
          </a:bodyPr>
          <a:lstStyle/>
          <a:p>
            <a:r>
              <a:rPr lang="en-US" dirty="0"/>
              <a:t>The Repeatable Process Framework </a:t>
            </a:r>
          </a:p>
        </p:txBody>
      </p:sp>
      <p:sp>
        <p:nvSpPr>
          <p:cNvPr id="5" name="Rectangle 4"/>
          <p:cNvSpPr/>
          <p:nvPr/>
        </p:nvSpPr>
        <p:spPr>
          <a:xfrm>
            <a:off x="241984" y="6358317"/>
            <a:ext cx="6925294" cy="338554"/>
          </a:xfrm>
          <a:prstGeom prst="rect">
            <a:avLst/>
          </a:prstGeom>
        </p:spPr>
        <p:txBody>
          <a:bodyPr wrap="none">
            <a:spAutoFit/>
          </a:bodyPr>
          <a:lstStyle/>
          <a:p>
            <a:r>
              <a:rPr lang="en-US" sz="1600" dirty="0">
                <a:solidFill>
                  <a:schemeClr val="bg1"/>
                </a:solidFill>
              </a:rPr>
              <a:t>* Generate MDMI maps to enhance interoperability exchange development</a:t>
            </a:r>
          </a:p>
        </p:txBody>
      </p:sp>
    </p:spTree>
    <p:extLst>
      <p:ext uri="{BB962C8B-B14F-4D97-AF65-F5344CB8AC3E}">
        <p14:creationId xmlns:p14="http://schemas.microsoft.com/office/powerpoint/2010/main" val="24564779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476451"/>
            <a:ext cx="8432559" cy="4805383"/>
          </a:xfrm>
        </p:spPr>
        <p:txBody>
          <a:bodyPr>
            <a:normAutofit/>
          </a:bodyPr>
          <a:lstStyle/>
          <a:p>
            <a:pPr>
              <a:lnSpc>
                <a:spcPct val="150000"/>
              </a:lnSpc>
            </a:pPr>
            <a:r>
              <a:rPr lang="en-US" b="1" dirty="0">
                <a:solidFill>
                  <a:srgbClr val="002060"/>
                </a:solidFill>
              </a:rPr>
              <a:t>SIGG Going Forward</a:t>
            </a:r>
          </a:p>
          <a:p>
            <a:pPr marL="342900" indent="-342900">
              <a:lnSpc>
                <a:spcPct val="150000"/>
              </a:lnSpc>
              <a:buFont typeface="Arial" panose="020B0604020202020204" pitchFamily="34" charset="0"/>
              <a:buChar char="•"/>
            </a:pPr>
            <a:r>
              <a:rPr lang="en-US" sz="2000" dirty="0"/>
              <a:t>Provide support for IPO FHIR Proving Ground JET, Phase 2</a:t>
            </a:r>
          </a:p>
          <a:p>
            <a:pPr marL="342900" indent="-342900">
              <a:buFont typeface="Arial" panose="020B0604020202020204" pitchFamily="34" charset="0"/>
              <a:buChar char="•"/>
            </a:pPr>
            <a:r>
              <a:rPr lang="en-US" sz="2000" dirty="0"/>
              <a:t>Complete design and implementation of FHIR specification import/export to UML for HL7 balloted FHIR STU 3</a:t>
            </a:r>
          </a:p>
          <a:p>
            <a:pPr marL="342900" indent="-342900">
              <a:lnSpc>
                <a:spcPct val="150000"/>
              </a:lnSpc>
              <a:buFont typeface="Arial" panose="020B0604020202020204" pitchFamily="34" charset="0"/>
              <a:buChar char="•"/>
            </a:pPr>
            <a:r>
              <a:rPr lang="en-US" sz="2000" dirty="0"/>
              <a:t>Enhance functionality of automated FHIR profile generation from UML</a:t>
            </a:r>
          </a:p>
          <a:p>
            <a:pPr marL="342900" indent="-342900">
              <a:lnSpc>
                <a:spcPct val="150000"/>
              </a:lnSpc>
              <a:buFont typeface="Arial" panose="020B0604020202020204" pitchFamily="34" charset="0"/>
              <a:buChar char="•"/>
            </a:pPr>
            <a:r>
              <a:rPr lang="en-US" sz="2000" dirty="0"/>
              <a:t>Integrate terminology services for analysis of value set mapping</a:t>
            </a:r>
          </a:p>
          <a:p>
            <a:pPr marL="342900" indent="-342900">
              <a:lnSpc>
                <a:spcPct val="150000"/>
              </a:lnSpc>
              <a:buFont typeface="Arial" panose="020B0604020202020204" pitchFamily="34" charset="0"/>
              <a:buChar char="•"/>
            </a:pPr>
            <a:r>
              <a:rPr lang="en-US" sz="2000" dirty="0"/>
              <a:t>Expand scope and use of FHIM content mapping</a:t>
            </a:r>
          </a:p>
          <a:p>
            <a:pPr marL="342900" indent="-342900">
              <a:lnSpc>
                <a:spcPct val="150000"/>
              </a:lnSpc>
              <a:buFont typeface="Arial" panose="020B0604020202020204" pitchFamily="34" charset="0"/>
              <a:buChar char="•"/>
            </a:pPr>
            <a:r>
              <a:rPr lang="en-US" sz="2000" dirty="0"/>
              <a:t>Enhance traceability and gap analysis reporting</a:t>
            </a:r>
          </a:p>
          <a:p>
            <a:endParaRPr lang="en-US" sz="2000" dirty="0"/>
          </a:p>
          <a:p>
            <a:endParaRPr lang="en-US" sz="2000" dirty="0"/>
          </a:p>
          <a:p>
            <a:pPr marL="800100" lvl="1" indent="-342900">
              <a:buFont typeface="Arial" panose="020B0604020202020204" pitchFamily="34" charset="0"/>
              <a:buChar char="•"/>
            </a:pPr>
            <a:endParaRPr lang="en-US" sz="1800" dirty="0"/>
          </a:p>
          <a:p>
            <a:pPr marL="1257300" lvl="2" indent="-342900">
              <a:buFont typeface="Arial" panose="020B0604020202020204" pitchFamily="34" charset="0"/>
              <a:buChar char="•"/>
            </a:pPr>
            <a:endParaRPr lang="en-US" sz="1600" dirty="0"/>
          </a:p>
        </p:txBody>
      </p:sp>
      <p:sp>
        <p:nvSpPr>
          <p:cNvPr id="4" name="Title 3"/>
          <p:cNvSpPr>
            <a:spLocks noGrp="1"/>
          </p:cNvSpPr>
          <p:nvPr>
            <p:ph type="title"/>
          </p:nvPr>
        </p:nvSpPr>
        <p:spPr>
          <a:xfrm>
            <a:off x="1458393" y="373196"/>
            <a:ext cx="6396715" cy="677894"/>
          </a:xfrm>
        </p:spPr>
        <p:txBody>
          <a:bodyPr>
            <a:normAutofit/>
          </a:bodyPr>
          <a:lstStyle/>
          <a:p>
            <a:r>
              <a:rPr lang="en-US" dirty="0"/>
              <a:t>SIGG Road Map</a:t>
            </a:r>
          </a:p>
        </p:txBody>
      </p:sp>
    </p:spTree>
    <p:extLst>
      <p:ext uri="{BB962C8B-B14F-4D97-AF65-F5344CB8AC3E}">
        <p14:creationId xmlns:p14="http://schemas.microsoft.com/office/powerpoint/2010/main" val="1043476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Mapping &amp; Transformation: MDMI</a:t>
            </a:r>
          </a:p>
        </p:txBody>
      </p:sp>
      <p:sp>
        <p:nvSpPr>
          <p:cNvPr id="4" name="Slide Number Placeholder 3"/>
          <p:cNvSpPr>
            <a:spLocks noGrp="1"/>
          </p:cNvSpPr>
          <p:nvPr>
            <p:ph type="sldNum" sz="quarter" idx="10"/>
          </p:nvPr>
        </p:nvSpPr>
        <p:spPr/>
        <p:txBody>
          <a:bodyPr/>
          <a:lstStyle/>
          <a:p>
            <a:pPr>
              <a:defRPr/>
            </a:pPr>
            <a:fld id="{D24B2E2D-847C-44E9-B45B-31ED31F92001}" type="slidenum">
              <a:rPr lang="en-US" altLang="en-US" smtClean="0">
                <a:solidFill>
                  <a:srgbClr val="808080"/>
                </a:solidFill>
              </a:rPr>
              <a:pPr>
                <a:defRPr/>
              </a:pPr>
              <a:t>29</a:t>
            </a:fld>
            <a:endParaRPr lang="en-US" altLang="en-US" dirty="0">
              <a:solidFill>
                <a:srgbClr val="808080"/>
              </a:solidFill>
            </a:endParaRPr>
          </a:p>
        </p:txBody>
      </p:sp>
      <p:sp>
        <p:nvSpPr>
          <p:cNvPr id="5" name="TextBox 4"/>
          <p:cNvSpPr txBox="1"/>
          <p:nvPr/>
        </p:nvSpPr>
        <p:spPr>
          <a:xfrm>
            <a:off x="1443659" y="2676928"/>
            <a:ext cx="1379709" cy="369332"/>
          </a:xfrm>
          <a:prstGeom prst="rect">
            <a:avLst/>
          </a:prstGeom>
          <a:noFill/>
        </p:spPr>
        <p:txBody>
          <a:bodyPr wrap="square" rtlCol="0">
            <a:spAutoFit/>
          </a:bodyPr>
          <a:lstStyle/>
          <a:p>
            <a:r>
              <a:rPr lang="en-US" dirty="0"/>
              <a:t>C-CDA</a:t>
            </a:r>
          </a:p>
        </p:txBody>
      </p:sp>
      <p:sp>
        <p:nvSpPr>
          <p:cNvPr id="11" name="TextBox 10"/>
          <p:cNvSpPr txBox="1"/>
          <p:nvPr/>
        </p:nvSpPr>
        <p:spPr>
          <a:xfrm>
            <a:off x="1471756" y="3244146"/>
            <a:ext cx="1379709" cy="369332"/>
          </a:xfrm>
          <a:prstGeom prst="rect">
            <a:avLst/>
          </a:prstGeom>
          <a:noFill/>
        </p:spPr>
        <p:txBody>
          <a:bodyPr wrap="square" rtlCol="0">
            <a:spAutoFit/>
          </a:bodyPr>
          <a:lstStyle/>
          <a:p>
            <a:r>
              <a:rPr lang="en-US" dirty="0"/>
              <a:t>FHIR</a:t>
            </a:r>
          </a:p>
        </p:txBody>
      </p:sp>
      <p:sp>
        <p:nvSpPr>
          <p:cNvPr id="12" name="TextBox 11"/>
          <p:cNvSpPr txBox="1"/>
          <p:nvPr/>
        </p:nvSpPr>
        <p:spPr>
          <a:xfrm>
            <a:off x="1468825" y="3780273"/>
            <a:ext cx="1379709" cy="369332"/>
          </a:xfrm>
          <a:prstGeom prst="rect">
            <a:avLst/>
          </a:prstGeom>
          <a:noFill/>
        </p:spPr>
        <p:txBody>
          <a:bodyPr wrap="square" rtlCol="0">
            <a:spAutoFit/>
          </a:bodyPr>
          <a:lstStyle/>
          <a:p>
            <a:r>
              <a:rPr lang="en-US" dirty="0"/>
              <a:t>HL7 v2</a:t>
            </a:r>
          </a:p>
        </p:txBody>
      </p:sp>
      <p:sp>
        <p:nvSpPr>
          <p:cNvPr id="13" name="TextBox 12"/>
          <p:cNvSpPr txBox="1"/>
          <p:nvPr/>
        </p:nvSpPr>
        <p:spPr>
          <a:xfrm>
            <a:off x="1465893" y="4426038"/>
            <a:ext cx="1379709" cy="369332"/>
          </a:xfrm>
          <a:prstGeom prst="rect">
            <a:avLst/>
          </a:prstGeom>
          <a:noFill/>
        </p:spPr>
        <p:txBody>
          <a:bodyPr wrap="square" rtlCol="0">
            <a:spAutoFit/>
          </a:bodyPr>
          <a:lstStyle/>
          <a:p>
            <a:r>
              <a:rPr lang="en-US" dirty="0"/>
              <a:t>FHIM</a:t>
            </a:r>
          </a:p>
        </p:txBody>
      </p:sp>
      <p:sp>
        <p:nvSpPr>
          <p:cNvPr id="14" name="TextBox 13"/>
          <p:cNvSpPr txBox="1"/>
          <p:nvPr/>
        </p:nvSpPr>
        <p:spPr>
          <a:xfrm>
            <a:off x="1472097" y="5062668"/>
            <a:ext cx="1379709" cy="369332"/>
          </a:xfrm>
          <a:prstGeom prst="rect">
            <a:avLst/>
          </a:prstGeom>
          <a:noFill/>
        </p:spPr>
        <p:txBody>
          <a:bodyPr wrap="square" rtlCol="0">
            <a:spAutoFit/>
          </a:bodyPr>
          <a:lstStyle/>
          <a:p>
            <a:r>
              <a:rPr lang="en-US" dirty="0"/>
              <a:t>CIMI</a:t>
            </a:r>
          </a:p>
        </p:txBody>
      </p:sp>
      <p:sp>
        <p:nvSpPr>
          <p:cNvPr id="17" name="TextBox 16"/>
          <p:cNvSpPr txBox="1"/>
          <p:nvPr/>
        </p:nvSpPr>
        <p:spPr>
          <a:xfrm>
            <a:off x="566503" y="1507508"/>
            <a:ext cx="7985867" cy="1015663"/>
          </a:xfrm>
          <a:prstGeom prst="rect">
            <a:avLst/>
          </a:prstGeom>
          <a:noFill/>
        </p:spPr>
        <p:txBody>
          <a:bodyPr wrap="square" rtlCol="0">
            <a:spAutoFit/>
          </a:bodyPr>
          <a:lstStyle/>
          <a:p>
            <a:r>
              <a:rPr lang="en-US" sz="2000" dirty="0"/>
              <a:t>Model Driven Message Interoperability (MDMI) </a:t>
            </a:r>
          </a:p>
          <a:p>
            <a:pPr marL="342900" indent="-342900">
              <a:buFont typeface="Arial"/>
              <a:buChar char="•"/>
            </a:pPr>
            <a:r>
              <a:rPr lang="en-US" sz="2000" dirty="0"/>
              <a:t>Eliminates mapping chaos</a:t>
            </a:r>
          </a:p>
          <a:p>
            <a:pPr marL="342900" indent="-342900">
              <a:buFont typeface="Arial"/>
              <a:buChar char="•"/>
            </a:pPr>
            <a:r>
              <a:rPr lang="en-US" sz="2000" dirty="0"/>
              <a:t>Use UML model for each source/target spec, including FHIM</a:t>
            </a:r>
          </a:p>
        </p:txBody>
      </p:sp>
      <p:sp>
        <p:nvSpPr>
          <p:cNvPr id="18" name="TextBox 17"/>
          <p:cNvSpPr txBox="1"/>
          <p:nvPr/>
        </p:nvSpPr>
        <p:spPr>
          <a:xfrm>
            <a:off x="6329101" y="2747101"/>
            <a:ext cx="1379709" cy="369332"/>
          </a:xfrm>
          <a:prstGeom prst="rect">
            <a:avLst/>
          </a:prstGeom>
          <a:noFill/>
        </p:spPr>
        <p:txBody>
          <a:bodyPr wrap="square" rtlCol="0">
            <a:spAutoFit/>
          </a:bodyPr>
          <a:lstStyle/>
          <a:p>
            <a:r>
              <a:rPr lang="en-US" dirty="0"/>
              <a:t>C-CDA</a:t>
            </a:r>
          </a:p>
        </p:txBody>
      </p:sp>
      <p:sp>
        <p:nvSpPr>
          <p:cNvPr id="19" name="TextBox 18"/>
          <p:cNvSpPr txBox="1"/>
          <p:nvPr/>
        </p:nvSpPr>
        <p:spPr>
          <a:xfrm>
            <a:off x="6357198" y="3314319"/>
            <a:ext cx="1379709" cy="369332"/>
          </a:xfrm>
          <a:prstGeom prst="rect">
            <a:avLst/>
          </a:prstGeom>
          <a:noFill/>
        </p:spPr>
        <p:txBody>
          <a:bodyPr wrap="square" rtlCol="0">
            <a:spAutoFit/>
          </a:bodyPr>
          <a:lstStyle/>
          <a:p>
            <a:r>
              <a:rPr lang="en-US" dirty="0"/>
              <a:t>FHIR</a:t>
            </a:r>
          </a:p>
        </p:txBody>
      </p:sp>
      <p:sp>
        <p:nvSpPr>
          <p:cNvPr id="20" name="TextBox 19"/>
          <p:cNvSpPr txBox="1"/>
          <p:nvPr/>
        </p:nvSpPr>
        <p:spPr>
          <a:xfrm>
            <a:off x="6354267" y="3850446"/>
            <a:ext cx="1379709" cy="369332"/>
          </a:xfrm>
          <a:prstGeom prst="rect">
            <a:avLst/>
          </a:prstGeom>
          <a:noFill/>
        </p:spPr>
        <p:txBody>
          <a:bodyPr wrap="square" rtlCol="0">
            <a:spAutoFit/>
          </a:bodyPr>
          <a:lstStyle/>
          <a:p>
            <a:r>
              <a:rPr lang="en-US" dirty="0"/>
              <a:t>HL7 v2</a:t>
            </a:r>
          </a:p>
        </p:txBody>
      </p:sp>
      <p:sp>
        <p:nvSpPr>
          <p:cNvPr id="21" name="TextBox 20"/>
          <p:cNvSpPr txBox="1"/>
          <p:nvPr/>
        </p:nvSpPr>
        <p:spPr>
          <a:xfrm>
            <a:off x="6351335" y="4496211"/>
            <a:ext cx="1379709" cy="369332"/>
          </a:xfrm>
          <a:prstGeom prst="rect">
            <a:avLst/>
          </a:prstGeom>
          <a:noFill/>
        </p:spPr>
        <p:txBody>
          <a:bodyPr wrap="square" rtlCol="0">
            <a:spAutoFit/>
          </a:bodyPr>
          <a:lstStyle/>
          <a:p>
            <a:r>
              <a:rPr lang="en-US" dirty="0"/>
              <a:t>FHIM</a:t>
            </a:r>
          </a:p>
        </p:txBody>
      </p:sp>
      <p:sp>
        <p:nvSpPr>
          <p:cNvPr id="22" name="TextBox 21"/>
          <p:cNvSpPr txBox="1"/>
          <p:nvPr/>
        </p:nvSpPr>
        <p:spPr>
          <a:xfrm>
            <a:off x="6357539" y="5132841"/>
            <a:ext cx="1379709" cy="369332"/>
          </a:xfrm>
          <a:prstGeom prst="rect">
            <a:avLst/>
          </a:prstGeom>
          <a:noFill/>
        </p:spPr>
        <p:txBody>
          <a:bodyPr wrap="square" rtlCol="0">
            <a:spAutoFit/>
          </a:bodyPr>
          <a:lstStyle/>
          <a:p>
            <a:r>
              <a:rPr lang="en-US" dirty="0"/>
              <a:t>CIMI</a:t>
            </a:r>
          </a:p>
        </p:txBody>
      </p:sp>
      <p:sp>
        <p:nvSpPr>
          <p:cNvPr id="23" name="TextBox 22"/>
          <p:cNvSpPr txBox="1"/>
          <p:nvPr/>
        </p:nvSpPr>
        <p:spPr>
          <a:xfrm>
            <a:off x="6379089" y="5720868"/>
            <a:ext cx="1379709" cy="369332"/>
          </a:xfrm>
          <a:prstGeom prst="rect">
            <a:avLst/>
          </a:prstGeom>
          <a:noFill/>
        </p:spPr>
        <p:txBody>
          <a:bodyPr wrap="square" rtlCol="0">
            <a:spAutoFit/>
          </a:bodyPr>
          <a:lstStyle/>
          <a:p>
            <a:r>
              <a:rPr lang="en-US" dirty="0"/>
              <a:t>NIEM</a:t>
            </a:r>
          </a:p>
        </p:txBody>
      </p:sp>
      <p:cxnSp>
        <p:nvCxnSpPr>
          <p:cNvPr id="43" name="Straight Arrow Connector 42"/>
          <p:cNvCxnSpPr>
            <a:stCxn id="41" idx="6"/>
          </p:cNvCxnSpPr>
          <p:nvPr/>
        </p:nvCxnSpPr>
        <p:spPr bwMode="auto">
          <a:xfrm flipV="1">
            <a:off x="2432312" y="4824017"/>
            <a:ext cx="1396150" cy="41261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 name="Oval 5"/>
          <p:cNvSpPr/>
          <p:nvPr/>
        </p:nvSpPr>
        <p:spPr bwMode="auto">
          <a:xfrm>
            <a:off x="3801050" y="2549056"/>
            <a:ext cx="1151280" cy="3289099"/>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7" name="TextBox 6"/>
          <p:cNvSpPr txBox="1"/>
          <p:nvPr/>
        </p:nvSpPr>
        <p:spPr>
          <a:xfrm rot="16200000">
            <a:off x="3245063" y="3855449"/>
            <a:ext cx="2272393" cy="646331"/>
          </a:xfrm>
          <a:prstGeom prst="rect">
            <a:avLst/>
          </a:prstGeom>
          <a:noFill/>
        </p:spPr>
        <p:txBody>
          <a:bodyPr wrap="square" rtlCol="0">
            <a:spAutoFit/>
          </a:bodyPr>
          <a:lstStyle/>
          <a:p>
            <a:pPr algn="ctr"/>
            <a:r>
              <a:rPr lang="en-US" dirty="0"/>
              <a:t>Business Element Dictionary</a:t>
            </a:r>
          </a:p>
        </p:txBody>
      </p:sp>
      <p:sp>
        <p:nvSpPr>
          <p:cNvPr id="32" name="TextBox 31"/>
          <p:cNvSpPr txBox="1"/>
          <p:nvPr/>
        </p:nvSpPr>
        <p:spPr>
          <a:xfrm>
            <a:off x="1469509" y="5599177"/>
            <a:ext cx="1379709" cy="369332"/>
          </a:xfrm>
          <a:prstGeom prst="rect">
            <a:avLst/>
          </a:prstGeom>
          <a:noFill/>
        </p:spPr>
        <p:txBody>
          <a:bodyPr wrap="square" rtlCol="0">
            <a:spAutoFit/>
          </a:bodyPr>
          <a:lstStyle/>
          <a:p>
            <a:r>
              <a:rPr lang="en-US" dirty="0"/>
              <a:t>NIEM</a:t>
            </a:r>
          </a:p>
        </p:txBody>
      </p:sp>
      <p:cxnSp>
        <p:nvCxnSpPr>
          <p:cNvPr id="33" name="Straight Arrow Connector 32"/>
          <p:cNvCxnSpPr/>
          <p:nvPr/>
        </p:nvCxnSpPr>
        <p:spPr bwMode="auto">
          <a:xfrm>
            <a:off x="2418409" y="3962255"/>
            <a:ext cx="1391779" cy="5775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4" name="Straight Arrow Connector 33"/>
          <p:cNvCxnSpPr/>
          <p:nvPr/>
        </p:nvCxnSpPr>
        <p:spPr bwMode="auto">
          <a:xfrm>
            <a:off x="2409272" y="2856752"/>
            <a:ext cx="1483153" cy="39580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6" name="Straight Arrow Connector 35"/>
          <p:cNvCxnSpPr>
            <a:stCxn id="35" idx="6"/>
          </p:cNvCxnSpPr>
          <p:nvPr/>
        </p:nvCxnSpPr>
        <p:spPr bwMode="auto">
          <a:xfrm>
            <a:off x="2432313" y="3437220"/>
            <a:ext cx="1450972" cy="18079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9" name="Straight Arrow Connector 38"/>
          <p:cNvCxnSpPr>
            <a:stCxn id="38" idx="6"/>
          </p:cNvCxnSpPr>
          <p:nvPr/>
        </p:nvCxnSpPr>
        <p:spPr bwMode="auto">
          <a:xfrm flipV="1">
            <a:off x="2435542" y="4431148"/>
            <a:ext cx="1374648" cy="15971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0" name="Straight Arrow Connector 39"/>
          <p:cNvCxnSpPr>
            <a:stCxn id="42" idx="6"/>
          </p:cNvCxnSpPr>
          <p:nvPr/>
        </p:nvCxnSpPr>
        <p:spPr bwMode="auto">
          <a:xfrm flipV="1">
            <a:off x="2432311" y="5180331"/>
            <a:ext cx="1478388" cy="58386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4" name="Straight Arrow Connector 43"/>
          <p:cNvCxnSpPr>
            <a:endCxn id="45" idx="2"/>
          </p:cNvCxnSpPr>
          <p:nvPr/>
        </p:nvCxnSpPr>
        <p:spPr bwMode="auto">
          <a:xfrm flipV="1">
            <a:off x="4934059" y="2919305"/>
            <a:ext cx="1364789" cy="84488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6" name="Straight Arrow Connector 45"/>
          <p:cNvCxnSpPr>
            <a:endCxn id="47" idx="2"/>
          </p:cNvCxnSpPr>
          <p:nvPr/>
        </p:nvCxnSpPr>
        <p:spPr bwMode="auto">
          <a:xfrm flipV="1">
            <a:off x="4961471" y="3499647"/>
            <a:ext cx="1337376" cy="46554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8" name="Straight Arrow Connector 47"/>
          <p:cNvCxnSpPr>
            <a:stCxn id="6" idx="6"/>
            <a:endCxn id="50" idx="2"/>
          </p:cNvCxnSpPr>
          <p:nvPr/>
        </p:nvCxnSpPr>
        <p:spPr bwMode="auto">
          <a:xfrm flipV="1">
            <a:off x="4952330" y="4020005"/>
            <a:ext cx="1339143" cy="17360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9" name="Straight Arrow Connector 48"/>
          <p:cNvCxnSpPr>
            <a:endCxn id="52" idx="2"/>
          </p:cNvCxnSpPr>
          <p:nvPr/>
        </p:nvCxnSpPr>
        <p:spPr bwMode="auto">
          <a:xfrm>
            <a:off x="4934059" y="4449420"/>
            <a:ext cx="1357414" cy="21421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1" name="Straight Arrow Connector 50"/>
          <p:cNvCxnSpPr>
            <a:endCxn id="54" idx="2"/>
          </p:cNvCxnSpPr>
          <p:nvPr/>
        </p:nvCxnSpPr>
        <p:spPr bwMode="auto">
          <a:xfrm>
            <a:off x="4934059" y="4714375"/>
            <a:ext cx="1367805" cy="57441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3" name="Straight Arrow Connector 52"/>
          <p:cNvCxnSpPr>
            <a:endCxn id="55" idx="2"/>
          </p:cNvCxnSpPr>
          <p:nvPr/>
        </p:nvCxnSpPr>
        <p:spPr bwMode="auto">
          <a:xfrm>
            <a:off x="4888374" y="4970194"/>
            <a:ext cx="1414789" cy="92923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1" name="Oval 30"/>
          <p:cNvSpPr/>
          <p:nvPr/>
        </p:nvSpPr>
        <p:spPr bwMode="auto">
          <a:xfrm>
            <a:off x="1361062" y="2660462"/>
            <a:ext cx="1071887" cy="369332"/>
          </a:xfrm>
          <a:prstGeom prst="ellipse">
            <a:avLst/>
          </a:prstGeom>
          <a:solidFill>
            <a:schemeClr val="accent1">
              <a:alpha val="25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35" name="Oval 34"/>
          <p:cNvSpPr/>
          <p:nvPr/>
        </p:nvSpPr>
        <p:spPr bwMode="auto">
          <a:xfrm>
            <a:off x="1360426" y="3252554"/>
            <a:ext cx="1071887" cy="369332"/>
          </a:xfrm>
          <a:prstGeom prst="ellipse">
            <a:avLst/>
          </a:prstGeom>
          <a:solidFill>
            <a:schemeClr val="accent1">
              <a:alpha val="25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37" name="Oval 36"/>
          <p:cNvSpPr/>
          <p:nvPr/>
        </p:nvSpPr>
        <p:spPr bwMode="auto">
          <a:xfrm>
            <a:off x="1360425" y="3806167"/>
            <a:ext cx="1071887" cy="369332"/>
          </a:xfrm>
          <a:prstGeom prst="ellipse">
            <a:avLst/>
          </a:prstGeom>
          <a:solidFill>
            <a:schemeClr val="accent1">
              <a:alpha val="25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38" name="Oval 37"/>
          <p:cNvSpPr/>
          <p:nvPr/>
        </p:nvSpPr>
        <p:spPr bwMode="auto">
          <a:xfrm>
            <a:off x="1363655" y="4406199"/>
            <a:ext cx="1071887" cy="369332"/>
          </a:xfrm>
          <a:prstGeom prst="ellipse">
            <a:avLst/>
          </a:prstGeom>
          <a:solidFill>
            <a:schemeClr val="accent1">
              <a:alpha val="25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41" name="Oval 40"/>
          <p:cNvSpPr/>
          <p:nvPr/>
        </p:nvSpPr>
        <p:spPr bwMode="auto">
          <a:xfrm>
            <a:off x="1360425" y="5051964"/>
            <a:ext cx="1071887" cy="369332"/>
          </a:xfrm>
          <a:prstGeom prst="ellipse">
            <a:avLst/>
          </a:prstGeom>
          <a:solidFill>
            <a:schemeClr val="accent1">
              <a:alpha val="25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42" name="Oval 41"/>
          <p:cNvSpPr/>
          <p:nvPr/>
        </p:nvSpPr>
        <p:spPr bwMode="auto">
          <a:xfrm>
            <a:off x="1360424" y="5579533"/>
            <a:ext cx="1071887" cy="369332"/>
          </a:xfrm>
          <a:prstGeom prst="ellipse">
            <a:avLst/>
          </a:prstGeom>
          <a:solidFill>
            <a:schemeClr val="accent1">
              <a:alpha val="25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45" name="Oval 44"/>
          <p:cNvSpPr/>
          <p:nvPr/>
        </p:nvSpPr>
        <p:spPr bwMode="auto">
          <a:xfrm>
            <a:off x="6298848" y="2734639"/>
            <a:ext cx="1071887" cy="369332"/>
          </a:xfrm>
          <a:prstGeom prst="ellipse">
            <a:avLst/>
          </a:prstGeom>
          <a:solidFill>
            <a:schemeClr val="accent1">
              <a:alpha val="25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47" name="Oval 46"/>
          <p:cNvSpPr/>
          <p:nvPr/>
        </p:nvSpPr>
        <p:spPr bwMode="auto">
          <a:xfrm>
            <a:off x="6298847" y="3314981"/>
            <a:ext cx="1071887" cy="369332"/>
          </a:xfrm>
          <a:prstGeom prst="ellipse">
            <a:avLst/>
          </a:prstGeom>
          <a:solidFill>
            <a:schemeClr val="accent1">
              <a:alpha val="25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50" name="Oval 49"/>
          <p:cNvSpPr/>
          <p:nvPr/>
        </p:nvSpPr>
        <p:spPr bwMode="auto">
          <a:xfrm>
            <a:off x="6291473" y="3835339"/>
            <a:ext cx="1071887" cy="369332"/>
          </a:xfrm>
          <a:prstGeom prst="ellipse">
            <a:avLst/>
          </a:prstGeom>
          <a:solidFill>
            <a:schemeClr val="accent1">
              <a:alpha val="25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52" name="Oval 51"/>
          <p:cNvSpPr/>
          <p:nvPr/>
        </p:nvSpPr>
        <p:spPr bwMode="auto">
          <a:xfrm>
            <a:off x="6291473" y="4478969"/>
            <a:ext cx="1071887" cy="369332"/>
          </a:xfrm>
          <a:prstGeom prst="ellipse">
            <a:avLst/>
          </a:prstGeom>
          <a:solidFill>
            <a:schemeClr val="accent1">
              <a:alpha val="25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54" name="Oval 53"/>
          <p:cNvSpPr/>
          <p:nvPr/>
        </p:nvSpPr>
        <p:spPr bwMode="auto">
          <a:xfrm>
            <a:off x="6301864" y="5104120"/>
            <a:ext cx="1071887" cy="369332"/>
          </a:xfrm>
          <a:prstGeom prst="ellipse">
            <a:avLst/>
          </a:prstGeom>
          <a:solidFill>
            <a:schemeClr val="accent1">
              <a:alpha val="25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55" name="Oval 54"/>
          <p:cNvSpPr/>
          <p:nvPr/>
        </p:nvSpPr>
        <p:spPr bwMode="auto">
          <a:xfrm>
            <a:off x="6303163" y="5714764"/>
            <a:ext cx="1071887" cy="369332"/>
          </a:xfrm>
          <a:prstGeom prst="ellipse">
            <a:avLst/>
          </a:prstGeom>
          <a:solidFill>
            <a:schemeClr val="accent1">
              <a:alpha val="25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3835095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3"/>
          <a:stretch>
            <a:fillRect/>
          </a:stretch>
        </p:blipFill>
        <p:spPr>
          <a:xfrm>
            <a:off x="0" y="3051829"/>
            <a:ext cx="9144000" cy="3806171"/>
          </a:xfrm>
          <a:prstGeom prst="rect">
            <a:avLst/>
          </a:prstGeom>
        </p:spPr>
      </p:pic>
      <p:sp>
        <p:nvSpPr>
          <p:cNvPr id="2" name="Title 1"/>
          <p:cNvSpPr>
            <a:spLocks noGrp="1"/>
          </p:cNvSpPr>
          <p:nvPr>
            <p:ph type="title"/>
          </p:nvPr>
        </p:nvSpPr>
        <p:spPr/>
        <p:txBody>
          <a:bodyPr/>
          <a:lstStyle/>
          <a:p>
            <a:r>
              <a:rPr lang="en-US" dirty="0"/>
              <a:t>Goal</a:t>
            </a:r>
          </a:p>
        </p:txBody>
      </p:sp>
      <p:sp>
        <p:nvSpPr>
          <p:cNvPr id="5" name="TextBox 4"/>
          <p:cNvSpPr txBox="1"/>
          <p:nvPr/>
        </p:nvSpPr>
        <p:spPr>
          <a:xfrm>
            <a:off x="76201" y="990600"/>
            <a:ext cx="8839200" cy="163121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Our goal is “To help people live the healthiest lives possible;” where, the foundation of a Learning Healthcare System is accurate, computable, data starting with the integration of CIMI, FHIM, SOLOR, CQF, DAF and other Information Models into a widely used HL7/ISO standard </a:t>
            </a:r>
            <a:r>
              <a:rPr lang="en-US" sz="2000" baseline="30000" dirty="0">
                <a:latin typeface="Arial" panose="020B0604020202020204" pitchFamily="34" charset="0"/>
                <a:cs typeface="Arial" panose="020B0604020202020204" pitchFamily="34" charset="0"/>
              </a:rPr>
              <a:t>[Stan Huff]  </a:t>
            </a:r>
            <a:r>
              <a:rPr lang="en-US" sz="2000" dirty="0">
                <a:latin typeface="Arial" panose="020B0604020202020204" pitchFamily="34" charset="0"/>
                <a:cs typeface="Arial" panose="020B0604020202020204" pitchFamily="34" charset="0"/>
              </a:rPr>
              <a:t>engaging specifically to bolster FHIR Profiles </a:t>
            </a:r>
          </a:p>
        </p:txBody>
      </p:sp>
      <p:sp>
        <p:nvSpPr>
          <p:cNvPr id="3" name="Slide Number Placeholder 2"/>
          <p:cNvSpPr>
            <a:spLocks noGrp="1"/>
          </p:cNvSpPr>
          <p:nvPr>
            <p:ph type="sldNum" sz="quarter" idx="11"/>
          </p:nvPr>
        </p:nvSpPr>
        <p:spPr>
          <a:xfrm>
            <a:off x="7010400" y="6494463"/>
            <a:ext cx="2133600" cy="365125"/>
          </a:xfrm>
        </p:spPr>
        <p:txBody>
          <a:bodyPr/>
          <a:lstStyle/>
          <a:p>
            <a:fld id="{3FDB7380-9603-43D8-BFF4-722408AEB0E4}" type="slidenum">
              <a:rPr lang="en-US" altLang="en-US" smtClean="0"/>
              <a:pPr/>
              <a:t>3</a:t>
            </a:fld>
            <a:endParaRPr lang="en-US" altLang="en-US" dirty="0"/>
          </a:p>
        </p:txBody>
      </p:sp>
    </p:spTree>
    <p:extLst>
      <p:ext uri="{BB962C8B-B14F-4D97-AF65-F5344CB8AC3E}">
        <p14:creationId xmlns:p14="http://schemas.microsoft.com/office/powerpoint/2010/main" val="2640272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FHIM to FHIR using SIGG</a:t>
            </a:r>
          </a:p>
        </p:txBody>
      </p:sp>
      <p:sp>
        <p:nvSpPr>
          <p:cNvPr id="4" name="Slide Number Placeholder 3"/>
          <p:cNvSpPr>
            <a:spLocks noGrp="1"/>
          </p:cNvSpPr>
          <p:nvPr>
            <p:ph type="sldNum" sz="quarter" idx="10"/>
          </p:nvPr>
        </p:nvSpPr>
        <p:spPr/>
        <p:txBody>
          <a:bodyPr/>
          <a:lstStyle/>
          <a:p>
            <a:pPr>
              <a:defRPr/>
            </a:pPr>
            <a:fld id="{D24B2E2D-847C-44E9-B45B-31ED31F92001}" type="slidenum">
              <a:rPr lang="en-US" altLang="en-US" smtClean="0">
                <a:solidFill>
                  <a:srgbClr val="808080"/>
                </a:solidFill>
              </a:rPr>
              <a:pPr>
                <a:defRPr/>
              </a:pPr>
              <a:t>30</a:t>
            </a:fld>
            <a:endParaRPr lang="en-US" altLang="en-US" dirty="0">
              <a:solidFill>
                <a:srgbClr val="808080"/>
              </a:solidFill>
            </a:endParaRPr>
          </a:p>
        </p:txBody>
      </p:sp>
      <p:sp>
        <p:nvSpPr>
          <p:cNvPr id="141" name="Rectangle 140"/>
          <p:cNvSpPr/>
          <p:nvPr/>
        </p:nvSpPr>
        <p:spPr>
          <a:xfrm>
            <a:off x="83430" y="2529948"/>
            <a:ext cx="7393021" cy="2087017"/>
          </a:xfrm>
          <a:prstGeom prst="rect">
            <a:avLst/>
          </a:prstGeom>
          <a:solidFill>
            <a:srgbClr val="00A14B">
              <a:lumMod val="20000"/>
              <a:lumOff val="80000"/>
            </a:srgbClr>
          </a:solidFill>
          <a:ln w="9525" cap="flat" cmpd="sng" algn="ctr">
            <a:solidFill>
              <a:srgbClr val="1D427C">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Arial"/>
              <a:ea typeface="+mn-ea"/>
              <a:cs typeface="+mn-cs"/>
            </a:endParaRPr>
          </a:p>
        </p:txBody>
      </p:sp>
      <p:sp>
        <p:nvSpPr>
          <p:cNvPr id="142" name="Can 141"/>
          <p:cNvSpPr/>
          <p:nvPr/>
        </p:nvSpPr>
        <p:spPr>
          <a:xfrm>
            <a:off x="172131" y="3161976"/>
            <a:ext cx="822960" cy="822960"/>
          </a:xfrm>
          <a:prstGeom prst="can">
            <a:avLst/>
          </a:prstGeom>
          <a:gradFill rotWithShape="1">
            <a:gsLst>
              <a:gs pos="0">
                <a:srgbClr val="1D427C">
                  <a:tint val="100000"/>
                  <a:shade val="100000"/>
                  <a:satMod val="130000"/>
                </a:srgbClr>
              </a:gs>
              <a:gs pos="100000">
                <a:srgbClr val="1D427C">
                  <a:tint val="50000"/>
                  <a:shade val="100000"/>
                  <a:satMod val="350000"/>
                </a:srgbClr>
              </a:gs>
            </a:gsLst>
            <a:lin ang="16200000" scaled="0"/>
          </a:gradFill>
          <a:ln w="9525" cap="flat" cmpd="sng" algn="ctr">
            <a:solidFill>
              <a:srgbClr val="1D427C">
                <a:shade val="95000"/>
                <a:satMod val="105000"/>
              </a:srgbClr>
            </a:solidFill>
            <a:prstDash val="solid"/>
          </a:ln>
          <a:effectLst>
            <a:outerShdw blurRad="40000" dist="23000" dir="5400000" rotWithShape="0">
              <a:srgbClr val="000000">
                <a:alpha val="35000"/>
              </a:srgbClr>
            </a:outerShdw>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 lastClr="FFFFFF"/>
                </a:solidFill>
                <a:effectLst/>
                <a:uLnTx/>
                <a:uFillTx/>
                <a:latin typeface="Arial"/>
                <a:ea typeface="+mn-ea"/>
                <a:cs typeface="+mn-cs"/>
              </a:rPr>
              <a:t>RI *</a:t>
            </a:r>
          </a:p>
        </p:txBody>
      </p:sp>
      <p:sp>
        <p:nvSpPr>
          <p:cNvPr id="143" name="Oval 142"/>
          <p:cNvSpPr/>
          <p:nvPr/>
        </p:nvSpPr>
        <p:spPr>
          <a:xfrm>
            <a:off x="1066969" y="3743490"/>
            <a:ext cx="1230316" cy="804985"/>
          </a:xfrm>
          <a:prstGeom prst="ellipse">
            <a:avLst/>
          </a:prstGeom>
          <a:solidFill>
            <a:srgbClr val="B8B6B8"/>
          </a:solidFill>
          <a:ln w="9525" cap="flat" cmpd="sng" algn="ctr">
            <a:solidFill>
              <a:srgbClr val="1D427C">
                <a:shade val="95000"/>
                <a:satMod val="105000"/>
              </a:srgbClr>
            </a:solidFill>
            <a:prstDash val="dash"/>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2060"/>
                </a:solidFill>
                <a:effectLst/>
                <a:uLnTx/>
                <a:uFillTx/>
                <a:latin typeface="Arial"/>
                <a:ea typeface="+mn-ea"/>
                <a:cs typeface="+mn-cs"/>
              </a:rPr>
              <a:t>Target</a:t>
            </a:r>
          </a:p>
        </p:txBody>
      </p:sp>
      <p:cxnSp>
        <p:nvCxnSpPr>
          <p:cNvPr id="144" name="Straight Arrow Connector 143"/>
          <p:cNvCxnSpPr>
            <a:stCxn id="142" idx="4"/>
            <a:endCxn id="147" idx="4"/>
          </p:cNvCxnSpPr>
          <p:nvPr/>
        </p:nvCxnSpPr>
        <p:spPr>
          <a:xfrm flipV="1">
            <a:off x="995091" y="2326046"/>
            <a:ext cx="673380" cy="1247410"/>
          </a:xfrm>
          <a:prstGeom prst="straightConnector1">
            <a:avLst/>
          </a:prstGeom>
          <a:noFill/>
          <a:ln w="25400" cap="flat" cmpd="sng" algn="ctr">
            <a:solidFill>
              <a:srgbClr val="1D427C"/>
            </a:solidFill>
            <a:prstDash val="solid"/>
            <a:tailEnd type="arrow"/>
          </a:ln>
          <a:effectLst>
            <a:outerShdw blurRad="40000" dist="20000" dir="5400000" rotWithShape="0">
              <a:srgbClr val="000000">
                <a:alpha val="38000"/>
              </a:srgbClr>
            </a:outerShdw>
          </a:effectLst>
        </p:spPr>
      </p:cxnSp>
      <p:cxnSp>
        <p:nvCxnSpPr>
          <p:cNvPr id="145" name="Straight Arrow Connector 144"/>
          <p:cNvCxnSpPr>
            <a:stCxn id="142" idx="4"/>
            <a:endCxn id="143" idx="1"/>
          </p:cNvCxnSpPr>
          <p:nvPr/>
        </p:nvCxnSpPr>
        <p:spPr>
          <a:xfrm>
            <a:off x="995091" y="3573456"/>
            <a:ext cx="252054" cy="287921"/>
          </a:xfrm>
          <a:prstGeom prst="straightConnector1">
            <a:avLst/>
          </a:prstGeom>
          <a:noFill/>
          <a:ln w="25400" cap="flat" cmpd="sng" algn="ctr">
            <a:solidFill>
              <a:srgbClr val="1D427C"/>
            </a:solidFill>
            <a:prstDash val="solid"/>
            <a:tailEnd type="arrow"/>
          </a:ln>
          <a:effectLst>
            <a:outerShdw blurRad="40000" dist="20000" dir="5400000" rotWithShape="0">
              <a:srgbClr val="000000">
                <a:alpha val="38000"/>
              </a:srgbClr>
            </a:outerShdw>
          </a:effectLst>
        </p:spPr>
      </p:cxnSp>
      <p:sp>
        <p:nvSpPr>
          <p:cNvPr id="146" name="Can 145"/>
          <p:cNvSpPr/>
          <p:nvPr/>
        </p:nvSpPr>
        <p:spPr>
          <a:xfrm>
            <a:off x="3594463" y="3089814"/>
            <a:ext cx="673380" cy="1067267"/>
          </a:xfrm>
          <a:prstGeom prst="can">
            <a:avLst/>
          </a:prstGeom>
          <a:gradFill rotWithShape="1">
            <a:gsLst>
              <a:gs pos="0">
                <a:srgbClr val="1D427C">
                  <a:tint val="100000"/>
                  <a:shade val="100000"/>
                  <a:satMod val="130000"/>
                </a:srgbClr>
              </a:gs>
              <a:gs pos="100000">
                <a:srgbClr val="1D427C">
                  <a:tint val="50000"/>
                  <a:shade val="100000"/>
                  <a:satMod val="350000"/>
                </a:srgbClr>
              </a:gs>
            </a:gsLst>
            <a:lin ang="16200000" scaled="0"/>
          </a:gradFill>
          <a:ln w="9525" cap="flat" cmpd="sng" algn="ctr">
            <a:solidFill>
              <a:srgbClr val="1D427C">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 lastClr="FFFFFF"/>
                </a:solidFill>
                <a:effectLst/>
                <a:uLnTx/>
                <a:uFillTx/>
                <a:latin typeface="Arial"/>
                <a:ea typeface="+mn-ea"/>
                <a:cs typeface="+mn-cs"/>
              </a:rPr>
              <a:t>FHIM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 lastClr="FFFFFF"/>
                </a:solidFill>
                <a:effectLst/>
                <a:uLnTx/>
                <a:uFillTx/>
                <a:latin typeface="Arial"/>
                <a:ea typeface="+mn-ea"/>
                <a:cs typeface="+mn-cs"/>
              </a:rPr>
              <a:t>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 lastClr="FFFFFF"/>
                </a:solidFill>
                <a:effectLst/>
                <a:uLnTx/>
                <a:uFillTx/>
                <a:latin typeface="Arial"/>
                <a:ea typeface="+mn-ea"/>
                <a:cs typeface="+mn-cs"/>
              </a:rPr>
              <a:t>Target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 lastClr="FFFFFF"/>
                </a:solidFill>
                <a:effectLst/>
                <a:uLnTx/>
                <a:uFillTx/>
                <a:latin typeface="Arial"/>
                <a:ea typeface="+mn-ea"/>
                <a:cs typeface="+mn-cs"/>
              </a:rPr>
              <a:t>Deltas</a:t>
            </a:r>
          </a:p>
        </p:txBody>
      </p:sp>
      <p:sp>
        <p:nvSpPr>
          <p:cNvPr id="147" name="Oval 146"/>
          <p:cNvSpPr/>
          <p:nvPr/>
        </p:nvSpPr>
        <p:spPr>
          <a:xfrm>
            <a:off x="952758" y="1606174"/>
            <a:ext cx="1431425" cy="719872"/>
          </a:xfrm>
          <a:prstGeom prst="ellipse">
            <a:avLst/>
          </a:prstGeom>
          <a:gradFill rotWithShape="1">
            <a:gsLst>
              <a:gs pos="0">
                <a:srgbClr val="1D427C">
                  <a:tint val="100000"/>
                  <a:shade val="100000"/>
                  <a:satMod val="130000"/>
                </a:srgbClr>
              </a:gs>
              <a:gs pos="100000">
                <a:srgbClr val="1D427C">
                  <a:tint val="50000"/>
                  <a:shade val="100000"/>
                  <a:satMod val="350000"/>
                </a:srgbClr>
              </a:gs>
            </a:gsLst>
            <a:lin ang="16200000" scaled="0"/>
          </a:gradFill>
          <a:ln w="9525" cap="flat" cmpd="sng" algn="ctr">
            <a:solidFill>
              <a:srgbClr val="1D427C">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ysClr val="window" lastClr="FFFFFF"/>
                </a:solidFill>
                <a:effectLst/>
                <a:uLnTx/>
                <a:uFillTx/>
                <a:latin typeface="Arial"/>
                <a:ea typeface="+mn-ea"/>
                <a:cs typeface="+mn-cs"/>
              </a:rPr>
              <a:t>FHIM</a:t>
            </a:r>
          </a:p>
        </p:txBody>
      </p:sp>
      <p:sp>
        <p:nvSpPr>
          <p:cNvPr id="148" name="Oval 147"/>
          <p:cNvSpPr/>
          <p:nvPr/>
        </p:nvSpPr>
        <p:spPr>
          <a:xfrm>
            <a:off x="5594041" y="3043092"/>
            <a:ext cx="1785334" cy="1158683"/>
          </a:xfrm>
          <a:prstGeom prst="ellipse">
            <a:avLst/>
          </a:prstGeom>
          <a:solidFill>
            <a:srgbClr val="B8B6B8"/>
          </a:solidFill>
          <a:ln w="9525" cap="flat" cmpd="sng" algn="ctr">
            <a:solidFill>
              <a:srgbClr val="1D427C">
                <a:shade val="95000"/>
                <a:satMod val="105000"/>
              </a:srgbClr>
            </a:solidFill>
            <a:prstDash val="dash"/>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2060"/>
                </a:solidFill>
                <a:effectLst/>
                <a:uLnTx/>
                <a:uFillTx/>
                <a:latin typeface="Arial"/>
                <a:ea typeface="+mn-ea"/>
                <a:cs typeface="+mn-cs"/>
              </a:rPr>
              <a:t>Implementation</a:t>
            </a:r>
          </a:p>
        </p:txBody>
      </p:sp>
      <p:sp>
        <p:nvSpPr>
          <p:cNvPr id="149" name="Round Diagonal Corner Rectangle 148"/>
          <p:cNvSpPr/>
          <p:nvPr/>
        </p:nvSpPr>
        <p:spPr>
          <a:xfrm>
            <a:off x="4457951" y="3165234"/>
            <a:ext cx="914400" cy="914400"/>
          </a:xfrm>
          <a:prstGeom prst="round2DiagRect">
            <a:avLst/>
          </a:prstGeom>
          <a:solidFill>
            <a:srgbClr val="B8B6B8"/>
          </a:solidFill>
          <a:ln w="9525" cap="flat" cmpd="sng" algn="ctr">
            <a:solidFill>
              <a:srgbClr val="1D427C">
                <a:shade val="95000"/>
                <a:satMod val="105000"/>
              </a:srgbClr>
            </a:solidFill>
            <a:prstDash val="dash"/>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2060"/>
                </a:solidFill>
                <a:effectLst/>
                <a:uLnTx/>
                <a:uFillTx/>
                <a:latin typeface="Arial"/>
                <a:ea typeface="+mn-ea"/>
                <a:cs typeface="+mn-cs"/>
              </a:rPr>
              <a:t>Generate</a:t>
            </a:r>
          </a:p>
        </p:txBody>
      </p:sp>
      <p:sp>
        <p:nvSpPr>
          <p:cNvPr id="150" name="Round Diagonal Corner Rectangle 149"/>
          <p:cNvSpPr/>
          <p:nvPr/>
        </p:nvSpPr>
        <p:spPr>
          <a:xfrm>
            <a:off x="2450926" y="3162296"/>
            <a:ext cx="914400" cy="914400"/>
          </a:xfrm>
          <a:prstGeom prst="round2DiagRect">
            <a:avLst/>
          </a:prstGeom>
          <a:solidFill>
            <a:srgbClr val="B8B6B8"/>
          </a:solidFill>
          <a:ln w="9525" cap="flat" cmpd="sng" algn="ctr">
            <a:solidFill>
              <a:srgbClr val="1D427C">
                <a:shade val="95000"/>
                <a:satMod val="105000"/>
              </a:srgbClr>
            </a:solidFill>
            <a:prstDash val="dash"/>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2060"/>
                </a:solidFill>
                <a:effectLst/>
                <a:uLnTx/>
                <a:uFillTx/>
                <a:latin typeface="Arial"/>
                <a:ea typeface="+mn-ea"/>
                <a:cs typeface="+mn-cs"/>
              </a:rPr>
              <a:t>Compare</a:t>
            </a:r>
          </a:p>
        </p:txBody>
      </p:sp>
      <p:cxnSp>
        <p:nvCxnSpPr>
          <p:cNvPr id="151" name="Straight Arrow Connector 150"/>
          <p:cNvCxnSpPr>
            <a:stCxn id="147" idx="4"/>
            <a:endCxn id="150" idx="2"/>
          </p:cNvCxnSpPr>
          <p:nvPr/>
        </p:nvCxnSpPr>
        <p:spPr>
          <a:xfrm>
            <a:off x="1668471" y="2326046"/>
            <a:ext cx="782455" cy="1293450"/>
          </a:xfrm>
          <a:prstGeom prst="straightConnector1">
            <a:avLst/>
          </a:prstGeom>
          <a:noFill/>
          <a:ln w="25400" cap="flat" cmpd="sng" algn="ctr">
            <a:solidFill>
              <a:srgbClr val="1D427C"/>
            </a:solidFill>
            <a:prstDash val="solid"/>
            <a:tailEnd type="arrow"/>
          </a:ln>
          <a:effectLst>
            <a:outerShdw blurRad="40000" dist="20000" dir="5400000" rotWithShape="0">
              <a:srgbClr val="000000">
                <a:alpha val="38000"/>
              </a:srgbClr>
            </a:outerShdw>
          </a:effectLst>
        </p:spPr>
      </p:cxnSp>
      <p:cxnSp>
        <p:nvCxnSpPr>
          <p:cNvPr id="152" name="Straight Arrow Connector 151"/>
          <p:cNvCxnSpPr>
            <a:stCxn id="143" idx="7"/>
            <a:endCxn id="150" idx="2"/>
          </p:cNvCxnSpPr>
          <p:nvPr/>
        </p:nvCxnSpPr>
        <p:spPr>
          <a:xfrm flipV="1">
            <a:off x="2117109" y="3619496"/>
            <a:ext cx="333817" cy="241881"/>
          </a:xfrm>
          <a:prstGeom prst="straightConnector1">
            <a:avLst/>
          </a:prstGeom>
          <a:noFill/>
          <a:ln w="25400" cap="flat" cmpd="sng" algn="ctr">
            <a:solidFill>
              <a:srgbClr val="1D427C"/>
            </a:solidFill>
            <a:prstDash val="solid"/>
            <a:tailEnd type="arrow"/>
          </a:ln>
          <a:effectLst>
            <a:outerShdw blurRad="40000" dist="20000" dir="5400000" rotWithShape="0">
              <a:srgbClr val="000000">
                <a:alpha val="38000"/>
              </a:srgbClr>
            </a:outerShdw>
          </a:effectLst>
        </p:spPr>
      </p:cxnSp>
      <p:cxnSp>
        <p:nvCxnSpPr>
          <p:cNvPr id="153" name="Straight Arrow Connector 152"/>
          <p:cNvCxnSpPr>
            <a:stCxn id="150" idx="0"/>
            <a:endCxn id="146" idx="2"/>
          </p:cNvCxnSpPr>
          <p:nvPr/>
        </p:nvCxnSpPr>
        <p:spPr>
          <a:xfrm>
            <a:off x="3365326" y="3619496"/>
            <a:ext cx="229137" cy="3952"/>
          </a:xfrm>
          <a:prstGeom prst="straightConnector1">
            <a:avLst/>
          </a:prstGeom>
          <a:noFill/>
          <a:ln w="25400" cap="flat" cmpd="sng" algn="ctr">
            <a:solidFill>
              <a:srgbClr val="1D427C"/>
            </a:solidFill>
            <a:prstDash val="solid"/>
            <a:tailEnd type="arrow"/>
          </a:ln>
          <a:effectLst>
            <a:outerShdw blurRad="40000" dist="20000" dir="5400000" rotWithShape="0">
              <a:srgbClr val="000000">
                <a:alpha val="38000"/>
              </a:srgbClr>
            </a:outerShdw>
          </a:effectLst>
        </p:spPr>
      </p:cxnSp>
      <p:cxnSp>
        <p:nvCxnSpPr>
          <p:cNvPr id="154" name="Straight Arrow Connector 153"/>
          <p:cNvCxnSpPr>
            <a:stCxn id="146" idx="4"/>
            <a:endCxn id="149" idx="2"/>
          </p:cNvCxnSpPr>
          <p:nvPr/>
        </p:nvCxnSpPr>
        <p:spPr>
          <a:xfrm flipV="1">
            <a:off x="4267843" y="3622434"/>
            <a:ext cx="190108" cy="1014"/>
          </a:xfrm>
          <a:prstGeom prst="straightConnector1">
            <a:avLst/>
          </a:prstGeom>
          <a:noFill/>
          <a:ln w="25400" cap="flat" cmpd="sng" algn="ctr">
            <a:solidFill>
              <a:srgbClr val="1D427C"/>
            </a:solidFill>
            <a:prstDash val="solid"/>
            <a:tailEnd type="arrow"/>
          </a:ln>
          <a:effectLst>
            <a:outerShdw blurRad="40000" dist="20000" dir="5400000" rotWithShape="0">
              <a:srgbClr val="000000">
                <a:alpha val="38000"/>
              </a:srgbClr>
            </a:outerShdw>
          </a:effectLst>
        </p:spPr>
      </p:cxnSp>
      <p:cxnSp>
        <p:nvCxnSpPr>
          <p:cNvPr id="155" name="Straight Arrow Connector 154"/>
          <p:cNvCxnSpPr>
            <a:stCxn id="149" idx="0"/>
            <a:endCxn id="148" idx="2"/>
          </p:cNvCxnSpPr>
          <p:nvPr/>
        </p:nvCxnSpPr>
        <p:spPr>
          <a:xfrm>
            <a:off x="5372351" y="3622434"/>
            <a:ext cx="221690" cy="0"/>
          </a:xfrm>
          <a:prstGeom prst="straightConnector1">
            <a:avLst/>
          </a:prstGeom>
          <a:noFill/>
          <a:ln w="25400" cap="flat" cmpd="sng" algn="ctr">
            <a:solidFill>
              <a:srgbClr val="1D427C"/>
            </a:solidFill>
            <a:prstDash val="solid"/>
            <a:tailEnd type="arrow"/>
          </a:ln>
          <a:effectLst>
            <a:outerShdw blurRad="40000" dist="20000" dir="5400000" rotWithShape="0">
              <a:srgbClr val="000000">
                <a:alpha val="38000"/>
              </a:srgbClr>
            </a:outerShdw>
          </a:effectLst>
        </p:spPr>
      </p:cxnSp>
      <p:sp>
        <p:nvSpPr>
          <p:cNvPr id="156" name="Oval 155"/>
          <p:cNvSpPr/>
          <p:nvPr/>
        </p:nvSpPr>
        <p:spPr>
          <a:xfrm>
            <a:off x="1247145" y="5063126"/>
            <a:ext cx="876214" cy="772407"/>
          </a:xfrm>
          <a:prstGeom prst="ellipse">
            <a:avLst/>
          </a:prstGeom>
          <a:solidFill>
            <a:srgbClr val="1D427C"/>
          </a:solidFill>
          <a:ln w="9525" cap="flat" cmpd="sng" algn="ctr">
            <a:solidFill>
              <a:srgbClr val="1D427C">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 lastClr="FFFFFF"/>
                </a:solidFill>
                <a:effectLst/>
                <a:uLnTx/>
                <a:uFillTx/>
                <a:latin typeface="Arial"/>
                <a:ea typeface="+mn-ea"/>
                <a:cs typeface="+mn-cs"/>
              </a:rPr>
              <a:t>FHIR UML</a:t>
            </a:r>
          </a:p>
        </p:txBody>
      </p:sp>
      <p:cxnSp>
        <p:nvCxnSpPr>
          <p:cNvPr id="157" name="Straight Arrow Connector 156"/>
          <p:cNvCxnSpPr>
            <a:stCxn id="156" idx="0"/>
            <a:endCxn id="143" idx="4"/>
          </p:cNvCxnSpPr>
          <p:nvPr/>
        </p:nvCxnSpPr>
        <p:spPr>
          <a:xfrm flipH="1" flipV="1">
            <a:off x="1682127" y="4548475"/>
            <a:ext cx="3125" cy="514651"/>
          </a:xfrm>
          <a:prstGeom prst="straightConnector1">
            <a:avLst/>
          </a:prstGeom>
          <a:noFill/>
          <a:ln w="63500" cap="flat" cmpd="sng" algn="ctr">
            <a:solidFill>
              <a:srgbClr val="1D427C"/>
            </a:solidFill>
            <a:prstDash val="solid"/>
            <a:tailEnd type="arrow"/>
          </a:ln>
          <a:effectLst>
            <a:outerShdw blurRad="40000" dist="20000" dir="5400000" rotWithShape="0">
              <a:srgbClr val="000000">
                <a:alpha val="38000"/>
              </a:srgbClr>
            </a:outerShdw>
          </a:effectLst>
        </p:spPr>
      </p:cxnSp>
      <p:sp>
        <p:nvSpPr>
          <p:cNvPr id="158" name="Round Diagonal Corner Rectangle 157"/>
          <p:cNvSpPr/>
          <p:nvPr/>
        </p:nvSpPr>
        <p:spPr>
          <a:xfrm>
            <a:off x="2450925" y="4965137"/>
            <a:ext cx="1143537" cy="914400"/>
          </a:xfrm>
          <a:prstGeom prst="round2DiagRect">
            <a:avLst/>
          </a:prstGeom>
          <a:solidFill>
            <a:srgbClr val="1D427C"/>
          </a:solidFill>
          <a:ln w="9525" cap="flat" cmpd="sng" algn="ctr">
            <a:solidFill>
              <a:srgbClr val="1D427C">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ysClr val="window" lastClr="FFFFFF"/>
                </a:solidFill>
                <a:latin typeface="Arial"/>
              </a:rPr>
              <a:t>Gap and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 lastClr="FFFFFF"/>
                </a:solidFill>
                <a:effectLst/>
                <a:uLnTx/>
                <a:uFillTx/>
                <a:latin typeface="Arial"/>
                <a:ea typeface="+mn-ea"/>
                <a:cs typeface="+mn-cs"/>
              </a:rPr>
              <a:t>Traceability</a:t>
            </a:r>
            <a:r>
              <a:rPr kumimoji="0" lang="en-US" sz="1200" b="0" i="0" u="none" strike="noStrike" kern="0" cap="none" spc="0" normalizeH="0" noProof="0" dirty="0">
                <a:ln>
                  <a:noFill/>
                </a:ln>
                <a:solidFill>
                  <a:sysClr val="window" lastClr="FFFFFF"/>
                </a:solidFill>
                <a:effectLst/>
                <a:uLnTx/>
                <a:uFillTx/>
                <a:latin typeface="Arial"/>
                <a:ea typeface="+mn-ea"/>
                <a:cs typeface="+mn-cs"/>
              </a:rPr>
              <a:t> Report</a:t>
            </a:r>
            <a:endParaRPr kumimoji="0" lang="en-US" sz="1200" b="0" i="0" u="none" strike="noStrike" kern="0" cap="none" spc="0" normalizeH="0" baseline="0" noProof="0" dirty="0">
              <a:ln>
                <a:noFill/>
              </a:ln>
              <a:solidFill>
                <a:sysClr val="window" lastClr="FFFFFF"/>
              </a:solidFill>
              <a:effectLst/>
              <a:uLnTx/>
              <a:uFillTx/>
              <a:latin typeface="Arial"/>
              <a:ea typeface="+mn-ea"/>
              <a:cs typeface="+mn-cs"/>
            </a:endParaRPr>
          </a:p>
        </p:txBody>
      </p:sp>
      <p:cxnSp>
        <p:nvCxnSpPr>
          <p:cNvPr id="159" name="Straight Arrow Connector 158"/>
          <p:cNvCxnSpPr>
            <a:stCxn id="150" idx="1"/>
            <a:endCxn id="158" idx="3"/>
          </p:cNvCxnSpPr>
          <p:nvPr/>
        </p:nvCxnSpPr>
        <p:spPr>
          <a:xfrm>
            <a:off x="2908126" y="4076696"/>
            <a:ext cx="114568" cy="888441"/>
          </a:xfrm>
          <a:prstGeom prst="straightConnector1">
            <a:avLst/>
          </a:prstGeom>
          <a:noFill/>
          <a:ln w="63500" cap="flat" cmpd="sng" algn="ctr">
            <a:solidFill>
              <a:srgbClr val="1D427C"/>
            </a:solidFill>
            <a:prstDash val="solid"/>
            <a:tailEnd type="arrow"/>
          </a:ln>
          <a:effectLst>
            <a:outerShdw blurRad="40000" dist="20000" dir="5400000" rotWithShape="0">
              <a:srgbClr val="000000">
                <a:alpha val="38000"/>
              </a:srgbClr>
            </a:outerShdw>
          </a:effectLst>
        </p:spPr>
      </p:cxnSp>
      <p:sp>
        <p:nvSpPr>
          <p:cNvPr id="160" name="Round Diagonal Corner Rectangle 159"/>
          <p:cNvSpPr/>
          <p:nvPr/>
        </p:nvSpPr>
        <p:spPr>
          <a:xfrm>
            <a:off x="4485050" y="4965137"/>
            <a:ext cx="914400" cy="914400"/>
          </a:xfrm>
          <a:prstGeom prst="round2DiagRect">
            <a:avLst/>
          </a:prstGeom>
          <a:solidFill>
            <a:srgbClr val="1D427C"/>
          </a:solidFill>
          <a:ln w="9525" cap="flat" cmpd="sng" algn="ctr">
            <a:solidFill>
              <a:srgbClr val="1D427C">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 lastClr="FFFFFF"/>
                </a:solidFill>
                <a:effectLst/>
                <a:uLnTx/>
                <a:uFillTx/>
                <a:latin typeface="Arial"/>
                <a:ea typeface="+mn-ea"/>
                <a:cs typeface="+mn-cs"/>
              </a:rPr>
              <a:t>FHIR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 lastClr="FFFFFF"/>
                </a:solidFill>
                <a:effectLst/>
                <a:uLnTx/>
                <a:uFillTx/>
                <a:latin typeface="Arial"/>
                <a:ea typeface="+mn-ea"/>
                <a:cs typeface="+mn-cs"/>
              </a:rPr>
              <a:t>Generate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 lastClr="FFFFFF"/>
                </a:solidFill>
                <a:effectLst/>
                <a:uLnTx/>
                <a:uFillTx/>
                <a:latin typeface="Arial"/>
                <a:ea typeface="+mn-ea"/>
                <a:cs typeface="+mn-cs"/>
              </a:rPr>
              <a:t>Profile</a:t>
            </a:r>
          </a:p>
        </p:txBody>
      </p:sp>
      <p:cxnSp>
        <p:nvCxnSpPr>
          <p:cNvPr id="161" name="Straight Arrow Connector 160"/>
          <p:cNvCxnSpPr>
            <a:stCxn id="149" idx="1"/>
            <a:endCxn id="160" idx="3"/>
          </p:cNvCxnSpPr>
          <p:nvPr/>
        </p:nvCxnSpPr>
        <p:spPr>
          <a:xfrm>
            <a:off x="4915151" y="4079634"/>
            <a:ext cx="27099" cy="885503"/>
          </a:xfrm>
          <a:prstGeom prst="straightConnector1">
            <a:avLst/>
          </a:prstGeom>
          <a:noFill/>
          <a:ln w="63500" cap="flat" cmpd="sng" algn="ctr">
            <a:solidFill>
              <a:srgbClr val="1D427C"/>
            </a:solidFill>
            <a:prstDash val="solid"/>
            <a:tailEnd type="arrow"/>
          </a:ln>
          <a:effectLst>
            <a:outerShdw blurRad="40000" dist="20000" dir="5400000" rotWithShape="0">
              <a:srgbClr val="000000">
                <a:alpha val="38000"/>
              </a:srgbClr>
            </a:outerShdw>
          </a:effectLst>
        </p:spPr>
      </p:cxnSp>
      <p:sp>
        <p:nvSpPr>
          <p:cNvPr id="162" name="Oval 161"/>
          <p:cNvSpPr/>
          <p:nvPr/>
        </p:nvSpPr>
        <p:spPr>
          <a:xfrm>
            <a:off x="7874273" y="2978168"/>
            <a:ext cx="1171434" cy="1282655"/>
          </a:xfrm>
          <a:prstGeom prst="ellipse">
            <a:avLst/>
          </a:prstGeom>
          <a:gradFill rotWithShape="1">
            <a:gsLst>
              <a:gs pos="0">
                <a:srgbClr val="D21242">
                  <a:tint val="100000"/>
                  <a:shade val="100000"/>
                  <a:satMod val="130000"/>
                </a:srgbClr>
              </a:gs>
              <a:gs pos="100000">
                <a:srgbClr val="D21242">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ysClr val="window" lastClr="FFFFFF"/>
                </a:solidFill>
                <a:effectLst/>
                <a:uLnTx/>
                <a:uFillTx/>
                <a:latin typeface="Arial"/>
                <a:ea typeface="+mn-ea"/>
                <a:cs typeface="+mn-cs"/>
              </a:rPr>
              <a:t>FHIR</a:t>
            </a:r>
            <a:r>
              <a:rPr kumimoji="0" lang="en-US" sz="1600" b="0" i="0" u="none" strike="noStrike" kern="0" cap="none" spc="0" normalizeH="0" baseline="0" noProof="0" dirty="0">
                <a:ln>
                  <a:noFill/>
                </a:ln>
                <a:solidFill>
                  <a:sysClr val="window" lastClr="FFFFFF"/>
                </a:solidFill>
                <a:effectLst/>
                <a:uLnTx/>
                <a:uFillTx/>
                <a:latin typeface="Arial"/>
                <a:ea typeface="+mn-ea"/>
                <a:cs typeface="+mn-cs"/>
              </a:rPr>
              <a:t> Profile</a:t>
            </a:r>
          </a:p>
        </p:txBody>
      </p:sp>
      <p:cxnSp>
        <p:nvCxnSpPr>
          <p:cNvPr id="163" name="Straight Arrow Connector 162"/>
          <p:cNvCxnSpPr>
            <a:stCxn id="148" idx="6"/>
            <a:endCxn id="162" idx="2"/>
          </p:cNvCxnSpPr>
          <p:nvPr/>
        </p:nvCxnSpPr>
        <p:spPr>
          <a:xfrm flipV="1">
            <a:off x="7379375" y="3619496"/>
            <a:ext cx="494898" cy="2938"/>
          </a:xfrm>
          <a:prstGeom prst="straightConnector1">
            <a:avLst/>
          </a:prstGeom>
          <a:noFill/>
          <a:ln w="63500" cap="flat" cmpd="sng" algn="ctr">
            <a:solidFill>
              <a:srgbClr val="1D427C"/>
            </a:solidFill>
            <a:prstDash val="solid"/>
            <a:tailEnd type="arrow"/>
          </a:ln>
          <a:effectLst>
            <a:outerShdw blurRad="40000" dist="20000" dir="5400000" rotWithShape="0">
              <a:srgbClr val="000000">
                <a:alpha val="38000"/>
              </a:srgbClr>
            </a:outerShdw>
          </a:effectLst>
        </p:spPr>
      </p:cxnSp>
      <p:sp>
        <p:nvSpPr>
          <p:cNvPr id="164" name="TextBox 163"/>
          <p:cNvSpPr txBox="1"/>
          <p:nvPr/>
        </p:nvSpPr>
        <p:spPr>
          <a:xfrm>
            <a:off x="2974181" y="4280598"/>
            <a:ext cx="879008"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Creates</a:t>
            </a:r>
          </a:p>
        </p:txBody>
      </p:sp>
      <p:sp>
        <p:nvSpPr>
          <p:cNvPr id="165" name="TextBox 164"/>
          <p:cNvSpPr txBox="1"/>
          <p:nvPr/>
        </p:nvSpPr>
        <p:spPr>
          <a:xfrm>
            <a:off x="4919673" y="4344195"/>
            <a:ext cx="77570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Uses</a:t>
            </a:r>
          </a:p>
        </p:txBody>
      </p:sp>
      <p:sp>
        <p:nvSpPr>
          <p:cNvPr id="166" name="TextBox 165"/>
          <p:cNvSpPr txBox="1"/>
          <p:nvPr/>
        </p:nvSpPr>
        <p:spPr>
          <a:xfrm>
            <a:off x="7486064" y="4343456"/>
            <a:ext cx="1237296"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Created</a:t>
            </a:r>
            <a:r>
              <a:rPr kumimoji="0" lang="en-US" sz="1400" b="0" i="0" u="none" strike="noStrike" kern="0" cap="none" spc="0" normalizeH="0" noProof="0" dirty="0">
                <a:ln>
                  <a:noFill/>
                </a:ln>
                <a:solidFill>
                  <a:sysClr val="windowText" lastClr="000000"/>
                </a:solidFill>
                <a:effectLst/>
                <a:uLnTx/>
                <a:uFillTx/>
              </a:rPr>
              <a:t> using MDHT</a:t>
            </a:r>
            <a:endParaRPr kumimoji="0" lang="en-US" sz="1400" b="0" i="0" u="none" strike="noStrike" kern="0" cap="none" spc="0" normalizeH="0" baseline="0" noProof="0" dirty="0">
              <a:ln>
                <a:noFill/>
              </a:ln>
              <a:solidFill>
                <a:sysClr val="windowText" lastClr="000000"/>
              </a:solidFill>
              <a:effectLst/>
              <a:uLnTx/>
              <a:uFillTx/>
            </a:endParaRPr>
          </a:p>
        </p:txBody>
      </p:sp>
      <p:sp>
        <p:nvSpPr>
          <p:cNvPr id="167" name="TextBox 166"/>
          <p:cNvSpPr txBox="1"/>
          <p:nvPr/>
        </p:nvSpPr>
        <p:spPr>
          <a:xfrm>
            <a:off x="919493" y="4686981"/>
            <a:ext cx="77570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Uses</a:t>
            </a:r>
          </a:p>
        </p:txBody>
      </p:sp>
      <p:sp>
        <p:nvSpPr>
          <p:cNvPr id="169" name="Rectangle 168"/>
          <p:cNvSpPr/>
          <p:nvPr/>
        </p:nvSpPr>
        <p:spPr>
          <a:xfrm>
            <a:off x="241984" y="5978219"/>
            <a:ext cx="2103461" cy="338554"/>
          </a:xfrm>
          <a:prstGeom prst="rect">
            <a:avLst/>
          </a:prstGeom>
        </p:spPr>
        <p:txBody>
          <a:bodyPr wrap="none">
            <a:spAutoFit/>
          </a:bodyPr>
          <a:lstStyle/>
          <a:p>
            <a:r>
              <a:rPr lang="en-US" sz="1600" dirty="0">
                <a:solidFill>
                  <a:srgbClr val="000000"/>
                </a:solidFill>
              </a:rPr>
              <a:t>* RI – Referent Index</a:t>
            </a:r>
          </a:p>
        </p:txBody>
      </p:sp>
      <p:sp>
        <p:nvSpPr>
          <p:cNvPr id="40" name="Oval 39"/>
          <p:cNvSpPr/>
          <p:nvPr/>
        </p:nvSpPr>
        <p:spPr>
          <a:xfrm>
            <a:off x="1567254" y="2672717"/>
            <a:ext cx="895071" cy="589855"/>
          </a:xfrm>
          <a:prstGeom prst="ellipse">
            <a:avLst/>
          </a:prstGeom>
          <a:solidFill>
            <a:srgbClr val="B8B6B8"/>
          </a:solidFill>
          <a:ln w="9525" cap="flat" cmpd="sng" algn="ctr">
            <a:solidFill>
              <a:srgbClr val="1D427C">
                <a:shade val="95000"/>
                <a:satMod val="105000"/>
              </a:srgbClr>
            </a:solidFill>
            <a:prstDash val="dash"/>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2060"/>
                </a:solidFill>
                <a:effectLst/>
                <a:uLnTx/>
                <a:uFillTx/>
                <a:latin typeface="Arial"/>
                <a:ea typeface="+mn-ea"/>
                <a:cs typeface="+mn-cs"/>
              </a:rPr>
              <a:t>FHIM</a:t>
            </a:r>
          </a:p>
        </p:txBody>
      </p:sp>
      <p:sp>
        <p:nvSpPr>
          <p:cNvPr id="168" name="TextBox 167"/>
          <p:cNvSpPr txBox="1"/>
          <p:nvPr/>
        </p:nvSpPr>
        <p:spPr>
          <a:xfrm>
            <a:off x="3345832" y="2579989"/>
            <a:ext cx="3615484"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MDMI Framework</a:t>
            </a:r>
          </a:p>
        </p:txBody>
      </p:sp>
    </p:spTree>
    <p:extLst>
      <p:ext uri="{BB962C8B-B14F-4D97-AF65-F5344CB8AC3E}">
        <p14:creationId xmlns:p14="http://schemas.microsoft.com/office/powerpoint/2010/main" val="1292561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Clinical Impact – Benefits &amp; Advantages</a:t>
            </a:r>
            <a:endParaRPr lang="en-US" dirty="0"/>
          </a:p>
        </p:txBody>
      </p:sp>
      <p:sp>
        <p:nvSpPr>
          <p:cNvPr id="3" name="Slide Number Placeholder 2"/>
          <p:cNvSpPr>
            <a:spLocks noGrp="1"/>
          </p:cNvSpPr>
          <p:nvPr>
            <p:ph type="sldNum" sz="quarter" idx="10"/>
          </p:nvPr>
        </p:nvSpPr>
        <p:spPr/>
        <p:txBody>
          <a:bodyPr/>
          <a:lstStyle/>
          <a:p>
            <a:pPr>
              <a:defRPr/>
            </a:pPr>
            <a:fld id="{5B1AF43B-DC5F-4813-A4DA-17F2F6C1393F}" type="slidenum">
              <a:rPr lang="en-US" smtClean="0"/>
              <a:pPr>
                <a:defRPr/>
              </a:pPr>
              <a:t>31</a:t>
            </a:fld>
            <a:endParaRPr lang="en-US" dirty="0"/>
          </a:p>
        </p:txBody>
      </p:sp>
      <p:grpSp>
        <p:nvGrpSpPr>
          <p:cNvPr id="4" name="Group 3"/>
          <p:cNvGrpSpPr/>
          <p:nvPr/>
        </p:nvGrpSpPr>
        <p:grpSpPr>
          <a:xfrm>
            <a:off x="196500" y="1349724"/>
            <a:ext cx="8760990" cy="5065896"/>
            <a:chOff x="112143" y="1181819"/>
            <a:chExt cx="8892628" cy="5173432"/>
          </a:xfrm>
        </p:grpSpPr>
        <p:grpSp>
          <p:nvGrpSpPr>
            <p:cNvPr id="5" name="Group 4"/>
            <p:cNvGrpSpPr/>
            <p:nvPr/>
          </p:nvGrpSpPr>
          <p:grpSpPr>
            <a:xfrm>
              <a:off x="112143" y="1181819"/>
              <a:ext cx="8892628" cy="5173432"/>
              <a:chOff x="112143" y="1181819"/>
              <a:chExt cx="8892628" cy="5173432"/>
            </a:xfrm>
          </p:grpSpPr>
          <p:grpSp>
            <p:nvGrpSpPr>
              <p:cNvPr id="12" name="Group 11"/>
              <p:cNvGrpSpPr/>
              <p:nvPr/>
            </p:nvGrpSpPr>
            <p:grpSpPr>
              <a:xfrm>
                <a:off x="112143" y="1181819"/>
                <a:ext cx="8892628" cy="5173432"/>
                <a:chOff x="112143" y="1181819"/>
                <a:chExt cx="8892628" cy="5173432"/>
              </a:xfrm>
            </p:grpSpPr>
            <p:grpSp>
              <p:nvGrpSpPr>
                <p:cNvPr id="14" name="Group 13"/>
                <p:cNvGrpSpPr/>
                <p:nvPr/>
              </p:nvGrpSpPr>
              <p:grpSpPr>
                <a:xfrm>
                  <a:off x="112143" y="1181819"/>
                  <a:ext cx="8892628" cy="5173432"/>
                  <a:chOff x="112143" y="1181819"/>
                  <a:chExt cx="8892628" cy="5173432"/>
                </a:xfrm>
              </p:grpSpPr>
              <p:grpSp>
                <p:nvGrpSpPr>
                  <p:cNvPr id="16" name="Group 15"/>
                  <p:cNvGrpSpPr/>
                  <p:nvPr/>
                </p:nvGrpSpPr>
                <p:grpSpPr>
                  <a:xfrm>
                    <a:off x="112143" y="1181819"/>
                    <a:ext cx="3979937" cy="3779644"/>
                    <a:chOff x="112143" y="1181819"/>
                    <a:chExt cx="3979937" cy="3779644"/>
                  </a:xfrm>
                </p:grpSpPr>
                <p:sp>
                  <p:nvSpPr>
                    <p:cNvPr id="30" name="Oval 29"/>
                    <p:cNvSpPr/>
                    <p:nvPr/>
                  </p:nvSpPr>
                  <p:spPr bwMode="auto">
                    <a:xfrm>
                      <a:off x="112143" y="1181819"/>
                      <a:ext cx="3979937" cy="3779644"/>
                    </a:xfrm>
                    <a:prstGeom prst="ellipse">
                      <a:avLst/>
                    </a:prstGeom>
                    <a:solidFill>
                      <a:schemeClr val="accent4">
                        <a:lumMod val="20000"/>
                        <a:lumOff val="80000"/>
                      </a:schemeClr>
                    </a:solidFill>
                    <a:ln w="28575" cap="flat" cmpd="sng" algn="ctr">
                      <a:solidFill>
                        <a:schemeClr val="accent4">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solidFill>
                            <a:schemeClr val="accent4">
                              <a:lumMod val="60000"/>
                              <a:lumOff val="40000"/>
                            </a:schemeClr>
                          </a:solidFill>
                        </a:ln>
                        <a:solidFill>
                          <a:schemeClr val="tx1"/>
                        </a:solidFill>
                        <a:effectLst/>
                        <a:latin typeface="Arial" pitchFamily="-112" charset="0"/>
                        <a:ea typeface="ＭＳ Ｐゴシック" pitchFamily="-112" charset="-128"/>
                        <a:cs typeface="ＭＳ Ｐゴシック" pitchFamily="-112" charset="-128"/>
                      </a:endParaRPr>
                    </a:p>
                  </p:txBody>
                </p:sp>
                <p:sp>
                  <p:nvSpPr>
                    <p:cNvPr id="31" name="TextBox 30"/>
                    <p:cNvSpPr txBox="1"/>
                    <p:nvPr/>
                  </p:nvSpPr>
                  <p:spPr>
                    <a:xfrm>
                      <a:off x="562791" y="1708274"/>
                      <a:ext cx="3304358" cy="1225809"/>
                    </a:xfrm>
                    <a:prstGeom prst="rect">
                      <a:avLst/>
                    </a:prstGeom>
                    <a:noFill/>
                  </p:spPr>
                  <p:txBody>
                    <a:bodyPr wrap="none" rtlCol="0">
                      <a:spAutoFit/>
                    </a:bodyPr>
                    <a:lstStyle/>
                    <a:p>
                      <a:r>
                        <a:rPr lang="en-US" sz="1200" b="1" dirty="0"/>
                        <a:t>Consistent Representation of</a:t>
                      </a:r>
                    </a:p>
                    <a:p>
                      <a:r>
                        <a:rPr lang="en-US" sz="1200" b="1" dirty="0"/>
                        <a:t>UML Implementation Guides:</a:t>
                      </a:r>
                    </a:p>
                    <a:p>
                      <a:r>
                        <a:rPr lang="en-US" sz="1200" dirty="0"/>
                        <a:t>Provide a consistent approach for constraint-</a:t>
                      </a:r>
                    </a:p>
                    <a:p>
                      <a:r>
                        <a:rPr lang="en-US" sz="1200" dirty="0"/>
                        <a:t>based profiling using UML, thereby enabling</a:t>
                      </a:r>
                    </a:p>
                    <a:p>
                      <a:r>
                        <a:rPr lang="en-US" sz="1200" dirty="0"/>
                        <a:t>a common model-driven process and tooling.</a:t>
                      </a:r>
                    </a:p>
                    <a:p>
                      <a:r>
                        <a:rPr lang="en-US" sz="1200" dirty="0"/>
                        <a:t>Applicable to: CDA, FHIR, FHIM, CIMI, etc.</a:t>
                      </a:r>
                    </a:p>
                  </p:txBody>
                </p:sp>
                <p:sp>
                  <p:nvSpPr>
                    <p:cNvPr id="32" name="TextBox 31"/>
                    <p:cNvSpPr txBox="1"/>
                    <p:nvPr/>
                  </p:nvSpPr>
                  <p:spPr>
                    <a:xfrm>
                      <a:off x="561874" y="2932373"/>
                      <a:ext cx="3174623" cy="1791567"/>
                    </a:xfrm>
                    <a:prstGeom prst="rect">
                      <a:avLst/>
                    </a:prstGeom>
                    <a:noFill/>
                  </p:spPr>
                  <p:txBody>
                    <a:bodyPr wrap="none" rtlCol="0">
                      <a:spAutoFit/>
                    </a:bodyPr>
                    <a:lstStyle/>
                    <a:p>
                      <a:r>
                        <a:rPr lang="en-US" sz="1200" b="1" dirty="0"/>
                        <a:t>Support Design Tasks:</a:t>
                      </a:r>
                    </a:p>
                    <a:p>
                      <a:pPr marL="171450" indent="-171450">
                        <a:buFont typeface="Arial"/>
                        <a:buChar char="•"/>
                      </a:pPr>
                      <a:r>
                        <a:rPr lang="en-US" sz="1200" dirty="0">
                          <a:solidFill>
                            <a:srgbClr val="FF0000"/>
                          </a:solidFill>
                        </a:rPr>
                        <a:t>Import existing HL7 specs to UML</a:t>
                      </a:r>
                    </a:p>
                    <a:p>
                      <a:pPr marL="171450" indent="-171450">
                        <a:buFont typeface="Arial"/>
                        <a:buChar char="•"/>
                      </a:pPr>
                      <a:r>
                        <a:rPr lang="en-US" sz="1200" dirty="0">
                          <a:solidFill>
                            <a:srgbClr val="FF0000"/>
                          </a:solidFill>
                        </a:rPr>
                        <a:t>Integrate with terminology services to</a:t>
                      </a:r>
                    </a:p>
                    <a:p>
                      <a:r>
                        <a:rPr lang="en-US" sz="1200" dirty="0">
                          <a:solidFill>
                            <a:srgbClr val="FF0000"/>
                          </a:solidFill>
                        </a:rPr>
                        <a:t> define and reference value sets and codes</a:t>
                      </a:r>
                    </a:p>
                    <a:p>
                      <a:pPr marL="171450" indent="-171450">
                        <a:buFont typeface="Arial"/>
                        <a:buChar char="•"/>
                      </a:pPr>
                      <a:r>
                        <a:rPr lang="en-US" sz="1200" dirty="0"/>
                        <a:t>Generate instance validation tools from </a:t>
                      </a:r>
                    </a:p>
                    <a:p>
                      <a:r>
                        <a:rPr lang="en-US" sz="1200" dirty="0"/>
                        <a:t>     specification models</a:t>
                      </a:r>
                    </a:p>
                    <a:p>
                      <a:pPr marL="171450" indent="-171450">
                        <a:buFont typeface="Arial"/>
                        <a:buChar char="•"/>
                      </a:pPr>
                      <a:r>
                        <a:rPr lang="en-US" sz="1200" dirty="0"/>
                        <a:t>Publish implementation guides in</a:t>
                      </a:r>
                    </a:p>
                    <a:p>
                      <a:r>
                        <a:rPr lang="en-US" sz="1200" dirty="0"/>
                        <a:t>     multiple formats (PDF, XHTML, etc.)</a:t>
                      </a:r>
                    </a:p>
                    <a:p>
                      <a:endParaRPr lang="en-US" sz="1200" dirty="0"/>
                    </a:p>
                  </p:txBody>
                </p:sp>
              </p:grpSp>
              <p:grpSp>
                <p:nvGrpSpPr>
                  <p:cNvPr id="17" name="Group 16"/>
                  <p:cNvGrpSpPr/>
                  <p:nvPr/>
                </p:nvGrpSpPr>
                <p:grpSpPr>
                  <a:xfrm>
                    <a:off x="4958978" y="1181820"/>
                    <a:ext cx="4045793" cy="3798132"/>
                    <a:chOff x="5210993" y="1307136"/>
                    <a:chExt cx="3674853" cy="3322322"/>
                  </a:xfrm>
                </p:grpSpPr>
                <p:sp>
                  <p:nvSpPr>
                    <p:cNvPr id="26" name="Oval 25"/>
                    <p:cNvSpPr/>
                    <p:nvPr/>
                  </p:nvSpPr>
                  <p:spPr bwMode="auto">
                    <a:xfrm>
                      <a:off x="5210993" y="1307136"/>
                      <a:ext cx="3674853" cy="3322322"/>
                    </a:xfrm>
                    <a:prstGeom prst="ellipse">
                      <a:avLst/>
                    </a:prstGeom>
                    <a:solidFill>
                      <a:schemeClr val="accent1">
                        <a:lumMod val="40000"/>
                        <a:lumOff val="60000"/>
                      </a:schemeClr>
                    </a:solidFill>
                    <a:ln w="28575" cap="flat" cmpd="sng" algn="ctr">
                      <a:solidFill>
                        <a:schemeClr val="accent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27" name="TextBox 26"/>
                    <p:cNvSpPr txBox="1"/>
                    <p:nvPr/>
                  </p:nvSpPr>
                  <p:spPr>
                    <a:xfrm>
                      <a:off x="5778128" y="1744868"/>
                      <a:ext cx="2960550" cy="742324"/>
                    </a:xfrm>
                    <a:prstGeom prst="rect">
                      <a:avLst/>
                    </a:prstGeom>
                    <a:noFill/>
                  </p:spPr>
                  <p:txBody>
                    <a:bodyPr wrap="none" rtlCol="0">
                      <a:spAutoFit/>
                    </a:bodyPr>
                    <a:lstStyle/>
                    <a:p>
                      <a:r>
                        <a:rPr lang="en-US" sz="1200" b="1" dirty="0"/>
                        <a:t>Development Cost Reduction:</a:t>
                      </a:r>
                    </a:p>
                    <a:p>
                      <a:r>
                        <a:rPr lang="en-US" sz="1200" dirty="0"/>
                        <a:t>Less time and resource investment for </a:t>
                      </a:r>
                    </a:p>
                    <a:p>
                      <a:r>
                        <a:rPr lang="en-US" sz="1200" dirty="0"/>
                        <a:t>analysis and implementation of CDA &amp; FHIR</a:t>
                      </a:r>
                    </a:p>
                    <a:p>
                      <a:r>
                        <a:rPr lang="en-US" sz="1200" dirty="0"/>
                        <a:t>implementation guides</a:t>
                      </a:r>
                    </a:p>
                  </p:txBody>
                </p:sp>
                <p:sp>
                  <p:nvSpPr>
                    <p:cNvPr id="28" name="TextBox 27"/>
                    <p:cNvSpPr txBox="1"/>
                    <p:nvPr/>
                  </p:nvSpPr>
                  <p:spPr>
                    <a:xfrm>
                      <a:off x="5778128" y="2453182"/>
                      <a:ext cx="2926763" cy="907285"/>
                    </a:xfrm>
                    <a:prstGeom prst="rect">
                      <a:avLst/>
                    </a:prstGeom>
                    <a:noFill/>
                  </p:spPr>
                  <p:txBody>
                    <a:bodyPr wrap="none" rtlCol="0">
                      <a:spAutoFit/>
                    </a:bodyPr>
                    <a:lstStyle/>
                    <a:p>
                      <a:r>
                        <a:rPr lang="en-US" sz="1200" b="1" dirty="0"/>
                        <a:t>Maintenance Cost Reduction:</a:t>
                      </a:r>
                    </a:p>
                    <a:p>
                      <a:r>
                        <a:rPr lang="en-US" sz="1200" dirty="0"/>
                        <a:t>Access to high-quality, domain specific </a:t>
                      </a:r>
                    </a:p>
                    <a:p>
                      <a:r>
                        <a:rPr lang="en-US" sz="1200" dirty="0"/>
                        <a:t>APIs generated from specification models, </a:t>
                      </a:r>
                    </a:p>
                    <a:p>
                      <a:r>
                        <a:rPr lang="en-US" sz="1200" dirty="0"/>
                        <a:t>providing programmatic access to</a:t>
                      </a:r>
                    </a:p>
                    <a:p>
                      <a:r>
                        <a:rPr lang="en-US" sz="1200" dirty="0"/>
                        <a:t>content and validation of conformance rules</a:t>
                      </a:r>
                    </a:p>
                  </p:txBody>
                </p:sp>
                <p:sp>
                  <p:nvSpPr>
                    <p:cNvPr id="29" name="TextBox 28"/>
                    <p:cNvSpPr txBox="1"/>
                    <p:nvPr/>
                  </p:nvSpPr>
                  <p:spPr>
                    <a:xfrm>
                      <a:off x="5778128" y="3328323"/>
                      <a:ext cx="2972369" cy="742324"/>
                    </a:xfrm>
                    <a:prstGeom prst="rect">
                      <a:avLst/>
                    </a:prstGeom>
                    <a:noFill/>
                  </p:spPr>
                  <p:txBody>
                    <a:bodyPr wrap="none" rtlCol="0">
                      <a:spAutoFit/>
                    </a:bodyPr>
                    <a:lstStyle/>
                    <a:p>
                      <a:r>
                        <a:rPr lang="en-US" sz="1200" b="1" dirty="0"/>
                        <a:t>Interoperability Mapping:</a:t>
                      </a:r>
                    </a:p>
                    <a:p>
                      <a:r>
                        <a:rPr lang="en-US" sz="1200" dirty="0">
                          <a:solidFill>
                            <a:srgbClr val="FF0000"/>
                          </a:solidFill>
                        </a:rPr>
                        <a:t>Content mapping, traceability &amp; gap analysis</a:t>
                      </a:r>
                    </a:p>
                    <a:p>
                      <a:r>
                        <a:rPr lang="en-US" sz="1200" dirty="0">
                          <a:solidFill>
                            <a:srgbClr val="FF0000"/>
                          </a:solidFill>
                        </a:rPr>
                        <a:t>between models via reference to</a:t>
                      </a:r>
                    </a:p>
                    <a:p>
                      <a:r>
                        <a:rPr lang="en-US" sz="1200" dirty="0">
                          <a:solidFill>
                            <a:srgbClr val="FF0000"/>
                          </a:solidFill>
                        </a:rPr>
                        <a:t>common semantic metadata</a:t>
                      </a:r>
                    </a:p>
                  </p:txBody>
                </p:sp>
              </p:grpSp>
              <p:grpSp>
                <p:nvGrpSpPr>
                  <p:cNvPr id="18" name="Group 17"/>
                  <p:cNvGrpSpPr/>
                  <p:nvPr/>
                </p:nvGrpSpPr>
                <p:grpSpPr>
                  <a:xfrm>
                    <a:off x="3441940" y="2947817"/>
                    <a:ext cx="2235969" cy="3407434"/>
                    <a:chOff x="3319732" y="2804454"/>
                    <a:chExt cx="2311879" cy="3407434"/>
                  </a:xfrm>
                </p:grpSpPr>
                <p:sp>
                  <p:nvSpPr>
                    <p:cNvPr id="19" name="Oval 18"/>
                    <p:cNvSpPr/>
                    <p:nvPr/>
                  </p:nvSpPr>
                  <p:spPr bwMode="auto">
                    <a:xfrm>
                      <a:off x="3319732" y="2804454"/>
                      <a:ext cx="2311879" cy="3407434"/>
                    </a:xfrm>
                    <a:prstGeom prst="ellipse">
                      <a:avLst/>
                    </a:prstGeom>
                    <a:solidFill>
                      <a:srgbClr val="92D050"/>
                    </a:solid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20" name="TextBox 19"/>
                    <p:cNvSpPr txBox="1"/>
                    <p:nvPr/>
                  </p:nvSpPr>
                  <p:spPr>
                    <a:xfrm>
                      <a:off x="3926079" y="3010219"/>
                      <a:ext cx="1067713" cy="646331"/>
                    </a:xfrm>
                    <a:prstGeom prst="rect">
                      <a:avLst/>
                    </a:prstGeom>
                    <a:noFill/>
                  </p:spPr>
                  <p:txBody>
                    <a:bodyPr wrap="none" rtlCol="0">
                      <a:spAutoFit/>
                    </a:bodyPr>
                    <a:lstStyle/>
                    <a:p>
                      <a:pPr marL="171450" indent="-171450" algn="ctr">
                        <a:buFont typeface="Wingdings" panose="05000000000000000000" pitchFamily="2" charset="2"/>
                        <a:buChar char="ü"/>
                      </a:pPr>
                      <a:r>
                        <a:rPr lang="en-US" sz="1200" b="1" dirty="0"/>
                        <a:t>Health</a:t>
                      </a:r>
                    </a:p>
                    <a:p>
                      <a:pPr algn="ctr"/>
                      <a:r>
                        <a:rPr lang="en-US" sz="1200" b="1" dirty="0"/>
                        <a:t>Information</a:t>
                      </a:r>
                    </a:p>
                    <a:p>
                      <a:pPr algn="ctr"/>
                      <a:r>
                        <a:rPr lang="en-US" sz="1200" b="1" dirty="0"/>
                        <a:t>Exchange</a:t>
                      </a:r>
                    </a:p>
                  </p:txBody>
                </p:sp>
                <p:sp>
                  <p:nvSpPr>
                    <p:cNvPr id="21" name="TextBox 20"/>
                    <p:cNvSpPr txBox="1"/>
                    <p:nvPr/>
                  </p:nvSpPr>
                  <p:spPr>
                    <a:xfrm>
                      <a:off x="3637688" y="3675994"/>
                      <a:ext cx="1644497" cy="461665"/>
                    </a:xfrm>
                    <a:prstGeom prst="rect">
                      <a:avLst/>
                    </a:prstGeom>
                    <a:noFill/>
                  </p:spPr>
                  <p:txBody>
                    <a:bodyPr wrap="none" rtlCol="0">
                      <a:spAutoFit/>
                    </a:bodyPr>
                    <a:lstStyle/>
                    <a:p>
                      <a:pPr marL="171450" indent="-171450" algn="ctr">
                        <a:buFont typeface="Wingdings" panose="05000000000000000000" pitchFamily="2" charset="2"/>
                        <a:buChar char="ü"/>
                      </a:pPr>
                      <a:r>
                        <a:rPr lang="en-US" sz="1200" b="1" dirty="0"/>
                        <a:t>Clinical Decision</a:t>
                      </a:r>
                    </a:p>
                    <a:p>
                      <a:pPr algn="ctr"/>
                      <a:r>
                        <a:rPr lang="en-US" sz="1200" b="1" dirty="0"/>
                        <a:t>Support</a:t>
                      </a:r>
                    </a:p>
                  </p:txBody>
                </p:sp>
                <p:sp>
                  <p:nvSpPr>
                    <p:cNvPr id="22" name="TextBox 21"/>
                    <p:cNvSpPr txBox="1"/>
                    <p:nvPr/>
                  </p:nvSpPr>
                  <p:spPr>
                    <a:xfrm>
                      <a:off x="3546518" y="4109982"/>
                      <a:ext cx="1858305" cy="461665"/>
                    </a:xfrm>
                    <a:prstGeom prst="rect">
                      <a:avLst/>
                    </a:prstGeom>
                    <a:noFill/>
                  </p:spPr>
                  <p:txBody>
                    <a:bodyPr wrap="none" rtlCol="0">
                      <a:spAutoFit/>
                    </a:bodyPr>
                    <a:lstStyle/>
                    <a:p>
                      <a:pPr marL="171450" indent="-171450" algn="ctr">
                        <a:buFont typeface="Wingdings" panose="05000000000000000000" pitchFamily="2" charset="2"/>
                        <a:buChar char="ü"/>
                      </a:pPr>
                      <a:r>
                        <a:rPr lang="en-US" sz="1200" b="1" dirty="0"/>
                        <a:t>Population – Health</a:t>
                      </a:r>
                    </a:p>
                    <a:p>
                      <a:pPr algn="ctr"/>
                      <a:r>
                        <a:rPr lang="en-US" sz="1200" b="1" dirty="0"/>
                        <a:t>Care Coordination</a:t>
                      </a:r>
                    </a:p>
                  </p:txBody>
                </p:sp>
                <p:sp>
                  <p:nvSpPr>
                    <p:cNvPr id="23" name="TextBox 22"/>
                    <p:cNvSpPr txBox="1"/>
                    <p:nvPr/>
                  </p:nvSpPr>
                  <p:spPr>
                    <a:xfrm>
                      <a:off x="3494557" y="4559590"/>
                      <a:ext cx="1986654" cy="276999"/>
                    </a:xfrm>
                    <a:prstGeom prst="rect">
                      <a:avLst/>
                    </a:prstGeom>
                    <a:noFill/>
                  </p:spPr>
                  <p:txBody>
                    <a:bodyPr wrap="none" rtlCol="0">
                      <a:spAutoFit/>
                    </a:bodyPr>
                    <a:lstStyle/>
                    <a:p>
                      <a:pPr marL="171450" indent="-171450" algn="ctr">
                        <a:buFont typeface="Wingdings" panose="05000000000000000000" pitchFamily="2" charset="2"/>
                        <a:buChar char="ü"/>
                      </a:pPr>
                      <a:r>
                        <a:rPr lang="en-US" sz="1200" b="1" dirty="0"/>
                        <a:t>Research &amp; Analytics</a:t>
                      </a:r>
                    </a:p>
                  </p:txBody>
                </p:sp>
                <p:sp>
                  <p:nvSpPr>
                    <p:cNvPr id="24" name="TextBox 23"/>
                    <p:cNvSpPr txBox="1"/>
                    <p:nvPr/>
                  </p:nvSpPr>
                  <p:spPr>
                    <a:xfrm>
                      <a:off x="3571391" y="4832180"/>
                      <a:ext cx="1777090" cy="646331"/>
                    </a:xfrm>
                    <a:prstGeom prst="rect">
                      <a:avLst/>
                    </a:prstGeom>
                    <a:noFill/>
                  </p:spPr>
                  <p:txBody>
                    <a:bodyPr wrap="none" rtlCol="0">
                      <a:spAutoFit/>
                    </a:bodyPr>
                    <a:lstStyle/>
                    <a:p>
                      <a:pPr marL="171450" indent="-171450" algn="ctr">
                        <a:buFont typeface="Wingdings" panose="05000000000000000000" pitchFamily="2" charset="2"/>
                        <a:buChar char="ü"/>
                      </a:pPr>
                      <a:r>
                        <a:rPr lang="en-US" sz="1200" b="1" dirty="0"/>
                        <a:t>Quality – Outcome</a:t>
                      </a:r>
                    </a:p>
                    <a:p>
                      <a:pPr algn="ctr"/>
                      <a:r>
                        <a:rPr lang="en-US" sz="1200" b="1" dirty="0"/>
                        <a:t>Cost Measurements</a:t>
                      </a:r>
                    </a:p>
                    <a:p>
                      <a:pPr algn="ctr"/>
                      <a:r>
                        <a:rPr lang="en-US" sz="1200" b="1" dirty="0"/>
                        <a:t>Quality/Cost = Value</a:t>
                      </a:r>
                    </a:p>
                  </p:txBody>
                </p:sp>
                <p:sp>
                  <p:nvSpPr>
                    <p:cNvPr id="25" name="TextBox 24"/>
                    <p:cNvSpPr txBox="1"/>
                    <p:nvPr/>
                  </p:nvSpPr>
                  <p:spPr>
                    <a:xfrm>
                      <a:off x="3673324" y="5492591"/>
                      <a:ext cx="1573227" cy="461665"/>
                    </a:xfrm>
                    <a:prstGeom prst="rect">
                      <a:avLst/>
                    </a:prstGeom>
                    <a:noFill/>
                  </p:spPr>
                  <p:txBody>
                    <a:bodyPr wrap="none" rtlCol="0">
                      <a:spAutoFit/>
                    </a:bodyPr>
                    <a:lstStyle/>
                    <a:p>
                      <a:pPr marL="171450" indent="-171450" algn="ctr">
                        <a:buFont typeface="Wingdings" panose="05000000000000000000" pitchFamily="2" charset="2"/>
                        <a:buChar char="ü"/>
                      </a:pPr>
                      <a:r>
                        <a:rPr lang="en-US" sz="1200" b="1" dirty="0"/>
                        <a:t>Learning Health</a:t>
                      </a:r>
                    </a:p>
                    <a:p>
                      <a:pPr algn="ctr"/>
                      <a:r>
                        <a:rPr lang="en-US" sz="1200" b="1" dirty="0"/>
                        <a:t>System</a:t>
                      </a:r>
                    </a:p>
                  </p:txBody>
                </p:sp>
              </p:grpSp>
            </p:grpSp>
            <p:sp>
              <p:nvSpPr>
                <p:cNvPr id="15" name="TextBox 14"/>
                <p:cNvSpPr txBox="1"/>
                <p:nvPr/>
              </p:nvSpPr>
              <p:spPr>
                <a:xfrm>
                  <a:off x="1288042" y="4787792"/>
                  <a:ext cx="1645314" cy="660051"/>
                </a:xfrm>
                <a:prstGeom prst="rect">
                  <a:avLst/>
                </a:prstGeom>
                <a:solidFill>
                  <a:schemeClr val="accent4">
                    <a:lumMod val="20000"/>
                    <a:lumOff val="80000"/>
                  </a:schemeClr>
                </a:solidFill>
                <a:ln w="28575">
                  <a:solidFill>
                    <a:schemeClr val="accent4">
                      <a:lumMod val="60000"/>
                      <a:lumOff val="40000"/>
                    </a:schemeClr>
                  </a:solidFill>
                </a:ln>
              </p:spPr>
              <p:txBody>
                <a:bodyPr wrap="none" rtlCol="0">
                  <a:spAutoFit/>
                </a:bodyPr>
                <a:lstStyle/>
                <a:p>
                  <a:pPr algn="ctr"/>
                  <a:r>
                    <a:rPr lang="en-US" b="1" dirty="0">
                      <a:ln>
                        <a:solidFill>
                          <a:schemeClr val="accent4">
                            <a:lumMod val="50000"/>
                          </a:schemeClr>
                        </a:solidFill>
                      </a:ln>
                    </a:rPr>
                    <a:t>Specification</a:t>
                  </a:r>
                </a:p>
                <a:p>
                  <a:pPr algn="ctr"/>
                  <a:r>
                    <a:rPr lang="en-US" b="1" dirty="0">
                      <a:ln>
                        <a:solidFill>
                          <a:schemeClr val="accent4">
                            <a:lumMod val="50000"/>
                          </a:schemeClr>
                        </a:solidFill>
                      </a:ln>
                    </a:rPr>
                    <a:t>Designers</a:t>
                  </a:r>
                </a:p>
              </p:txBody>
            </p:sp>
          </p:grpSp>
          <p:sp>
            <p:nvSpPr>
              <p:cNvPr id="13" name="TextBox 12"/>
              <p:cNvSpPr txBox="1"/>
              <p:nvPr/>
            </p:nvSpPr>
            <p:spPr>
              <a:xfrm>
                <a:off x="6139330" y="4826486"/>
                <a:ext cx="1685077" cy="646331"/>
              </a:xfrm>
              <a:prstGeom prst="rect">
                <a:avLst/>
              </a:prstGeom>
              <a:solidFill>
                <a:schemeClr val="accent1">
                  <a:lumMod val="40000"/>
                  <a:lumOff val="60000"/>
                </a:schemeClr>
              </a:solidFill>
              <a:ln w="28575">
                <a:solidFill>
                  <a:schemeClr val="accent1">
                    <a:lumMod val="75000"/>
                  </a:schemeClr>
                </a:solidFill>
              </a:ln>
            </p:spPr>
            <p:txBody>
              <a:bodyPr wrap="none" rtlCol="0">
                <a:spAutoFit/>
              </a:bodyPr>
              <a:lstStyle/>
              <a:p>
                <a:r>
                  <a:rPr lang="en-US" b="1" dirty="0"/>
                  <a:t>Developers /</a:t>
                </a:r>
              </a:p>
              <a:p>
                <a:r>
                  <a:rPr lang="en-US" b="1" dirty="0"/>
                  <a:t>Implementers</a:t>
                </a:r>
              </a:p>
            </p:txBody>
          </p:sp>
        </p:grpSp>
        <p:grpSp>
          <p:nvGrpSpPr>
            <p:cNvPr id="6" name="Group 5"/>
            <p:cNvGrpSpPr/>
            <p:nvPr/>
          </p:nvGrpSpPr>
          <p:grpSpPr>
            <a:xfrm>
              <a:off x="3785937" y="1286239"/>
              <a:ext cx="1553841" cy="1661578"/>
              <a:chOff x="3785937" y="1286239"/>
              <a:chExt cx="1553841" cy="1661578"/>
            </a:xfrm>
          </p:grpSpPr>
          <p:sp>
            <p:nvSpPr>
              <p:cNvPr id="7" name="TextBox 6"/>
              <p:cNvSpPr txBox="1"/>
              <p:nvPr/>
            </p:nvSpPr>
            <p:spPr>
              <a:xfrm>
                <a:off x="3785937" y="1286239"/>
                <a:ext cx="1553841" cy="1162946"/>
              </a:xfrm>
              <a:prstGeom prst="rect">
                <a:avLst/>
              </a:prstGeom>
              <a:noFill/>
            </p:spPr>
            <p:txBody>
              <a:bodyPr wrap="none" rtlCol="0">
                <a:spAutoFit/>
              </a:bodyPr>
              <a:lstStyle/>
              <a:p>
                <a:pPr algn="ctr"/>
                <a:r>
                  <a:rPr lang="en-US" b="1" dirty="0"/>
                  <a:t>MDA</a:t>
                </a:r>
              </a:p>
              <a:p>
                <a:pPr algn="ctr"/>
                <a:r>
                  <a:rPr lang="en-US" sz="1400" b="1" dirty="0"/>
                  <a:t>(MDHT &amp; MDMI)</a:t>
                </a:r>
              </a:p>
              <a:p>
                <a:pPr algn="ctr"/>
                <a:r>
                  <a:rPr lang="en-US" b="1" dirty="0"/>
                  <a:t>CLINICAL</a:t>
                </a:r>
              </a:p>
              <a:p>
                <a:pPr algn="ctr"/>
                <a:r>
                  <a:rPr lang="en-US" b="1" dirty="0"/>
                  <a:t>IMPACT</a:t>
                </a:r>
              </a:p>
            </p:txBody>
          </p:sp>
          <p:sp>
            <p:nvSpPr>
              <p:cNvPr id="8" name="Down Arrow 7"/>
              <p:cNvSpPr/>
              <p:nvPr/>
            </p:nvSpPr>
            <p:spPr bwMode="auto">
              <a:xfrm>
                <a:off x="4364966" y="2684654"/>
                <a:ext cx="345057" cy="263163"/>
              </a:xfrm>
              <a:prstGeom prst="down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grpSp>
            <p:nvGrpSpPr>
              <p:cNvPr id="9" name="Group 8"/>
              <p:cNvGrpSpPr/>
              <p:nvPr/>
            </p:nvGrpSpPr>
            <p:grpSpPr>
              <a:xfrm>
                <a:off x="4089801" y="2591366"/>
                <a:ext cx="860296" cy="93291"/>
                <a:chOff x="4071621" y="2617670"/>
                <a:chExt cx="860296" cy="93291"/>
              </a:xfrm>
            </p:grpSpPr>
            <p:sp>
              <p:nvSpPr>
                <p:cNvPr id="10" name="Right Arrow 9"/>
                <p:cNvSpPr/>
                <p:nvPr/>
              </p:nvSpPr>
              <p:spPr bwMode="auto">
                <a:xfrm>
                  <a:off x="4516316" y="2617673"/>
                  <a:ext cx="415601" cy="93288"/>
                </a:xfrm>
                <a:prstGeom prst="rightArrow">
                  <a:avLst/>
                </a:prstGeom>
                <a:solidFill>
                  <a:schemeClr val="accent1"/>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11" name="Right Arrow 10"/>
                <p:cNvSpPr/>
                <p:nvPr/>
              </p:nvSpPr>
              <p:spPr bwMode="auto">
                <a:xfrm flipH="1">
                  <a:off x="4071621" y="2617670"/>
                  <a:ext cx="415601" cy="93288"/>
                </a:xfrm>
                <a:prstGeom prst="rightArrow">
                  <a:avLst/>
                </a:prstGeom>
                <a:solidFill>
                  <a:schemeClr val="accent1"/>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grpSp>
        </p:grpSp>
      </p:grpSp>
    </p:spTree>
    <p:extLst>
      <p:ext uri="{BB962C8B-B14F-4D97-AF65-F5344CB8AC3E}">
        <p14:creationId xmlns:p14="http://schemas.microsoft.com/office/powerpoint/2010/main" val="2931000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Group 69"/>
          <p:cNvGrpSpPr/>
          <p:nvPr/>
        </p:nvGrpSpPr>
        <p:grpSpPr>
          <a:xfrm>
            <a:off x="5949937" y="2278796"/>
            <a:ext cx="2865284" cy="1302348"/>
            <a:chOff x="423958" y="1186003"/>
            <a:chExt cx="3820379" cy="1432583"/>
          </a:xfrm>
        </p:grpSpPr>
        <p:sp>
          <p:nvSpPr>
            <p:cNvPr id="65" name="Freeform 73"/>
            <p:cNvSpPr>
              <a:spLocks noChangeAspect="1" noEditPoints="1"/>
            </p:cNvSpPr>
            <p:nvPr/>
          </p:nvSpPr>
          <p:spPr bwMode="auto">
            <a:xfrm flipH="1">
              <a:off x="423958" y="1537944"/>
              <a:ext cx="764022" cy="1080642"/>
            </a:xfrm>
            <a:custGeom>
              <a:avLst/>
              <a:gdLst>
                <a:gd name="T0" fmla="*/ 207 w 222"/>
                <a:gd name="T1" fmla="*/ 156 h 314"/>
                <a:gd name="T2" fmla="*/ 214 w 222"/>
                <a:gd name="T3" fmla="*/ 144 h 314"/>
                <a:gd name="T4" fmla="*/ 147 w 222"/>
                <a:gd name="T5" fmla="*/ 13 h 314"/>
                <a:gd name="T6" fmla="*/ 153 w 222"/>
                <a:gd name="T7" fmla="*/ 0 h 314"/>
                <a:gd name="T8" fmla="*/ 8 w 222"/>
                <a:gd name="T9" fmla="*/ 13 h 314"/>
                <a:gd name="T10" fmla="*/ 14 w 222"/>
                <a:gd name="T11" fmla="*/ 287 h 314"/>
                <a:gd name="T12" fmla="*/ 0 w 222"/>
                <a:gd name="T13" fmla="*/ 314 h 314"/>
                <a:gd name="T14" fmla="*/ 222 w 222"/>
                <a:gd name="T15" fmla="*/ 287 h 314"/>
                <a:gd name="T16" fmla="*/ 69 w 222"/>
                <a:gd name="T17" fmla="*/ 276 h 314"/>
                <a:gd name="T18" fmla="*/ 42 w 222"/>
                <a:gd name="T19" fmla="*/ 236 h 314"/>
                <a:gd name="T20" fmla="*/ 69 w 222"/>
                <a:gd name="T21" fmla="*/ 276 h 314"/>
                <a:gd name="T22" fmla="*/ 42 w 222"/>
                <a:gd name="T23" fmla="*/ 211 h 314"/>
                <a:gd name="T24" fmla="*/ 69 w 222"/>
                <a:gd name="T25" fmla="*/ 171 h 314"/>
                <a:gd name="T26" fmla="*/ 69 w 222"/>
                <a:gd name="T27" fmla="*/ 144 h 314"/>
                <a:gd name="T28" fmla="*/ 42 w 222"/>
                <a:gd name="T29" fmla="*/ 104 h 314"/>
                <a:gd name="T30" fmla="*/ 69 w 222"/>
                <a:gd name="T31" fmla="*/ 144 h 314"/>
                <a:gd name="T32" fmla="*/ 42 w 222"/>
                <a:gd name="T33" fmla="*/ 78 h 314"/>
                <a:gd name="T34" fmla="*/ 69 w 222"/>
                <a:gd name="T35" fmla="*/ 38 h 314"/>
                <a:gd name="T36" fmla="*/ 119 w 222"/>
                <a:gd name="T37" fmla="*/ 287 h 314"/>
                <a:gd name="T38" fmla="*/ 90 w 222"/>
                <a:gd name="T39" fmla="*/ 236 h 314"/>
                <a:gd name="T40" fmla="*/ 119 w 222"/>
                <a:gd name="T41" fmla="*/ 287 h 314"/>
                <a:gd name="T42" fmla="*/ 90 w 222"/>
                <a:gd name="T43" fmla="*/ 211 h 314"/>
                <a:gd name="T44" fmla="*/ 119 w 222"/>
                <a:gd name="T45" fmla="*/ 171 h 314"/>
                <a:gd name="T46" fmla="*/ 119 w 222"/>
                <a:gd name="T47" fmla="*/ 144 h 314"/>
                <a:gd name="T48" fmla="*/ 90 w 222"/>
                <a:gd name="T49" fmla="*/ 104 h 314"/>
                <a:gd name="T50" fmla="*/ 119 w 222"/>
                <a:gd name="T51" fmla="*/ 144 h 314"/>
                <a:gd name="T52" fmla="*/ 90 w 222"/>
                <a:gd name="T53" fmla="*/ 78 h 314"/>
                <a:gd name="T54" fmla="*/ 119 w 222"/>
                <a:gd name="T55" fmla="*/ 38 h 314"/>
                <a:gd name="T56" fmla="*/ 189 w 222"/>
                <a:gd name="T57" fmla="*/ 276 h 314"/>
                <a:gd name="T58" fmla="*/ 159 w 222"/>
                <a:gd name="T59" fmla="*/ 236 h 314"/>
                <a:gd name="T60" fmla="*/ 189 w 222"/>
                <a:gd name="T61" fmla="*/ 276 h 314"/>
                <a:gd name="T62" fmla="*/ 159 w 222"/>
                <a:gd name="T63" fmla="*/ 211 h 314"/>
                <a:gd name="T64" fmla="*/ 189 w 222"/>
                <a:gd name="T65" fmla="*/ 171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2" h="314">
                  <a:moveTo>
                    <a:pt x="207" y="287"/>
                  </a:moveTo>
                  <a:lnTo>
                    <a:pt x="207" y="156"/>
                  </a:lnTo>
                  <a:lnTo>
                    <a:pt x="214" y="156"/>
                  </a:lnTo>
                  <a:lnTo>
                    <a:pt x="214" y="144"/>
                  </a:lnTo>
                  <a:lnTo>
                    <a:pt x="147" y="144"/>
                  </a:lnTo>
                  <a:lnTo>
                    <a:pt x="147" y="13"/>
                  </a:lnTo>
                  <a:lnTo>
                    <a:pt x="153" y="13"/>
                  </a:lnTo>
                  <a:lnTo>
                    <a:pt x="153" y="0"/>
                  </a:lnTo>
                  <a:lnTo>
                    <a:pt x="8" y="0"/>
                  </a:lnTo>
                  <a:lnTo>
                    <a:pt x="8" y="13"/>
                  </a:lnTo>
                  <a:lnTo>
                    <a:pt x="14" y="13"/>
                  </a:lnTo>
                  <a:lnTo>
                    <a:pt x="14" y="287"/>
                  </a:lnTo>
                  <a:lnTo>
                    <a:pt x="0" y="287"/>
                  </a:lnTo>
                  <a:lnTo>
                    <a:pt x="0" y="314"/>
                  </a:lnTo>
                  <a:lnTo>
                    <a:pt x="222" y="314"/>
                  </a:lnTo>
                  <a:lnTo>
                    <a:pt x="222" y="287"/>
                  </a:lnTo>
                  <a:lnTo>
                    <a:pt x="207" y="287"/>
                  </a:lnTo>
                  <a:close/>
                  <a:moveTo>
                    <a:pt x="69" y="276"/>
                  </a:moveTo>
                  <a:lnTo>
                    <a:pt x="42" y="276"/>
                  </a:lnTo>
                  <a:lnTo>
                    <a:pt x="42" y="236"/>
                  </a:lnTo>
                  <a:lnTo>
                    <a:pt x="69" y="236"/>
                  </a:lnTo>
                  <a:lnTo>
                    <a:pt x="69" y="276"/>
                  </a:lnTo>
                  <a:close/>
                  <a:moveTo>
                    <a:pt x="69" y="211"/>
                  </a:moveTo>
                  <a:lnTo>
                    <a:pt x="42" y="211"/>
                  </a:lnTo>
                  <a:lnTo>
                    <a:pt x="42" y="171"/>
                  </a:lnTo>
                  <a:lnTo>
                    <a:pt x="69" y="171"/>
                  </a:lnTo>
                  <a:lnTo>
                    <a:pt x="69" y="211"/>
                  </a:lnTo>
                  <a:close/>
                  <a:moveTo>
                    <a:pt x="69" y="144"/>
                  </a:moveTo>
                  <a:lnTo>
                    <a:pt x="42" y="144"/>
                  </a:lnTo>
                  <a:lnTo>
                    <a:pt x="42" y="104"/>
                  </a:lnTo>
                  <a:lnTo>
                    <a:pt x="69" y="104"/>
                  </a:lnTo>
                  <a:lnTo>
                    <a:pt x="69" y="144"/>
                  </a:lnTo>
                  <a:close/>
                  <a:moveTo>
                    <a:pt x="69" y="78"/>
                  </a:moveTo>
                  <a:lnTo>
                    <a:pt x="42" y="78"/>
                  </a:lnTo>
                  <a:lnTo>
                    <a:pt x="42" y="38"/>
                  </a:lnTo>
                  <a:lnTo>
                    <a:pt x="69" y="38"/>
                  </a:lnTo>
                  <a:lnTo>
                    <a:pt x="69" y="78"/>
                  </a:lnTo>
                  <a:close/>
                  <a:moveTo>
                    <a:pt x="119" y="287"/>
                  </a:moveTo>
                  <a:lnTo>
                    <a:pt x="90" y="287"/>
                  </a:lnTo>
                  <a:lnTo>
                    <a:pt x="90" y="236"/>
                  </a:lnTo>
                  <a:lnTo>
                    <a:pt x="119" y="236"/>
                  </a:lnTo>
                  <a:lnTo>
                    <a:pt x="119" y="287"/>
                  </a:lnTo>
                  <a:close/>
                  <a:moveTo>
                    <a:pt x="119" y="211"/>
                  </a:moveTo>
                  <a:lnTo>
                    <a:pt x="90" y="211"/>
                  </a:lnTo>
                  <a:lnTo>
                    <a:pt x="90" y="171"/>
                  </a:lnTo>
                  <a:lnTo>
                    <a:pt x="119" y="171"/>
                  </a:lnTo>
                  <a:lnTo>
                    <a:pt x="119" y="211"/>
                  </a:lnTo>
                  <a:close/>
                  <a:moveTo>
                    <a:pt x="119" y="144"/>
                  </a:moveTo>
                  <a:lnTo>
                    <a:pt x="90" y="144"/>
                  </a:lnTo>
                  <a:lnTo>
                    <a:pt x="90" y="104"/>
                  </a:lnTo>
                  <a:lnTo>
                    <a:pt x="119" y="104"/>
                  </a:lnTo>
                  <a:lnTo>
                    <a:pt x="119" y="144"/>
                  </a:lnTo>
                  <a:close/>
                  <a:moveTo>
                    <a:pt x="119" y="78"/>
                  </a:moveTo>
                  <a:lnTo>
                    <a:pt x="90" y="78"/>
                  </a:lnTo>
                  <a:lnTo>
                    <a:pt x="90" y="38"/>
                  </a:lnTo>
                  <a:lnTo>
                    <a:pt x="119" y="38"/>
                  </a:lnTo>
                  <a:lnTo>
                    <a:pt x="119" y="78"/>
                  </a:lnTo>
                  <a:close/>
                  <a:moveTo>
                    <a:pt x="189" y="276"/>
                  </a:moveTo>
                  <a:lnTo>
                    <a:pt x="159" y="276"/>
                  </a:lnTo>
                  <a:lnTo>
                    <a:pt x="159" y="236"/>
                  </a:lnTo>
                  <a:lnTo>
                    <a:pt x="189" y="236"/>
                  </a:lnTo>
                  <a:lnTo>
                    <a:pt x="189" y="276"/>
                  </a:lnTo>
                  <a:close/>
                  <a:moveTo>
                    <a:pt x="189" y="211"/>
                  </a:moveTo>
                  <a:lnTo>
                    <a:pt x="159" y="211"/>
                  </a:lnTo>
                  <a:lnTo>
                    <a:pt x="159" y="171"/>
                  </a:lnTo>
                  <a:lnTo>
                    <a:pt x="189" y="171"/>
                  </a:lnTo>
                  <a:lnTo>
                    <a:pt x="189" y="21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74"/>
            <p:cNvSpPr>
              <a:spLocks noChangeAspect="1" noEditPoints="1"/>
            </p:cNvSpPr>
            <p:nvPr/>
          </p:nvSpPr>
          <p:spPr bwMode="auto">
            <a:xfrm flipH="1">
              <a:off x="1672320" y="1186003"/>
              <a:ext cx="429378" cy="1432583"/>
            </a:xfrm>
            <a:custGeom>
              <a:avLst/>
              <a:gdLst>
                <a:gd name="T0" fmla="*/ 149 w 159"/>
                <a:gd name="T1" fmla="*/ 24 h 394"/>
                <a:gd name="T2" fmla="*/ 103 w 159"/>
                <a:gd name="T3" fmla="*/ 0 h 394"/>
                <a:gd name="T4" fmla="*/ 10 w 159"/>
                <a:gd name="T5" fmla="*/ 11 h 394"/>
                <a:gd name="T6" fmla="*/ 15 w 159"/>
                <a:gd name="T7" fmla="*/ 367 h 394"/>
                <a:gd name="T8" fmla="*/ 159 w 159"/>
                <a:gd name="T9" fmla="*/ 394 h 394"/>
                <a:gd name="T10" fmla="*/ 57 w 159"/>
                <a:gd name="T11" fmla="*/ 367 h 394"/>
                <a:gd name="T12" fmla="*/ 57 w 159"/>
                <a:gd name="T13" fmla="*/ 344 h 394"/>
                <a:gd name="T14" fmla="*/ 36 w 159"/>
                <a:gd name="T15" fmla="*/ 329 h 394"/>
                <a:gd name="T16" fmla="*/ 57 w 159"/>
                <a:gd name="T17" fmla="*/ 329 h 394"/>
                <a:gd name="T18" fmla="*/ 36 w 159"/>
                <a:gd name="T19" fmla="*/ 268 h 394"/>
                <a:gd name="T20" fmla="*/ 57 w 159"/>
                <a:gd name="T21" fmla="*/ 253 h 394"/>
                <a:gd name="T22" fmla="*/ 57 w 159"/>
                <a:gd name="T23" fmla="*/ 228 h 394"/>
                <a:gd name="T24" fmla="*/ 36 w 159"/>
                <a:gd name="T25" fmla="*/ 215 h 394"/>
                <a:gd name="T26" fmla="*/ 57 w 159"/>
                <a:gd name="T27" fmla="*/ 215 h 394"/>
                <a:gd name="T28" fmla="*/ 36 w 159"/>
                <a:gd name="T29" fmla="*/ 152 h 394"/>
                <a:gd name="T30" fmla="*/ 57 w 159"/>
                <a:gd name="T31" fmla="*/ 137 h 394"/>
                <a:gd name="T32" fmla="*/ 57 w 159"/>
                <a:gd name="T33" fmla="*/ 114 h 394"/>
                <a:gd name="T34" fmla="*/ 36 w 159"/>
                <a:gd name="T35" fmla="*/ 99 h 394"/>
                <a:gd name="T36" fmla="*/ 57 w 159"/>
                <a:gd name="T37" fmla="*/ 99 h 394"/>
                <a:gd name="T38" fmla="*/ 36 w 159"/>
                <a:gd name="T39" fmla="*/ 36 h 394"/>
                <a:gd name="T40" fmla="*/ 90 w 159"/>
                <a:gd name="T41" fmla="*/ 367 h 394"/>
                <a:gd name="T42" fmla="*/ 90 w 159"/>
                <a:gd name="T43" fmla="*/ 344 h 394"/>
                <a:gd name="T44" fmla="*/ 69 w 159"/>
                <a:gd name="T45" fmla="*/ 329 h 394"/>
                <a:gd name="T46" fmla="*/ 90 w 159"/>
                <a:gd name="T47" fmla="*/ 329 h 394"/>
                <a:gd name="T48" fmla="*/ 69 w 159"/>
                <a:gd name="T49" fmla="*/ 268 h 394"/>
                <a:gd name="T50" fmla="*/ 90 w 159"/>
                <a:gd name="T51" fmla="*/ 253 h 394"/>
                <a:gd name="T52" fmla="*/ 90 w 159"/>
                <a:gd name="T53" fmla="*/ 228 h 394"/>
                <a:gd name="T54" fmla="*/ 69 w 159"/>
                <a:gd name="T55" fmla="*/ 215 h 394"/>
                <a:gd name="T56" fmla="*/ 90 w 159"/>
                <a:gd name="T57" fmla="*/ 215 h 394"/>
                <a:gd name="T58" fmla="*/ 69 w 159"/>
                <a:gd name="T59" fmla="*/ 152 h 394"/>
                <a:gd name="T60" fmla="*/ 90 w 159"/>
                <a:gd name="T61" fmla="*/ 137 h 394"/>
                <a:gd name="T62" fmla="*/ 90 w 159"/>
                <a:gd name="T63" fmla="*/ 114 h 394"/>
                <a:gd name="T64" fmla="*/ 69 w 159"/>
                <a:gd name="T65" fmla="*/ 99 h 394"/>
                <a:gd name="T66" fmla="*/ 90 w 159"/>
                <a:gd name="T67" fmla="*/ 99 h 394"/>
                <a:gd name="T68" fmla="*/ 69 w 159"/>
                <a:gd name="T69" fmla="*/ 36 h 394"/>
                <a:gd name="T70" fmla="*/ 124 w 159"/>
                <a:gd name="T71" fmla="*/ 367 h 394"/>
                <a:gd name="T72" fmla="*/ 124 w 159"/>
                <a:gd name="T73" fmla="*/ 344 h 394"/>
                <a:gd name="T74" fmla="*/ 105 w 159"/>
                <a:gd name="T75" fmla="*/ 329 h 394"/>
                <a:gd name="T76" fmla="*/ 124 w 159"/>
                <a:gd name="T77" fmla="*/ 329 h 394"/>
                <a:gd name="T78" fmla="*/ 105 w 159"/>
                <a:gd name="T79" fmla="*/ 268 h 394"/>
                <a:gd name="T80" fmla="*/ 124 w 159"/>
                <a:gd name="T81" fmla="*/ 253 h 394"/>
                <a:gd name="T82" fmla="*/ 124 w 159"/>
                <a:gd name="T83" fmla="*/ 228 h 394"/>
                <a:gd name="T84" fmla="*/ 105 w 159"/>
                <a:gd name="T85" fmla="*/ 215 h 394"/>
                <a:gd name="T86" fmla="*/ 124 w 159"/>
                <a:gd name="T87" fmla="*/ 215 h 394"/>
                <a:gd name="T88" fmla="*/ 105 w 159"/>
                <a:gd name="T89" fmla="*/ 152 h 394"/>
                <a:gd name="T90" fmla="*/ 124 w 159"/>
                <a:gd name="T91" fmla="*/ 137 h 394"/>
                <a:gd name="T92" fmla="*/ 124 w 159"/>
                <a:gd name="T93" fmla="*/ 114 h 394"/>
                <a:gd name="T94" fmla="*/ 105 w 159"/>
                <a:gd name="T95" fmla="*/ 99 h 394"/>
                <a:gd name="T96" fmla="*/ 124 w 159"/>
                <a:gd name="T97" fmla="*/ 99 h 394"/>
                <a:gd name="T98" fmla="*/ 105 w 159"/>
                <a:gd name="T99" fmla="*/ 36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394">
                  <a:moveTo>
                    <a:pt x="147" y="367"/>
                  </a:moveTo>
                  <a:lnTo>
                    <a:pt x="147" y="24"/>
                  </a:lnTo>
                  <a:lnTo>
                    <a:pt x="149" y="24"/>
                  </a:lnTo>
                  <a:lnTo>
                    <a:pt x="149" y="11"/>
                  </a:lnTo>
                  <a:lnTo>
                    <a:pt x="103" y="11"/>
                  </a:lnTo>
                  <a:lnTo>
                    <a:pt x="103" y="0"/>
                  </a:lnTo>
                  <a:lnTo>
                    <a:pt x="31" y="0"/>
                  </a:lnTo>
                  <a:lnTo>
                    <a:pt x="31" y="11"/>
                  </a:lnTo>
                  <a:lnTo>
                    <a:pt x="10" y="11"/>
                  </a:lnTo>
                  <a:lnTo>
                    <a:pt x="10" y="24"/>
                  </a:lnTo>
                  <a:lnTo>
                    <a:pt x="15" y="24"/>
                  </a:lnTo>
                  <a:lnTo>
                    <a:pt x="15" y="367"/>
                  </a:lnTo>
                  <a:lnTo>
                    <a:pt x="0" y="367"/>
                  </a:lnTo>
                  <a:lnTo>
                    <a:pt x="0" y="394"/>
                  </a:lnTo>
                  <a:lnTo>
                    <a:pt x="159" y="394"/>
                  </a:lnTo>
                  <a:lnTo>
                    <a:pt x="159" y="367"/>
                  </a:lnTo>
                  <a:lnTo>
                    <a:pt x="147" y="367"/>
                  </a:lnTo>
                  <a:close/>
                  <a:moveTo>
                    <a:pt x="57" y="367"/>
                  </a:moveTo>
                  <a:lnTo>
                    <a:pt x="36" y="367"/>
                  </a:lnTo>
                  <a:lnTo>
                    <a:pt x="36" y="344"/>
                  </a:lnTo>
                  <a:lnTo>
                    <a:pt x="57" y="344"/>
                  </a:lnTo>
                  <a:lnTo>
                    <a:pt x="57" y="367"/>
                  </a:lnTo>
                  <a:close/>
                  <a:moveTo>
                    <a:pt x="57" y="329"/>
                  </a:moveTo>
                  <a:lnTo>
                    <a:pt x="36" y="329"/>
                  </a:lnTo>
                  <a:lnTo>
                    <a:pt x="36" y="306"/>
                  </a:lnTo>
                  <a:lnTo>
                    <a:pt x="57" y="306"/>
                  </a:lnTo>
                  <a:lnTo>
                    <a:pt x="57" y="329"/>
                  </a:lnTo>
                  <a:close/>
                  <a:moveTo>
                    <a:pt x="57" y="291"/>
                  </a:moveTo>
                  <a:lnTo>
                    <a:pt x="36" y="291"/>
                  </a:lnTo>
                  <a:lnTo>
                    <a:pt x="36" y="268"/>
                  </a:lnTo>
                  <a:lnTo>
                    <a:pt x="57" y="268"/>
                  </a:lnTo>
                  <a:lnTo>
                    <a:pt x="57" y="291"/>
                  </a:lnTo>
                  <a:close/>
                  <a:moveTo>
                    <a:pt x="57" y="253"/>
                  </a:moveTo>
                  <a:lnTo>
                    <a:pt x="36" y="253"/>
                  </a:lnTo>
                  <a:lnTo>
                    <a:pt x="36" y="228"/>
                  </a:lnTo>
                  <a:lnTo>
                    <a:pt x="57" y="228"/>
                  </a:lnTo>
                  <a:lnTo>
                    <a:pt x="57" y="253"/>
                  </a:lnTo>
                  <a:close/>
                  <a:moveTo>
                    <a:pt x="57" y="215"/>
                  </a:moveTo>
                  <a:lnTo>
                    <a:pt x="36" y="215"/>
                  </a:lnTo>
                  <a:lnTo>
                    <a:pt x="36" y="190"/>
                  </a:lnTo>
                  <a:lnTo>
                    <a:pt x="57" y="190"/>
                  </a:lnTo>
                  <a:lnTo>
                    <a:pt x="57" y="215"/>
                  </a:lnTo>
                  <a:close/>
                  <a:moveTo>
                    <a:pt x="57" y="177"/>
                  </a:moveTo>
                  <a:lnTo>
                    <a:pt x="36" y="177"/>
                  </a:lnTo>
                  <a:lnTo>
                    <a:pt x="36" y="152"/>
                  </a:lnTo>
                  <a:lnTo>
                    <a:pt x="57" y="152"/>
                  </a:lnTo>
                  <a:lnTo>
                    <a:pt x="57" y="177"/>
                  </a:lnTo>
                  <a:close/>
                  <a:moveTo>
                    <a:pt x="57" y="137"/>
                  </a:moveTo>
                  <a:lnTo>
                    <a:pt x="36" y="137"/>
                  </a:lnTo>
                  <a:lnTo>
                    <a:pt x="36" y="114"/>
                  </a:lnTo>
                  <a:lnTo>
                    <a:pt x="57" y="114"/>
                  </a:lnTo>
                  <a:lnTo>
                    <a:pt x="57" y="137"/>
                  </a:lnTo>
                  <a:close/>
                  <a:moveTo>
                    <a:pt x="57" y="99"/>
                  </a:moveTo>
                  <a:lnTo>
                    <a:pt x="36" y="99"/>
                  </a:lnTo>
                  <a:lnTo>
                    <a:pt x="36" y="76"/>
                  </a:lnTo>
                  <a:lnTo>
                    <a:pt x="57" y="76"/>
                  </a:lnTo>
                  <a:lnTo>
                    <a:pt x="57" y="99"/>
                  </a:lnTo>
                  <a:close/>
                  <a:moveTo>
                    <a:pt x="57" y="61"/>
                  </a:moveTo>
                  <a:lnTo>
                    <a:pt x="36" y="61"/>
                  </a:lnTo>
                  <a:lnTo>
                    <a:pt x="36" y="36"/>
                  </a:lnTo>
                  <a:lnTo>
                    <a:pt x="57" y="36"/>
                  </a:lnTo>
                  <a:lnTo>
                    <a:pt x="57" y="61"/>
                  </a:lnTo>
                  <a:close/>
                  <a:moveTo>
                    <a:pt x="90" y="367"/>
                  </a:moveTo>
                  <a:lnTo>
                    <a:pt x="69" y="367"/>
                  </a:lnTo>
                  <a:lnTo>
                    <a:pt x="69" y="344"/>
                  </a:lnTo>
                  <a:lnTo>
                    <a:pt x="90" y="344"/>
                  </a:lnTo>
                  <a:lnTo>
                    <a:pt x="90" y="367"/>
                  </a:lnTo>
                  <a:close/>
                  <a:moveTo>
                    <a:pt x="90" y="329"/>
                  </a:moveTo>
                  <a:lnTo>
                    <a:pt x="69" y="329"/>
                  </a:lnTo>
                  <a:lnTo>
                    <a:pt x="69" y="306"/>
                  </a:lnTo>
                  <a:lnTo>
                    <a:pt x="90" y="306"/>
                  </a:lnTo>
                  <a:lnTo>
                    <a:pt x="90" y="329"/>
                  </a:lnTo>
                  <a:close/>
                  <a:moveTo>
                    <a:pt x="90" y="291"/>
                  </a:moveTo>
                  <a:lnTo>
                    <a:pt x="69" y="291"/>
                  </a:lnTo>
                  <a:lnTo>
                    <a:pt x="69" y="268"/>
                  </a:lnTo>
                  <a:lnTo>
                    <a:pt x="90" y="268"/>
                  </a:lnTo>
                  <a:lnTo>
                    <a:pt x="90" y="291"/>
                  </a:lnTo>
                  <a:close/>
                  <a:moveTo>
                    <a:pt x="90" y="253"/>
                  </a:moveTo>
                  <a:lnTo>
                    <a:pt x="69" y="253"/>
                  </a:lnTo>
                  <a:lnTo>
                    <a:pt x="69" y="228"/>
                  </a:lnTo>
                  <a:lnTo>
                    <a:pt x="90" y="228"/>
                  </a:lnTo>
                  <a:lnTo>
                    <a:pt x="90" y="253"/>
                  </a:lnTo>
                  <a:close/>
                  <a:moveTo>
                    <a:pt x="90" y="215"/>
                  </a:moveTo>
                  <a:lnTo>
                    <a:pt x="69" y="215"/>
                  </a:lnTo>
                  <a:lnTo>
                    <a:pt x="69" y="190"/>
                  </a:lnTo>
                  <a:lnTo>
                    <a:pt x="90" y="190"/>
                  </a:lnTo>
                  <a:lnTo>
                    <a:pt x="90" y="215"/>
                  </a:lnTo>
                  <a:close/>
                  <a:moveTo>
                    <a:pt x="90" y="177"/>
                  </a:moveTo>
                  <a:lnTo>
                    <a:pt x="69" y="177"/>
                  </a:lnTo>
                  <a:lnTo>
                    <a:pt x="69" y="152"/>
                  </a:lnTo>
                  <a:lnTo>
                    <a:pt x="90" y="152"/>
                  </a:lnTo>
                  <a:lnTo>
                    <a:pt x="90" y="177"/>
                  </a:lnTo>
                  <a:close/>
                  <a:moveTo>
                    <a:pt x="90" y="137"/>
                  </a:moveTo>
                  <a:lnTo>
                    <a:pt x="69" y="137"/>
                  </a:lnTo>
                  <a:lnTo>
                    <a:pt x="69" y="114"/>
                  </a:lnTo>
                  <a:lnTo>
                    <a:pt x="90" y="114"/>
                  </a:lnTo>
                  <a:lnTo>
                    <a:pt x="90" y="137"/>
                  </a:lnTo>
                  <a:close/>
                  <a:moveTo>
                    <a:pt x="90" y="99"/>
                  </a:moveTo>
                  <a:lnTo>
                    <a:pt x="69" y="99"/>
                  </a:lnTo>
                  <a:lnTo>
                    <a:pt x="69" y="76"/>
                  </a:lnTo>
                  <a:lnTo>
                    <a:pt x="90" y="76"/>
                  </a:lnTo>
                  <a:lnTo>
                    <a:pt x="90" y="99"/>
                  </a:lnTo>
                  <a:close/>
                  <a:moveTo>
                    <a:pt x="90" y="61"/>
                  </a:moveTo>
                  <a:lnTo>
                    <a:pt x="69" y="61"/>
                  </a:lnTo>
                  <a:lnTo>
                    <a:pt x="69" y="36"/>
                  </a:lnTo>
                  <a:lnTo>
                    <a:pt x="90" y="36"/>
                  </a:lnTo>
                  <a:lnTo>
                    <a:pt x="90" y="61"/>
                  </a:lnTo>
                  <a:close/>
                  <a:moveTo>
                    <a:pt x="124" y="367"/>
                  </a:moveTo>
                  <a:lnTo>
                    <a:pt x="105" y="367"/>
                  </a:lnTo>
                  <a:lnTo>
                    <a:pt x="105" y="344"/>
                  </a:lnTo>
                  <a:lnTo>
                    <a:pt x="124" y="344"/>
                  </a:lnTo>
                  <a:lnTo>
                    <a:pt x="124" y="367"/>
                  </a:lnTo>
                  <a:close/>
                  <a:moveTo>
                    <a:pt x="124" y="329"/>
                  </a:moveTo>
                  <a:lnTo>
                    <a:pt x="105" y="329"/>
                  </a:lnTo>
                  <a:lnTo>
                    <a:pt x="105" y="306"/>
                  </a:lnTo>
                  <a:lnTo>
                    <a:pt x="124" y="306"/>
                  </a:lnTo>
                  <a:lnTo>
                    <a:pt x="124" y="329"/>
                  </a:lnTo>
                  <a:close/>
                  <a:moveTo>
                    <a:pt x="124" y="291"/>
                  </a:moveTo>
                  <a:lnTo>
                    <a:pt x="105" y="291"/>
                  </a:lnTo>
                  <a:lnTo>
                    <a:pt x="105" y="268"/>
                  </a:lnTo>
                  <a:lnTo>
                    <a:pt x="124" y="268"/>
                  </a:lnTo>
                  <a:lnTo>
                    <a:pt x="124" y="291"/>
                  </a:lnTo>
                  <a:close/>
                  <a:moveTo>
                    <a:pt x="124" y="253"/>
                  </a:moveTo>
                  <a:lnTo>
                    <a:pt x="105" y="253"/>
                  </a:lnTo>
                  <a:lnTo>
                    <a:pt x="105" y="228"/>
                  </a:lnTo>
                  <a:lnTo>
                    <a:pt x="124" y="228"/>
                  </a:lnTo>
                  <a:lnTo>
                    <a:pt x="124" y="253"/>
                  </a:lnTo>
                  <a:close/>
                  <a:moveTo>
                    <a:pt x="124" y="215"/>
                  </a:moveTo>
                  <a:lnTo>
                    <a:pt x="105" y="215"/>
                  </a:lnTo>
                  <a:lnTo>
                    <a:pt x="105" y="190"/>
                  </a:lnTo>
                  <a:lnTo>
                    <a:pt x="124" y="190"/>
                  </a:lnTo>
                  <a:lnTo>
                    <a:pt x="124" y="215"/>
                  </a:lnTo>
                  <a:close/>
                  <a:moveTo>
                    <a:pt x="124" y="177"/>
                  </a:moveTo>
                  <a:lnTo>
                    <a:pt x="105" y="177"/>
                  </a:lnTo>
                  <a:lnTo>
                    <a:pt x="105" y="152"/>
                  </a:lnTo>
                  <a:lnTo>
                    <a:pt x="124" y="152"/>
                  </a:lnTo>
                  <a:lnTo>
                    <a:pt x="124" y="177"/>
                  </a:lnTo>
                  <a:close/>
                  <a:moveTo>
                    <a:pt x="124" y="137"/>
                  </a:moveTo>
                  <a:lnTo>
                    <a:pt x="105" y="137"/>
                  </a:lnTo>
                  <a:lnTo>
                    <a:pt x="105" y="114"/>
                  </a:lnTo>
                  <a:lnTo>
                    <a:pt x="124" y="114"/>
                  </a:lnTo>
                  <a:lnTo>
                    <a:pt x="124" y="137"/>
                  </a:lnTo>
                  <a:close/>
                  <a:moveTo>
                    <a:pt x="124" y="99"/>
                  </a:moveTo>
                  <a:lnTo>
                    <a:pt x="105" y="99"/>
                  </a:lnTo>
                  <a:lnTo>
                    <a:pt x="105" y="76"/>
                  </a:lnTo>
                  <a:lnTo>
                    <a:pt x="124" y="76"/>
                  </a:lnTo>
                  <a:lnTo>
                    <a:pt x="124" y="99"/>
                  </a:lnTo>
                  <a:close/>
                  <a:moveTo>
                    <a:pt x="124" y="61"/>
                  </a:moveTo>
                  <a:lnTo>
                    <a:pt x="105" y="61"/>
                  </a:lnTo>
                  <a:lnTo>
                    <a:pt x="105" y="36"/>
                  </a:lnTo>
                  <a:lnTo>
                    <a:pt x="124" y="36"/>
                  </a:lnTo>
                  <a:lnTo>
                    <a:pt x="124" y="6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5"/>
            <p:cNvSpPr>
              <a:spLocks noChangeAspect="1" noEditPoints="1"/>
            </p:cNvSpPr>
            <p:nvPr/>
          </p:nvSpPr>
          <p:spPr bwMode="auto">
            <a:xfrm flipH="1">
              <a:off x="2101698" y="1537944"/>
              <a:ext cx="1378617" cy="1080641"/>
            </a:xfrm>
            <a:custGeom>
              <a:avLst/>
              <a:gdLst>
                <a:gd name="T0" fmla="*/ 334 w 347"/>
                <a:gd name="T1" fmla="*/ 245 h 272"/>
                <a:gd name="T2" fmla="*/ 334 w 347"/>
                <a:gd name="T3" fmla="*/ 40 h 272"/>
                <a:gd name="T4" fmla="*/ 341 w 347"/>
                <a:gd name="T5" fmla="*/ 40 h 272"/>
                <a:gd name="T6" fmla="*/ 341 w 347"/>
                <a:gd name="T7" fmla="*/ 28 h 272"/>
                <a:gd name="T8" fmla="*/ 276 w 347"/>
                <a:gd name="T9" fmla="*/ 28 h 272"/>
                <a:gd name="T10" fmla="*/ 276 w 347"/>
                <a:gd name="T11" fmla="*/ 0 h 272"/>
                <a:gd name="T12" fmla="*/ 74 w 347"/>
                <a:gd name="T13" fmla="*/ 0 h 272"/>
                <a:gd name="T14" fmla="*/ 74 w 347"/>
                <a:gd name="T15" fmla="*/ 28 h 272"/>
                <a:gd name="T16" fmla="*/ 7 w 347"/>
                <a:gd name="T17" fmla="*/ 28 h 272"/>
                <a:gd name="T18" fmla="*/ 7 w 347"/>
                <a:gd name="T19" fmla="*/ 40 h 272"/>
                <a:gd name="T20" fmla="*/ 13 w 347"/>
                <a:gd name="T21" fmla="*/ 40 h 272"/>
                <a:gd name="T22" fmla="*/ 13 w 347"/>
                <a:gd name="T23" fmla="*/ 245 h 272"/>
                <a:gd name="T24" fmla="*/ 0 w 347"/>
                <a:gd name="T25" fmla="*/ 245 h 272"/>
                <a:gd name="T26" fmla="*/ 0 w 347"/>
                <a:gd name="T27" fmla="*/ 272 h 272"/>
                <a:gd name="T28" fmla="*/ 347 w 347"/>
                <a:gd name="T29" fmla="*/ 272 h 272"/>
                <a:gd name="T30" fmla="*/ 347 w 347"/>
                <a:gd name="T31" fmla="*/ 245 h 272"/>
                <a:gd name="T32" fmla="*/ 334 w 347"/>
                <a:gd name="T33" fmla="*/ 245 h 272"/>
                <a:gd name="T34" fmla="*/ 129 w 347"/>
                <a:gd name="T35" fmla="*/ 232 h 272"/>
                <a:gd name="T36" fmla="*/ 36 w 347"/>
                <a:gd name="T37" fmla="*/ 232 h 272"/>
                <a:gd name="T38" fmla="*/ 36 w 347"/>
                <a:gd name="T39" fmla="*/ 190 h 272"/>
                <a:gd name="T40" fmla="*/ 129 w 347"/>
                <a:gd name="T41" fmla="*/ 190 h 272"/>
                <a:gd name="T42" fmla="*/ 129 w 347"/>
                <a:gd name="T43" fmla="*/ 232 h 272"/>
                <a:gd name="T44" fmla="*/ 129 w 347"/>
                <a:gd name="T45" fmla="*/ 165 h 272"/>
                <a:gd name="T46" fmla="*/ 36 w 347"/>
                <a:gd name="T47" fmla="*/ 165 h 272"/>
                <a:gd name="T48" fmla="*/ 36 w 347"/>
                <a:gd name="T49" fmla="*/ 123 h 272"/>
                <a:gd name="T50" fmla="*/ 129 w 347"/>
                <a:gd name="T51" fmla="*/ 123 h 272"/>
                <a:gd name="T52" fmla="*/ 129 w 347"/>
                <a:gd name="T53" fmla="*/ 165 h 272"/>
                <a:gd name="T54" fmla="*/ 129 w 347"/>
                <a:gd name="T55" fmla="*/ 99 h 272"/>
                <a:gd name="T56" fmla="*/ 36 w 347"/>
                <a:gd name="T57" fmla="*/ 99 h 272"/>
                <a:gd name="T58" fmla="*/ 36 w 347"/>
                <a:gd name="T59" fmla="*/ 55 h 272"/>
                <a:gd name="T60" fmla="*/ 129 w 347"/>
                <a:gd name="T61" fmla="*/ 55 h 272"/>
                <a:gd name="T62" fmla="*/ 129 w 347"/>
                <a:gd name="T63" fmla="*/ 99 h 272"/>
                <a:gd name="T64" fmla="*/ 196 w 347"/>
                <a:gd name="T65" fmla="*/ 245 h 272"/>
                <a:gd name="T66" fmla="*/ 154 w 347"/>
                <a:gd name="T67" fmla="*/ 245 h 272"/>
                <a:gd name="T68" fmla="*/ 154 w 347"/>
                <a:gd name="T69" fmla="*/ 190 h 272"/>
                <a:gd name="T70" fmla="*/ 196 w 347"/>
                <a:gd name="T71" fmla="*/ 190 h 272"/>
                <a:gd name="T72" fmla="*/ 196 w 347"/>
                <a:gd name="T73" fmla="*/ 245 h 272"/>
                <a:gd name="T74" fmla="*/ 196 w 347"/>
                <a:gd name="T75" fmla="*/ 165 h 272"/>
                <a:gd name="T76" fmla="*/ 154 w 347"/>
                <a:gd name="T77" fmla="*/ 165 h 272"/>
                <a:gd name="T78" fmla="*/ 154 w 347"/>
                <a:gd name="T79" fmla="*/ 123 h 272"/>
                <a:gd name="T80" fmla="*/ 196 w 347"/>
                <a:gd name="T81" fmla="*/ 123 h 272"/>
                <a:gd name="T82" fmla="*/ 196 w 347"/>
                <a:gd name="T83" fmla="*/ 165 h 272"/>
                <a:gd name="T84" fmla="*/ 196 w 347"/>
                <a:gd name="T85" fmla="*/ 99 h 272"/>
                <a:gd name="T86" fmla="*/ 154 w 347"/>
                <a:gd name="T87" fmla="*/ 99 h 272"/>
                <a:gd name="T88" fmla="*/ 154 w 347"/>
                <a:gd name="T89" fmla="*/ 55 h 272"/>
                <a:gd name="T90" fmla="*/ 196 w 347"/>
                <a:gd name="T91" fmla="*/ 55 h 272"/>
                <a:gd name="T92" fmla="*/ 196 w 347"/>
                <a:gd name="T93" fmla="*/ 99 h 272"/>
                <a:gd name="T94" fmla="*/ 313 w 347"/>
                <a:gd name="T95" fmla="*/ 232 h 272"/>
                <a:gd name="T96" fmla="*/ 219 w 347"/>
                <a:gd name="T97" fmla="*/ 232 h 272"/>
                <a:gd name="T98" fmla="*/ 219 w 347"/>
                <a:gd name="T99" fmla="*/ 190 h 272"/>
                <a:gd name="T100" fmla="*/ 313 w 347"/>
                <a:gd name="T101" fmla="*/ 190 h 272"/>
                <a:gd name="T102" fmla="*/ 313 w 347"/>
                <a:gd name="T103" fmla="*/ 232 h 272"/>
                <a:gd name="T104" fmla="*/ 313 w 347"/>
                <a:gd name="T105" fmla="*/ 165 h 272"/>
                <a:gd name="T106" fmla="*/ 219 w 347"/>
                <a:gd name="T107" fmla="*/ 165 h 272"/>
                <a:gd name="T108" fmla="*/ 219 w 347"/>
                <a:gd name="T109" fmla="*/ 123 h 272"/>
                <a:gd name="T110" fmla="*/ 313 w 347"/>
                <a:gd name="T111" fmla="*/ 123 h 272"/>
                <a:gd name="T112" fmla="*/ 313 w 347"/>
                <a:gd name="T113" fmla="*/ 165 h 272"/>
                <a:gd name="T114" fmla="*/ 313 w 347"/>
                <a:gd name="T115" fmla="*/ 99 h 272"/>
                <a:gd name="T116" fmla="*/ 219 w 347"/>
                <a:gd name="T117" fmla="*/ 99 h 272"/>
                <a:gd name="T118" fmla="*/ 219 w 347"/>
                <a:gd name="T119" fmla="*/ 55 h 272"/>
                <a:gd name="T120" fmla="*/ 313 w 347"/>
                <a:gd name="T121" fmla="*/ 55 h 272"/>
                <a:gd name="T122" fmla="*/ 313 w 347"/>
                <a:gd name="T123" fmla="*/ 99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7" h="272">
                  <a:moveTo>
                    <a:pt x="334" y="245"/>
                  </a:moveTo>
                  <a:lnTo>
                    <a:pt x="334" y="40"/>
                  </a:lnTo>
                  <a:lnTo>
                    <a:pt x="341" y="40"/>
                  </a:lnTo>
                  <a:lnTo>
                    <a:pt x="341" y="28"/>
                  </a:lnTo>
                  <a:lnTo>
                    <a:pt x="276" y="28"/>
                  </a:lnTo>
                  <a:lnTo>
                    <a:pt x="276" y="0"/>
                  </a:lnTo>
                  <a:lnTo>
                    <a:pt x="74" y="0"/>
                  </a:lnTo>
                  <a:lnTo>
                    <a:pt x="74" y="28"/>
                  </a:lnTo>
                  <a:lnTo>
                    <a:pt x="7" y="28"/>
                  </a:lnTo>
                  <a:lnTo>
                    <a:pt x="7" y="40"/>
                  </a:lnTo>
                  <a:lnTo>
                    <a:pt x="13" y="40"/>
                  </a:lnTo>
                  <a:lnTo>
                    <a:pt x="13" y="245"/>
                  </a:lnTo>
                  <a:lnTo>
                    <a:pt x="0" y="245"/>
                  </a:lnTo>
                  <a:lnTo>
                    <a:pt x="0" y="272"/>
                  </a:lnTo>
                  <a:lnTo>
                    <a:pt x="347" y="272"/>
                  </a:lnTo>
                  <a:lnTo>
                    <a:pt x="347" y="245"/>
                  </a:lnTo>
                  <a:lnTo>
                    <a:pt x="334" y="245"/>
                  </a:lnTo>
                  <a:close/>
                  <a:moveTo>
                    <a:pt x="129" y="232"/>
                  </a:moveTo>
                  <a:lnTo>
                    <a:pt x="36" y="232"/>
                  </a:lnTo>
                  <a:lnTo>
                    <a:pt x="36" y="190"/>
                  </a:lnTo>
                  <a:lnTo>
                    <a:pt x="129" y="190"/>
                  </a:lnTo>
                  <a:lnTo>
                    <a:pt x="129" y="232"/>
                  </a:lnTo>
                  <a:close/>
                  <a:moveTo>
                    <a:pt x="129" y="165"/>
                  </a:moveTo>
                  <a:lnTo>
                    <a:pt x="36" y="165"/>
                  </a:lnTo>
                  <a:lnTo>
                    <a:pt x="36" y="123"/>
                  </a:lnTo>
                  <a:lnTo>
                    <a:pt x="129" y="123"/>
                  </a:lnTo>
                  <a:lnTo>
                    <a:pt x="129" y="165"/>
                  </a:lnTo>
                  <a:close/>
                  <a:moveTo>
                    <a:pt x="129" y="99"/>
                  </a:moveTo>
                  <a:lnTo>
                    <a:pt x="36" y="99"/>
                  </a:lnTo>
                  <a:lnTo>
                    <a:pt x="36" y="55"/>
                  </a:lnTo>
                  <a:lnTo>
                    <a:pt x="129" y="55"/>
                  </a:lnTo>
                  <a:lnTo>
                    <a:pt x="129" y="99"/>
                  </a:lnTo>
                  <a:close/>
                  <a:moveTo>
                    <a:pt x="196" y="245"/>
                  </a:moveTo>
                  <a:lnTo>
                    <a:pt x="154" y="245"/>
                  </a:lnTo>
                  <a:lnTo>
                    <a:pt x="154" y="190"/>
                  </a:lnTo>
                  <a:lnTo>
                    <a:pt x="196" y="190"/>
                  </a:lnTo>
                  <a:lnTo>
                    <a:pt x="196" y="245"/>
                  </a:lnTo>
                  <a:close/>
                  <a:moveTo>
                    <a:pt x="196" y="165"/>
                  </a:moveTo>
                  <a:lnTo>
                    <a:pt x="154" y="165"/>
                  </a:lnTo>
                  <a:lnTo>
                    <a:pt x="154" y="123"/>
                  </a:lnTo>
                  <a:lnTo>
                    <a:pt x="196" y="123"/>
                  </a:lnTo>
                  <a:lnTo>
                    <a:pt x="196" y="165"/>
                  </a:lnTo>
                  <a:close/>
                  <a:moveTo>
                    <a:pt x="196" y="99"/>
                  </a:moveTo>
                  <a:lnTo>
                    <a:pt x="154" y="99"/>
                  </a:lnTo>
                  <a:lnTo>
                    <a:pt x="154" y="55"/>
                  </a:lnTo>
                  <a:lnTo>
                    <a:pt x="196" y="55"/>
                  </a:lnTo>
                  <a:lnTo>
                    <a:pt x="196" y="99"/>
                  </a:lnTo>
                  <a:close/>
                  <a:moveTo>
                    <a:pt x="313" y="232"/>
                  </a:moveTo>
                  <a:lnTo>
                    <a:pt x="219" y="232"/>
                  </a:lnTo>
                  <a:lnTo>
                    <a:pt x="219" y="190"/>
                  </a:lnTo>
                  <a:lnTo>
                    <a:pt x="313" y="190"/>
                  </a:lnTo>
                  <a:lnTo>
                    <a:pt x="313" y="232"/>
                  </a:lnTo>
                  <a:close/>
                  <a:moveTo>
                    <a:pt x="313" y="165"/>
                  </a:moveTo>
                  <a:lnTo>
                    <a:pt x="219" y="165"/>
                  </a:lnTo>
                  <a:lnTo>
                    <a:pt x="219" y="123"/>
                  </a:lnTo>
                  <a:lnTo>
                    <a:pt x="313" y="123"/>
                  </a:lnTo>
                  <a:lnTo>
                    <a:pt x="313" y="165"/>
                  </a:lnTo>
                  <a:close/>
                  <a:moveTo>
                    <a:pt x="313" y="99"/>
                  </a:moveTo>
                  <a:lnTo>
                    <a:pt x="219" y="99"/>
                  </a:lnTo>
                  <a:lnTo>
                    <a:pt x="219" y="55"/>
                  </a:lnTo>
                  <a:lnTo>
                    <a:pt x="313" y="55"/>
                  </a:lnTo>
                  <a:lnTo>
                    <a:pt x="313" y="9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73"/>
            <p:cNvSpPr>
              <a:spLocks noChangeAspect="1" noEditPoints="1"/>
            </p:cNvSpPr>
            <p:nvPr/>
          </p:nvSpPr>
          <p:spPr bwMode="auto">
            <a:xfrm>
              <a:off x="3480315" y="1537943"/>
              <a:ext cx="764022" cy="1080642"/>
            </a:xfrm>
            <a:custGeom>
              <a:avLst/>
              <a:gdLst>
                <a:gd name="T0" fmla="*/ 207 w 222"/>
                <a:gd name="T1" fmla="*/ 156 h 314"/>
                <a:gd name="T2" fmla="*/ 214 w 222"/>
                <a:gd name="T3" fmla="*/ 144 h 314"/>
                <a:gd name="T4" fmla="*/ 147 w 222"/>
                <a:gd name="T5" fmla="*/ 13 h 314"/>
                <a:gd name="T6" fmla="*/ 153 w 222"/>
                <a:gd name="T7" fmla="*/ 0 h 314"/>
                <a:gd name="T8" fmla="*/ 8 w 222"/>
                <a:gd name="T9" fmla="*/ 13 h 314"/>
                <a:gd name="T10" fmla="*/ 14 w 222"/>
                <a:gd name="T11" fmla="*/ 287 h 314"/>
                <a:gd name="T12" fmla="*/ 0 w 222"/>
                <a:gd name="T13" fmla="*/ 314 h 314"/>
                <a:gd name="T14" fmla="*/ 222 w 222"/>
                <a:gd name="T15" fmla="*/ 287 h 314"/>
                <a:gd name="T16" fmla="*/ 69 w 222"/>
                <a:gd name="T17" fmla="*/ 276 h 314"/>
                <a:gd name="T18" fmla="*/ 42 w 222"/>
                <a:gd name="T19" fmla="*/ 236 h 314"/>
                <a:gd name="T20" fmla="*/ 69 w 222"/>
                <a:gd name="T21" fmla="*/ 276 h 314"/>
                <a:gd name="T22" fmla="*/ 42 w 222"/>
                <a:gd name="T23" fmla="*/ 211 h 314"/>
                <a:gd name="T24" fmla="*/ 69 w 222"/>
                <a:gd name="T25" fmla="*/ 171 h 314"/>
                <a:gd name="T26" fmla="*/ 69 w 222"/>
                <a:gd name="T27" fmla="*/ 144 h 314"/>
                <a:gd name="T28" fmla="*/ 42 w 222"/>
                <a:gd name="T29" fmla="*/ 104 h 314"/>
                <a:gd name="T30" fmla="*/ 69 w 222"/>
                <a:gd name="T31" fmla="*/ 144 h 314"/>
                <a:gd name="T32" fmla="*/ 42 w 222"/>
                <a:gd name="T33" fmla="*/ 78 h 314"/>
                <a:gd name="T34" fmla="*/ 69 w 222"/>
                <a:gd name="T35" fmla="*/ 38 h 314"/>
                <a:gd name="T36" fmla="*/ 119 w 222"/>
                <a:gd name="T37" fmla="*/ 287 h 314"/>
                <a:gd name="T38" fmla="*/ 90 w 222"/>
                <a:gd name="T39" fmla="*/ 236 h 314"/>
                <a:gd name="T40" fmla="*/ 119 w 222"/>
                <a:gd name="T41" fmla="*/ 287 h 314"/>
                <a:gd name="T42" fmla="*/ 90 w 222"/>
                <a:gd name="T43" fmla="*/ 211 h 314"/>
                <a:gd name="T44" fmla="*/ 119 w 222"/>
                <a:gd name="T45" fmla="*/ 171 h 314"/>
                <a:gd name="T46" fmla="*/ 119 w 222"/>
                <a:gd name="T47" fmla="*/ 144 h 314"/>
                <a:gd name="T48" fmla="*/ 90 w 222"/>
                <a:gd name="T49" fmla="*/ 104 h 314"/>
                <a:gd name="T50" fmla="*/ 119 w 222"/>
                <a:gd name="T51" fmla="*/ 144 h 314"/>
                <a:gd name="T52" fmla="*/ 90 w 222"/>
                <a:gd name="T53" fmla="*/ 78 h 314"/>
                <a:gd name="T54" fmla="*/ 119 w 222"/>
                <a:gd name="T55" fmla="*/ 38 h 314"/>
                <a:gd name="T56" fmla="*/ 189 w 222"/>
                <a:gd name="T57" fmla="*/ 276 h 314"/>
                <a:gd name="T58" fmla="*/ 159 w 222"/>
                <a:gd name="T59" fmla="*/ 236 h 314"/>
                <a:gd name="T60" fmla="*/ 189 w 222"/>
                <a:gd name="T61" fmla="*/ 276 h 314"/>
                <a:gd name="T62" fmla="*/ 159 w 222"/>
                <a:gd name="T63" fmla="*/ 211 h 314"/>
                <a:gd name="T64" fmla="*/ 189 w 222"/>
                <a:gd name="T65" fmla="*/ 171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2" h="314">
                  <a:moveTo>
                    <a:pt x="207" y="287"/>
                  </a:moveTo>
                  <a:lnTo>
                    <a:pt x="207" y="156"/>
                  </a:lnTo>
                  <a:lnTo>
                    <a:pt x="214" y="156"/>
                  </a:lnTo>
                  <a:lnTo>
                    <a:pt x="214" y="144"/>
                  </a:lnTo>
                  <a:lnTo>
                    <a:pt x="147" y="144"/>
                  </a:lnTo>
                  <a:lnTo>
                    <a:pt x="147" y="13"/>
                  </a:lnTo>
                  <a:lnTo>
                    <a:pt x="153" y="13"/>
                  </a:lnTo>
                  <a:lnTo>
                    <a:pt x="153" y="0"/>
                  </a:lnTo>
                  <a:lnTo>
                    <a:pt x="8" y="0"/>
                  </a:lnTo>
                  <a:lnTo>
                    <a:pt x="8" y="13"/>
                  </a:lnTo>
                  <a:lnTo>
                    <a:pt x="14" y="13"/>
                  </a:lnTo>
                  <a:lnTo>
                    <a:pt x="14" y="287"/>
                  </a:lnTo>
                  <a:lnTo>
                    <a:pt x="0" y="287"/>
                  </a:lnTo>
                  <a:lnTo>
                    <a:pt x="0" y="314"/>
                  </a:lnTo>
                  <a:lnTo>
                    <a:pt x="222" y="314"/>
                  </a:lnTo>
                  <a:lnTo>
                    <a:pt x="222" y="287"/>
                  </a:lnTo>
                  <a:lnTo>
                    <a:pt x="207" y="287"/>
                  </a:lnTo>
                  <a:close/>
                  <a:moveTo>
                    <a:pt x="69" y="276"/>
                  </a:moveTo>
                  <a:lnTo>
                    <a:pt x="42" y="276"/>
                  </a:lnTo>
                  <a:lnTo>
                    <a:pt x="42" y="236"/>
                  </a:lnTo>
                  <a:lnTo>
                    <a:pt x="69" y="236"/>
                  </a:lnTo>
                  <a:lnTo>
                    <a:pt x="69" y="276"/>
                  </a:lnTo>
                  <a:close/>
                  <a:moveTo>
                    <a:pt x="69" y="211"/>
                  </a:moveTo>
                  <a:lnTo>
                    <a:pt x="42" y="211"/>
                  </a:lnTo>
                  <a:lnTo>
                    <a:pt x="42" y="171"/>
                  </a:lnTo>
                  <a:lnTo>
                    <a:pt x="69" y="171"/>
                  </a:lnTo>
                  <a:lnTo>
                    <a:pt x="69" y="211"/>
                  </a:lnTo>
                  <a:close/>
                  <a:moveTo>
                    <a:pt x="69" y="144"/>
                  </a:moveTo>
                  <a:lnTo>
                    <a:pt x="42" y="144"/>
                  </a:lnTo>
                  <a:lnTo>
                    <a:pt x="42" y="104"/>
                  </a:lnTo>
                  <a:lnTo>
                    <a:pt x="69" y="104"/>
                  </a:lnTo>
                  <a:lnTo>
                    <a:pt x="69" y="144"/>
                  </a:lnTo>
                  <a:close/>
                  <a:moveTo>
                    <a:pt x="69" y="78"/>
                  </a:moveTo>
                  <a:lnTo>
                    <a:pt x="42" y="78"/>
                  </a:lnTo>
                  <a:lnTo>
                    <a:pt x="42" y="38"/>
                  </a:lnTo>
                  <a:lnTo>
                    <a:pt x="69" y="38"/>
                  </a:lnTo>
                  <a:lnTo>
                    <a:pt x="69" y="78"/>
                  </a:lnTo>
                  <a:close/>
                  <a:moveTo>
                    <a:pt x="119" y="287"/>
                  </a:moveTo>
                  <a:lnTo>
                    <a:pt x="90" y="287"/>
                  </a:lnTo>
                  <a:lnTo>
                    <a:pt x="90" y="236"/>
                  </a:lnTo>
                  <a:lnTo>
                    <a:pt x="119" y="236"/>
                  </a:lnTo>
                  <a:lnTo>
                    <a:pt x="119" y="287"/>
                  </a:lnTo>
                  <a:close/>
                  <a:moveTo>
                    <a:pt x="119" y="211"/>
                  </a:moveTo>
                  <a:lnTo>
                    <a:pt x="90" y="211"/>
                  </a:lnTo>
                  <a:lnTo>
                    <a:pt x="90" y="171"/>
                  </a:lnTo>
                  <a:lnTo>
                    <a:pt x="119" y="171"/>
                  </a:lnTo>
                  <a:lnTo>
                    <a:pt x="119" y="211"/>
                  </a:lnTo>
                  <a:close/>
                  <a:moveTo>
                    <a:pt x="119" y="144"/>
                  </a:moveTo>
                  <a:lnTo>
                    <a:pt x="90" y="144"/>
                  </a:lnTo>
                  <a:lnTo>
                    <a:pt x="90" y="104"/>
                  </a:lnTo>
                  <a:lnTo>
                    <a:pt x="119" y="104"/>
                  </a:lnTo>
                  <a:lnTo>
                    <a:pt x="119" y="144"/>
                  </a:lnTo>
                  <a:close/>
                  <a:moveTo>
                    <a:pt x="119" y="78"/>
                  </a:moveTo>
                  <a:lnTo>
                    <a:pt x="90" y="78"/>
                  </a:lnTo>
                  <a:lnTo>
                    <a:pt x="90" y="38"/>
                  </a:lnTo>
                  <a:lnTo>
                    <a:pt x="119" y="38"/>
                  </a:lnTo>
                  <a:lnTo>
                    <a:pt x="119" y="78"/>
                  </a:lnTo>
                  <a:close/>
                  <a:moveTo>
                    <a:pt x="189" y="276"/>
                  </a:moveTo>
                  <a:lnTo>
                    <a:pt x="159" y="276"/>
                  </a:lnTo>
                  <a:lnTo>
                    <a:pt x="159" y="236"/>
                  </a:lnTo>
                  <a:lnTo>
                    <a:pt x="189" y="236"/>
                  </a:lnTo>
                  <a:lnTo>
                    <a:pt x="189" y="276"/>
                  </a:lnTo>
                  <a:close/>
                  <a:moveTo>
                    <a:pt x="189" y="211"/>
                  </a:moveTo>
                  <a:lnTo>
                    <a:pt x="159" y="211"/>
                  </a:lnTo>
                  <a:lnTo>
                    <a:pt x="159" y="171"/>
                  </a:lnTo>
                  <a:lnTo>
                    <a:pt x="189" y="171"/>
                  </a:lnTo>
                  <a:lnTo>
                    <a:pt x="189" y="21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74"/>
            <p:cNvSpPr>
              <a:spLocks noChangeAspect="1" noEditPoints="1"/>
            </p:cNvSpPr>
            <p:nvPr/>
          </p:nvSpPr>
          <p:spPr bwMode="auto">
            <a:xfrm flipH="1">
              <a:off x="1168836" y="1339912"/>
              <a:ext cx="519518" cy="1278674"/>
            </a:xfrm>
            <a:custGeom>
              <a:avLst/>
              <a:gdLst>
                <a:gd name="T0" fmla="*/ 149 w 159"/>
                <a:gd name="T1" fmla="*/ 24 h 394"/>
                <a:gd name="T2" fmla="*/ 103 w 159"/>
                <a:gd name="T3" fmla="*/ 0 h 394"/>
                <a:gd name="T4" fmla="*/ 10 w 159"/>
                <a:gd name="T5" fmla="*/ 11 h 394"/>
                <a:gd name="T6" fmla="*/ 15 w 159"/>
                <a:gd name="T7" fmla="*/ 367 h 394"/>
                <a:gd name="T8" fmla="*/ 159 w 159"/>
                <a:gd name="T9" fmla="*/ 394 h 394"/>
                <a:gd name="T10" fmla="*/ 57 w 159"/>
                <a:gd name="T11" fmla="*/ 367 h 394"/>
                <a:gd name="T12" fmla="*/ 57 w 159"/>
                <a:gd name="T13" fmla="*/ 344 h 394"/>
                <a:gd name="T14" fmla="*/ 36 w 159"/>
                <a:gd name="T15" fmla="*/ 329 h 394"/>
                <a:gd name="T16" fmla="*/ 57 w 159"/>
                <a:gd name="T17" fmla="*/ 329 h 394"/>
                <a:gd name="T18" fmla="*/ 36 w 159"/>
                <a:gd name="T19" fmla="*/ 268 h 394"/>
                <a:gd name="T20" fmla="*/ 57 w 159"/>
                <a:gd name="T21" fmla="*/ 253 h 394"/>
                <a:gd name="T22" fmla="*/ 57 w 159"/>
                <a:gd name="T23" fmla="*/ 228 h 394"/>
                <a:gd name="T24" fmla="*/ 36 w 159"/>
                <a:gd name="T25" fmla="*/ 215 h 394"/>
                <a:gd name="T26" fmla="*/ 57 w 159"/>
                <a:gd name="T27" fmla="*/ 215 h 394"/>
                <a:gd name="T28" fmla="*/ 36 w 159"/>
                <a:gd name="T29" fmla="*/ 152 h 394"/>
                <a:gd name="T30" fmla="*/ 57 w 159"/>
                <a:gd name="T31" fmla="*/ 137 h 394"/>
                <a:gd name="T32" fmla="*/ 57 w 159"/>
                <a:gd name="T33" fmla="*/ 114 h 394"/>
                <a:gd name="T34" fmla="*/ 36 w 159"/>
                <a:gd name="T35" fmla="*/ 99 h 394"/>
                <a:gd name="T36" fmla="*/ 57 w 159"/>
                <a:gd name="T37" fmla="*/ 99 h 394"/>
                <a:gd name="T38" fmla="*/ 36 w 159"/>
                <a:gd name="T39" fmla="*/ 36 h 394"/>
                <a:gd name="T40" fmla="*/ 90 w 159"/>
                <a:gd name="T41" fmla="*/ 367 h 394"/>
                <a:gd name="T42" fmla="*/ 90 w 159"/>
                <a:gd name="T43" fmla="*/ 344 h 394"/>
                <a:gd name="T44" fmla="*/ 69 w 159"/>
                <a:gd name="T45" fmla="*/ 329 h 394"/>
                <a:gd name="T46" fmla="*/ 90 w 159"/>
                <a:gd name="T47" fmla="*/ 329 h 394"/>
                <a:gd name="T48" fmla="*/ 69 w 159"/>
                <a:gd name="T49" fmla="*/ 268 h 394"/>
                <a:gd name="T50" fmla="*/ 90 w 159"/>
                <a:gd name="T51" fmla="*/ 253 h 394"/>
                <a:gd name="T52" fmla="*/ 90 w 159"/>
                <a:gd name="T53" fmla="*/ 228 h 394"/>
                <a:gd name="T54" fmla="*/ 69 w 159"/>
                <a:gd name="T55" fmla="*/ 215 h 394"/>
                <a:gd name="T56" fmla="*/ 90 w 159"/>
                <a:gd name="T57" fmla="*/ 215 h 394"/>
                <a:gd name="T58" fmla="*/ 69 w 159"/>
                <a:gd name="T59" fmla="*/ 152 h 394"/>
                <a:gd name="T60" fmla="*/ 90 w 159"/>
                <a:gd name="T61" fmla="*/ 137 h 394"/>
                <a:gd name="T62" fmla="*/ 90 w 159"/>
                <a:gd name="T63" fmla="*/ 114 h 394"/>
                <a:gd name="T64" fmla="*/ 69 w 159"/>
                <a:gd name="T65" fmla="*/ 99 h 394"/>
                <a:gd name="T66" fmla="*/ 90 w 159"/>
                <a:gd name="T67" fmla="*/ 99 h 394"/>
                <a:gd name="T68" fmla="*/ 69 w 159"/>
                <a:gd name="T69" fmla="*/ 36 h 394"/>
                <a:gd name="T70" fmla="*/ 124 w 159"/>
                <a:gd name="T71" fmla="*/ 367 h 394"/>
                <a:gd name="T72" fmla="*/ 124 w 159"/>
                <a:gd name="T73" fmla="*/ 344 h 394"/>
                <a:gd name="T74" fmla="*/ 105 w 159"/>
                <a:gd name="T75" fmla="*/ 329 h 394"/>
                <a:gd name="T76" fmla="*/ 124 w 159"/>
                <a:gd name="T77" fmla="*/ 329 h 394"/>
                <a:gd name="T78" fmla="*/ 105 w 159"/>
                <a:gd name="T79" fmla="*/ 268 h 394"/>
                <a:gd name="T80" fmla="*/ 124 w 159"/>
                <a:gd name="T81" fmla="*/ 253 h 394"/>
                <a:gd name="T82" fmla="*/ 124 w 159"/>
                <a:gd name="T83" fmla="*/ 228 h 394"/>
                <a:gd name="T84" fmla="*/ 105 w 159"/>
                <a:gd name="T85" fmla="*/ 215 h 394"/>
                <a:gd name="T86" fmla="*/ 124 w 159"/>
                <a:gd name="T87" fmla="*/ 215 h 394"/>
                <a:gd name="T88" fmla="*/ 105 w 159"/>
                <a:gd name="T89" fmla="*/ 152 h 394"/>
                <a:gd name="T90" fmla="*/ 124 w 159"/>
                <a:gd name="T91" fmla="*/ 137 h 394"/>
                <a:gd name="T92" fmla="*/ 124 w 159"/>
                <a:gd name="T93" fmla="*/ 114 h 394"/>
                <a:gd name="T94" fmla="*/ 105 w 159"/>
                <a:gd name="T95" fmla="*/ 99 h 394"/>
                <a:gd name="T96" fmla="*/ 124 w 159"/>
                <a:gd name="T97" fmla="*/ 99 h 394"/>
                <a:gd name="T98" fmla="*/ 105 w 159"/>
                <a:gd name="T99" fmla="*/ 36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394">
                  <a:moveTo>
                    <a:pt x="147" y="367"/>
                  </a:moveTo>
                  <a:lnTo>
                    <a:pt x="147" y="24"/>
                  </a:lnTo>
                  <a:lnTo>
                    <a:pt x="149" y="24"/>
                  </a:lnTo>
                  <a:lnTo>
                    <a:pt x="149" y="11"/>
                  </a:lnTo>
                  <a:lnTo>
                    <a:pt x="103" y="11"/>
                  </a:lnTo>
                  <a:lnTo>
                    <a:pt x="103" y="0"/>
                  </a:lnTo>
                  <a:lnTo>
                    <a:pt x="31" y="0"/>
                  </a:lnTo>
                  <a:lnTo>
                    <a:pt x="31" y="11"/>
                  </a:lnTo>
                  <a:lnTo>
                    <a:pt x="10" y="11"/>
                  </a:lnTo>
                  <a:lnTo>
                    <a:pt x="10" y="24"/>
                  </a:lnTo>
                  <a:lnTo>
                    <a:pt x="15" y="24"/>
                  </a:lnTo>
                  <a:lnTo>
                    <a:pt x="15" y="367"/>
                  </a:lnTo>
                  <a:lnTo>
                    <a:pt x="0" y="367"/>
                  </a:lnTo>
                  <a:lnTo>
                    <a:pt x="0" y="394"/>
                  </a:lnTo>
                  <a:lnTo>
                    <a:pt x="159" y="394"/>
                  </a:lnTo>
                  <a:lnTo>
                    <a:pt x="159" y="367"/>
                  </a:lnTo>
                  <a:lnTo>
                    <a:pt x="147" y="367"/>
                  </a:lnTo>
                  <a:close/>
                  <a:moveTo>
                    <a:pt x="57" y="367"/>
                  </a:moveTo>
                  <a:lnTo>
                    <a:pt x="36" y="367"/>
                  </a:lnTo>
                  <a:lnTo>
                    <a:pt x="36" y="344"/>
                  </a:lnTo>
                  <a:lnTo>
                    <a:pt x="57" y="344"/>
                  </a:lnTo>
                  <a:lnTo>
                    <a:pt x="57" y="367"/>
                  </a:lnTo>
                  <a:close/>
                  <a:moveTo>
                    <a:pt x="57" y="329"/>
                  </a:moveTo>
                  <a:lnTo>
                    <a:pt x="36" y="329"/>
                  </a:lnTo>
                  <a:lnTo>
                    <a:pt x="36" y="306"/>
                  </a:lnTo>
                  <a:lnTo>
                    <a:pt x="57" y="306"/>
                  </a:lnTo>
                  <a:lnTo>
                    <a:pt x="57" y="329"/>
                  </a:lnTo>
                  <a:close/>
                  <a:moveTo>
                    <a:pt x="57" y="291"/>
                  </a:moveTo>
                  <a:lnTo>
                    <a:pt x="36" y="291"/>
                  </a:lnTo>
                  <a:lnTo>
                    <a:pt x="36" y="268"/>
                  </a:lnTo>
                  <a:lnTo>
                    <a:pt x="57" y="268"/>
                  </a:lnTo>
                  <a:lnTo>
                    <a:pt x="57" y="291"/>
                  </a:lnTo>
                  <a:close/>
                  <a:moveTo>
                    <a:pt x="57" y="253"/>
                  </a:moveTo>
                  <a:lnTo>
                    <a:pt x="36" y="253"/>
                  </a:lnTo>
                  <a:lnTo>
                    <a:pt x="36" y="228"/>
                  </a:lnTo>
                  <a:lnTo>
                    <a:pt x="57" y="228"/>
                  </a:lnTo>
                  <a:lnTo>
                    <a:pt x="57" y="253"/>
                  </a:lnTo>
                  <a:close/>
                  <a:moveTo>
                    <a:pt x="57" y="215"/>
                  </a:moveTo>
                  <a:lnTo>
                    <a:pt x="36" y="215"/>
                  </a:lnTo>
                  <a:lnTo>
                    <a:pt x="36" y="190"/>
                  </a:lnTo>
                  <a:lnTo>
                    <a:pt x="57" y="190"/>
                  </a:lnTo>
                  <a:lnTo>
                    <a:pt x="57" y="215"/>
                  </a:lnTo>
                  <a:close/>
                  <a:moveTo>
                    <a:pt x="57" y="177"/>
                  </a:moveTo>
                  <a:lnTo>
                    <a:pt x="36" y="177"/>
                  </a:lnTo>
                  <a:lnTo>
                    <a:pt x="36" y="152"/>
                  </a:lnTo>
                  <a:lnTo>
                    <a:pt x="57" y="152"/>
                  </a:lnTo>
                  <a:lnTo>
                    <a:pt x="57" y="177"/>
                  </a:lnTo>
                  <a:close/>
                  <a:moveTo>
                    <a:pt x="57" y="137"/>
                  </a:moveTo>
                  <a:lnTo>
                    <a:pt x="36" y="137"/>
                  </a:lnTo>
                  <a:lnTo>
                    <a:pt x="36" y="114"/>
                  </a:lnTo>
                  <a:lnTo>
                    <a:pt x="57" y="114"/>
                  </a:lnTo>
                  <a:lnTo>
                    <a:pt x="57" y="137"/>
                  </a:lnTo>
                  <a:close/>
                  <a:moveTo>
                    <a:pt x="57" y="99"/>
                  </a:moveTo>
                  <a:lnTo>
                    <a:pt x="36" y="99"/>
                  </a:lnTo>
                  <a:lnTo>
                    <a:pt x="36" y="76"/>
                  </a:lnTo>
                  <a:lnTo>
                    <a:pt x="57" y="76"/>
                  </a:lnTo>
                  <a:lnTo>
                    <a:pt x="57" y="99"/>
                  </a:lnTo>
                  <a:close/>
                  <a:moveTo>
                    <a:pt x="57" y="61"/>
                  </a:moveTo>
                  <a:lnTo>
                    <a:pt x="36" y="61"/>
                  </a:lnTo>
                  <a:lnTo>
                    <a:pt x="36" y="36"/>
                  </a:lnTo>
                  <a:lnTo>
                    <a:pt x="57" y="36"/>
                  </a:lnTo>
                  <a:lnTo>
                    <a:pt x="57" y="61"/>
                  </a:lnTo>
                  <a:close/>
                  <a:moveTo>
                    <a:pt x="90" y="367"/>
                  </a:moveTo>
                  <a:lnTo>
                    <a:pt x="69" y="367"/>
                  </a:lnTo>
                  <a:lnTo>
                    <a:pt x="69" y="344"/>
                  </a:lnTo>
                  <a:lnTo>
                    <a:pt x="90" y="344"/>
                  </a:lnTo>
                  <a:lnTo>
                    <a:pt x="90" y="367"/>
                  </a:lnTo>
                  <a:close/>
                  <a:moveTo>
                    <a:pt x="90" y="329"/>
                  </a:moveTo>
                  <a:lnTo>
                    <a:pt x="69" y="329"/>
                  </a:lnTo>
                  <a:lnTo>
                    <a:pt x="69" y="306"/>
                  </a:lnTo>
                  <a:lnTo>
                    <a:pt x="90" y="306"/>
                  </a:lnTo>
                  <a:lnTo>
                    <a:pt x="90" y="329"/>
                  </a:lnTo>
                  <a:close/>
                  <a:moveTo>
                    <a:pt x="90" y="291"/>
                  </a:moveTo>
                  <a:lnTo>
                    <a:pt x="69" y="291"/>
                  </a:lnTo>
                  <a:lnTo>
                    <a:pt x="69" y="268"/>
                  </a:lnTo>
                  <a:lnTo>
                    <a:pt x="90" y="268"/>
                  </a:lnTo>
                  <a:lnTo>
                    <a:pt x="90" y="291"/>
                  </a:lnTo>
                  <a:close/>
                  <a:moveTo>
                    <a:pt x="90" y="253"/>
                  </a:moveTo>
                  <a:lnTo>
                    <a:pt x="69" y="253"/>
                  </a:lnTo>
                  <a:lnTo>
                    <a:pt x="69" y="228"/>
                  </a:lnTo>
                  <a:lnTo>
                    <a:pt x="90" y="228"/>
                  </a:lnTo>
                  <a:lnTo>
                    <a:pt x="90" y="253"/>
                  </a:lnTo>
                  <a:close/>
                  <a:moveTo>
                    <a:pt x="90" y="215"/>
                  </a:moveTo>
                  <a:lnTo>
                    <a:pt x="69" y="215"/>
                  </a:lnTo>
                  <a:lnTo>
                    <a:pt x="69" y="190"/>
                  </a:lnTo>
                  <a:lnTo>
                    <a:pt x="90" y="190"/>
                  </a:lnTo>
                  <a:lnTo>
                    <a:pt x="90" y="215"/>
                  </a:lnTo>
                  <a:close/>
                  <a:moveTo>
                    <a:pt x="90" y="177"/>
                  </a:moveTo>
                  <a:lnTo>
                    <a:pt x="69" y="177"/>
                  </a:lnTo>
                  <a:lnTo>
                    <a:pt x="69" y="152"/>
                  </a:lnTo>
                  <a:lnTo>
                    <a:pt x="90" y="152"/>
                  </a:lnTo>
                  <a:lnTo>
                    <a:pt x="90" y="177"/>
                  </a:lnTo>
                  <a:close/>
                  <a:moveTo>
                    <a:pt x="90" y="137"/>
                  </a:moveTo>
                  <a:lnTo>
                    <a:pt x="69" y="137"/>
                  </a:lnTo>
                  <a:lnTo>
                    <a:pt x="69" y="114"/>
                  </a:lnTo>
                  <a:lnTo>
                    <a:pt x="90" y="114"/>
                  </a:lnTo>
                  <a:lnTo>
                    <a:pt x="90" y="137"/>
                  </a:lnTo>
                  <a:close/>
                  <a:moveTo>
                    <a:pt x="90" y="99"/>
                  </a:moveTo>
                  <a:lnTo>
                    <a:pt x="69" y="99"/>
                  </a:lnTo>
                  <a:lnTo>
                    <a:pt x="69" y="76"/>
                  </a:lnTo>
                  <a:lnTo>
                    <a:pt x="90" y="76"/>
                  </a:lnTo>
                  <a:lnTo>
                    <a:pt x="90" y="99"/>
                  </a:lnTo>
                  <a:close/>
                  <a:moveTo>
                    <a:pt x="90" y="61"/>
                  </a:moveTo>
                  <a:lnTo>
                    <a:pt x="69" y="61"/>
                  </a:lnTo>
                  <a:lnTo>
                    <a:pt x="69" y="36"/>
                  </a:lnTo>
                  <a:lnTo>
                    <a:pt x="90" y="36"/>
                  </a:lnTo>
                  <a:lnTo>
                    <a:pt x="90" y="61"/>
                  </a:lnTo>
                  <a:close/>
                  <a:moveTo>
                    <a:pt x="124" y="367"/>
                  </a:moveTo>
                  <a:lnTo>
                    <a:pt x="105" y="367"/>
                  </a:lnTo>
                  <a:lnTo>
                    <a:pt x="105" y="344"/>
                  </a:lnTo>
                  <a:lnTo>
                    <a:pt x="124" y="344"/>
                  </a:lnTo>
                  <a:lnTo>
                    <a:pt x="124" y="367"/>
                  </a:lnTo>
                  <a:close/>
                  <a:moveTo>
                    <a:pt x="124" y="329"/>
                  </a:moveTo>
                  <a:lnTo>
                    <a:pt x="105" y="329"/>
                  </a:lnTo>
                  <a:lnTo>
                    <a:pt x="105" y="306"/>
                  </a:lnTo>
                  <a:lnTo>
                    <a:pt x="124" y="306"/>
                  </a:lnTo>
                  <a:lnTo>
                    <a:pt x="124" y="329"/>
                  </a:lnTo>
                  <a:close/>
                  <a:moveTo>
                    <a:pt x="124" y="291"/>
                  </a:moveTo>
                  <a:lnTo>
                    <a:pt x="105" y="291"/>
                  </a:lnTo>
                  <a:lnTo>
                    <a:pt x="105" y="268"/>
                  </a:lnTo>
                  <a:lnTo>
                    <a:pt x="124" y="268"/>
                  </a:lnTo>
                  <a:lnTo>
                    <a:pt x="124" y="291"/>
                  </a:lnTo>
                  <a:close/>
                  <a:moveTo>
                    <a:pt x="124" y="253"/>
                  </a:moveTo>
                  <a:lnTo>
                    <a:pt x="105" y="253"/>
                  </a:lnTo>
                  <a:lnTo>
                    <a:pt x="105" y="228"/>
                  </a:lnTo>
                  <a:lnTo>
                    <a:pt x="124" y="228"/>
                  </a:lnTo>
                  <a:lnTo>
                    <a:pt x="124" y="253"/>
                  </a:lnTo>
                  <a:close/>
                  <a:moveTo>
                    <a:pt x="124" y="215"/>
                  </a:moveTo>
                  <a:lnTo>
                    <a:pt x="105" y="215"/>
                  </a:lnTo>
                  <a:lnTo>
                    <a:pt x="105" y="190"/>
                  </a:lnTo>
                  <a:lnTo>
                    <a:pt x="124" y="190"/>
                  </a:lnTo>
                  <a:lnTo>
                    <a:pt x="124" y="215"/>
                  </a:lnTo>
                  <a:close/>
                  <a:moveTo>
                    <a:pt x="124" y="177"/>
                  </a:moveTo>
                  <a:lnTo>
                    <a:pt x="105" y="177"/>
                  </a:lnTo>
                  <a:lnTo>
                    <a:pt x="105" y="152"/>
                  </a:lnTo>
                  <a:lnTo>
                    <a:pt x="124" y="152"/>
                  </a:lnTo>
                  <a:lnTo>
                    <a:pt x="124" y="177"/>
                  </a:lnTo>
                  <a:close/>
                  <a:moveTo>
                    <a:pt x="124" y="137"/>
                  </a:moveTo>
                  <a:lnTo>
                    <a:pt x="105" y="137"/>
                  </a:lnTo>
                  <a:lnTo>
                    <a:pt x="105" y="114"/>
                  </a:lnTo>
                  <a:lnTo>
                    <a:pt x="124" y="114"/>
                  </a:lnTo>
                  <a:lnTo>
                    <a:pt x="124" y="137"/>
                  </a:lnTo>
                  <a:close/>
                  <a:moveTo>
                    <a:pt x="124" y="99"/>
                  </a:moveTo>
                  <a:lnTo>
                    <a:pt x="105" y="99"/>
                  </a:lnTo>
                  <a:lnTo>
                    <a:pt x="105" y="76"/>
                  </a:lnTo>
                  <a:lnTo>
                    <a:pt x="124" y="76"/>
                  </a:lnTo>
                  <a:lnTo>
                    <a:pt x="124" y="99"/>
                  </a:lnTo>
                  <a:close/>
                  <a:moveTo>
                    <a:pt x="124" y="61"/>
                  </a:moveTo>
                  <a:lnTo>
                    <a:pt x="105" y="61"/>
                  </a:lnTo>
                  <a:lnTo>
                    <a:pt x="105" y="36"/>
                  </a:lnTo>
                  <a:lnTo>
                    <a:pt x="124" y="36"/>
                  </a:lnTo>
                  <a:lnTo>
                    <a:pt x="124" y="6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71" name="Rectangle 70"/>
          <p:cNvSpPr/>
          <p:nvPr/>
        </p:nvSpPr>
        <p:spPr>
          <a:xfrm>
            <a:off x="5949937" y="3135710"/>
            <a:ext cx="2865284" cy="4454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p:cNvSpPr/>
          <p:nvPr/>
        </p:nvSpPr>
        <p:spPr bwMode="gray">
          <a:xfrm>
            <a:off x="414011" y="1307246"/>
            <a:ext cx="5159620" cy="337457"/>
          </a:xfrm>
          <a:prstGeom prst="rect">
            <a:avLst/>
          </a:prstGeom>
          <a:solidFill>
            <a:srgbClr val="002C69"/>
          </a:solidFill>
          <a:ln w="19050" algn="ctr">
            <a:solidFill>
              <a:srgbClr val="002776"/>
            </a:solid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2000" b="1" dirty="0">
                <a:solidFill>
                  <a:sysClr val="window" lastClr="FFFFFF"/>
                </a:solidFill>
                <a:latin typeface="Arial"/>
              </a:rPr>
              <a:t>As-Is</a:t>
            </a:r>
            <a:endParaRPr kumimoji="0" lang="en-US" sz="2000" b="1" i="0" u="none" strike="noStrike" kern="1200" cap="none" spc="0" normalizeH="0" baseline="0" noProof="0" dirty="0">
              <a:ln>
                <a:noFill/>
              </a:ln>
              <a:solidFill>
                <a:sysClr val="window" lastClr="FFFFFF"/>
              </a:solidFill>
              <a:effectLst/>
              <a:uLnTx/>
              <a:uFillTx/>
              <a:latin typeface="Arial"/>
            </a:endParaRPr>
          </a:p>
        </p:txBody>
      </p:sp>
      <p:sp>
        <p:nvSpPr>
          <p:cNvPr id="74" name="TextBox 73"/>
          <p:cNvSpPr txBox="1"/>
          <p:nvPr/>
        </p:nvSpPr>
        <p:spPr>
          <a:xfrm>
            <a:off x="6553200" y="3211812"/>
            <a:ext cx="1781769" cy="369332"/>
          </a:xfrm>
          <a:prstGeom prst="rect">
            <a:avLst/>
          </a:prstGeom>
          <a:noFill/>
        </p:spPr>
        <p:txBody>
          <a:bodyPr wrap="square" rtlCol="0">
            <a:spAutoFit/>
          </a:bodyPr>
          <a:lstStyle/>
          <a:p>
            <a:r>
              <a:rPr lang="en-US" b="1" dirty="0">
                <a:solidFill>
                  <a:schemeClr val="bg1"/>
                </a:solidFill>
              </a:rPr>
              <a:t>Shared Meaning</a:t>
            </a:r>
          </a:p>
        </p:txBody>
      </p:sp>
      <p:grpSp>
        <p:nvGrpSpPr>
          <p:cNvPr id="79" name="Group 78"/>
          <p:cNvGrpSpPr/>
          <p:nvPr/>
        </p:nvGrpSpPr>
        <p:grpSpPr>
          <a:xfrm>
            <a:off x="5949937" y="1252928"/>
            <a:ext cx="2865284" cy="444843"/>
            <a:chOff x="8771887" y="361595"/>
            <a:chExt cx="2734498" cy="444843"/>
          </a:xfrm>
        </p:grpSpPr>
        <p:sp>
          <p:nvSpPr>
            <p:cNvPr id="75" name="Rectangle 74"/>
            <p:cNvSpPr/>
            <p:nvPr/>
          </p:nvSpPr>
          <p:spPr bwMode="gray">
            <a:xfrm>
              <a:off x="8771887" y="417229"/>
              <a:ext cx="2734498" cy="337457"/>
            </a:xfrm>
            <a:prstGeom prst="rect">
              <a:avLst/>
            </a:prstGeom>
            <a:solidFill>
              <a:srgbClr val="B0BB1C"/>
            </a:solidFill>
            <a:ln w="19050" algn="ctr">
              <a:solidFill>
                <a:srgbClr val="81BC00"/>
              </a:solid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2000" b="1" dirty="0">
                  <a:solidFill>
                    <a:sysClr val="window" lastClr="FFFFFF"/>
                  </a:solidFill>
                  <a:latin typeface="Arial"/>
                </a:rPr>
                <a:t>To-Be</a:t>
              </a:r>
              <a:endParaRPr kumimoji="0" lang="en-US" sz="2000" b="1" i="0" u="none" strike="noStrike" kern="1200" cap="none" spc="0" normalizeH="0" baseline="0" noProof="0" dirty="0">
                <a:ln>
                  <a:noFill/>
                </a:ln>
                <a:solidFill>
                  <a:sysClr val="window" lastClr="FFFFFF"/>
                </a:solidFill>
                <a:effectLst/>
                <a:uLnTx/>
                <a:uFillTx/>
                <a:latin typeface="Arial"/>
              </a:endParaRPr>
            </a:p>
          </p:txBody>
        </p:sp>
        <p:cxnSp>
          <p:nvCxnSpPr>
            <p:cNvPr id="76" name="Straight Connector 75"/>
            <p:cNvCxnSpPr/>
            <p:nvPr/>
          </p:nvCxnSpPr>
          <p:spPr>
            <a:xfrm flipH="1">
              <a:off x="11447598" y="361595"/>
              <a:ext cx="0" cy="444843"/>
            </a:xfrm>
            <a:prstGeom prst="line">
              <a:avLst/>
            </a:prstGeom>
            <a:noFill/>
            <a:ln w="38100" cap="flat" cmpd="sng" algn="ctr">
              <a:solidFill>
                <a:sysClr val="window" lastClr="FFFFFF"/>
              </a:solidFill>
              <a:prstDash val="solid"/>
            </a:ln>
            <a:effectLst/>
          </p:spPr>
        </p:cxnSp>
        <p:cxnSp>
          <p:nvCxnSpPr>
            <p:cNvPr id="77" name="Straight Connector 76"/>
            <p:cNvCxnSpPr/>
            <p:nvPr/>
          </p:nvCxnSpPr>
          <p:spPr>
            <a:xfrm flipH="1">
              <a:off x="11352864" y="361595"/>
              <a:ext cx="0" cy="444843"/>
            </a:xfrm>
            <a:prstGeom prst="line">
              <a:avLst/>
            </a:prstGeom>
            <a:noFill/>
            <a:ln w="38100" cap="flat" cmpd="sng" algn="ctr">
              <a:solidFill>
                <a:sysClr val="window" lastClr="FFFFFF"/>
              </a:solidFill>
              <a:prstDash val="solid"/>
            </a:ln>
            <a:effectLst/>
          </p:spPr>
        </p:cxnSp>
        <p:cxnSp>
          <p:nvCxnSpPr>
            <p:cNvPr id="78" name="Straight Connector 77"/>
            <p:cNvCxnSpPr/>
            <p:nvPr/>
          </p:nvCxnSpPr>
          <p:spPr>
            <a:xfrm flipH="1">
              <a:off x="11221059" y="361595"/>
              <a:ext cx="0" cy="444843"/>
            </a:xfrm>
            <a:prstGeom prst="line">
              <a:avLst/>
            </a:prstGeom>
            <a:noFill/>
            <a:ln w="38100" cap="flat" cmpd="sng" algn="ctr">
              <a:solidFill>
                <a:sysClr val="window" lastClr="FFFFFF"/>
              </a:solidFill>
              <a:prstDash val="solid"/>
            </a:ln>
            <a:effectLst/>
          </p:spPr>
        </p:cxnSp>
      </p:grpSp>
      <p:sp>
        <p:nvSpPr>
          <p:cNvPr id="84" name="Chevron 83"/>
          <p:cNvSpPr/>
          <p:nvPr/>
        </p:nvSpPr>
        <p:spPr bwMode="gray">
          <a:xfrm>
            <a:off x="6115557" y="1723625"/>
            <a:ext cx="2621533" cy="478971"/>
          </a:xfrm>
          <a:prstGeom prst="chevron">
            <a:avLst/>
          </a:prstGeom>
          <a:solidFill>
            <a:srgbClr val="B0BB1C">
              <a:alpha val="40000"/>
            </a:srgbClr>
          </a:solidFill>
          <a:ln w="19050" algn="ctr">
            <a:solidFill>
              <a:sysClr val="window" lastClr="FFFFFF"/>
            </a:solid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sysClr val="window" lastClr="FFFFFF"/>
              </a:solidFill>
              <a:effectLst/>
              <a:uLnTx/>
              <a:uFillTx/>
              <a:latin typeface="Arial"/>
              <a:ea typeface="+mn-ea"/>
              <a:cs typeface="+mn-cs"/>
            </a:endParaRPr>
          </a:p>
        </p:txBody>
      </p:sp>
      <p:sp>
        <p:nvSpPr>
          <p:cNvPr id="85" name="Chevron 84"/>
          <p:cNvSpPr/>
          <p:nvPr/>
        </p:nvSpPr>
        <p:spPr bwMode="gray">
          <a:xfrm>
            <a:off x="6071467" y="1723625"/>
            <a:ext cx="2621533" cy="478971"/>
          </a:xfrm>
          <a:prstGeom prst="chevron">
            <a:avLst/>
          </a:prstGeom>
          <a:solidFill>
            <a:srgbClr val="B0BB1C">
              <a:alpha val="56000"/>
            </a:srgbClr>
          </a:solidFill>
          <a:ln w="19050" algn="ctr">
            <a:solidFill>
              <a:sysClr val="window" lastClr="FFFFFF"/>
            </a:solid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sysClr val="window" lastClr="FFFFFF"/>
              </a:solidFill>
              <a:effectLst/>
              <a:uLnTx/>
              <a:uFillTx/>
              <a:latin typeface="Arial"/>
              <a:ea typeface="+mn-ea"/>
              <a:cs typeface="+mn-cs"/>
            </a:endParaRPr>
          </a:p>
        </p:txBody>
      </p:sp>
      <p:sp>
        <p:nvSpPr>
          <p:cNvPr id="86" name="Chevron 85"/>
          <p:cNvSpPr/>
          <p:nvPr/>
        </p:nvSpPr>
        <p:spPr bwMode="gray">
          <a:xfrm>
            <a:off x="6072572" y="1720215"/>
            <a:ext cx="2621533" cy="478971"/>
          </a:xfrm>
          <a:prstGeom prst="chevron">
            <a:avLst/>
          </a:prstGeom>
          <a:solidFill>
            <a:srgbClr val="B0BB1C"/>
          </a:solidFill>
          <a:ln w="19050" algn="ctr">
            <a:solidFill>
              <a:sysClr val="window" lastClr="FFFFFF"/>
            </a:solid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63550" algn="ctr">
              <a:lnSpc>
                <a:spcPct val="106000"/>
              </a:lnSpc>
              <a:buFont typeface="Wingdings 2" pitchFamily="18" charset="2"/>
              <a:buNone/>
              <a:defRPr/>
            </a:pPr>
            <a:r>
              <a:rPr lang="en-US" sz="1600" b="1" dirty="0">
                <a:solidFill>
                  <a:sysClr val="window" lastClr="FFFFFF"/>
                </a:solidFill>
                <a:latin typeface="Arial"/>
              </a:rPr>
              <a:t>Harmonized</a:t>
            </a:r>
          </a:p>
        </p:txBody>
      </p:sp>
      <p:grpSp>
        <p:nvGrpSpPr>
          <p:cNvPr id="100" name="Group 99"/>
          <p:cNvGrpSpPr/>
          <p:nvPr/>
        </p:nvGrpSpPr>
        <p:grpSpPr>
          <a:xfrm>
            <a:off x="2462543" y="2278796"/>
            <a:ext cx="3103824" cy="1302348"/>
            <a:chOff x="3283390" y="1547948"/>
            <a:chExt cx="4138432" cy="1432583"/>
          </a:xfrm>
        </p:grpSpPr>
        <p:sp>
          <p:nvSpPr>
            <p:cNvPr id="89" name="Freeform 73"/>
            <p:cNvSpPr>
              <a:spLocks noChangeAspect="1" noEditPoints="1"/>
            </p:cNvSpPr>
            <p:nvPr/>
          </p:nvSpPr>
          <p:spPr bwMode="auto">
            <a:xfrm flipH="1">
              <a:off x="3283390" y="1899889"/>
              <a:ext cx="764022" cy="1080642"/>
            </a:xfrm>
            <a:custGeom>
              <a:avLst/>
              <a:gdLst>
                <a:gd name="T0" fmla="*/ 207 w 222"/>
                <a:gd name="T1" fmla="*/ 156 h 314"/>
                <a:gd name="T2" fmla="*/ 214 w 222"/>
                <a:gd name="T3" fmla="*/ 144 h 314"/>
                <a:gd name="T4" fmla="*/ 147 w 222"/>
                <a:gd name="T5" fmla="*/ 13 h 314"/>
                <a:gd name="T6" fmla="*/ 153 w 222"/>
                <a:gd name="T7" fmla="*/ 0 h 314"/>
                <a:gd name="T8" fmla="*/ 8 w 222"/>
                <a:gd name="T9" fmla="*/ 13 h 314"/>
                <a:gd name="T10" fmla="*/ 14 w 222"/>
                <a:gd name="T11" fmla="*/ 287 h 314"/>
                <a:gd name="T12" fmla="*/ 0 w 222"/>
                <a:gd name="T13" fmla="*/ 314 h 314"/>
                <a:gd name="T14" fmla="*/ 222 w 222"/>
                <a:gd name="T15" fmla="*/ 287 h 314"/>
                <a:gd name="T16" fmla="*/ 69 w 222"/>
                <a:gd name="T17" fmla="*/ 276 h 314"/>
                <a:gd name="T18" fmla="*/ 42 w 222"/>
                <a:gd name="T19" fmla="*/ 236 h 314"/>
                <a:gd name="T20" fmla="*/ 69 w 222"/>
                <a:gd name="T21" fmla="*/ 276 h 314"/>
                <a:gd name="T22" fmla="*/ 42 w 222"/>
                <a:gd name="T23" fmla="*/ 211 h 314"/>
                <a:gd name="T24" fmla="*/ 69 w 222"/>
                <a:gd name="T25" fmla="*/ 171 h 314"/>
                <a:gd name="T26" fmla="*/ 69 w 222"/>
                <a:gd name="T27" fmla="*/ 144 h 314"/>
                <a:gd name="T28" fmla="*/ 42 w 222"/>
                <a:gd name="T29" fmla="*/ 104 h 314"/>
                <a:gd name="T30" fmla="*/ 69 w 222"/>
                <a:gd name="T31" fmla="*/ 144 h 314"/>
                <a:gd name="T32" fmla="*/ 42 w 222"/>
                <a:gd name="T33" fmla="*/ 78 h 314"/>
                <a:gd name="T34" fmla="*/ 69 w 222"/>
                <a:gd name="T35" fmla="*/ 38 h 314"/>
                <a:gd name="T36" fmla="*/ 119 w 222"/>
                <a:gd name="T37" fmla="*/ 287 h 314"/>
                <a:gd name="T38" fmla="*/ 90 w 222"/>
                <a:gd name="T39" fmla="*/ 236 h 314"/>
                <a:gd name="T40" fmla="*/ 119 w 222"/>
                <a:gd name="T41" fmla="*/ 287 h 314"/>
                <a:gd name="T42" fmla="*/ 90 w 222"/>
                <a:gd name="T43" fmla="*/ 211 h 314"/>
                <a:gd name="T44" fmla="*/ 119 w 222"/>
                <a:gd name="T45" fmla="*/ 171 h 314"/>
                <a:gd name="T46" fmla="*/ 119 w 222"/>
                <a:gd name="T47" fmla="*/ 144 h 314"/>
                <a:gd name="T48" fmla="*/ 90 w 222"/>
                <a:gd name="T49" fmla="*/ 104 h 314"/>
                <a:gd name="T50" fmla="*/ 119 w 222"/>
                <a:gd name="T51" fmla="*/ 144 h 314"/>
                <a:gd name="T52" fmla="*/ 90 w 222"/>
                <a:gd name="T53" fmla="*/ 78 h 314"/>
                <a:gd name="T54" fmla="*/ 119 w 222"/>
                <a:gd name="T55" fmla="*/ 38 h 314"/>
                <a:gd name="T56" fmla="*/ 189 w 222"/>
                <a:gd name="T57" fmla="*/ 276 h 314"/>
                <a:gd name="T58" fmla="*/ 159 w 222"/>
                <a:gd name="T59" fmla="*/ 236 h 314"/>
                <a:gd name="T60" fmla="*/ 189 w 222"/>
                <a:gd name="T61" fmla="*/ 276 h 314"/>
                <a:gd name="T62" fmla="*/ 159 w 222"/>
                <a:gd name="T63" fmla="*/ 211 h 314"/>
                <a:gd name="T64" fmla="*/ 189 w 222"/>
                <a:gd name="T65" fmla="*/ 171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2" h="314">
                  <a:moveTo>
                    <a:pt x="207" y="287"/>
                  </a:moveTo>
                  <a:lnTo>
                    <a:pt x="207" y="156"/>
                  </a:lnTo>
                  <a:lnTo>
                    <a:pt x="214" y="156"/>
                  </a:lnTo>
                  <a:lnTo>
                    <a:pt x="214" y="144"/>
                  </a:lnTo>
                  <a:lnTo>
                    <a:pt x="147" y="144"/>
                  </a:lnTo>
                  <a:lnTo>
                    <a:pt x="147" y="13"/>
                  </a:lnTo>
                  <a:lnTo>
                    <a:pt x="153" y="13"/>
                  </a:lnTo>
                  <a:lnTo>
                    <a:pt x="153" y="0"/>
                  </a:lnTo>
                  <a:lnTo>
                    <a:pt x="8" y="0"/>
                  </a:lnTo>
                  <a:lnTo>
                    <a:pt x="8" y="13"/>
                  </a:lnTo>
                  <a:lnTo>
                    <a:pt x="14" y="13"/>
                  </a:lnTo>
                  <a:lnTo>
                    <a:pt x="14" y="287"/>
                  </a:lnTo>
                  <a:lnTo>
                    <a:pt x="0" y="287"/>
                  </a:lnTo>
                  <a:lnTo>
                    <a:pt x="0" y="314"/>
                  </a:lnTo>
                  <a:lnTo>
                    <a:pt x="222" y="314"/>
                  </a:lnTo>
                  <a:lnTo>
                    <a:pt x="222" y="287"/>
                  </a:lnTo>
                  <a:lnTo>
                    <a:pt x="207" y="287"/>
                  </a:lnTo>
                  <a:close/>
                  <a:moveTo>
                    <a:pt x="69" y="276"/>
                  </a:moveTo>
                  <a:lnTo>
                    <a:pt x="42" y="276"/>
                  </a:lnTo>
                  <a:lnTo>
                    <a:pt x="42" y="236"/>
                  </a:lnTo>
                  <a:lnTo>
                    <a:pt x="69" y="236"/>
                  </a:lnTo>
                  <a:lnTo>
                    <a:pt x="69" y="276"/>
                  </a:lnTo>
                  <a:close/>
                  <a:moveTo>
                    <a:pt x="69" y="211"/>
                  </a:moveTo>
                  <a:lnTo>
                    <a:pt x="42" y="211"/>
                  </a:lnTo>
                  <a:lnTo>
                    <a:pt x="42" y="171"/>
                  </a:lnTo>
                  <a:lnTo>
                    <a:pt x="69" y="171"/>
                  </a:lnTo>
                  <a:lnTo>
                    <a:pt x="69" y="211"/>
                  </a:lnTo>
                  <a:close/>
                  <a:moveTo>
                    <a:pt x="69" y="144"/>
                  </a:moveTo>
                  <a:lnTo>
                    <a:pt x="42" y="144"/>
                  </a:lnTo>
                  <a:lnTo>
                    <a:pt x="42" y="104"/>
                  </a:lnTo>
                  <a:lnTo>
                    <a:pt x="69" y="104"/>
                  </a:lnTo>
                  <a:lnTo>
                    <a:pt x="69" y="144"/>
                  </a:lnTo>
                  <a:close/>
                  <a:moveTo>
                    <a:pt x="69" y="78"/>
                  </a:moveTo>
                  <a:lnTo>
                    <a:pt x="42" y="78"/>
                  </a:lnTo>
                  <a:lnTo>
                    <a:pt x="42" y="38"/>
                  </a:lnTo>
                  <a:lnTo>
                    <a:pt x="69" y="38"/>
                  </a:lnTo>
                  <a:lnTo>
                    <a:pt x="69" y="78"/>
                  </a:lnTo>
                  <a:close/>
                  <a:moveTo>
                    <a:pt x="119" y="287"/>
                  </a:moveTo>
                  <a:lnTo>
                    <a:pt x="90" y="287"/>
                  </a:lnTo>
                  <a:lnTo>
                    <a:pt x="90" y="236"/>
                  </a:lnTo>
                  <a:lnTo>
                    <a:pt x="119" y="236"/>
                  </a:lnTo>
                  <a:lnTo>
                    <a:pt x="119" y="287"/>
                  </a:lnTo>
                  <a:close/>
                  <a:moveTo>
                    <a:pt x="119" y="211"/>
                  </a:moveTo>
                  <a:lnTo>
                    <a:pt x="90" y="211"/>
                  </a:lnTo>
                  <a:lnTo>
                    <a:pt x="90" y="171"/>
                  </a:lnTo>
                  <a:lnTo>
                    <a:pt x="119" y="171"/>
                  </a:lnTo>
                  <a:lnTo>
                    <a:pt x="119" y="211"/>
                  </a:lnTo>
                  <a:close/>
                  <a:moveTo>
                    <a:pt x="119" y="144"/>
                  </a:moveTo>
                  <a:lnTo>
                    <a:pt x="90" y="144"/>
                  </a:lnTo>
                  <a:lnTo>
                    <a:pt x="90" y="104"/>
                  </a:lnTo>
                  <a:lnTo>
                    <a:pt x="119" y="104"/>
                  </a:lnTo>
                  <a:lnTo>
                    <a:pt x="119" y="144"/>
                  </a:lnTo>
                  <a:close/>
                  <a:moveTo>
                    <a:pt x="119" y="78"/>
                  </a:moveTo>
                  <a:lnTo>
                    <a:pt x="90" y="78"/>
                  </a:lnTo>
                  <a:lnTo>
                    <a:pt x="90" y="38"/>
                  </a:lnTo>
                  <a:lnTo>
                    <a:pt x="119" y="38"/>
                  </a:lnTo>
                  <a:lnTo>
                    <a:pt x="119" y="78"/>
                  </a:lnTo>
                  <a:close/>
                  <a:moveTo>
                    <a:pt x="189" y="276"/>
                  </a:moveTo>
                  <a:lnTo>
                    <a:pt x="159" y="276"/>
                  </a:lnTo>
                  <a:lnTo>
                    <a:pt x="159" y="236"/>
                  </a:lnTo>
                  <a:lnTo>
                    <a:pt x="189" y="236"/>
                  </a:lnTo>
                  <a:lnTo>
                    <a:pt x="189" y="276"/>
                  </a:lnTo>
                  <a:close/>
                  <a:moveTo>
                    <a:pt x="189" y="211"/>
                  </a:moveTo>
                  <a:lnTo>
                    <a:pt x="159" y="211"/>
                  </a:lnTo>
                  <a:lnTo>
                    <a:pt x="159" y="171"/>
                  </a:lnTo>
                  <a:lnTo>
                    <a:pt x="189" y="171"/>
                  </a:lnTo>
                  <a:lnTo>
                    <a:pt x="189" y="21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4"/>
            <p:cNvSpPr>
              <a:spLocks noChangeAspect="1" noEditPoints="1"/>
            </p:cNvSpPr>
            <p:nvPr/>
          </p:nvSpPr>
          <p:spPr bwMode="auto">
            <a:xfrm flipH="1">
              <a:off x="4708368" y="1547948"/>
              <a:ext cx="429378" cy="1432583"/>
            </a:xfrm>
            <a:custGeom>
              <a:avLst/>
              <a:gdLst>
                <a:gd name="T0" fmla="*/ 149 w 159"/>
                <a:gd name="T1" fmla="*/ 24 h 394"/>
                <a:gd name="T2" fmla="*/ 103 w 159"/>
                <a:gd name="T3" fmla="*/ 0 h 394"/>
                <a:gd name="T4" fmla="*/ 10 w 159"/>
                <a:gd name="T5" fmla="*/ 11 h 394"/>
                <a:gd name="T6" fmla="*/ 15 w 159"/>
                <a:gd name="T7" fmla="*/ 367 h 394"/>
                <a:gd name="T8" fmla="*/ 159 w 159"/>
                <a:gd name="T9" fmla="*/ 394 h 394"/>
                <a:gd name="T10" fmla="*/ 57 w 159"/>
                <a:gd name="T11" fmla="*/ 367 h 394"/>
                <a:gd name="T12" fmla="*/ 57 w 159"/>
                <a:gd name="T13" fmla="*/ 344 h 394"/>
                <a:gd name="T14" fmla="*/ 36 w 159"/>
                <a:gd name="T15" fmla="*/ 329 h 394"/>
                <a:gd name="T16" fmla="*/ 57 w 159"/>
                <a:gd name="T17" fmla="*/ 329 h 394"/>
                <a:gd name="T18" fmla="*/ 36 w 159"/>
                <a:gd name="T19" fmla="*/ 268 h 394"/>
                <a:gd name="T20" fmla="*/ 57 w 159"/>
                <a:gd name="T21" fmla="*/ 253 h 394"/>
                <a:gd name="T22" fmla="*/ 57 w 159"/>
                <a:gd name="T23" fmla="*/ 228 h 394"/>
                <a:gd name="T24" fmla="*/ 36 w 159"/>
                <a:gd name="T25" fmla="*/ 215 h 394"/>
                <a:gd name="T26" fmla="*/ 57 w 159"/>
                <a:gd name="T27" fmla="*/ 215 h 394"/>
                <a:gd name="T28" fmla="*/ 36 w 159"/>
                <a:gd name="T29" fmla="*/ 152 h 394"/>
                <a:gd name="T30" fmla="*/ 57 w 159"/>
                <a:gd name="T31" fmla="*/ 137 h 394"/>
                <a:gd name="T32" fmla="*/ 57 w 159"/>
                <a:gd name="T33" fmla="*/ 114 h 394"/>
                <a:gd name="T34" fmla="*/ 36 w 159"/>
                <a:gd name="T35" fmla="*/ 99 h 394"/>
                <a:gd name="T36" fmla="*/ 57 w 159"/>
                <a:gd name="T37" fmla="*/ 99 h 394"/>
                <a:gd name="T38" fmla="*/ 36 w 159"/>
                <a:gd name="T39" fmla="*/ 36 h 394"/>
                <a:gd name="T40" fmla="*/ 90 w 159"/>
                <a:gd name="T41" fmla="*/ 367 h 394"/>
                <a:gd name="T42" fmla="*/ 90 w 159"/>
                <a:gd name="T43" fmla="*/ 344 h 394"/>
                <a:gd name="T44" fmla="*/ 69 w 159"/>
                <a:gd name="T45" fmla="*/ 329 h 394"/>
                <a:gd name="T46" fmla="*/ 90 w 159"/>
                <a:gd name="T47" fmla="*/ 329 h 394"/>
                <a:gd name="T48" fmla="*/ 69 w 159"/>
                <a:gd name="T49" fmla="*/ 268 h 394"/>
                <a:gd name="T50" fmla="*/ 90 w 159"/>
                <a:gd name="T51" fmla="*/ 253 h 394"/>
                <a:gd name="T52" fmla="*/ 90 w 159"/>
                <a:gd name="T53" fmla="*/ 228 h 394"/>
                <a:gd name="T54" fmla="*/ 69 w 159"/>
                <a:gd name="T55" fmla="*/ 215 h 394"/>
                <a:gd name="T56" fmla="*/ 90 w 159"/>
                <a:gd name="T57" fmla="*/ 215 h 394"/>
                <a:gd name="T58" fmla="*/ 69 w 159"/>
                <a:gd name="T59" fmla="*/ 152 h 394"/>
                <a:gd name="T60" fmla="*/ 90 w 159"/>
                <a:gd name="T61" fmla="*/ 137 h 394"/>
                <a:gd name="T62" fmla="*/ 90 w 159"/>
                <a:gd name="T63" fmla="*/ 114 h 394"/>
                <a:gd name="T64" fmla="*/ 69 w 159"/>
                <a:gd name="T65" fmla="*/ 99 h 394"/>
                <a:gd name="T66" fmla="*/ 90 w 159"/>
                <a:gd name="T67" fmla="*/ 99 h 394"/>
                <a:gd name="T68" fmla="*/ 69 w 159"/>
                <a:gd name="T69" fmla="*/ 36 h 394"/>
                <a:gd name="T70" fmla="*/ 124 w 159"/>
                <a:gd name="T71" fmla="*/ 367 h 394"/>
                <a:gd name="T72" fmla="*/ 124 w 159"/>
                <a:gd name="T73" fmla="*/ 344 h 394"/>
                <a:gd name="T74" fmla="*/ 105 w 159"/>
                <a:gd name="T75" fmla="*/ 329 h 394"/>
                <a:gd name="T76" fmla="*/ 124 w 159"/>
                <a:gd name="T77" fmla="*/ 329 h 394"/>
                <a:gd name="T78" fmla="*/ 105 w 159"/>
                <a:gd name="T79" fmla="*/ 268 h 394"/>
                <a:gd name="T80" fmla="*/ 124 w 159"/>
                <a:gd name="T81" fmla="*/ 253 h 394"/>
                <a:gd name="T82" fmla="*/ 124 w 159"/>
                <a:gd name="T83" fmla="*/ 228 h 394"/>
                <a:gd name="T84" fmla="*/ 105 w 159"/>
                <a:gd name="T85" fmla="*/ 215 h 394"/>
                <a:gd name="T86" fmla="*/ 124 w 159"/>
                <a:gd name="T87" fmla="*/ 215 h 394"/>
                <a:gd name="T88" fmla="*/ 105 w 159"/>
                <a:gd name="T89" fmla="*/ 152 h 394"/>
                <a:gd name="T90" fmla="*/ 124 w 159"/>
                <a:gd name="T91" fmla="*/ 137 h 394"/>
                <a:gd name="T92" fmla="*/ 124 w 159"/>
                <a:gd name="T93" fmla="*/ 114 h 394"/>
                <a:gd name="T94" fmla="*/ 105 w 159"/>
                <a:gd name="T95" fmla="*/ 99 h 394"/>
                <a:gd name="T96" fmla="*/ 124 w 159"/>
                <a:gd name="T97" fmla="*/ 99 h 394"/>
                <a:gd name="T98" fmla="*/ 105 w 159"/>
                <a:gd name="T99" fmla="*/ 36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394">
                  <a:moveTo>
                    <a:pt x="147" y="367"/>
                  </a:moveTo>
                  <a:lnTo>
                    <a:pt x="147" y="24"/>
                  </a:lnTo>
                  <a:lnTo>
                    <a:pt x="149" y="24"/>
                  </a:lnTo>
                  <a:lnTo>
                    <a:pt x="149" y="11"/>
                  </a:lnTo>
                  <a:lnTo>
                    <a:pt x="103" y="11"/>
                  </a:lnTo>
                  <a:lnTo>
                    <a:pt x="103" y="0"/>
                  </a:lnTo>
                  <a:lnTo>
                    <a:pt x="31" y="0"/>
                  </a:lnTo>
                  <a:lnTo>
                    <a:pt x="31" y="11"/>
                  </a:lnTo>
                  <a:lnTo>
                    <a:pt x="10" y="11"/>
                  </a:lnTo>
                  <a:lnTo>
                    <a:pt x="10" y="24"/>
                  </a:lnTo>
                  <a:lnTo>
                    <a:pt x="15" y="24"/>
                  </a:lnTo>
                  <a:lnTo>
                    <a:pt x="15" y="367"/>
                  </a:lnTo>
                  <a:lnTo>
                    <a:pt x="0" y="367"/>
                  </a:lnTo>
                  <a:lnTo>
                    <a:pt x="0" y="394"/>
                  </a:lnTo>
                  <a:lnTo>
                    <a:pt x="159" y="394"/>
                  </a:lnTo>
                  <a:lnTo>
                    <a:pt x="159" y="367"/>
                  </a:lnTo>
                  <a:lnTo>
                    <a:pt x="147" y="367"/>
                  </a:lnTo>
                  <a:close/>
                  <a:moveTo>
                    <a:pt x="57" y="367"/>
                  </a:moveTo>
                  <a:lnTo>
                    <a:pt x="36" y="367"/>
                  </a:lnTo>
                  <a:lnTo>
                    <a:pt x="36" y="344"/>
                  </a:lnTo>
                  <a:lnTo>
                    <a:pt x="57" y="344"/>
                  </a:lnTo>
                  <a:lnTo>
                    <a:pt x="57" y="367"/>
                  </a:lnTo>
                  <a:close/>
                  <a:moveTo>
                    <a:pt x="57" y="329"/>
                  </a:moveTo>
                  <a:lnTo>
                    <a:pt x="36" y="329"/>
                  </a:lnTo>
                  <a:lnTo>
                    <a:pt x="36" y="306"/>
                  </a:lnTo>
                  <a:lnTo>
                    <a:pt x="57" y="306"/>
                  </a:lnTo>
                  <a:lnTo>
                    <a:pt x="57" y="329"/>
                  </a:lnTo>
                  <a:close/>
                  <a:moveTo>
                    <a:pt x="57" y="291"/>
                  </a:moveTo>
                  <a:lnTo>
                    <a:pt x="36" y="291"/>
                  </a:lnTo>
                  <a:lnTo>
                    <a:pt x="36" y="268"/>
                  </a:lnTo>
                  <a:lnTo>
                    <a:pt x="57" y="268"/>
                  </a:lnTo>
                  <a:lnTo>
                    <a:pt x="57" y="291"/>
                  </a:lnTo>
                  <a:close/>
                  <a:moveTo>
                    <a:pt x="57" y="253"/>
                  </a:moveTo>
                  <a:lnTo>
                    <a:pt x="36" y="253"/>
                  </a:lnTo>
                  <a:lnTo>
                    <a:pt x="36" y="228"/>
                  </a:lnTo>
                  <a:lnTo>
                    <a:pt x="57" y="228"/>
                  </a:lnTo>
                  <a:lnTo>
                    <a:pt x="57" y="253"/>
                  </a:lnTo>
                  <a:close/>
                  <a:moveTo>
                    <a:pt x="57" y="215"/>
                  </a:moveTo>
                  <a:lnTo>
                    <a:pt x="36" y="215"/>
                  </a:lnTo>
                  <a:lnTo>
                    <a:pt x="36" y="190"/>
                  </a:lnTo>
                  <a:lnTo>
                    <a:pt x="57" y="190"/>
                  </a:lnTo>
                  <a:lnTo>
                    <a:pt x="57" y="215"/>
                  </a:lnTo>
                  <a:close/>
                  <a:moveTo>
                    <a:pt x="57" y="177"/>
                  </a:moveTo>
                  <a:lnTo>
                    <a:pt x="36" y="177"/>
                  </a:lnTo>
                  <a:lnTo>
                    <a:pt x="36" y="152"/>
                  </a:lnTo>
                  <a:lnTo>
                    <a:pt x="57" y="152"/>
                  </a:lnTo>
                  <a:lnTo>
                    <a:pt x="57" y="177"/>
                  </a:lnTo>
                  <a:close/>
                  <a:moveTo>
                    <a:pt x="57" y="137"/>
                  </a:moveTo>
                  <a:lnTo>
                    <a:pt x="36" y="137"/>
                  </a:lnTo>
                  <a:lnTo>
                    <a:pt x="36" y="114"/>
                  </a:lnTo>
                  <a:lnTo>
                    <a:pt x="57" y="114"/>
                  </a:lnTo>
                  <a:lnTo>
                    <a:pt x="57" y="137"/>
                  </a:lnTo>
                  <a:close/>
                  <a:moveTo>
                    <a:pt x="57" y="99"/>
                  </a:moveTo>
                  <a:lnTo>
                    <a:pt x="36" y="99"/>
                  </a:lnTo>
                  <a:lnTo>
                    <a:pt x="36" y="76"/>
                  </a:lnTo>
                  <a:lnTo>
                    <a:pt x="57" y="76"/>
                  </a:lnTo>
                  <a:lnTo>
                    <a:pt x="57" y="99"/>
                  </a:lnTo>
                  <a:close/>
                  <a:moveTo>
                    <a:pt x="57" y="61"/>
                  </a:moveTo>
                  <a:lnTo>
                    <a:pt x="36" y="61"/>
                  </a:lnTo>
                  <a:lnTo>
                    <a:pt x="36" y="36"/>
                  </a:lnTo>
                  <a:lnTo>
                    <a:pt x="57" y="36"/>
                  </a:lnTo>
                  <a:lnTo>
                    <a:pt x="57" y="61"/>
                  </a:lnTo>
                  <a:close/>
                  <a:moveTo>
                    <a:pt x="90" y="367"/>
                  </a:moveTo>
                  <a:lnTo>
                    <a:pt x="69" y="367"/>
                  </a:lnTo>
                  <a:lnTo>
                    <a:pt x="69" y="344"/>
                  </a:lnTo>
                  <a:lnTo>
                    <a:pt x="90" y="344"/>
                  </a:lnTo>
                  <a:lnTo>
                    <a:pt x="90" y="367"/>
                  </a:lnTo>
                  <a:close/>
                  <a:moveTo>
                    <a:pt x="90" y="329"/>
                  </a:moveTo>
                  <a:lnTo>
                    <a:pt x="69" y="329"/>
                  </a:lnTo>
                  <a:lnTo>
                    <a:pt x="69" y="306"/>
                  </a:lnTo>
                  <a:lnTo>
                    <a:pt x="90" y="306"/>
                  </a:lnTo>
                  <a:lnTo>
                    <a:pt x="90" y="329"/>
                  </a:lnTo>
                  <a:close/>
                  <a:moveTo>
                    <a:pt x="90" y="291"/>
                  </a:moveTo>
                  <a:lnTo>
                    <a:pt x="69" y="291"/>
                  </a:lnTo>
                  <a:lnTo>
                    <a:pt x="69" y="268"/>
                  </a:lnTo>
                  <a:lnTo>
                    <a:pt x="90" y="268"/>
                  </a:lnTo>
                  <a:lnTo>
                    <a:pt x="90" y="291"/>
                  </a:lnTo>
                  <a:close/>
                  <a:moveTo>
                    <a:pt x="90" y="253"/>
                  </a:moveTo>
                  <a:lnTo>
                    <a:pt x="69" y="253"/>
                  </a:lnTo>
                  <a:lnTo>
                    <a:pt x="69" y="228"/>
                  </a:lnTo>
                  <a:lnTo>
                    <a:pt x="90" y="228"/>
                  </a:lnTo>
                  <a:lnTo>
                    <a:pt x="90" y="253"/>
                  </a:lnTo>
                  <a:close/>
                  <a:moveTo>
                    <a:pt x="90" y="215"/>
                  </a:moveTo>
                  <a:lnTo>
                    <a:pt x="69" y="215"/>
                  </a:lnTo>
                  <a:lnTo>
                    <a:pt x="69" y="190"/>
                  </a:lnTo>
                  <a:lnTo>
                    <a:pt x="90" y="190"/>
                  </a:lnTo>
                  <a:lnTo>
                    <a:pt x="90" y="215"/>
                  </a:lnTo>
                  <a:close/>
                  <a:moveTo>
                    <a:pt x="90" y="177"/>
                  </a:moveTo>
                  <a:lnTo>
                    <a:pt x="69" y="177"/>
                  </a:lnTo>
                  <a:lnTo>
                    <a:pt x="69" y="152"/>
                  </a:lnTo>
                  <a:lnTo>
                    <a:pt x="90" y="152"/>
                  </a:lnTo>
                  <a:lnTo>
                    <a:pt x="90" y="177"/>
                  </a:lnTo>
                  <a:close/>
                  <a:moveTo>
                    <a:pt x="90" y="137"/>
                  </a:moveTo>
                  <a:lnTo>
                    <a:pt x="69" y="137"/>
                  </a:lnTo>
                  <a:lnTo>
                    <a:pt x="69" y="114"/>
                  </a:lnTo>
                  <a:lnTo>
                    <a:pt x="90" y="114"/>
                  </a:lnTo>
                  <a:lnTo>
                    <a:pt x="90" y="137"/>
                  </a:lnTo>
                  <a:close/>
                  <a:moveTo>
                    <a:pt x="90" y="99"/>
                  </a:moveTo>
                  <a:lnTo>
                    <a:pt x="69" y="99"/>
                  </a:lnTo>
                  <a:lnTo>
                    <a:pt x="69" y="76"/>
                  </a:lnTo>
                  <a:lnTo>
                    <a:pt x="90" y="76"/>
                  </a:lnTo>
                  <a:lnTo>
                    <a:pt x="90" y="99"/>
                  </a:lnTo>
                  <a:close/>
                  <a:moveTo>
                    <a:pt x="90" y="61"/>
                  </a:moveTo>
                  <a:lnTo>
                    <a:pt x="69" y="61"/>
                  </a:lnTo>
                  <a:lnTo>
                    <a:pt x="69" y="36"/>
                  </a:lnTo>
                  <a:lnTo>
                    <a:pt x="90" y="36"/>
                  </a:lnTo>
                  <a:lnTo>
                    <a:pt x="90" y="61"/>
                  </a:lnTo>
                  <a:close/>
                  <a:moveTo>
                    <a:pt x="124" y="367"/>
                  </a:moveTo>
                  <a:lnTo>
                    <a:pt x="105" y="367"/>
                  </a:lnTo>
                  <a:lnTo>
                    <a:pt x="105" y="344"/>
                  </a:lnTo>
                  <a:lnTo>
                    <a:pt x="124" y="344"/>
                  </a:lnTo>
                  <a:lnTo>
                    <a:pt x="124" y="367"/>
                  </a:lnTo>
                  <a:close/>
                  <a:moveTo>
                    <a:pt x="124" y="329"/>
                  </a:moveTo>
                  <a:lnTo>
                    <a:pt x="105" y="329"/>
                  </a:lnTo>
                  <a:lnTo>
                    <a:pt x="105" y="306"/>
                  </a:lnTo>
                  <a:lnTo>
                    <a:pt x="124" y="306"/>
                  </a:lnTo>
                  <a:lnTo>
                    <a:pt x="124" y="329"/>
                  </a:lnTo>
                  <a:close/>
                  <a:moveTo>
                    <a:pt x="124" y="291"/>
                  </a:moveTo>
                  <a:lnTo>
                    <a:pt x="105" y="291"/>
                  </a:lnTo>
                  <a:lnTo>
                    <a:pt x="105" y="268"/>
                  </a:lnTo>
                  <a:lnTo>
                    <a:pt x="124" y="268"/>
                  </a:lnTo>
                  <a:lnTo>
                    <a:pt x="124" y="291"/>
                  </a:lnTo>
                  <a:close/>
                  <a:moveTo>
                    <a:pt x="124" y="253"/>
                  </a:moveTo>
                  <a:lnTo>
                    <a:pt x="105" y="253"/>
                  </a:lnTo>
                  <a:lnTo>
                    <a:pt x="105" y="228"/>
                  </a:lnTo>
                  <a:lnTo>
                    <a:pt x="124" y="228"/>
                  </a:lnTo>
                  <a:lnTo>
                    <a:pt x="124" y="253"/>
                  </a:lnTo>
                  <a:close/>
                  <a:moveTo>
                    <a:pt x="124" y="215"/>
                  </a:moveTo>
                  <a:lnTo>
                    <a:pt x="105" y="215"/>
                  </a:lnTo>
                  <a:lnTo>
                    <a:pt x="105" y="190"/>
                  </a:lnTo>
                  <a:lnTo>
                    <a:pt x="124" y="190"/>
                  </a:lnTo>
                  <a:lnTo>
                    <a:pt x="124" y="215"/>
                  </a:lnTo>
                  <a:close/>
                  <a:moveTo>
                    <a:pt x="124" y="177"/>
                  </a:moveTo>
                  <a:lnTo>
                    <a:pt x="105" y="177"/>
                  </a:lnTo>
                  <a:lnTo>
                    <a:pt x="105" y="152"/>
                  </a:lnTo>
                  <a:lnTo>
                    <a:pt x="124" y="152"/>
                  </a:lnTo>
                  <a:lnTo>
                    <a:pt x="124" y="177"/>
                  </a:lnTo>
                  <a:close/>
                  <a:moveTo>
                    <a:pt x="124" y="137"/>
                  </a:moveTo>
                  <a:lnTo>
                    <a:pt x="105" y="137"/>
                  </a:lnTo>
                  <a:lnTo>
                    <a:pt x="105" y="114"/>
                  </a:lnTo>
                  <a:lnTo>
                    <a:pt x="124" y="114"/>
                  </a:lnTo>
                  <a:lnTo>
                    <a:pt x="124" y="137"/>
                  </a:lnTo>
                  <a:close/>
                  <a:moveTo>
                    <a:pt x="124" y="99"/>
                  </a:moveTo>
                  <a:lnTo>
                    <a:pt x="105" y="99"/>
                  </a:lnTo>
                  <a:lnTo>
                    <a:pt x="105" y="76"/>
                  </a:lnTo>
                  <a:lnTo>
                    <a:pt x="124" y="76"/>
                  </a:lnTo>
                  <a:lnTo>
                    <a:pt x="124" y="99"/>
                  </a:lnTo>
                  <a:close/>
                  <a:moveTo>
                    <a:pt x="124" y="61"/>
                  </a:moveTo>
                  <a:lnTo>
                    <a:pt x="105" y="61"/>
                  </a:lnTo>
                  <a:lnTo>
                    <a:pt x="105" y="36"/>
                  </a:lnTo>
                  <a:lnTo>
                    <a:pt x="124" y="36"/>
                  </a:lnTo>
                  <a:lnTo>
                    <a:pt x="124" y="6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75"/>
            <p:cNvSpPr>
              <a:spLocks noChangeAspect="1" noEditPoints="1"/>
            </p:cNvSpPr>
            <p:nvPr/>
          </p:nvSpPr>
          <p:spPr bwMode="auto">
            <a:xfrm flipH="1">
              <a:off x="5208465" y="1899889"/>
              <a:ext cx="1378617" cy="1080641"/>
            </a:xfrm>
            <a:custGeom>
              <a:avLst/>
              <a:gdLst>
                <a:gd name="T0" fmla="*/ 334 w 347"/>
                <a:gd name="T1" fmla="*/ 245 h 272"/>
                <a:gd name="T2" fmla="*/ 334 w 347"/>
                <a:gd name="T3" fmla="*/ 40 h 272"/>
                <a:gd name="T4" fmla="*/ 341 w 347"/>
                <a:gd name="T5" fmla="*/ 40 h 272"/>
                <a:gd name="T6" fmla="*/ 341 w 347"/>
                <a:gd name="T7" fmla="*/ 28 h 272"/>
                <a:gd name="T8" fmla="*/ 276 w 347"/>
                <a:gd name="T9" fmla="*/ 28 h 272"/>
                <a:gd name="T10" fmla="*/ 276 w 347"/>
                <a:gd name="T11" fmla="*/ 0 h 272"/>
                <a:gd name="T12" fmla="*/ 74 w 347"/>
                <a:gd name="T13" fmla="*/ 0 h 272"/>
                <a:gd name="T14" fmla="*/ 74 w 347"/>
                <a:gd name="T15" fmla="*/ 28 h 272"/>
                <a:gd name="T16" fmla="*/ 7 w 347"/>
                <a:gd name="T17" fmla="*/ 28 h 272"/>
                <a:gd name="T18" fmla="*/ 7 w 347"/>
                <a:gd name="T19" fmla="*/ 40 h 272"/>
                <a:gd name="T20" fmla="*/ 13 w 347"/>
                <a:gd name="T21" fmla="*/ 40 h 272"/>
                <a:gd name="T22" fmla="*/ 13 w 347"/>
                <a:gd name="T23" fmla="*/ 245 h 272"/>
                <a:gd name="T24" fmla="*/ 0 w 347"/>
                <a:gd name="T25" fmla="*/ 245 h 272"/>
                <a:gd name="T26" fmla="*/ 0 w 347"/>
                <a:gd name="T27" fmla="*/ 272 h 272"/>
                <a:gd name="T28" fmla="*/ 347 w 347"/>
                <a:gd name="T29" fmla="*/ 272 h 272"/>
                <a:gd name="T30" fmla="*/ 347 w 347"/>
                <a:gd name="T31" fmla="*/ 245 h 272"/>
                <a:gd name="T32" fmla="*/ 334 w 347"/>
                <a:gd name="T33" fmla="*/ 245 h 272"/>
                <a:gd name="T34" fmla="*/ 129 w 347"/>
                <a:gd name="T35" fmla="*/ 232 h 272"/>
                <a:gd name="T36" fmla="*/ 36 w 347"/>
                <a:gd name="T37" fmla="*/ 232 h 272"/>
                <a:gd name="T38" fmla="*/ 36 w 347"/>
                <a:gd name="T39" fmla="*/ 190 h 272"/>
                <a:gd name="T40" fmla="*/ 129 w 347"/>
                <a:gd name="T41" fmla="*/ 190 h 272"/>
                <a:gd name="T42" fmla="*/ 129 w 347"/>
                <a:gd name="T43" fmla="*/ 232 h 272"/>
                <a:gd name="T44" fmla="*/ 129 w 347"/>
                <a:gd name="T45" fmla="*/ 165 h 272"/>
                <a:gd name="T46" fmla="*/ 36 w 347"/>
                <a:gd name="T47" fmla="*/ 165 h 272"/>
                <a:gd name="T48" fmla="*/ 36 w 347"/>
                <a:gd name="T49" fmla="*/ 123 h 272"/>
                <a:gd name="T50" fmla="*/ 129 w 347"/>
                <a:gd name="T51" fmla="*/ 123 h 272"/>
                <a:gd name="T52" fmla="*/ 129 w 347"/>
                <a:gd name="T53" fmla="*/ 165 h 272"/>
                <a:gd name="T54" fmla="*/ 129 w 347"/>
                <a:gd name="T55" fmla="*/ 99 h 272"/>
                <a:gd name="T56" fmla="*/ 36 w 347"/>
                <a:gd name="T57" fmla="*/ 99 h 272"/>
                <a:gd name="T58" fmla="*/ 36 w 347"/>
                <a:gd name="T59" fmla="*/ 55 h 272"/>
                <a:gd name="T60" fmla="*/ 129 w 347"/>
                <a:gd name="T61" fmla="*/ 55 h 272"/>
                <a:gd name="T62" fmla="*/ 129 w 347"/>
                <a:gd name="T63" fmla="*/ 99 h 272"/>
                <a:gd name="T64" fmla="*/ 196 w 347"/>
                <a:gd name="T65" fmla="*/ 245 h 272"/>
                <a:gd name="T66" fmla="*/ 154 w 347"/>
                <a:gd name="T67" fmla="*/ 245 h 272"/>
                <a:gd name="T68" fmla="*/ 154 w 347"/>
                <a:gd name="T69" fmla="*/ 190 h 272"/>
                <a:gd name="T70" fmla="*/ 196 w 347"/>
                <a:gd name="T71" fmla="*/ 190 h 272"/>
                <a:gd name="T72" fmla="*/ 196 w 347"/>
                <a:gd name="T73" fmla="*/ 245 h 272"/>
                <a:gd name="T74" fmla="*/ 196 w 347"/>
                <a:gd name="T75" fmla="*/ 165 h 272"/>
                <a:gd name="T76" fmla="*/ 154 w 347"/>
                <a:gd name="T77" fmla="*/ 165 h 272"/>
                <a:gd name="T78" fmla="*/ 154 w 347"/>
                <a:gd name="T79" fmla="*/ 123 h 272"/>
                <a:gd name="T80" fmla="*/ 196 w 347"/>
                <a:gd name="T81" fmla="*/ 123 h 272"/>
                <a:gd name="T82" fmla="*/ 196 w 347"/>
                <a:gd name="T83" fmla="*/ 165 h 272"/>
                <a:gd name="T84" fmla="*/ 196 w 347"/>
                <a:gd name="T85" fmla="*/ 99 h 272"/>
                <a:gd name="T86" fmla="*/ 154 w 347"/>
                <a:gd name="T87" fmla="*/ 99 h 272"/>
                <a:gd name="T88" fmla="*/ 154 w 347"/>
                <a:gd name="T89" fmla="*/ 55 h 272"/>
                <a:gd name="T90" fmla="*/ 196 w 347"/>
                <a:gd name="T91" fmla="*/ 55 h 272"/>
                <a:gd name="T92" fmla="*/ 196 w 347"/>
                <a:gd name="T93" fmla="*/ 99 h 272"/>
                <a:gd name="T94" fmla="*/ 313 w 347"/>
                <a:gd name="T95" fmla="*/ 232 h 272"/>
                <a:gd name="T96" fmla="*/ 219 w 347"/>
                <a:gd name="T97" fmla="*/ 232 h 272"/>
                <a:gd name="T98" fmla="*/ 219 w 347"/>
                <a:gd name="T99" fmla="*/ 190 h 272"/>
                <a:gd name="T100" fmla="*/ 313 w 347"/>
                <a:gd name="T101" fmla="*/ 190 h 272"/>
                <a:gd name="T102" fmla="*/ 313 w 347"/>
                <a:gd name="T103" fmla="*/ 232 h 272"/>
                <a:gd name="T104" fmla="*/ 313 w 347"/>
                <a:gd name="T105" fmla="*/ 165 h 272"/>
                <a:gd name="T106" fmla="*/ 219 w 347"/>
                <a:gd name="T107" fmla="*/ 165 h 272"/>
                <a:gd name="T108" fmla="*/ 219 w 347"/>
                <a:gd name="T109" fmla="*/ 123 h 272"/>
                <a:gd name="T110" fmla="*/ 313 w 347"/>
                <a:gd name="T111" fmla="*/ 123 h 272"/>
                <a:gd name="T112" fmla="*/ 313 w 347"/>
                <a:gd name="T113" fmla="*/ 165 h 272"/>
                <a:gd name="T114" fmla="*/ 313 w 347"/>
                <a:gd name="T115" fmla="*/ 99 h 272"/>
                <a:gd name="T116" fmla="*/ 219 w 347"/>
                <a:gd name="T117" fmla="*/ 99 h 272"/>
                <a:gd name="T118" fmla="*/ 219 w 347"/>
                <a:gd name="T119" fmla="*/ 55 h 272"/>
                <a:gd name="T120" fmla="*/ 313 w 347"/>
                <a:gd name="T121" fmla="*/ 55 h 272"/>
                <a:gd name="T122" fmla="*/ 313 w 347"/>
                <a:gd name="T123" fmla="*/ 99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7" h="272">
                  <a:moveTo>
                    <a:pt x="334" y="245"/>
                  </a:moveTo>
                  <a:lnTo>
                    <a:pt x="334" y="40"/>
                  </a:lnTo>
                  <a:lnTo>
                    <a:pt x="341" y="40"/>
                  </a:lnTo>
                  <a:lnTo>
                    <a:pt x="341" y="28"/>
                  </a:lnTo>
                  <a:lnTo>
                    <a:pt x="276" y="28"/>
                  </a:lnTo>
                  <a:lnTo>
                    <a:pt x="276" y="0"/>
                  </a:lnTo>
                  <a:lnTo>
                    <a:pt x="74" y="0"/>
                  </a:lnTo>
                  <a:lnTo>
                    <a:pt x="74" y="28"/>
                  </a:lnTo>
                  <a:lnTo>
                    <a:pt x="7" y="28"/>
                  </a:lnTo>
                  <a:lnTo>
                    <a:pt x="7" y="40"/>
                  </a:lnTo>
                  <a:lnTo>
                    <a:pt x="13" y="40"/>
                  </a:lnTo>
                  <a:lnTo>
                    <a:pt x="13" y="245"/>
                  </a:lnTo>
                  <a:lnTo>
                    <a:pt x="0" y="245"/>
                  </a:lnTo>
                  <a:lnTo>
                    <a:pt x="0" y="272"/>
                  </a:lnTo>
                  <a:lnTo>
                    <a:pt x="347" y="272"/>
                  </a:lnTo>
                  <a:lnTo>
                    <a:pt x="347" y="245"/>
                  </a:lnTo>
                  <a:lnTo>
                    <a:pt x="334" y="245"/>
                  </a:lnTo>
                  <a:close/>
                  <a:moveTo>
                    <a:pt x="129" y="232"/>
                  </a:moveTo>
                  <a:lnTo>
                    <a:pt x="36" y="232"/>
                  </a:lnTo>
                  <a:lnTo>
                    <a:pt x="36" y="190"/>
                  </a:lnTo>
                  <a:lnTo>
                    <a:pt x="129" y="190"/>
                  </a:lnTo>
                  <a:lnTo>
                    <a:pt x="129" y="232"/>
                  </a:lnTo>
                  <a:close/>
                  <a:moveTo>
                    <a:pt x="129" y="165"/>
                  </a:moveTo>
                  <a:lnTo>
                    <a:pt x="36" y="165"/>
                  </a:lnTo>
                  <a:lnTo>
                    <a:pt x="36" y="123"/>
                  </a:lnTo>
                  <a:lnTo>
                    <a:pt x="129" y="123"/>
                  </a:lnTo>
                  <a:lnTo>
                    <a:pt x="129" y="165"/>
                  </a:lnTo>
                  <a:close/>
                  <a:moveTo>
                    <a:pt x="129" y="99"/>
                  </a:moveTo>
                  <a:lnTo>
                    <a:pt x="36" y="99"/>
                  </a:lnTo>
                  <a:lnTo>
                    <a:pt x="36" y="55"/>
                  </a:lnTo>
                  <a:lnTo>
                    <a:pt x="129" y="55"/>
                  </a:lnTo>
                  <a:lnTo>
                    <a:pt x="129" y="99"/>
                  </a:lnTo>
                  <a:close/>
                  <a:moveTo>
                    <a:pt x="196" y="245"/>
                  </a:moveTo>
                  <a:lnTo>
                    <a:pt x="154" y="245"/>
                  </a:lnTo>
                  <a:lnTo>
                    <a:pt x="154" y="190"/>
                  </a:lnTo>
                  <a:lnTo>
                    <a:pt x="196" y="190"/>
                  </a:lnTo>
                  <a:lnTo>
                    <a:pt x="196" y="245"/>
                  </a:lnTo>
                  <a:close/>
                  <a:moveTo>
                    <a:pt x="196" y="165"/>
                  </a:moveTo>
                  <a:lnTo>
                    <a:pt x="154" y="165"/>
                  </a:lnTo>
                  <a:lnTo>
                    <a:pt x="154" y="123"/>
                  </a:lnTo>
                  <a:lnTo>
                    <a:pt x="196" y="123"/>
                  </a:lnTo>
                  <a:lnTo>
                    <a:pt x="196" y="165"/>
                  </a:lnTo>
                  <a:close/>
                  <a:moveTo>
                    <a:pt x="196" y="99"/>
                  </a:moveTo>
                  <a:lnTo>
                    <a:pt x="154" y="99"/>
                  </a:lnTo>
                  <a:lnTo>
                    <a:pt x="154" y="55"/>
                  </a:lnTo>
                  <a:lnTo>
                    <a:pt x="196" y="55"/>
                  </a:lnTo>
                  <a:lnTo>
                    <a:pt x="196" y="99"/>
                  </a:lnTo>
                  <a:close/>
                  <a:moveTo>
                    <a:pt x="313" y="232"/>
                  </a:moveTo>
                  <a:lnTo>
                    <a:pt x="219" y="232"/>
                  </a:lnTo>
                  <a:lnTo>
                    <a:pt x="219" y="190"/>
                  </a:lnTo>
                  <a:lnTo>
                    <a:pt x="313" y="190"/>
                  </a:lnTo>
                  <a:lnTo>
                    <a:pt x="313" y="232"/>
                  </a:lnTo>
                  <a:close/>
                  <a:moveTo>
                    <a:pt x="313" y="165"/>
                  </a:moveTo>
                  <a:lnTo>
                    <a:pt x="219" y="165"/>
                  </a:lnTo>
                  <a:lnTo>
                    <a:pt x="219" y="123"/>
                  </a:lnTo>
                  <a:lnTo>
                    <a:pt x="313" y="123"/>
                  </a:lnTo>
                  <a:lnTo>
                    <a:pt x="313" y="165"/>
                  </a:lnTo>
                  <a:close/>
                  <a:moveTo>
                    <a:pt x="313" y="99"/>
                  </a:moveTo>
                  <a:lnTo>
                    <a:pt x="219" y="99"/>
                  </a:lnTo>
                  <a:lnTo>
                    <a:pt x="219" y="55"/>
                  </a:lnTo>
                  <a:lnTo>
                    <a:pt x="313" y="55"/>
                  </a:lnTo>
                  <a:lnTo>
                    <a:pt x="313" y="9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73"/>
            <p:cNvSpPr>
              <a:spLocks noChangeAspect="1" noEditPoints="1"/>
            </p:cNvSpPr>
            <p:nvPr/>
          </p:nvSpPr>
          <p:spPr bwMode="auto">
            <a:xfrm>
              <a:off x="6657800" y="1899888"/>
              <a:ext cx="764022" cy="1080642"/>
            </a:xfrm>
            <a:custGeom>
              <a:avLst/>
              <a:gdLst>
                <a:gd name="T0" fmla="*/ 207 w 222"/>
                <a:gd name="T1" fmla="*/ 156 h 314"/>
                <a:gd name="T2" fmla="*/ 214 w 222"/>
                <a:gd name="T3" fmla="*/ 144 h 314"/>
                <a:gd name="T4" fmla="*/ 147 w 222"/>
                <a:gd name="T5" fmla="*/ 13 h 314"/>
                <a:gd name="T6" fmla="*/ 153 w 222"/>
                <a:gd name="T7" fmla="*/ 0 h 314"/>
                <a:gd name="T8" fmla="*/ 8 w 222"/>
                <a:gd name="T9" fmla="*/ 13 h 314"/>
                <a:gd name="T10" fmla="*/ 14 w 222"/>
                <a:gd name="T11" fmla="*/ 287 h 314"/>
                <a:gd name="T12" fmla="*/ 0 w 222"/>
                <a:gd name="T13" fmla="*/ 314 h 314"/>
                <a:gd name="T14" fmla="*/ 222 w 222"/>
                <a:gd name="T15" fmla="*/ 287 h 314"/>
                <a:gd name="T16" fmla="*/ 69 w 222"/>
                <a:gd name="T17" fmla="*/ 276 h 314"/>
                <a:gd name="T18" fmla="*/ 42 w 222"/>
                <a:gd name="T19" fmla="*/ 236 h 314"/>
                <a:gd name="T20" fmla="*/ 69 w 222"/>
                <a:gd name="T21" fmla="*/ 276 h 314"/>
                <a:gd name="T22" fmla="*/ 42 w 222"/>
                <a:gd name="T23" fmla="*/ 211 h 314"/>
                <a:gd name="T24" fmla="*/ 69 w 222"/>
                <a:gd name="T25" fmla="*/ 171 h 314"/>
                <a:gd name="T26" fmla="*/ 69 w 222"/>
                <a:gd name="T27" fmla="*/ 144 h 314"/>
                <a:gd name="T28" fmla="*/ 42 w 222"/>
                <a:gd name="T29" fmla="*/ 104 h 314"/>
                <a:gd name="T30" fmla="*/ 69 w 222"/>
                <a:gd name="T31" fmla="*/ 144 h 314"/>
                <a:gd name="T32" fmla="*/ 42 w 222"/>
                <a:gd name="T33" fmla="*/ 78 h 314"/>
                <a:gd name="T34" fmla="*/ 69 w 222"/>
                <a:gd name="T35" fmla="*/ 38 h 314"/>
                <a:gd name="T36" fmla="*/ 119 w 222"/>
                <a:gd name="T37" fmla="*/ 287 h 314"/>
                <a:gd name="T38" fmla="*/ 90 w 222"/>
                <a:gd name="T39" fmla="*/ 236 h 314"/>
                <a:gd name="T40" fmla="*/ 119 w 222"/>
                <a:gd name="T41" fmla="*/ 287 h 314"/>
                <a:gd name="T42" fmla="*/ 90 w 222"/>
                <a:gd name="T43" fmla="*/ 211 h 314"/>
                <a:gd name="T44" fmla="*/ 119 w 222"/>
                <a:gd name="T45" fmla="*/ 171 h 314"/>
                <a:gd name="T46" fmla="*/ 119 w 222"/>
                <a:gd name="T47" fmla="*/ 144 h 314"/>
                <a:gd name="T48" fmla="*/ 90 w 222"/>
                <a:gd name="T49" fmla="*/ 104 h 314"/>
                <a:gd name="T50" fmla="*/ 119 w 222"/>
                <a:gd name="T51" fmla="*/ 144 h 314"/>
                <a:gd name="T52" fmla="*/ 90 w 222"/>
                <a:gd name="T53" fmla="*/ 78 h 314"/>
                <a:gd name="T54" fmla="*/ 119 w 222"/>
                <a:gd name="T55" fmla="*/ 38 h 314"/>
                <a:gd name="T56" fmla="*/ 189 w 222"/>
                <a:gd name="T57" fmla="*/ 276 h 314"/>
                <a:gd name="T58" fmla="*/ 159 w 222"/>
                <a:gd name="T59" fmla="*/ 236 h 314"/>
                <a:gd name="T60" fmla="*/ 189 w 222"/>
                <a:gd name="T61" fmla="*/ 276 h 314"/>
                <a:gd name="T62" fmla="*/ 159 w 222"/>
                <a:gd name="T63" fmla="*/ 211 h 314"/>
                <a:gd name="T64" fmla="*/ 189 w 222"/>
                <a:gd name="T65" fmla="*/ 171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2" h="314">
                  <a:moveTo>
                    <a:pt x="207" y="287"/>
                  </a:moveTo>
                  <a:lnTo>
                    <a:pt x="207" y="156"/>
                  </a:lnTo>
                  <a:lnTo>
                    <a:pt x="214" y="156"/>
                  </a:lnTo>
                  <a:lnTo>
                    <a:pt x="214" y="144"/>
                  </a:lnTo>
                  <a:lnTo>
                    <a:pt x="147" y="144"/>
                  </a:lnTo>
                  <a:lnTo>
                    <a:pt x="147" y="13"/>
                  </a:lnTo>
                  <a:lnTo>
                    <a:pt x="153" y="13"/>
                  </a:lnTo>
                  <a:lnTo>
                    <a:pt x="153" y="0"/>
                  </a:lnTo>
                  <a:lnTo>
                    <a:pt x="8" y="0"/>
                  </a:lnTo>
                  <a:lnTo>
                    <a:pt x="8" y="13"/>
                  </a:lnTo>
                  <a:lnTo>
                    <a:pt x="14" y="13"/>
                  </a:lnTo>
                  <a:lnTo>
                    <a:pt x="14" y="287"/>
                  </a:lnTo>
                  <a:lnTo>
                    <a:pt x="0" y="287"/>
                  </a:lnTo>
                  <a:lnTo>
                    <a:pt x="0" y="314"/>
                  </a:lnTo>
                  <a:lnTo>
                    <a:pt x="222" y="314"/>
                  </a:lnTo>
                  <a:lnTo>
                    <a:pt x="222" y="287"/>
                  </a:lnTo>
                  <a:lnTo>
                    <a:pt x="207" y="287"/>
                  </a:lnTo>
                  <a:close/>
                  <a:moveTo>
                    <a:pt x="69" y="276"/>
                  </a:moveTo>
                  <a:lnTo>
                    <a:pt x="42" y="276"/>
                  </a:lnTo>
                  <a:lnTo>
                    <a:pt x="42" y="236"/>
                  </a:lnTo>
                  <a:lnTo>
                    <a:pt x="69" y="236"/>
                  </a:lnTo>
                  <a:lnTo>
                    <a:pt x="69" y="276"/>
                  </a:lnTo>
                  <a:close/>
                  <a:moveTo>
                    <a:pt x="69" y="211"/>
                  </a:moveTo>
                  <a:lnTo>
                    <a:pt x="42" y="211"/>
                  </a:lnTo>
                  <a:lnTo>
                    <a:pt x="42" y="171"/>
                  </a:lnTo>
                  <a:lnTo>
                    <a:pt x="69" y="171"/>
                  </a:lnTo>
                  <a:lnTo>
                    <a:pt x="69" y="211"/>
                  </a:lnTo>
                  <a:close/>
                  <a:moveTo>
                    <a:pt x="69" y="144"/>
                  </a:moveTo>
                  <a:lnTo>
                    <a:pt x="42" y="144"/>
                  </a:lnTo>
                  <a:lnTo>
                    <a:pt x="42" y="104"/>
                  </a:lnTo>
                  <a:lnTo>
                    <a:pt x="69" y="104"/>
                  </a:lnTo>
                  <a:lnTo>
                    <a:pt x="69" y="144"/>
                  </a:lnTo>
                  <a:close/>
                  <a:moveTo>
                    <a:pt x="69" y="78"/>
                  </a:moveTo>
                  <a:lnTo>
                    <a:pt x="42" y="78"/>
                  </a:lnTo>
                  <a:lnTo>
                    <a:pt x="42" y="38"/>
                  </a:lnTo>
                  <a:lnTo>
                    <a:pt x="69" y="38"/>
                  </a:lnTo>
                  <a:lnTo>
                    <a:pt x="69" y="78"/>
                  </a:lnTo>
                  <a:close/>
                  <a:moveTo>
                    <a:pt x="119" y="287"/>
                  </a:moveTo>
                  <a:lnTo>
                    <a:pt x="90" y="287"/>
                  </a:lnTo>
                  <a:lnTo>
                    <a:pt x="90" y="236"/>
                  </a:lnTo>
                  <a:lnTo>
                    <a:pt x="119" y="236"/>
                  </a:lnTo>
                  <a:lnTo>
                    <a:pt x="119" y="287"/>
                  </a:lnTo>
                  <a:close/>
                  <a:moveTo>
                    <a:pt x="119" y="211"/>
                  </a:moveTo>
                  <a:lnTo>
                    <a:pt x="90" y="211"/>
                  </a:lnTo>
                  <a:lnTo>
                    <a:pt x="90" y="171"/>
                  </a:lnTo>
                  <a:lnTo>
                    <a:pt x="119" y="171"/>
                  </a:lnTo>
                  <a:lnTo>
                    <a:pt x="119" y="211"/>
                  </a:lnTo>
                  <a:close/>
                  <a:moveTo>
                    <a:pt x="119" y="144"/>
                  </a:moveTo>
                  <a:lnTo>
                    <a:pt x="90" y="144"/>
                  </a:lnTo>
                  <a:lnTo>
                    <a:pt x="90" y="104"/>
                  </a:lnTo>
                  <a:lnTo>
                    <a:pt x="119" y="104"/>
                  </a:lnTo>
                  <a:lnTo>
                    <a:pt x="119" y="144"/>
                  </a:lnTo>
                  <a:close/>
                  <a:moveTo>
                    <a:pt x="119" y="78"/>
                  </a:moveTo>
                  <a:lnTo>
                    <a:pt x="90" y="78"/>
                  </a:lnTo>
                  <a:lnTo>
                    <a:pt x="90" y="38"/>
                  </a:lnTo>
                  <a:lnTo>
                    <a:pt x="119" y="38"/>
                  </a:lnTo>
                  <a:lnTo>
                    <a:pt x="119" y="78"/>
                  </a:lnTo>
                  <a:close/>
                  <a:moveTo>
                    <a:pt x="189" y="276"/>
                  </a:moveTo>
                  <a:lnTo>
                    <a:pt x="159" y="276"/>
                  </a:lnTo>
                  <a:lnTo>
                    <a:pt x="159" y="236"/>
                  </a:lnTo>
                  <a:lnTo>
                    <a:pt x="189" y="236"/>
                  </a:lnTo>
                  <a:lnTo>
                    <a:pt x="189" y="276"/>
                  </a:lnTo>
                  <a:close/>
                  <a:moveTo>
                    <a:pt x="189" y="211"/>
                  </a:moveTo>
                  <a:lnTo>
                    <a:pt x="159" y="211"/>
                  </a:lnTo>
                  <a:lnTo>
                    <a:pt x="159" y="171"/>
                  </a:lnTo>
                  <a:lnTo>
                    <a:pt x="189" y="171"/>
                  </a:lnTo>
                  <a:lnTo>
                    <a:pt x="189" y="21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74"/>
            <p:cNvSpPr>
              <a:spLocks noChangeAspect="1" noEditPoints="1"/>
            </p:cNvSpPr>
            <p:nvPr/>
          </p:nvSpPr>
          <p:spPr bwMode="auto">
            <a:xfrm flipH="1">
              <a:off x="4118131" y="1701857"/>
              <a:ext cx="519518" cy="1278674"/>
            </a:xfrm>
            <a:custGeom>
              <a:avLst/>
              <a:gdLst>
                <a:gd name="T0" fmla="*/ 149 w 159"/>
                <a:gd name="T1" fmla="*/ 24 h 394"/>
                <a:gd name="T2" fmla="*/ 103 w 159"/>
                <a:gd name="T3" fmla="*/ 0 h 394"/>
                <a:gd name="T4" fmla="*/ 10 w 159"/>
                <a:gd name="T5" fmla="*/ 11 h 394"/>
                <a:gd name="T6" fmla="*/ 15 w 159"/>
                <a:gd name="T7" fmla="*/ 367 h 394"/>
                <a:gd name="T8" fmla="*/ 159 w 159"/>
                <a:gd name="T9" fmla="*/ 394 h 394"/>
                <a:gd name="T10" fmla="*/ 57 w 159"/>
                <a:gd name="T11" fmla="*/ 367 h 394"/>
                <a:gd name="T12" fmla="*/ 57 w 159"/>
                <a:gd name="T13" fmla="*/ 344 h 394"/>
                <a:gd name="T14" fmla="*/ 36 w 159"/>
                <a:gd name="T15" fmla="*/ 329 h 394"/>
                <a:gd name="T16" fmla="*/ 57 w 159"/>
                <a:gd name="T17" fmla="*/ 329 h 394"/>
                <a:gd name="T18" fmla="*/ 36 w 159"/>
                <a:gd name="T19" fmla="*/ 268 h 394"/>
                <a:gd name="T20" fmla="*/ 57 w 159"/>
                <a:gd name="T21" fmla="*/ 253 h 394"/>
                <a:gd name="T22" fmla="*/ 57 w 159"/>
                <a:gd name="T23" fmla="*/ 228 h 394"/>
                <a:gd name="T24" fmla="*/ 36 w 159"/>
                <a:gd name="T25" fmla="*/ 215 h 394"/>
                <a:gd name="T26" fmla="*/ 57 w 159"/>
                <a:gd name="T27" fmla="*/ 215 h 394"/>
                <a:gd name="T28" fmla="*/ 36 w 159"/>
                <a:gd name="T29" fmla="*/ 152 h 394"/>
                <a:gd name="T30" fmla="*/ 57 w 159"/>
                <a:gd name="T31" fmla="*/ 137 h 394"/>
                <a:gd name="T32" fmla="*/ 57 w 159"/>
                <a:gd name="T33" fmla="*/ 114 h 394"/>
                <a:gd name="T34" fmla="*/ 36 w 159"/>
                <a:gd name="T35" fmla="*/ 99 h 394"/>
                <a:gd name="T36" fmla="*/ 57 w 159"/>
                <a:gd name="T37" fmla="*/ 99 h 394"/>
                <a:gd name="T38" fmla="*/ 36 w 159"/>
                <a:gd name="T39" fmla="*/ 36 h 394"/>
                <a:gd name="T40" fmla="*/ 90 w 159"/>
                <a:gd name="T41" fmla="*/ 367 h 394"/>
                <a:gd name="T42" fmla="*/ 90 w 159"/>
                <a:gd name="T43" fmla="*/ 344 h 394"/>
                <a:gd name="T44" fmla="*/ 69 w 159"/>
                <a:gd name="T45" fmla="*/ 329 h 394"/>
                <a:gd name="T46" fmla="*/ 90 w 159"/>
                <a:gd name="T47" fmla="*/ 329 h 394"/>
                <a:gd name="T48" fmla="*/ 69 w 159"/>
                <a:gd name="T49" fmla="*/ 268 h 394"/>
                <a:gd name="T50" fmla="*/ 90 w 159"/>
                <a:gd name="T51" fmla="*/ 253 h 394"/>
                <a:gd name="T52" fmla="*/ 90 w 159"/>
                <a:gd name="T53" fmla="*/ 228 h 394"/>
                <a:gd name="T54" fmla="*/ 69 w 159"/>
                <a:gd name="T55" fmla="*/ 215 h 394"/>
                <a:gd name="T56" fmla="*/ 90 w 159"/>
                <a:gd name="T57" fmla="*/ 215 h 394"/>
                <a:gd name="T58" fmla="*/ 69 w 159"/>
                <a:gd name="T59" fmla="*/ 152 h 394"/>
                <a:gd name="T60" fmla="*/ 90 w 159"/>
                <a:gd name="T61" fmla="*/ 137 h 394"/>
                <a:gd name="T62" fmla="*/ 90 w 159"/>
                <a:gd name="T63" fmla="*/ 114 h 394"/>
                <a:gd name="T64" fmla="*/ 69 w 159"/>
                <a:gd name="T65" fmla="*/ 99 h 394"/>
                <a:gd name="T66" fmla="*/ 90 w 159"/>
                <a:gd name="T67" fmla="*/ 99 h 394"/>
                <a:gd name="T68" fmla="*/ 69 w 159"/>
                <a:gd name="T69" fmla="*/ 36 h 394"/>
                <a:gd name="T70" fmla="*/ 124 w 159"/>
                <a:gd name="T71" fmla="*/ 367 h 394"/>
                <a:gd name="T72" fmla="*/ 124 w 159"/>
                <a:gd name="T73" fmla="*/ 344 h 394"/>
                <a:gd name="T74" fmla="*/ 105 w 159"/>
                <a:gd name="T75" fmla="*/ 329 h 394"/>
                <a:gd name="T76" fmla="*/ 124 w 159"/>
                <a:gd name="T77" fmla="*/ 329 h 394"/>
                <a:gd name="T78" fmla="*/ 105 w 159"/>
                <a:gd name="T79" fmla="*/ 268 h 394"/>
                <a:gd name="T80" fmla="*/ 124 w 159"/>
                <a:gd name="T81" fmla="*/ 253 h 394"/>
                <a:gd name="T82" fmla="*/ 124 w 159"/>
                <a:gd name="T83" fmla="*/ 228 h 394"/>
                <a:gd name="T84" fmla="*/ 105 w 159"/>
                <a:gd name="T85" fmla="*/ 215 h 394"/>
                <a:gd name="T86" fmla="*/ 124 w 159"/>
                <a:gd name="T87" fmla="*/ 215 h 394"/>
                <a:gd name="T88" fmla="*/ 105 w 159"/>
                <a:gd name="T89" fmla="*/ 152 h 394"/>
                <a:gd name="T90" fmla="*/ 124 w 159"/>
                <a:gd name="T91" fmla="*/ 137 h 394"/>
                <a:gd name="T92" fmla="*/ 124 w 159"/>
                <a:gd name="T93" fmla="*/ 114 h 394"/>
                <a:gd name="T94" fmla="*/ 105 w 159"/>
                <a:gd name="T95" fmla="*/ 99 h 394"/>
                <a:gd name="T96" fmla="*/ 124 w 159"/>
                <a:gd name="T97" fmla="*/ 99 h 394"/>
                <a:gd name="T98" fmla="*/ 105 w 159"/>
                <a:gd name="T99" fmla="*/ 36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394">
                  <a:moveTo>
                    <a:pt x="147" y="367"/>
                  </a:moveTo>
                  <a:lnTo>
                    <a:pt x="147" y="24"/>
                  </a:lnTo>
                  <a:lnTo>
                    <a:pt x="149" y="24"/>
                  </a:lnTo>
                  <a:lnTo>
                    <a:pt x="149" y="11"/>
                  </a:lnTo>
                  <a:lnTo>
                    <a:pt x="103" y="11"/>
                  </a:lnTo>
                  <a:lnTo>
                    <a:pt x="103" y="0"/>
                  </a:lnTo>
                  <a:lnTo>
                    <a:pt x="31" y="0"/>
                  </a:lnTo>
                  <a:lnTo>
                    <a:pt x="31" y="11"/>
                  </a:lnTo>
                  <a:lnTo>
                    <a:pt x="10" y="11"/>
                  </a:lnTo>
                  <a:lnTo>
                    <a:pt x="10" y="24"/>
                  </a:lnTo>
                  <a:lnTo>
                    <a:pt x="15" y="24"/>
                  </a:lnTo>
                  <a:lnTo>
                    <a:pt x="15" y="367"/>
                  </a:lnTo>
                  <a:lnTo>
                    <a:pt x="0" y="367"/>
                  </a:lnTo>
                  <a:lnTo>
                    <a:pt x="0" y="394"/>
                  </a:lnTo>
                  <a:lnTo>
                    <a:pt x="159" y="394"/>
                  </a:lnTo>
                  <a:lnTo>
                    <a:pt x="159" y="367"/>
                  </a:lnTo>
                  <a:lnTo>
                    <a:pt x="147" y="367"/>
                  </a:lnTo>
                  <a:close/>
                  <a:moveTo>
                    <a:pt x="57" y="367"/>
                  </a:moveTo>
                  <a:lnTo>
                    <a:pt x="36" y="367"/>
                  </a:lnTo>
                  <a:lnTo>
                    <a:pt x="36" y="344"/>
                  </a:lnTo>
                  <a:lnTo>
                    <a:pt x="57" y="344"/>
                  </a:lnTo>
                  <a:lnTo>
                    <a:pt x="57" y="367"/>
                  </a:lnTo>
                  <a:close/>
                  <a:moveTo>
                    <a:pt x="57" y="329"/>
                  </a:moveTo>
                  <a:lnTo>
                    <a:pt x="36" y="329"/>
                  </a:lnTo>
                  <a:lnTo>
                    <a:pt x="36" y="306"/>
                  </a:lnTo>
                  <a:lnTo>
                    <a:pt x="57" y="306"/>
                  </a:lnTo>
                  <a:lnTo>
                    <a:pt x="57" y="329"/>
                  </a:lnTo>
                  <a:close/>
                  <a:moveTo>
                    <a:pt x="57" y="291"/>
                  </a:moveTo>
                  <a:lnTo>
                    <a:pt x="36" y="291"/>
                  </a:lnTo>
                  <a:lnTo>
                    <a:pt x="36" y="268"/>
                  </a:lnTo>
                  <a:lnTo>
                    <a:pt x="57" y="268"/>
                  </a:lnTo>
                  <a:lnTo>
                    <a:pt x="57" y="291"/>
                  </a:lnTo>
                  <a:close/>
                  <a:moveTo>
                    <a:pt x="57" y="253"/>
                  </a:moveTo>
                  <a:lnTo>
                    <a:pt x="36" y="253"/>
                  </a:lnTo>
                  <a:lnTo>
                    <a:pt x="36" y="228"/>
                  </a:lnTo>
                  <a:lnTo>
                    <a:pt x="57" y="228"/>
                  </a:lnTo>
                  <a:lnTo>
                    <a:pt x="57" y="253"/>
                  </a:lnTo>
                  <a:close/>
                  <a:moveTo>
                    <a:pt x="57" y="215"/>
                  </a:moveTo>
                  <a:lnTo>
                    <a:pt x="36" y="215"/>
                  </a:lnTo>
                  <a:lnTo>
                    <a:pt x="36" y="190"/>
                  </a:lnTo>
                  <a:lnTo>
                    <a:pt x="57" y="190"/>
                  </a:lnTo>
                  <a:lnTo>
                    <a:pt x="57" y="215"/>
                  </a:lnTo>
                  <a:close/>
                  <a:moveTo>
                    <a:pt x="57" y="177"/>
                  </a:moveTo>
                  <a:lnTo>
                    <a:pt x="36" y="177"/>
                  </a:lnTo>
                  <a:lnTo>
                    <a:pt x="36" y="152"/>
                  </a:lnTo>
                  <a:lnTo>
                    <a:pt x="57" y="152"/>
                  </a:lnTo>
                  <a:lnTo>
                    <a:pt x="57" y="177"/>
                  </a:lnTo>
                  <a:close/>
                  <a:moveTo>
                    <a:pt x="57" y="137"/>
                  </a:moveTo>
                  <a:lnTo>
                    <a:pt x="36" y="137"/>
                  </a:lnTo>
                  <a:lnTo>
                    <a:pt x="36" y="114"/>
                  </a:lnTo>
                  <a:lnTo>
                    <a:pt x="57" y="114"/>
                  </a:lnTo>
                  <a:lnTo>
                    <a:pt x="57" y="137"/>
                  </a:lnTo>
                  <a:close/>
                  <a:moveTo>
                    <a:pt x="57" y="99"/>
                  </a:moveTo>
                  <a:lnTo>
                    <a:pt x="36" y="99"/>
                  </a:lnTo>
                  <a:lnTo>
                    <a:pt x="36" y="76"/>
                  </a:lnTo>
                  <a:lnTo>
                    <a:pt x="57" y="76"/>
                  </a:lnTo>
                  <a:lnTo>
                    <a:pt x="57" y="99"/>
                  </a:lnTo>
                  <a:close/>
                  <a:moveTo>
                    <a:pt x="57" y="61"/>
                  </a:moveTo>
                  <a:lnTo>
                    <a:pt x="36" y="61"/>
                  </a:lnTo>
                  <a:lnTo>
                    <a:pt x="36" y="36"/>
                  </a:lnTo>
                  <a:lnTo>
                    <a:pt x="57" y="36"/>
                  </a:lnTo>
                  <a:lnTo>
                    <a:pt x="57" y="61"/>
                  </a:lnTo>
                  <a:close/>
                  <a:moveTo>
                    <a:pt x="90" y="367"/>
                  </a:moveTo>
                  <a:lnTo>
                    <a:pt x="69" y="367"/>
                  </a:lnTo>
                  <a:lnTo>
                    <a:pt x="69" y="344"/>
                  </a:lnTo>
                  <a:lnTo>
                    <a:pt x="90" y="344"/>
                  </a:lnTo>
                  <a:lnTo>
                    <a:pt x="90" y="367"/>
                  </a:lnTo>
                  <a:close/>
                  <a:moveTo>
                    <a:pt x="90" y="329"/>
                  </a:moveTo>
                  <a:lnTo>
                    <a:pt x="69" y="329"/>
                  </a:lnTo>
                  <a:lnTo>
                    <a:pt x="69" y="306"/>
                  </a:lnTo>
                  <a:lnTo>
                    <a:pt x="90" y="306"/>
                  </a:lnTo>
                  <a:lnTo>
                    <a:pt x="90" y="329"/>
                  </a:lnTo>
                  <a:close/>
                  <a:moveTo>
                    <a:pt x="90" y="291"/>
                  </a:moveTo>
                  <a:lnTo>
                    <a:pt x="69" y="291"/>
                  </a:lnTo>
                  <a:lnTo>
                    <a:pt x="69" y="268"/>
                  </a:lnTo>
                  <a:lnTo>
                    <a:pt x="90" y="268"/>
                  </a:lnTo>
                  <a:lnTo>
                    <a:pt x="90" y="291"/>
                  </a:lnTo>
                  <a:close/>
                  <a:moveTo>
                    <a:pt x="90" y="253"/>
                  </a:moveTo>
                  <a:lnTo>
                    <a:pt x="69" y="253"/>
                  </a:lnTo>
                  <a:lnTo>
                    <a:pt x="69" y="228"/>
                  </a:lnTo>
                  <a:lnTo>
                    <a:pt x="90" y="228"/>
                  </a:lnTo>
                  <a:lnTo>
                    <a:pt x="90" y="253"/>
                  </a:lnTo>
                  <a:close/>
                  <a:moveTo>
                    <a:pt x="90" y="215"/>
                  </a:moveTo>
                  <a:lnTo>
                    <a:pt x="69" y="215"/>
                  </a:lnTo>
                  <a:lnTo>
                    <a:pt x="69" y="190"/>
                  </a:lnTo>
                  <a:lnTo>
                    <a:pt x="90" y="190"/>
                  </a:lnTo>
                  <a:lnTo>
                    <a:pt x="90" y="215"/>
                  </a:lnTo>
                  <a:close/>
                  <a:moveTo>
                    <a:pt x="90" y="177"/>
                  </a:moveTo>
                  <a:lnTo>
                    <a:pt x="69" y="177"/>
                  </a:lnTo>
                  <a:lnTo>
                    <a:pt x="69" y="152"/>
                  </a:lnTo>
                  <a:lnTo>
                    <a:pt x="90" y="152"/>
                  </a:lnTo>
                  <a:lnTo>
                    <a:pt x="90" y="177"/>
                  </a:lnTo>
                  <a:close/>
                  <a:moveTo>
                    <a:pt x="90" y="137"/>
                  </a:moveTo>
                  <a:lnTo>
                    <a:pt x="69" y="137"/>
                  </a:lnTo>
                  <a:lnTo>
                    <a:pt x="69" y="114"/>
                  </a:lnTo>
                  <a:lnTo>
                    <a:pt x="90" y="114"/>
                  </a:lnTo>
                  <a:lnTo>
                    <a:pt x="90" y="137"/>
                  </a:lnTo>
                  <a:close/>
                  <a:moveTo>
                    <a:pt x="90" y="99"/>
                  </a:moveTo>
                  <a:lnTo>
                    <a:pt x="69" y="99"/>
                  </a:lnTo>
                  <a:lnTo>
                    <a:pt x="69" y="76"/>
                  </a:lnTo>
                  <a:lnTo>
                    <a:pt x="90" y="76"/>
                  </a:lnTo>
                  <a:lnTo>
                    <a:pt x="90" y="99"/>
                  </a:lnTo>
                  <a:close/>
                  <a:moveTo>
                    <a:pt x="90" y="61"/>
                  </a:moveTo>
                  <a:lnTo>
                    <a:pt x="69" y="61"/>
                  </a:lnTo>
                  <a:lnTo>
                    <a:pt x="69" y="36"/>
                  </a:lnTo>
                  <a:lnTo>
                    <a:pt x="90" y="36"/>
                  </a:lnTo>
                  <a:lnTo>
                    <a:pt x="90" y="61"/>
                  </a:lnTo>
                  <a:close/>
                  <a:moveTo>
                    <a:pt x="124" y="367"/>
                  </a:moveTo>
                  <a:lnTo>
                    <a:pt x="105" y="367"/>
                  </a:lnTo>
                  <a:lnTo>
                    <a:pt x="105" y="344"/>
                  </a:lnTo>
                  <a:lnTo>
                    <a:pt x="124" y="344"/>
                  </a:lnTo>
                  <a:lnTo>
                    <a:pt x="124" y="367"/>
                  </a:lnTo>
                  <a:close/>
                  <a:moveTo>
                    <a:pt x="124" y="329"/>
                  </a:moveTo>
                  <a:lnTo>
                    <a:pt x="105" y="329"/>
                  </a:lnTo>
                  <a:lnTo>
                    <a:pt x="105" y="306"/>
                  </a:lnTo>
                  <a:lnTo>
                    <a:pt x="124" y="306"/>
                  </a:lnTo>
                  <a:lnTo>
                    <a:pt x="124" y="329"/>
                  </a:lnTo>
                  <a:close/>
                  <a:moveTo>
                    <a:pt x="124" y="291"/>
                  </a:moveTo>
                  <a:lnTo>
                    <a:pt x="105" y="291"/>
                  </a:lnTo>
                  <a:lnTo>
                    <a:pt x="105" y="268"/>
                  </a:lnTo>
                  <a:lnTo>
                    <a:pt x="124" y="268"/>
                  </a:lnTo>
                  <a:lnTo>
                    <a:pt x="124" y="291"/>
                  </a:lnTo>
                  <a:close/>
                  <a:moveTo>
                    <a:pt x="124" y="253"/>
                  </a:moveTo>
                  <a:lnTo>
                    <a:pt x="105" y="253"/>
                  </a:lnTo>
                  <a:lnTo>
                    <a:pt x="105" y="228"/>
                  </a:lnTo>
                  <a:lnTo>
                    <a:pt x="124" y="228"/>
                  </a:lnTo>
                  <a:lnTo>
                    <a:pt x="124" y="253"/>
                  </a:lnTo>
                  <a:close/>
                  <a:moveTo>
                    <a:pt x="124" y="215"/>
                  </a:moveTo>
                  <a:lnTo>
                    <a:pt x="105" y="215"/>
                  </a:lnTo>
                  <a:lnTo>
                    <a:pt x="105" y="190"/>
                  </a:lnTo>
                  <a:lnTo>
                    <a:pt x="124" y="190"/>
                  </a:lnTo>
                  <a:lnTo>
                    <a:pt x="124" y="215"/>
                  </a:lnTo>
                  <a:close/>
                  <a:moveTo>
                    <a:pt x="124" y="177"/>
                  </a:moveTo>
                  <a:lnTo>
                    <a:pt x="105" y="177"/>
                  </a:lnTo>
                  <a:lnTo>
                    <a:pt x="105" y="152"/>
                  </a:lnTo>
                  <a:lnTo>
                    <a:pt x="124" y="152"/>
                  </a:lnTo>
                  <a:lnTo>
                    <a:pt x="124" y="177"/>
                  </a:lnTo>
                  <a:close/>
                  <a:moveTo>
                    <a:pt x="124" y="137"/>
                  </a:moveTo>
                  <a:lnTo>
                    <a:pt x="105" y="137"/>
                  </a:lnTo>
                  <a:lnTo>
                    <a:pt x="105" y="114"/>
                  </a:lnTo>
                  <a:lnTo>
                    <a:pt x="124" y="114"/>
                  </a:lnTo>
                  <a:lnTo>
                    <a:pt x="124" y="137"/>
                  </a:lnTo>
                  <a:close/>
                  <a:moveTo>
                    <a:pt x="124" y="99"/>
                  </a:moveTo>
                  <a:lnTo>
                    <a:pt x="105" y="99"/>
                  </a:lnTo>
                  <a:lnTo>
                    <a:pt x="105" y="76"/>
                  </a:lnTo>
                  <a:lnTo>
                    <a:pt x="124" y="76"/>
                  </a:lnTo>
                  <a:lnTo>
                    <a:pt x="124" y="99"/>
                  </a:lnTo>
                  <a:close/>
                  <a:moveTo>
                    <a:pt x="124" y="61"/>
                  </a:moveTo>
                  <a:lnTo>
                    <a:pt x="105" y="61"/>
                  </a:lnTo>
                  <a:lnTo>
                    <a:pt x="105" y="36"/>
                  </a:lnTo>
                  <a:lnTo>
                    <a:pt x="124" y="36"/>
                  </a:lnTo>
                  <a:lnTo>
                    <a:pt x="124" y="6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4" name="TextBox 93"/>
          <p:cNvSpPr txBox="1"/>
          <p:nvPr/>
        </p:nvSpPr>
        <p:spPr>
          <a:xfrm>
            <a:off x="6102338" y="3877270"/>
            <a:ext cx="3041662" cy="923330"/>
          </a:xfrm>
          <a:prstGeom prst="rect">
            <a:avLst/>
          </a:prstGeom>
          <a:noFill/>
        </p:spPr>
        <p:txBody>
          <a:bodyPr wrap="square" rtlCol="0">
            <a:spAutoFit/>
          </a:bodyPr>
          <a:lstStyle/>
          <a:p>
            <a:pPr algn="ctr"/>
            <a:r>
              <a:rPr lang="en-US" dirty="0"/>
              <a:t>Shared terminology model and information model - interoperable future state</a:t>
            </a:r>
          </a:p>
        </p:txBody>
      </p:sp>
      <p:sp>
        <p:nvSpPr>
          <p:cNvPr id="95" name="TextBox 94"/>
          <p:cNvSpPr txBox="1"/>
          <p:nvPr/>
        </p:nvSpPr>
        <p:spPr>
          <a:xfrm>
            <a:off x="2647605" y="3877270"/>
            <a:ext cx="2926026" cy="923330"/>
          </a:xfrm>
          <a:prstGeom prst="rect">
            <a:avLst/>
          </a:prstGeom>
          <a:noFill/>
        </p:spPr>
        <p:txBody>
          <a:bodyPr wrap="square" rtlCol="0">
            <a:spAutoFit/>
          </a:bodyPr>
          <a:lstStyle/>
          <a:p>
            <a:pPr algn="ctr"/>
            <a:r>
              <a:rPr lang="en-US" dirty="0"/>
              <a:t>No shared terminology model, shared information model - not interoperable</a:t>
            </a:r>
          </a:p>
        </p:txBody>
      </p:sp>
      <p:sp>
        <p:nvSpPr>
          <p:cNvPr id="96" name="Pentagon 95"/>
          <p:cNvSpPr/>
          <p:nvPr/>
        </p:nvSpPr>
        <p:spPr bwMode="gray">
          <a:xfrm>
            <a:off x="406746" y="1704575"/>
            <a:ext cx="2055796" cy="478971"/>
          </a:xfrm>
          <a:prstGeom prst="homePlate">
            <a:avLst/>
          </a:prstGeom>
          <a:solidFill>
            <a:srgbClr val="002776"/>
          </a:solidFill>
          <a:ln w="19050" algn="ctr">
            <a:solidFill>
              <a:sysClr val="window" lastClr="FFFFFF"/>
            </a:solid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341313"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a:ln>
                <a:noFill/>
              </a:ln>
              <a:solidFill>
                <a:sysClr val="window" lastClr="FFFFFF"/>
              </a:solidFill>
              <a:effectLst/>
              <a:uLnTx/>
              <a:uFillTx/>
              <a:latin typeface="Arial"/>
              <a:ea typeface="+mn-ea"/>
              <a:cs typeface="+mn-cs"/>
            </a:endParaRPr>
          </a:p>
        </p:txBody>
      </p:sp>
      <p:sp>
        <p:nvSpPr>
          <p:cNvPr id="97" name="Chevron 96"/>
          <p:cNvSpPr/>
          <p:nvPr/>
        </p:nvSpPr>
        <p:spPr bwMode="gray">
          <a:xfrm>
            <a:off x="2458726" y="1720214"/>
            <a:ext cx="3214501" cy="478971"/>
          </a:xfrm>
          <a:prstGeom prst="chevron">
            <a:avLst/>
          </a:prstGeom>
          <a:solidFill>
            <a:srgbClr val="002776"/>
          </a:solidFill>
          <a:ln w="19050" algn="ctr">
            <a:solidFill>
              <a:sysClr val="window" lastClr="FFFFFF"/>
            </a:solid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95288"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a:ln>
                <a:noFill/>
              </a:ln>
              <a:solidFill>
                <a:sysClr val="window" lastClr="FFFFFF"/>
              </a:solidFill>
              <a:effectLst/>
              <a:uLnTx/>
              <a:uFillTx/>
              <a:latin typeface="Arial"/>
              <a:ea typeface="+mn-ea"/>
              <a:cs typeface="+mn-cs"/>
            </a:endParaRPr>
          </a:p>
        </p:txBody>
      </p:sp>
      <p:sp>
        <p:nvSpPr>
          <p:cNvPr id="99" name="Freeform 74"/>
          <p:cNvSpPr>
            <a:spLocks noChangeAspect="1" noEditPoints="1"/>
          </p:cNvSpPr>
          <p:nvPr/>
        </p:nvSpPr>
        <p:spPr bwMode="auto">
          <a:xfrm flipH="1">
            <a:off x="1150332" y="2278797"/>
            <a:ext cx="366917" cy="1302347"/>
          </a:xfrm>
          <a:custGeom>
            <a:avLst/>
            <a:gdLst>
              <a:gd name="T0" fmla="*/ 149 w 159"/>
              <a:gd name="T1" fmla="*/ 24 h 394"/>
              <a:gd name="T2" fmla="*/ 103 w 159"/>
              <a:gd name="T3" fmla="*/ 0 h 394"/>
              <a:gd name="T4" fmla="*/ 10 w 159"/>
              <a:gd name="T5" fmla="*/ 11 h 394"/>
              <a:gd name="T6" fmla="*/ 15 w 159"/>
              <a:gd name="T7" fmla="*/ 367 h 394"/>
              <a:gd name="T8" fmla="*/ 159 w 159"/>
              <a:gd name="T9" fmla="*/ 394 h 394"/>
              <a:gd name="T10" fmla="*/ 57 w 159"/>
              <a:gd name="T11" fmla="*/ 367 h 394"/>
              <a:gd name="T12" fmla="*/ 57 w 159"/>
              <a:gd name="T13" fmla="*/ 344 h 394"/>
              <a:gd name="T14" fmla="*/ 36 w 159"/>
              <a:gd name="T15" fmla="*/ 329 h 394"/>
              <a:gd name="T16" fmla="*/ 57 w 159"/>
              <a:gd name="T17" fmla="*/ 329 h 394"/>
              <a:gd name="T18" fmla="*/ 36 w 159"/>
              <a:gd name="T19" fmla="*/ 268 h 394"/>
              <a:gd name="T20" fmla="*/ 57 w 159"/>
              <a:gd name="T21" fmla="*/ 253 h 394"/>
              <a:gd name="T22" fmla="*/ 57 w 159"/>
              <a:gd name="T23" fmla="*/ 228 h 394"/>
              <a:gd name="T24" fmla="*/ 36 w 159"/>
              <a:gd name="T25" fmla="*/ 215 h 394"/>
              <a:gd name="T26" fmla="*/ 57 w 159"/>
              <a:gd name="T27" fmla="*/ 215 h 394"/>
              <a:gd name="T28" fmla="*/ 36 w 159"/>
              <a:gd name="T29" fmla="*/ 152 h 394"/>
              <a:gd name="T30" fmla="*/ 57 w 159"/>
              <a:gd name="T31" fmla="*/ 137 h 394"/>
              <a:gd name="T32" fmla="*/ 57 w 159"/>
              <a:gd name="T33" fmla="*/ 114 h 394"/>
              <a:gd name="T34" fmla="*/ 36 w 159"/>
              <a:gd name="T35" fmla="*/ 99 h 394"/>
              <a:gd name="T36" fmla="*/ 57 w 159"/>
              <a:gd name="T37" fmla="*/ 99 h 394"/>
              <a:gd name="T38" fmla="*/ 36 w 159"/>
              <a:gd name="T39" fmla="*/ 36 h 394"/>
              <a:gd name="T40" fmla="*/ 90 w 159"/>
              <a:gd name="T41" fmla="*/ 367 h 394"/>
              <a:gd name="T42" fmla="*/ 90 w 159"/>
              <a:gd name="T43" fmla="*/ 344 h 394"/>
              <a:gd name="T44" fmla="*/ 69 w 159"/>
              <a:gd name="T45" fmla="*/ 329 h 394"/>
              <a:gd name="T46" fmla="*/ 90 w 159"/>
              <a:gd name="T47" fmla="*/ 329 h 394"/>
              <a:gd name="T48" fmla="*/ 69 w 159"/>
              <a:gd name="T49" fmla="*/ 268 h 394"/>
              <a:gd name="T50" fmla="*/ 90 w 159"/>
              <a:gd name="T51" fmla="*/ 253 h 394"/>
              <a:gd name="T52" fmla="*/ 90 w 159"/>
              <a:gd name="T53" fmla="*/ 228 h 394"/>
              <a:gd name="T54" fmla="*/ 69 w 159"/>
              <a:gd name="T55" fmla="*/ 215 h 394"/>
              <a:gd name="T56" fmla="*/ 90 w 159"/>
              <a:gd name="T57" fmla="*/ 215 h 394"/>
              <a:gd name="T58" fmla="*/ 69 w 159"/>
              <a:gd name="T59" fmla="*/ 152 h 394"/>
              <a:gd name="T60" fmla="*/ 90 w 159"/>
              <a:gd name="T61" fmla="*/ 137 h 394"/>
              <a:gd name="T62" fmla="*/ 90 w 159"/>
              <a:gd name="T63" fmla="*/ 114 h 394"/>
              <a:gd name="T64" fmla="*/ 69 w 159"/>
              <a:gd name="T65" fmla="*/ 99 h 394"/>
              <a:gd name="T66" fmla="*/ 90 w 159"/>
              <a:gd name="T67" fmla="*/ 99 h 394"/>
              <a:gd name="T68" fmla="*/ 69 w 159"/>
              <a:gd name="T69" fmla="*/ 36 h 394"/>
              <a:gd name="T70" fmla="*/ 124 w 159"/>
              <a:gd name="T71" fmla="*/ 367 h 394"/>
              <a:gd name="T72" fmla="*/ 124 w 159"/>
              <a:gd name="T73" fmla="*/ 344 h 394"/>
              <a:gd name="T74" fmla="*/ 105 w 159"/>
              <a:gd name="T75" fmla="*/ 329 h 394"/>
              <a:gd name="T76" fmla="*/ 124 w 159"/>
              <a:gd name="T77" fmla="*/ 329 h 394"/>
              <a:gd name="T78" fmla="*/ 105 w 159"/>
              <a:gd name="T79" fmla="*/ 268 h 394"/>
              <a:gd name="T80" fmla="*/ 124 w 159"/>
              <a:gd name="T81" fmla="*/ 253 h 394"/>
              <a:gd name="T82" fmla="*/ 124 w 159"/>
              <a:gd name="T83" fmla="*/ 228 h 394"/>
              <a:gd name="T84" fmla="*/ 105 w 159"/>
              <a:gd name="T85" fmla="*/ 215 h 394"/>
              <a:gd name="T86" fmla="*/ 124 w 159"/>
              <a:gd name="T87" fmla="*/ 215 h 394"/>
              <a:gd name="T88" fmla="*/ 105 w 159"/>
              <a:gd name="T89" fmla="*/ 152 h 394"/>
              <a:gd name="T90" fmla="*/ 124 w 159"/>
              <a:gd name="T91" fmla="*/ 137 h 394"/>
              <a:gd name="T92" fmla="*/ 124 w 159"/>
              <a:gd name="T93" fmla="*/ 114 h 394"/>
              <a:gd name="T94" fmla="*/ 105 w 159"/>
              <a:gd name="T95" fmla="*/ 99 h 394"/>
              <a:gd name="T96" fmla="*/ 124 w 159"/>
              <a:gd name="T97" fmla="*/ 99 h 394"/>
              <a:gd name="T98" fmla="*/ 105 w 159"/>
              <a:gd name="T99" fmla="*/ 36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394">
                <a:moveTo>
                  <a:pt x="147" y="367"/>
                </a:moveTo>
                <a:lnTo>
                  <a:pt x="147" y="24"/>
                </a:lnTo>
                <a:lnTo>
                  <a:pt x="149" y="24"/>
                </a:lnTo>
                <a:lnTo>
                  <a:pt x="149" y="11"/>
                </a:lnTo>
                <a:lnTo>
                  <a:pt x="103" y="11"/>
                </a:lnTo>
                <a:lnTo>
                  <a:pt x="103" y="0"/>
                </a:lnTo>
                <a:lnTo>
                  <a:pt x="31" y="0"/>
                </a:lnTo>
                <a:lnTo>
                  <a:pt x="31" y="11"/>
                </a:lnTo>
                <a:lnTo>
                  <a:pt x="10" y="11"/>
                </a:lnTo>
                <a:lnTo>
                  <a:pt x="10" y="24"/>
                </a:lnTo>
                <a:lnTo>
                  <a:pt x="15" y="24"/>
                </a:lnTo>
                <a:lnTo>
                  <a:pt x="15" y="367"/>
                </a:lnTo>
                <a:lnTo>
                  <a:pt x="0" y="367"/>
                </a:lnTo>
                <a:lnTo>
                  <a:pt x="0" y="394"/>
                </a:lnTo>
                <a:lnTo>
                  <a:pt x="159" y="394"/>
                </a:lnTo>
                <a:lnTo>
                  <a:pt x="159" y="367"/>
                </a:lnTo>
                <a:lnTo>
                  <a:pt x="147" y="367"/>
                </a:lnTo>
                <a:close/>
                <a:moveTo>
                  <a:pt x="57" y="367"/>
                </a:moveTo>
                <a:lnTo>
                  <a:pt x="36" y="367"/>
                </a:lnTo>
                <a:lnTo>
                  <a:pt x="36" y="344"/>
                </a:lnTo>
                <a:lnTo>
                  <a:pt x="57" y="344"/>
                </a:lnTo>
                <a:lnTo>
                  <a:pt x="57" y="367"/>
                </a:lnTo>
                <a:close/>
                <a:moveTo>
                  <a:pt x="57" y="329"/>
                </a:moveTo>
                <a:lnTo>
                  <a:pt x="36" y="329"/>
                </a:lnTo>
                <a:lnTo>
                  <a:pt x="36" y="306"/>
                </a:lnTo>
                <a:lnTo>
                  <a:pt x="57" y="306"/>
                </a:lnTo>
                <a:lnTo>
                  <a:pt x="57" y="329"/>
                </a:lnTo>
                <a:close/>
                <a:moveTo>
                  <a:pt x="57" y="291"/>
                </a:moveTo>
                <a:lnTo>
                  <a:pt x="36" y="291"/>
                </a:lnTo>
                <a:lnTo>
                  <a:pt x="36" y="268"/>
                </a:lnTo>
                <a:lnTo>
                  <a:pt x="57" y="268"/>
                </a:lnTo>
                <a:lnTo>
                  <a:pt x="57" y="291"/>
                </a:lnTo>
                <a:close/>
                <a:moveTo>
                  <a:pt x="57" y="253"/>
                </a:moveTo>
                <a:lnTo>
                  <a:pt x="36" y="253"/>
                </a:lnTo>
                <a:lnTo>
                  <a:pt x="36" y="228"/>
                </a:lnTo>
                <a:lnTo>
                  <a:pt x="57" y="228"/>
                </a:lnTo>
                <a:lnTo>
                  <a:pt x="57" y="253"/>
                </a:lnTo>
                <a:close/>
                <a:moveTo>
                  <a:pt x="57" y="215"/>
                </a:moveTo>
                <a:lnTo>
                  <a:pt x="36" y="215"/>
                </a:lnTo>
                <a:lnTo>
                  <a:pt x="36" y="190"/>
                </a:lnTo>
                <a:lnTo>
                  <a:pt x="57" y="190"/>
                </a:lnTo>
                <a:lnTo>
                  <a:pt x="57" y="215"/>
                </a:lnTo>
                <a:close/>
                <a:moveTo>
                  <a:pt x="57" y="177"/>
                </a:moveTo>
                <a:lnTo>
                  <a:pt x="36" y="177"/>
                </a:lnTo>
                <a:lnTo>
                  <a:pt x="36" y="152"/>
                </a:lnTo>
                <a:lnTo>
                  <a:pt x="57" y="152"/>
                </a:lnTo>
                <a:lnTo>
                  <a:pt x="57" y="177"/>
                </a:lnTo>
                <a:close/>
                <a:moveTo>
                  <a:pt x="57" y="137"/>
                </a:moveTo>
                <a:lnTo>
                  <a:pt x="36" y="137"/>
                </a:lnTo>
                <a:lnTo>
                  <a:pt x="36" y="114"/>
                </a:lnTo>
                <a:lnTo>
                  <a:pt x="57" y="114"/>
                </a:lnTo>
                <a:lnTo>
                  <a:pt x="57" y="137"/>
                </a:lnTo>
                <a:close/>
                <a:moveTo>
                  <a:pt x="57" y="99"/>
                </a:moveTo>
                <a:lnTo>
                  <a:pt x="36" y="99"/>
                </a:lnTo>
                <a:lnTo>
                  <a:pt x="36" y="76"/>
                </a:lnTo>
                <a:lnTo>
                  <a:pt x="57" y="76"/>
                </a:lnTo>
                <a:lnTo>
                  <a:pt x="57" y="99"/>
                </a:lnTo>
                <a:close/>
                <a:moveTo>
                  <a:pt x="57" y="61"/>
                </a:moveTo>
                <a:lnTo>
                  <a:pt x="36" y="61"/>
                </a:lnTo>
                <a:lnTo>
                  <a:pt x="36" y="36"/>
                </a:lnTo>
                <a:lnTo>
                  <a:pt x="57" y="36"/>
                </a:lnTo>
                <a:lnTo>
                  <a:pt x="57" y="61"/>
                </a:lnTo>
                <a:close/>
                <a:moveTo>
                  <a:pt x="90" y="367"/>
                </a:moveTo>
                <a:lnTo>
                  <a:pt x="69" y="367"/>
                </a:lnTo>
                <a:lnTo>
                  <a:pt x="69" y="344"/>
                </a:lnTo>
                <a:lnTo>
                  <a:pt x="90" y="344"/>
                </a:lnTo>
                <a:lnTo>
                  <a:pt x="90" y="367"/>
                </a:lnTo>
                <a:close/>
                <a:moveTo>
                  <a:pt x="90" y="329"/>
                </a:moveTo>
                <a:lnTo>
                  <a:pt x="69" y="329"/>
                </a:lnTo>
                <a:lnTo>
                  <a:pt x="69" y="306"/>
                </a:lnTo>
                <a:lnTo>
                  <a:pt x="90" y="306"/>
                </a:lnTo>
                <a:lnTo>
                  <a:pt x="90" y="329"/>
                </a:lnTo>
                <a:close/>
                <a:moveTo>
                  <a:pt x="90" y="291"/>
                </a:moveTo>
                <a:lnTo>
                  <a:pt x="69" y="291"/>
                </a:lnTo>
                <a:lnTo>
                  <a:pt x="69" y="268"/>
                </a:lnTo>
                <a:lnTo>
                  <a:pt x="90" y="268"/>
                </a:lnTo>
                <a:lnTo>
                  <a:pt x="90" y="291"/>
                </a:lnTo>
                <a:close/>
                <a:moveTo>
                  <a:pt x="90" y="253"/>
                </a:moveTo>
                <a:lnTo>
                  <a:pt x="69" y="253"/>
                </a:lnTo>
                <a:lnTo>
                  <a:pt x="69" y="228"/>
                </a:lnTo>
                <a:lnTo>
                  <a:pt x="90" y="228"/>
                </a:lnTo>
                <a:lnTo>
                  <a:pt x="90" y="253"/>
                </a:lnTo>
                <a:close/>
                <a:moveTo>
                  <a:pt x="90" y="215"/>
                </a:moveTo>
                <a:lnTo>
                  <a:pt x="69" y="215"/>
                </a:lnTo>
                <a:lnTo>
                  <a:pt x="69" y="190"/>
                </a:lnTo>
                <a:lnTo>
                  <a:pt x="90" y="190"/>
                </a:lnTo>
                <a:lnTo>
                  <a:pt x="90" y="215"/>
                </a:lnTo>
                <a:close/>
                <a:moveTo>
                  <a:pt x="90" y="177"/>
                </a:moveTo>
                <a:lnTo>
                  <a:pt x="69" y="177"/>
                </a:lnTo>
                <a:lnTo>
                  <a:pt x="69" y="152"/>
                </a:lnTo>
                <a:lnTo>
                  <a:pt x="90" y="152"/>
                </a:lnTo>
                <a:lnTo>
                  <a:pt x="90" y="177"/>
                </a:lnTo>
                <a:close/>
                <a:moveTo>
                  <a:pt x="90" y="137"/>
                </a:moveTo>
                <a:lnTo>
                  <a:pt x="69" y="137"/>
                </a:lnTo>
                <a:lnTo>
                  <a:pt x="69" y="114"/>
                </a:lnTo>
                <a:lnTo>
                  <a:pt x="90" y="114"/>
                </a:lnTo>
                <a:lnTo>
                  <a:pt x="90" y="137"/>
                </a:lnTo>
                <a:close/>
                <a:moveTo>
                  <a:pt x="90" y="99"/>
                </a:moveTo>
                <a:lnTo>
                  <a:pt x="69" y="99"/>
                </a:lnTo>
                <a:lnTo>
                  <a:pt x="69" y="76"/>
                </a:lnTo>
                <a:lnTo>
                  <a:pt x="90" y="76"/>
                </a:lnTo>
                <a:lnTo>
                  <a:pt x="90" y="99"/>
                </a:lnTo>
                <a:close/>
                <a:moveTo>
                  <a:pt x="90" y="61"/>
                </a:moveTo>
                <a:lnTo>
                  <a:pt x="69" y="61"/>
                </a:lnTo>
                <a:lnTo>
                  <a:pt x="69" y="36"/>
                </a:lnTo>
                <a:lnTo>
                  <a:pt x="90" y="36"/>
                </a:lnTo>
                <a:lnTo>
                  <a:pt x="90" y="61"/>
                </a:lnTo>
                <a:close/>
                <a:moveTo>
                  <a:pt x="124" y="367"/>
                </a:moveTo>
                <a:lnTo>
                  <a:pt x="105" y="367"/>
                </a:lnTo>
                <a:lnTo>
                  <a:pt x="105" y="344"/>
                </a:lnTo>
                <a:lnTo>
                  <a:pt x="124" y="344"/>
                </a:lnTo>
                <a:lnTo>
                  <a:pt x="124" y="367"/>
                </a:lnTo>
                <a:close/>
                <a:moveTo>
                  <a:pt x="124" y="329"/>
                </a:moveTo>
                <a:lnTo>
                  <a:pt x="105" y="329"/>
                </a:lnTo>
                <a:lnTo>
                  <a:pt x="105" y="306"/>
                </a:lnTo>
                <a:lnTo>
                  <a:pt x="124" y="306"/>
                </a:lnTo>
                <a:lnTo>
                  <a:pt x="124" y="329"/>
                </a:lnTo>
                <a:close/>
                <a:moveTo>
                  <a:pt x="124" y="291"/>
                </a:moveTo>
                <a:lnTo>
                  <a:pt x="105" y="291"/>
                </a:lnTo>
                <a:lnTo>
                  <a:pt x="105" y="268"/>
                </a:lnTo>
                <a:lnTo>
                  <a:pt x="124" y="268"/>
                </a:lnTo>
                <a:lnTo>
                  <a:pt x="124" y="291"/>
                </a:lnTo>
                <a:close/>
                <a:moveTo>
                  <a:pt x="124" y="253"/>
                </a:moveTo>
                <a:lnTo>
                  <a:pt x="105" y="253"/>
                </a:lnTo>
                <a:lnTo>
                  <a:pt x="105" y="228"/>
                </a:lnTo>
                <a:lnTo>
                  <a:pt x="124" y="228"/>
                </a:lnTo>
                <a:lnTo>
                  <a:pt x="124" y="253"/>
                </a:lnTo>
                <a:close/>
                <a:moveTo>
                  <a:pt x="124" y="215"/>
                </a:moveTo>
                <a:lnTo>
                  <a:pt x="105" y="215"/>
                </a:lnTo>
                <a:lnTo>
                  <a:pt x="105" y="190"/>
                </a:lnTo>
                <a:lnTo>
                  <a:pt x="124" y="190"/>
                </a:lnTo>
                <a:lnTo>
                  <a:pt x="124" y="215"/>
                </a:lnTo>
                <a:close/>
                <a:moveTo>
                  <a:pt x="124" y="177"/>
                </a:moveTo>
                <a:lnTo>
                  <a:pt x="105" y="177"/>
                </a:lnTo>
                <a:lnTo>
                  <a:pt x="105" y="152"/>
                </a:lnTo>
                <a:lnTo>
                  <a:pt x="124" y="152"/>
                </a:lnTo>
                <a:lnTo>
                  <a:pt x="124" y="177"/>
                </a:lnTo>
                <a:close/>
                <a:moveTo>
                  <a:pt x="124" y="137"/>
                </a:moveTo>
                <a:lnTo>
                  <a:pt x="105" y="137"/>
                </a:lnTo>
                <a:lnTo>
                  <a:pt x="105" y="114"/>
                </a:lnTo>
                <a:lnTo>
                  <a:pt x="124" y="114"/>
                </a:lnTo>
                <a:lnTo>
                  <a:pt x="124" y="137"/>
                </a:lnTo>
                <a:close/>
                <a:moveTo>
                  <a:pt x="124" y="99"/>
                </a:moveTo>
                <a:lnTo>
                  <a:pt x="105" y="99"/>
                </a:lnTo>
                <a:lnTo>
                  <a:pt x="105" y="76"/>
                </a:lnTo>
                <a:lnTo>
                  <a:pt x="124" y="76"/>
                </a:lnTo>
                <a:lnTo>
                  <a:pt x="124" y="99"/>
                </a:lnTo>
                <a:close/>
                <a:moveTo>
                  <a:pt x="124" y="61"/>
                </a:moveTo>
                <a:lnTo>
                  <a:pt x="105" y="61"/>
                </a:lnTo>
                <a:lnTo>
                  <a:pt x="105" y="36"/>
                </a:lnTo>
                <a:lnTo>
                  <a:pt x="124" y="36"/>
                </a:lnTo>
                <a:lnTo>
                  <a:pt x="124" y="6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TextBox 100"/>
          <p:cNvSpPr txBox="1"/>
          <p:nvPr/>
        </p:nvSpPr>
        <p:spPr>
          <a:xfrm>
            <a:off x="958033" y="1669196"/>
            <a:ext cx="1520687" cy="584775"/>
          </a:xfrm>
          <a:prstGeom prst="rect">
            <a:avLst/>
          </a:prstGeom>
          <a:noFill/>
        </p:spPr>
        <p:txBody>
          <a:bodyPr wrap="square" rtlCol="0">
            <a:spAutoFit/>
          </a:bodyPr>
          <a:lstStyle/>
          <a:p>
            <a:r>
              <a:rPr lang="en-US" sz="1600" b="1" dirty="0">
                <a:solidFill>
                  <a:schemeClr val="bg1"/>
                </a:solidFill>
                <a:latin typeface="Arial" panose="020B0604020202020204" pitchFamily="34" charset="0"/>
                <a:cs typeface="Arial" panose="020B0604020202020204" pitchFamily="34" charset="0"/>
              </a:rPr>
              <a:t>Not Harmonized</a:t>
            </a:r>
          </a:p>
        </p:txBody>
      </p:sp>
      <p:sp>
        <p:nvSpPr>
          <p:cNvPr id="102" name="TextBox 101"/>
          <p:cNvSpPr txBox="1"/>
          <p:nvPr/>
        </p:nvSpPr>
        <p:spPr>
          <a:xfrm>
            <a:off x="3491993" y="1678721"/>
            <a:ext cx="1520687" cy="584775"/>
          </a:xfrm>
          <a:prstGeom prst="rect">
            <a:avLst/>
          </a:prstGeom>
          <a:noFill/>
        </p:spPr>
        <p:txBody>
          <a:bodyPr wrap="square" rtlCol="0">
            <a:spAutoFit/>
          </a:bodyPr>
          <a:lstStyle/>
          <a:p>
            <a:r>
              <a:rPr lang="en-US" sz="1600" b="1" dirty="0">
                <a:solidFill>
                  <a:schemeClr val="bg1"/>
                </a:solidFill>
                <a:latin typeface="Arial" panose="020B0604020202020204" pitchFamily="34" charset="0"/>
                <a:cs typeface="Arial" panose="020B0604020202020204" pitchFamily="34" charset="0"/>
              </a:rPr>
              <a:t>Not Harmonized</a:t>
            </a:r>
          </a:p>
        </p:txBody>
      </p:sp>
      <p:sp>
        <p:nvSpPr>
          <p:cNvPr id="103" name="Freeform 224"/>
          <p:cNvSpPr>
            <a:spLocks noChangeAspect="1" noEditPoints="1"/>
          </p:cNvSpPr>
          <p:nvPr/>
        </p:nvSpPr>
        <p:spPr bwMode="auto">
          <a:xfrm>
            <a:off x="6424372" y="1808822"/>
            <a:ext cx="258836" cy="301752"/>
          </a:xfrm>
          <a:custGeom>
            <a:avLst/>
            <a:gdLst>
              <a:gd name="T0" fmla="*/ 170 w 6176"/>
              <a:gd name="T1" fmla="*/ 3201 h 5401"/>
              <a:gd name="T2" fmla="*/ 208 w 6176"/>
              <a:gd name="T3" fmla="*/ 3829 h 5401"/>
              <a:gd name="T4" fmla="*/ 707 w 6176"/>
              <a:gd name="T5" fmla="*/ 3829 h 5401"/>
              <a:gd name="T6" fmla="*/ 745 w 6176"/>
              <a:gd name="T7" fmla="*/ 3201 h 5401"/>
              <a:gd name="T8" fmla="*/ 269 w 6176"/>
              <a:gd name="T9" fmla="*/ 3128 h 5401"/>
              <a:gd name="T10" fmla="*/ 4115 w 6176"/>
              <a:gd name="T11" fmla="*/ 2894 h 5401"/>
              <a:gd name="T12" fmla="*/ 4153 w 6176"/>
              <a:gd name="T13" fmla="*/ 3523 h 5401"/>
              <a:gd name="T14" fmla="*/ 4653 w 6176"/>
              <a:gd name="T15" fmla="*/ 3523 h 5401"/>
              <a:gd name="T16" fmla="*/ 4690 w 6176"/>
              <a:gd name="T17" fmla="*/ 2894 h 5401"/>
              <a:gd name="T18" fmla="*/ 4215 w 6176"/>
              <a:gd name="T19" fmla="*/ 2823 h 5401"/>
              <a:gd name="T20" fmla="*/ 1486 w 6176"/>
              <a:gd name="T21" fmla="*/ 2234 h 5401"/>
              <a:gd name="T22" fmla="*/ 1522 w 6176"/>
              <a:gd name="T23" fmla="*/ 2863 h 5401"/>
              <a:gd name="T24" fmla="*/ 2023 w 6176"/>
              <a:gd name="T25" fmla="*/ 2863 h 5401"/>
              <a:gd name="T26" fmla="*/ 2061 w 6176"/>
              <a:gd name="T27" fmla="*/ 2234 h 5401"/>
              <a:gd name="T28" fmla="*/ 1583 w 6176"/>
              <a:gd name="T29" fmla="*/ 2163 h 5401"/>
              <a:gd name="T30" fmla="*/ 5431 w 6176"/>
              <a:gd name="T31" fmla="*/ 1369 h 5401"/>
              <a:gd name="T32" fmla="*/ 5469 w 6176"/>
              <a:gd name="T33" fmla="*/ 1998 h 5401"/>
              <a:gd name="T34" fmla="*/ 5968 w 6176"/>
              <a:gd name="T35" fmla="*/ 1998 h 5401"/>
              <a:gd name="T36" fmla="*/ 6006 w 6176"/>
              <a:gd name="T37" fmla="*/ 1369 h 5401"/>
              <a:gd name="T38" fmla="*/ 5530 w 6176"/>
              <a:gd name="T39" fmla="*/ 1298 h 5401"/>
              <a:gd name="T40" fmla="*/ 2800 w 6176"/>
              <a:gd name="T41" fmla="*/ 1165 h 5401"/>
              <a:gd name="T42" fmla="*/ 2837 w 6176"/>
              <a:gd name="T43" fmla="*/ 1794 h 5401"/>
              <a:gd name="T44" fmla="*/ 3337 w 6176"/>
              <a:gd name="T45" fmla="*/ 1794 h 5401"/>
              <a:gd name="T46" fmla="*/ 3374 w 6176"/>
              <a:gd name="T47" fmla="*/ 1165 h 5401"/>
              <a:gd name="T48" fmla="*/ 2899 w 6176"/>
              <a:gd name="T49" fmla="*/ 1094 h 5401"/>
              <a:gd name="T50" fmla="*/ 6114 w 6176"/>
              <a:gd name="T51" fmla="*/ 36 h 5401"/>
              <a:gd name="T52" fmla="*/ 6176 w 6176"/>
              <a:gd name="T53" fmla="*/ 5238 h 5401"/>
              <a:gd name="T54" fmla="*/ 6084 w 6176"/>
              <a:gd name="T55" fmla="*/ 5384 h 5401"/>
              <a:gd name="T56" fmla="*/ 5353 w 6176"/>
              <a:gd name="T57" fmla="*/ 5384 h 5401"/>
              <a:gd name="T58" fmla="*/ 5261 w 6176"/>
              <a:gd name="T59" fmla="*/ 5238 h 5401"/>
              <a:gd name="T60" fmla="*/ 5321 w 6176"/>
              <a:gd name="T61" fmla="*/ 36 h 5401"/>
              <a:gd name="T62" fmla="*/ 4698 w 6176"/>
              <a:gd name="T63" fmla="*/ 0 h 5401"/>
              <a:gd name="T64" fmla="*/ 4843 w 6176"/>
              <a:gd name="T65" fmla="*/ 92 h 5401"/>
              <a:gd name="T66" fmla="*/ 4843 w 6176"/>
              <a:gd name="T67" fmla="*/ 5309 h 5401"/>
              <a:gd name="T68" fmla="*/ 4698 w 6176"/>
              <a:gd name="T69" fmla="*/ 5401 h 5401"/>
              <a:gd name="T70" fmla="*/ 3981 w 6176"/>
              <a:gd name="T71" fmla="*/ 5339 h 5401"/>
              <a:gd name="T72" fmla="*/ 3949 w 6176"/>
              <a:gd name="T73" fmla="*/ 126 h 5401"/>
              <a:gd name="T74" fmla="*/ 4071 w 6176"/>
              <a:gd name="T75" fmla="*/ 6 h 5401"/>
              <a:gd name="T76" fmla="*/ 3453 w 6176"/>
              <a:gd name="T77" fmla="*/ 17 h 5401"/>
              <a:gd name="T78" fmla="*/ 3545 w 6176"/>
              <a:gd name="T79" fmla="*/ 163 h 5401"/>
              <a:gd name="T80" fmla="*/ 3485 w 6176"/>
              <a:gd name="T81" fmla="*/ 5365 h 5401"/>
              <a:gd name="T82" fmla="*/ 2757 w 6176"/>
              <a:gd name="T83" fmla="*/ 5397 h 5401"/>
              <a:gd name="T84" fmla="*/ 2635 w 6176"/>
              <a:gd name="T85" fmla="*/ 5276 h 5401"/>
              <a:gd name="T86" fmla="*/ 2667 w 6176"/>
              <a:gd name="T87" fmla="*/ 62 h 5401"/>
              <a:gd name="T88" fmla="*/ 1478 w 6176"/>
              <a:gd name="T89" fmla="*/ 0 h 5401"/>
              <a:gd name="T90" fmla="*/ 2193 w 6176"/>
              <a:gd name="T91" fmla="*/ 62 h 5401"/>
              <a:gd name="T92" fmla="*/ 2225 w 6176"/>
              <a:gd name="T93" fmla="*/ 5276 h 5401"/>
              <a:gd name="T94" fmla="*/ 2104 w 6176"/>
              <a:gd name="T95" fmla="*/ 5397 h 5401"/>
              <a:gd name="T96" fmla="*/ 1376 w 6176"/>
              <a:gd name="T97" fmla="*/ 5365 h 5401"/>
              <a:gd name="T98" fmla="*/ 1316 w 6176"/>
              <a:gd name="T99" fmla="*/ 163 h 5401"/>
              <a:gd name="T100" fmla="*/ 1406 w 6176"/>
              <a:gd name="T101" fmla="*/ 17 h 5401"/>
              <a:gd name="T102" fmla="*/ 790 w 6176"/>
              <a:gd name="T103" fmla="*/ 6 h 5401"/>
              <a:gd name="T104" fmla="*/ 910 w 6176"/>
              <a:gd name="T105" fmla="*/ 126 h 5401"/>
              <a:gd name="T106" fmla="*/ 880 w 6176"/>
              <a:gd name="T107" fmla="*/ 5339 h 5401"/>
              <a:gd name="T108" fmla="*/ 163 w 6176"/>
              <a:gd name="T109" fmla="*/ 5401 h 5401"/>
              <a:gd name="T110" fmla="*/ 17 w 6176"/>
              <a:gd name="T111" fmla="*/ 5309 h 5401"/>
              <a:gd name="T112" fmla="*/ 17 w 6176"/>
              <a:gd name="T113" fmla="*/ 92 h 5401"/>
              <a:gd name="T114" fmla="*/ 163 w 6176"/>
              <a:gd name="T115" fmla="*/ 0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176" h="5401">
                <a:moveTo>
                  <a:pt x="269" y="3128"/>
                </a:moveTo>
                <a:lnTo>
                  <a:pt x="236" y="3134"/>
                </a:lnTo>
                <a:lnTo>
                  <a:pt x="208" y="3149"/>
                </a:lnTo>
                <a:lnTo>
                  <a:pt x="185" y="3172"/>
                </a:lnTo>
                <a:lnTo>
                  <a:pt x="170" y="3201"/>
                </a:lnTo>
                <a:lnTo>
                  <a:pt x="165" y="3233"/>
                </a:lnTo>
                <a:lnTo>
                  <a:pt x="165" y="3746"/>
                </a:lnTo>
                <a:lnTo>
                  <a:pt x="170" y="3778"/>
                </a:lnTo>
                <a:lnTo>
                  <a:pt x="185" y="3806"/>
                </a:lnTo>
                <a:lnTo>
                  <a:pt x="208" y="3829"/>
                </a:lnTo>
                <a:lnTo>
                  <a:pt x="236" y="3844"/>
                </a:lnTo>
                <a:lnTo>
                  <a:pt x="269" y="3849"/>
                </a:lnTo>
                <a:lnTo>
                  <a:pt x="646" y="3849"/>
                </a:lnTo>
                <a:lnTo>
                  <a:pt x="679" y="3844"/>
                </a:lnTo>
                <a:lnTo>
                  <a:pt x="707" y="3829"/>
                </a:lnTo>
                <a:lnTo>
                  <a:pt x="730" y="3806"/>
                </a:lnTo>
                <a:lnTo>
                  <a:pt x="745" y="3778"/>
                </a:lnTo>
                <a:lnTo>
                  <a:pt x="750" y="3746"/>
                </a:lnTo>
                <a:lnTo>
                  <a:pt x="750" y="3233"/>
                </a:lnTo>
                <a:lnTo>
                  <a:pt x="745" y="3201"/>
                </a:lnTo>
                <a:lnTo>
                  <a:pt x="730" y="3172"/>
                </a:lnTo>
                <a:lnTo>
                  <a:pt x="707" y="3149"/>
                </a:lnTo>
                <a:lnTo>
                  <a:pt x="679" y="3134"/>
                </a:lnTo>
                <a:lnTo>
                  <a:pt x="646" y="3128"/>
                </a:lnTo>
                <a:lnTo>
                  <a:pt x="269" y="3128"/>
                </a:lnTo>
                <a:close/>
                <a:moveTo>
                  <a:pt x="4215" y="2823"/>
                </a:moveTo>
                <a:lnTo>
                  <a:pt x="4181" y="2829"/>
                </a:lnTo>
                <a:lnTo>
                  <a:pt x="4153" y="2844"/>
                </a:lnTo>
                <a:lnTo>
                  <a:pt x="4130" y="2866"/>
                </a:lnTo>
                <a:lnTo>
                  <a:pt x="4115" y="2894"/>
                </a:lnTo>
                <a:lnTo>
                  <a:pt x="4110" y="2928"/>
                </a:lnTo>
                <a:lnTo>
                  <a:pt x="4110" y="3441"/>
                </a:lnTo>
                <a:lnTo>
                  <a:pt x="4115" y="3473"/>
                </a:lnTo>
                <a:lnTo>
                  <a:pt x="4130" y="3501"/>
                </a:lnTo>
                <a:lnTo>
                  <a:pt x="4153" y="3523"/>
                </a:lnTo>
                <a:lnTo>
                  <a:pt x="4181" y="3538"/>
                </a:lnTo>
                <a:lnTo>
                  <a:pt x="4215" y="3544"/>
                </a:lnTo>
                <a:lnTo>
                  <a:pt x="4591" y="3544"/>
                </a:lnTo>
                <a:lnTo>
                  <a:pt x="4625" y="3538"/>
                </a:lnTo>
                <a:lnTo>
                  <a:pt x="4653" y="3523"/>
                </a:lnTo>
                <a:lnTo>
                  <a:pt x="4675" y="3501"/>
                </a:lnTo>
                <a:lnTo>
                  <a:pt x="4690" y="3473"/>
                </a:lnTo>
                <a:lnTo>
                  <a:pt x="4696" y="3441"/>
                </a:lnTo>
                <a:lnTo>
                  <a:pt x="4696" y="2928"/>
                </a:lnTo>
                <a:lnTo>
                  <a:pt x="4690" y="2894"/>
                </a:lnTo>
                <a:lnTo>
                  <a:pt x="4675" y="2866"/>
                </a:lnTo>
                <a:lnTo>
                  <a:pt x="4653" y="2844"/>
                </a:lnTo>
                <a:lnTo>
                  <a:pt x="4625" y="2829"/>
                </a:lnTo>
                <a:lnTo>
                  <a:pt x="4591" y="2823"/>
                </a:lnTo>
                <a:lnTo>
                  <a:pt x="4215" y="2823"/>
                </a:lnTo>
                <a:close/>
                <a:moveTo>
                  <a:pt x="1583" y="2163"/>
                </a:moveTo>
                <a:lnTo>
                  <a:pt x="1551" y="2168"/>
                </a:lnTo>
                <a:lnTo>
                  <a:pt x="1522" y="2183"/>
                </a:lnTo>
                <a:lnTo>
                  <a:pt x="1499" y="2206"/>
                </a:lnTo>
                <a:lnTo>
                  <a:pt x="1486" y="2234"/>
                </a:lnTo>
                <a:lnTo>
                  <a:pt x="1480" y="2267"/>
                </a:lnTo>
                <a:lnTo>
                  <a:pt x="1480" y="2778"/>
                </a:lnTo>
                <a:lnTo>
                  <a:pt x="1486" y="2812"/>
                </a:lnTo>
                <a:lnTo>
                  <a:pt x="1499" y="2840"/>
                </a:lnTo>
                <a:lnTo>
                  <a:pt x="1522" y="2863"/>
                </a:lnTo>
                <a:lnTo>
                  <a:pt x="1551" y="2878"/>
                </a:lnTo>
                <a:lnTo>
                  <a:pt x="1583" y="2883"/>
                </a:lnTo>
                <a:lnTo>
                  <a:pt x="1961" y="2883"/>
                </a:lnTo>
                <a:lnTo>
                  <a:pt x="1993" y="2878"/>
                </a:lnTo>
                <a:lnTo>
                  <a:pt x="2023" y="2863"/>
                </a:lnTo>
                <a:lnTo>
                  <a:pt x="2046" y="2840"/>
                </a:lnTo>
                <a:lnTo>
                  <a:pt x="2061" y="2812"/>
                </a:lnTo>
                <a:lnTo>
                  <a:pt x="2064" y="2778"/>
                </a:lnTo>
                <a:lnTo>
                  <a:pt x="2064" y="2267"/>
                </a:lnTo>
                <a:lnTo>
                  <a:pt x="2061" y="2234"/>
                </a:lnTo>
                <a:lnTo>
                  <a:pt x="2046" y="2206"/>
                </a:lnTo>
                <a:lnTo>
                  <a:pt x="2023" y="2183"/>
                </a:lnTo>
                <a:lnTo>
                  <a:pt x="1993" y="2168"/>
                </a:lnTo>
                <a:lnTo>
                  <a:pt x="1961" y="2163"/>
                </a:lnTo>
                <a:lnTo>
                  <a:pt x="1583" y="2163"/>
                </a:lnTo>
                <a:close/>
                <a:moveTo>
                  <a:pt x="5530" y="1298"/>
                </a:moveTo>
                <a:lnTo>
                  <a:pt x="5497" y="1303"/>
                </a:lnTo>
                <a:lnTo>
                  <a:pt x="5469" y="1318"/>
                </a:lnTo>
                <a:lnTo>
                  <a:pt x="5446" y="1341"/>
                </a:lnTo>
                <a:lnTo>
                  <a:pt x="5431" y="1369"/>
                </a:lnTo>
                <a:lnTo>
                  <a:pt x="5426" y="1403"/>
                </a:lnTo>
                <a:lnTo>
                  <a:pt x="5426" y="1914"/>
                </a:lnTo>
                <a:lnTo>
                  <a:pt x="5431" y="1947"/>
                </a:lnTo>
                <a:lnTo>
                  <a:pt x="5446" y="1975"/>
                </a:lnTo>
                <a:lnTo>
                  <a:pt x="5469" y="1998"/>
                </a:lnTo>
                <a:lnTo>
                  <a:pt x="5497" y="2013"/>
                </a:lnTo>
                <a:lnTo>
                  <a:pt x="5530" y="2018"/>
                </a:lnTo>
                <a:lnTo>
                  <a:pt x="5907" y="2018"/>
                </a:lnTo>
                <a:lnTo>
                  <a:pt x="5938" y="2013"/>
                </a:lnTo>
                <a:lnTo>
                  <a:pt x="5968" y="1998"/>
                </a:lnTo>
                <a:lnTo>
                  <a:pt x="5991" y="1975"/>
                </a:lnTo>
                <a:lnTo>
                  <a:pt x="6006" y="1947"/>
                </a:lnTo>
                <a:lnTo>
                  <a:pt x="6011" y="1914"/>
                </a:lnTo>
                <a:lnTo>
                  <a:pt x="6011" y="1403"/>
                </a:lnTo>
                <a:lnTo>
                  <a:pt x="6006" y="1369"/>
                </a:lnTo>
                <a:lnTo>
                  <a:pt x="5991" y="1341"/>
                </a:lnTo>
                <a:lnTo>
                  <a:pt x="5968" y="1318"/>
                </a:lnTo>
                <a:lnTo>
                  <a:pt x="5938" y="1303"/>
                </a:lnTo>
                <a:lnTo>
                  <a:pt x="5907" y="1298"/>
                </a:lnTo>
                <a:lnTo>
                  <a:pt x="5530" y="1298"/>
                </a:lnTo>
                <a:close/>
                <a:moveTo>
                  <a:pt x="2899" y="1094"/>
                </a:moveTo>
                <a:lnTo>
                  <a:pt x="2865" y="1099"/>
                </a:lnTo>
                <a:lnTo>
                  <a:pt x="2837" y="1114"/>
                </a:lnTo>
                <a:lnTo>
                  <a:pt x="2815" y="1137"/>
                </a:lnTo>
                <a:lnTo>
                  <a:pt x="2800" y="1165"/>
                </a:lnTo>
                <a:lnTo>
                  <a:pt x="2794" y="1199"/>
                </a:lnTo>
                <a:lnTo>
                  <a:pt x="2794" y="1710"/>
                </a:lnTo>
                <a:lnTo>
                  <a:pt x="2800" y="1743"/>
                </a:lnTo>
                <a:lnTo>
                  <a:pt x="2815" y="1771"/>
                </a:lnTo>
                <a:lnTo>
                  <a:pt x="2837" y="1794"/>
                </a:lnTo>
                <a:lnTo>
                  <a:pt x="2865" y="1809"/>
                </a:lnTo>
                <a:lnTo>
                  <a:pt x="2899" y="1814"/>
                </a:lnTo>
                <a:lnTo>
                  <a:pt x="3275" y="1814"/>
                </a:lnTo>
                <a:lnTo>
                  <a:pt x="3309" y="1809"/>
                </a:lnTo>
                <a:lnTo>
                  <a:pt x="3337" y="1794"/>
                </a:lnTo>
                <a:lnTo>
                  <a:pt x="3359" y="1771"/>
                </a:lnTo>
                <a:lnTo>
                  <a:pt x="3374" y="1743"/>
                </a:lnTo>
                <a:lnTo>
                  <a:pt x="3380" y="1710"/>
                </a:lnTo>
                <a:lnTo>
                  <a:pt x="3380" y="1199"/>
                </a:lnTo>
                <a:lnTo>
                  <a:pt x="3374" y="1165"/>
                </a:lnTo>
                <a:lnTo>
                  <a:pt x="3359" y="1137"/>
                </a:lnTo>
                <a:lnTo>
                  <a:pt x="3337" y="1114"/>
                </a:lnTo>
                <a:lnTo>
                  <a:pt x="3309" y="1099"/>
                </a:lnTo>
                <a:lnTo>
                  <a:pt x="3275" y="1094"/>
                </a:lnTo>
                <a:lnTo>
                  <a:pt x="2899" y="1094"/>
                </a:lnTo>
                <a:close/>
                <a:moveTo>
                  <a:pt x="5424" y="0"/>
                </a:moveTo>
                <a:lnTo>
                  <a:pt x="6013" y="0"/>
                </a:lnTo>
                <a:lnTo>
                  <a:pt x="6049" y="6"/>
                </a:lnTo>
                <a:lnTo>
                  <a:pt x="6084" y="17"/>
                </a:lnTo>
                <a:lnTo>
                  <a:pt x="6114" y="36"/>
                </a:lnTo>
                <a:lnTo>
                  <a:pt x="6139" y="62"/>
                </a:lnTo>
                <a:lnTo>
                  <a:pt x="6159" y="92"/>
                </a:lnTo>
                <a:lnTo>
                  <a:pt x="6170" y="126"/>
                </a:lnTo>
                <a:lnTo>
                  <a:pt x="6176" y="163"/>
                </a:lnTo>
                <a:lnTo>
                  <a:pt x="6176" y="5238"/>
                </a:lnTo>
                <a:lnTo>
                  <a:pt x="6170" y="5276"/>
                </a:lnTo>
                <a:lnTo>
                  <a:pt x="6159" y="5309"/>
                </a:lnTo>
                <a:lnTo>
                  <a:pt x="6139" y="5339"/>
                </a:lnTo>
                <a:lnTo>
                  <a:pt x="6114" y="5365"/>
                </a:lnTo>
                <a:lnTo>
                  <a:pt x="6084" y="5384"/>
                </a:lnTo>
                <a:lnTo>
                  <a:pt x="6049" y="5397"/>
                </a:lnTo>
                <a:lnTo>
                  <a:pt x="6013" y="5401"/>
                </a:lnTo>
                <a:lnTo>
                  <a:pt x="5424" y="5401"/>
                </a:lnTo>
                <a:lnTo>
                  <a:pt x="5386" y="5397"/>
                </a:lnTo>
                <a:lnTo>
                  <a:pt x="5353" y="5384"/>
                </a:lnTo>
                <a:lnTo>
                  <a:pt x="5321" y="5365"/>
                </a:lnTo>
                <a:lnTo>
                  <a:pt x="5296" y="5339"/>
                </a:lnTo>
                <a:lnTo>
                  <a:pt x="5278" y="5309"/>
                </a:lnTo>
                <a:lnTo>
                  <a:pt x="5265" y="5276"/>
                </a:lnTo>
                <a:lnTo>
                  <a:pt x="5261" y="5238"/>
                </a:lnTo>
                <a:lnTo>
                  <a:pt x="5261" y="163"/>
                </a:lnTo>
                <a:lnTo>
                  <a:pt x="5265" y="126"/>
                </a:lnTo>
                <a:lnTo>
                  <a:pt x="5278" y="92"/>
                </a:lnTo>
                <a:lnTo>
                  <a:pt x="5296" y="62"/>
                </a:lnTo>
                <a:lnTo>
                  <a:pt x="5321" y="36"/>
                </a:lnTo>
                <a:lnTo>
                  <a:pt x="5353" y="17"/>
                </a:lnTo>
                <a:lnTo>
                  <a:pt x="5386" y="6"/>
                </a:lnTo>
                <a:lnTo>
                  <a:pt x="5424" y="0"/>
                </a:lnTo>
                <a:close/>
                <a:moveTo>
                  <a:pt x="4108" y="0"/>
                </a:moveTo>
                <a:lnTo>
                  <a:pt x="4698" y="0"/>
                </a:lnTo>
                <a:lnTo>
                  <a:pt x="4735" y="6"/>
                </a:lnTo>
                <a:lnTo>
                  <a:pt x="4769" y="17"/>
                </a:lnTo>
                <a:lnTo>
                  <a:pt x="4799" y="36"/>
                </a:lnTo>
                <a:lnTo>
                  <a:pt x="4825" y="62"/>
                </a:lnTo>
                <a:lnTo>
                  <a:pt x="4843" y="92"/>
                </a:lnTo>
                <a:lnTo>
                  <a:pt x="4857" y="126"/>
                </a:lnTo>
                <a:lnTo>
                  <a:pt x="4860" y="163"/>
                </a:lnTo>
                <a:lnTo>
                  <a:pt x="4860" y="5238"/>
                </a:lnTo>
                <a:lnTo>
                  <a:pt x="4857" y="5276"/>
                </a:lnTo>
                <a:lnTo>
                  <a:pt x="4843" y="5309"/>
                </a:lnTo>
                <a:lnTo>
                  <a:pt x="4825" y="5339"/>
                </a:lnTo>
                <a:lnTo>
                  <a:pt x="4799" y="5365"/>
                </a:lnTo>
                <a:lnTo>
                  <a:pt x="4769" y="5384"/>
                </a:lnTo>
                <a:lnTo>
                  <a:pt x="4735" y="5397"/>
                </a:lnTo>
                <a:lnTo>
                  <a:pt x="4698" y="5401"/>
                </a:lnTo>
                <a:lnTo>
                  <a:pt x="4108" y="5401"/>
                </a:lnTo>
                <a:lnTo>
                  <a:pt x="4071" y="5397"/>
                </a:lnTo>
                <a:lnTo>
                  <a:pt x="4037" y="5384"/>
                </a:lnTo>
                <a:lnTo>
                  <a:pt x="4007" y="5365"/>
                </a:lnTo>
                <a:lnTo>
                  <a:pt x="3981" y="5339"/>
                </a:lnTo>
                <a:lnTo>
                  <a:pt x="3962" y="5309"/>
                </a:lnTo>
                <a:lnTo>
                  <a:pt x="3949" y="5276"/>
                </a:lnTo>
                <a:lnTo>
                  <a:pt x="3945" y="5238"/>
                </a:lnTo>
                <a:lnTo>
                  <a:pt x="3945" y="163"/>
                </a:lnTo>
                <a:lnTo>
                  <a:pt x="3949" y="126"/>
                </a:lnTo>
                <a:lnTo>
                  <a:pt x="3962" y="92"/>
                </a:lnTo>
                <a:lnTo>
                  <a:pt x="3981" y="62"/>
                </a:lnTo>
                <a:lnTo>
                  <a:pt x="4007" y="36"/>
                </a:lnTo>
                <a:lnTo>
                  <a:pt x="4037" y="17"/>
                </a:lnTo>
                <a:lnTo>
                  <a:pt x="4071" y="6"/>
                </a:lnTo>
                <a:lnTo>
                  <a:pt x="4108" y="0"/>
                </a:lnTo>
                <a:close/>
                <a:moveTo>
                  <a:pt x="2794" y="0"/>
                </a:moveTo>
                <a:lnTo>
                  <a:pt x="3382" y="0"/>
                </a:lnTo>
                <a:lnTo>
                  <a:pt x="3419" y="6"/>
                </a:lnTo>
                <a:lnTo>
                  <a:pt x="3453" y="17"/>
                </a:lnTo>
                <a:lnTo>
                  <a:pt x="3485" y="36"/>
                </a:lnTo>
                <a:lnTo>
                  <a:pt x="3509" y="62"/>
                </a:lnTo>
                <a:lnTo>
                  <a:pt x="3528" y="92"/>
                </a:lnTo>
                <a:lnTo>
                  <a:pt x="3541" y="126"/>
                </a:lnTo>
                <a:lnTo>
                  <a:pt x="3545" y="163"/>
                </a:lnTo>
                <a:lnTo>
                  <a:pt x="3545" y="5238"/>
                </a:lnTo>
                <a:lnTo>
                  <a:pt x="3541" y="5276"/>
                </a:lnTo>
                <a:lnTo>
                  <a:pt x="3528" y="5309"/>
                </a:lnTo>
                <a:lnTo>
                  <a:pt x="3509" y="5339"/>
                </a:lnTo>
                <a:lnTo>
                  <a:pt x="3485" y="5365"/>
                </a:lnTo>
                <a:lnTo>
                  <a:pt x="3453" y="5384"/>
                </a:lnTo>
                <a:lnTo>
                  <a:pt x="3419" y="5397"/>
                </a:lnTo>
                <a:lnTo>
                  <a:pt x="3382" y="5401"/>
                </a:lnTo>
                <a:lnTo>
                  <a:pt x="2794" y="5401"/>
                </a:lnTo>
                <a:lnTo>
                  <a:pt x="2757" y="5397"/>
                </a:lnTo>
                <a:lnTo>
                  <a:pt x="2721" y="5384"/>
                </a:lnTo>
                <a:lnTo>
                  <a:pt x="2691" y="5365"/>
                </a:lnTo>
                <a:lnTo>
                  <a:pt x="2667" y="5339"/>
                </a:lnTo>
                <a:lnTo>
                  <a:pt x="2646" y="5309"/>
                </a:lnTo>
                <a:lnTo>
                  <a:pt x="2635" y="5276"/>
                </a:lnTo>
                <a:lnTo>
                  <a:pt x="2629" y="5238"/>
                </a:lnTo>
                <a:lnTo>
                  <a:pt x="2629" y="163"/>
                </a:lnTo>
                <a:lnTo>
                  <a:pt x="2635" y="126"/>
                </a:lnTo>
                <a:lnTo>
                  <a:pt x="2646" y="92"/>
                </a:lnTo>
                <a:lnTo>
                  <a:pt x="2667" y="62"/>
                </a:lnTo>
                <a:lnTo>
                  <a:pt x="2691" y="36"/>
                </a:lnTo>
                <a:lnTo>
                  <a:pt x="2721" y="17"/>
                </a:lnTo>
                <a:lnTo>
                  <a:pt x="2757" y="6"/>
                </a:lnTo>
                <a:lnTo>
                  <a:pt x="2794" y="0"/>
                </a:lnTo>
                <a:close/>
                <a:moveTo>
                  <a:pt x="1478" y="0"/>
                </a:moveTo>
                <a:lnTo>
                  <a:pt x="2066" y="0"/>
                </a:lnTo>
                <a:lnTo>
                  <a:pt x="2104" y="6"/>
                </a:lnTo>
                <a:lnTo>
                  <a:pt x="2139" y="17"/>
                </a:lnTo>
                <a:lnTo>
                  <a:pt x="2169" y="36"/>
                </a:lnTo>
                <a:lnTo>
                  <a:pt x="2193" y="62"/>
                </a:lnTo>
                <a:lnTo>
                  <a:pt x="2214" y="92"/>
                </a:lnTo>
                <a:lnTo>
                  <a:pt x="2225" y="126"/>
                </a:lnTo>
                <a:lnTo>
                  <a:pt x="2229" y="163"/>
                </a:lnTo>
                <a:lnTo>
                  <a:pt x="2229" y="5238"/>
                </a:lnTo>
                <a:lnTo>
                  <a:pt x="2225" y="5276"/>
                </a:lnTo>
                <a:lnTo>
                  <a:pt x="2214" y="5309"/>
                </a:lnTo>
                <a:lnTo>
                  <a:pt x="2193" y="5339"/>
                </a:lnTo>
                <a:lnTo>
                  <a:pt x="2169" y="5365"/>
                </a:lnTo>
                <a:lnTo>
                  <a:pt x="2139" y="5384"/>
                </a:lnTo>
                <a:lnTo>
                  <a:pt x="2104" y="5397"/>
                </a:lnTo>
                <a:lnTo>
                  <a:pt x="2066" y="5401"/>
                </a:lnTo>
                <a:lnTo>
                  <a:pt x="1478" y="5401"/>
                </a:lnTo>
                <a:lnTo>
                  <a:pt x="1441" y="5397"/>
                </a:lnTo>
                <a:lnTo>
                  <a:pt x="1406" y="5384"/>
                </a:lnTo>
                <a:lnTo>
                  <a:pt x="1376" y="5365"/>
                </a:lnTo>
                <a:lnTo>
                  <a:pt x="1351" y="5339"/>
                </a:lnTo>
                <a:lnTo>
                  <a:pt x="1333" y="5309"/>
                </a:lnTo>
                <a:lnTo>
                  <a:pt x="1319" y="5276"/>
                </a:lnTo>
                <a:lnTo>
                  <a:pt x="1316" y="5238"/>
                </a:lnTo>
                <a:lnTo>
                  <a:pt x="1316" y="163"/>
                </a:lnTo>
                <a:lnTo>
                  <a:pt x="1319" y="126"/>
                </a:lnTo>
                <a:lnTo>
                  <a:pt x="1333" y="92"/>
                </a:lnTo>
                <a:lnTo>
                  <a:pt x="1351" y="62"/>
                </a:lnTo>
                <a:lnTo>
                  <a:pt x="1376" y="36"/>
                </a:lnTo>
                <a:lnTo>
                  <a:pt x="1406" y="17"/>
                </a:lnTo>
                <a:lnTo>
                  <a:pt x="1441" y="6"/>
                </a:lnTo>
                <a:lnTo>
                  <a:pt x="1478" y="0"/>
                </a:lnTo>
                <a:close/>
                <a:moveTo>
                  <a:pt x="163" y="0"/>
                </a:moveTo>
                <a:lnTo>
                  <a:pt x="752" y="0"/>
                </a:lnTo>
                <a:lnTo>
                  <a:pt x="790" y="6"/>
                </a:lnTo>
                <a:lnTo>
                  <a:pt x="823" y="17"/>
                </a:lnTo>
                <a:lnTo>
                  <a:pt x="853" y="36"/>
                </a:lnTo>
                <a:lnTo>
                  <a:pt x="880" y="62"/>
                </a:lnTo>
                <a:lnTo>
                  <a:pt x="898" y="92"/>
                </a:lnTo>
                <a:lnTo>
                  <a:pt x="910" y="126"/>
                </a:lnTo>
                <a:lnTo>
                  <a:pt x="915" y="163"/>
                </a:lnTo>
                <a:lnTo>
                  <a:pt x="915" y="5238"/>
                </a:lnTo>
                <a:lnTo>
                  <a:pt x="910" y="5276"/>
                </a:lnTo>
                <a:lnTo>
                  <a:pt x="898" y="5309"/>
                </a:lnTo>
                <a:lnTo>
                  <a:pt x="880" y="5339"/>
                </a:lnTo>
                <a:lnTo>
                  <a:pt x="853" y="5365"/>
                </a:lnTo>
                <a:lnTo>
                  <a:pt x="823" y="5384"/>
                </a:lnTo>
                <a:lnTo>
                  <a:pt x="790" y="5397"/>
                </a:lnTo>
                <a:lnTo>
                  <a:pt x="752" y="5401"/>
                </a:lnTo>
                <a:lnTo>
                  <a:pt x="163" y="5401"/>
                </a:lnTo>
                <a:lnTo>
                  <a:pt x="125" y="5397"/>
                </a:lnTo>
                <a:lnTo>
                  <a:pt x="92" y="5384"/>
                </a:lnTo>
                <a:lnTo>
                  <a:pt x="62" y="5365"/>
                </a:lnTo>
                <a:lnTo>
                  <a:pt x="36" y="5339"/>
                </a:lnTo>
                <a:lnTo>
                  <a:pt x="17" y="5309"/>
                </a:lnTo>
                <a:lnTo>
                  <a:pt x="4" y="5276"/>
                </a:lnTo>
                <a:lnTo>
                  <a:pt x="0" y="5238"/>
                </a:lnTo>
                <a:lnTo>
                  <a:pt x="0" y="163"/>
                </a:lnTo>
                <a:lnTo>
                  <a:pt x="4" y="126"/>
                </a:lnTo>
                <a:lnTo>
                  <a:pt x="17" y="92"/>
                </a:lnTo>
                <a:lnTo>
                  <a:pt x="36" y="62"/>
                </a:lnTo>
                <a:lnTo>
                  <a:pt x="62" y="36"/>
                </a:lnTo>
                <a:lnTo>
                  <a:pt x="92" y="17"/>
                </a:lnTo>
                <a:lnTo>
                  <a:pt x="125" y="6"/>
                </a:lnTo>
                <a:lnTo>
                  <a:pt x="16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nvGrpSpPr>
          <p:cNvPr id="33" name="Group 4"/>
          <p:cNvGrpSpPr>
            <a:grpSpLocks noChangeAspect="1"/>
          </p:cNvGrpSpPr>
          <p:nvPr/>
        </p:nvGrpSpPr>
        <p:grpSpPr bwMode="auto">
          <a:xfrm>
            <a:off x="570916" y="1797024"/>
            <a:ext cx="320828" cy="301752"/>
            <a:chOff x="369" y="1008"/>
            <a:chExt cx="370" cy="261"/>
          </a:xfrm>
          <a:solidFill>
            <a:schemeClr val="bg1"/>
          </a:solidFill>
        </p:grpSpPr>
        <p:sp>
          <p:nvSpPr>
            <p:cNvPr id="34" name="Freeform 5"/>
            <p:cNvSpPr>
              <a:spLocks noEditPoints="1"/>
            </p:cNvSpPr>
            <p:nvPr/>
          </p:nvSpPr>
          <p:spPr bwMode="auto">
            <a:xfrm>
              <a:off x="369" y="1008"/>
              <a:ext cx="370" cy="261"/>
            </a:xfrm>
            <a:custGeom>
              <a:avLst/>
              <a:gdLst>
                <a:gd name="T0" fmla="*/ 120 w 601"/>
                <a:gd name="T1" fmla="*/ 410 h 420"/>
                <a:gd name="T2" fmla="*/ 120 w 601"/>
                <a:gd name="T3" fmla="*/ 410 h 420"/>
                <a:gd name="T4" fmla="*/ 10 w 601"/>
                <a:gd name="T5" fmla="*/ 300 h 420"/>
                <a:gd name="T6" fmla="*/ 15 w 601"/>
                <a:gd name="T7" fmla="*/ 269 h 420"/>
                <a:gd name="T8" fmla="*/ 120 w 601"/>
                <a:gd name="T9" fmla="*/ 190 h 420"/>
                <a:gd name="T10" fmla="*/ 222 w 601"/>
                <a:gd name="T11" fmla="*/ 260 h 420"/>
                <a:gd name="T12" fmla="*/ 230 w 601"/>
                <a:gd name="T13" fmla="*/ 300 h 420"/>
                <a:gd name="T14" fmla="*/ 120 w 601"/>
                <a:gd name="T15" fmla="*/ 410 h 420"/>
                <a:gd name="T16" fmla="*/ 343 w 601"/>
                <a:gd name="T17" fmla="*/ 255 h 420"/>
                <a:gd name="T18" fmla="*/ 343 w 601"/>
                <a:gd name="T19" fmla="*/ 255 h 420"/>
                <a:gd name="T20" fmla="*/ 302 w 601"/>
                <a:gd name="T21" fmla="*/ 285 h 420"/>
                <a:gd name="T22" fmla="*/ 262 w 601"/>
                <a:gd name="T23" fmla="*/ 259 h 420"/>
                <a:gd name="T24" fmla="*/ 258 w 601"/>
                <a:gd name="T25" fmla="*/ 241 h 420"/>
                <a:gd name="T26" fmla="*/ 302 w 601"/>
                <a:gd name="T27" fmla="*/ 197 h 420"/>
                <a:gd name="T28" fmla="*/ 345 w 601"/>
                <a:gd name="T29" fmla="*/ 241 h 420"/>
                <a:gd name="T30" fmla="*/ 343 w 601"/>
                <a:gd name="T31" fmla="*/ 255 h 420"/>
                <a:gd name="T32" fmla="*/ 480 w 601"/>
                <a:gd name="T33" fmla="*/ 410 h 420"/>
                <a:gd name="T34" fmla="*/ 480 w 601"/>
                <a:gd name="T35" fmla="*/ 410 h 420"/>
                <a:gd name="T36" fmla="*/ 370 w 601"/>
                <a:gd name="T37" fmla="*/ 300 h 420"/>
                <a:gd name="T38" fmla="*/ 381 w 601"/>
                <a:gd name="T39" fmla="*/ 254 h 420"/>
                <a:gd name="T40" fmla="*/ 480 w 601"/>
                <a:gd name="T41" fmla="*/ 190 h 420"/>
                <a:gd name="T42" fmla="*/ 576 w 601"/>
                <a:gd name="T43" fmla="*/ 246 h 420"/>
                <a:gd name="T44" fmla="*/ 590 w 601"/>
                <a:gd name="T45" fmla="*/ 300 h 420"/>
                <a:gd name="T46" fmla="*/ 480 w 601"/>
                <a:gd name="T47" fmla="*/ 410 h 420"/>
                <a:gd name="T48" fmla="*/ 578 w 601"/>
                <a:gd name="T49" fmla="*/ 230 h 420"/>
                <a:gd name="T50" fmla="*/ 578 w 601"/>
                <a:gd name="T51" fmla="*/ 230 h 420"/>
                <a:gd name="T52" fmla="*/ 450 w 601"/>
                <a:gd name="T53" fmla="*/ 71 h 420"/>
                <a:gd name="T54" fmla="*/ 452 w 601"/>
                <a:gd name="T55" fmla="*/ 60 h 420"/>
                <a:gd name="T56" fmla="*/ 382 w 601"/>
                <a:gd name="T57" fmla="*/ 0 h 420"/>
                <a:gd name="T58" fmla="*/ 313 w 601"/>
                <a:gd name="T59" fmla="*/ 60 h 420"/>
                <a:gd name="T60" fmla="*/ 293 w 601"/>
                <a:gd name="T61" fmla="*/ 60 h 420"/>
                <a:gd name="T62" fmla="*/ 223 w 601"/>
                <a:gd name="T63" fmla="*/ 0 h 420"/>
                <a:gd name="T64" fmla="*/ 154 w 601"/>
                <a:gd name="T65" fmla="*/ 60 h 420"/>
                <a:gd name="T66" fmla="*/ 155 w 601"/>
                <a:gd name="T67" fmla="*/ 70 h 420"/>
                <a:gd name="T68" fmla="*/ 17 w 601"/>
                <a:gd name="T69" fmla="*/ 238 h 420"/>
                <a:gd name="T70" fmla="*/ 0 w 601"/>
                <a:gd name="T71" fmla="*/ 300 h 420"/>
                <a:gd name="T72" fmla="*/ 120 w 601"/>
                <a:gd name="T73" fmla="*/ 420 h 420"/>
                <a:gd name="T74" fmla="*/ 241 w 601"/>
                <a:gd name="T75" fmla="*/ 300 h 420"/>
                <a:gd name="T76" fmla="*/ 238 w 601"/>
                <a:gd name="T77" fmla="*/ 276 h 420"/>
                <a:gd name="T78" fmla="*/ 302 w 601"/>
                <a:gd name="T79" fmla="*/ 313 h 420"/>
                <a:gd name="T80" fmla="*/ 361 w 601"/>
                <a:gd name="T81" fmla="*/ 282 h 420"/>
                <a:gd name="T82" fmla="*/ 360 w 601"/>
                <a:gd name="T83" fmla="*/ 300 h 420"/>
                <a:gd name="T84" fmla="*/ 480 w 601"/>
                <a:gd name="T85" fmla="*/ 420 h 420"/>
                <a:gd name="T86" fmla="*/ 601 w 601"/>
                <a:gd name="T87" fmla="*/ 300 h 420"/>
                <a:gd name="T88" fmla="*/ 578 w 601"/>
                <a:gd name="T89" fmla="*/ 23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01" h="420">
                  <a:moveTo>
                    <a:pt x="120" y="410"/>
                  </a:moveTo>
                  <a:lnTo>
                    <a:pt x="120" y="410"/>
                  </a:lnTo>
                  <a:cubicBezTo>
                    <a:pt x="60" y="410"/>
                    <a:pt x="10" y="360"/>
                    <a:pt x="10" y="300"/>
                  </a:cubicBezTo>
                  <a:cubicBezTo>
                    <a:pt x="10" y="289"/>
                    <a:pt x="12" y="279"/>
                    <a:pt x="15" y="269"/>
                  </a:cubicBezTo>
                  <a:cubicBezTo>
                    <a:pt x="28" y="223"/>
                    <a:pt x="70" y="190"/>
                    <a:pt x="120" y="190"/>
                  </a:cubicBezTo>
                  <a:cubicBezTo>
                    <a:pt x="167" y="190"/>
                    <a:pt x="207" y="219"/>
                    <a:pt x="222" y="260"/>
                  </a:cubicBezTo>
                  <a:cubicBezTo>
                    <a:pt x="227" y="273"/>
                    <a:pt x="230" y="286"/>
                    <a:pt x="230" y="300"/>
                  </a:cubicBezTo>
                  <a:cubicBezTo>
                    <a:pt x="230" y="360"/>
                    <a:pt x="181" y="410"/>
                    <a:pt x="120" y="410"/>
                  </a:cubicBezTo>
                  <a:close/>
                  <a:moveTo>
                    <a:pt x="343" y="255"/>
                  </a:moveTo>
                  <a:lnTo>
                    <a:pt x="343" y="255"/>
                  </a:lnTo>
                  <a:cubicBezTo>
                    <a:pt x="337" y="273"/>
                    <a:pt x="321" y="285"/>
                    <a:pt x="302" y="285"/>
                  </a:cubicBezTo>
                  <a:cubicBezTo>
                    <a:pt x="284" y="285"/>
                    <a:pt x="268" y="274"/>
                    <a:pt x="262" y="259"/>
                  </a:cubicBezTo>
                  <a:cubicBezTo>
                    <a:pt x="259" y="253"/>
                    <a:pt x="258" y="247"/>
                    <a:pt x="258" y="241"/>
                  </a:cubicBezTo>
                  <a:cubicBezTo>
                    <a:pt x="258" y="217"/>
                    <a:pt x="278" y="197"/>
                    <a:pt x="302" y="197"/>
                  </a:cubicBezTo>
                  <a:cubicBezTo>
                    <a:pt x="326" y="197"/>
                    <a:pt x="345" y="217"/>
                    <a:pt x="345" y="241"/>
                  </a:cubicBezTo>
                  <a:cubicBezTo>
                    <a:pt x="345" y="246"/>
                    <a:pt x="344" y="251"/>
                    <a:pt x="343" y="255"/>
                  </a:cubicBezTo>
                  <a:close/>
                  <a:moveTo>
                    <a:pt x="480" y="410"/>
                  </a:moveTo>
                  <a:lnTo>
                    <a:pt x="480" y="410"/>
                  </a:lnTo>
                  <a:cubicBezTo>
                    <a:pt x="420" y="410"/>
                    <a:pt x="370" y="360"/>
                    <a:pt x="370" y="300"/>
                  </a:cubicBezTo>
                  <a:cubicBezTo>
                    <a:pt x="370" y="283"/>
                    <a:pt x="374" y="268"/>
                    <a:pt x="381" y="254"/>
                  </a:cubicBezTo>
                  <a:cubicBezTo>
                    <a:pt x="398" y="216"/>
                    <a:pt x="436" y="190"/>
                    <a:pt x="480" y="190"/>
                  </a:cubicBezTo>
                  <a:cubicBezTo>
                    <a:pt x="521" y="190"/>
                    <a:pt x="557" y="213"/>
                    <a:pt x="576" y="246"/>
                  </a:cubicBezTo>
                  <a:cubicBezTo>
                    <a:pt x="585" y="262"/>
                    <a:pt x="590" y="280"/>
                    <a:pt x="590" y="300"/>
                  </a:cubicBezTo>
                  <a:cubicBezTo>
                    <a:pt x="590" y="360"/>
                    <a:pt x="541" y="410"/>
                    <a:pt x="480" y="410"/>
                  </a:cubicBezTo>
                  <a:close/>
                  <a:moveTo>
                    <a:pt x="578" y="230"/>
                  </a:moveTo>
                  <a:lnTo>
                    <a:pt x="578" y="230"/>
                  </a:lnTo>
                  <a:cubicBezTo>
                    <a:pt x="543" y="161"/>
                    <a:pt x="478" y="97"/>
                    <a:pt x="450" y="71"/>
                  </a:cubicBezTo>
                  <a:cubicBezTo>
                    <a:pt x="451" y="68"/>
                    <a:pt x="452" y="64"/>
                    <a:pt x="452" y="60"/>
                  </a:cubicBezTo>
                  <a:cubicBezTo>
                    <a:pt x="452" y="27"/>
                    <a:pt x="421" y="0"/>
                    <a:pt x="382" y="0"/>
                  </a:cubicBezTo>
                  <a:cubicBezTo>
                    <a:pt x="344" y="0"/>
                    <a:pt x="313" y="26"/>
                    <a:pt x="313" y="60"/>
                  </a:cubicBezTo>
                  <a:lnTo>
                    <a:pt x="293" y="60"/>
                  </a:lnTo>
                  <a:cubicBezTo>
                    <a:pt x="292" y="26"/>
                    <a:pt x="261" y="0"/>
                    <a:pt x="223" y="0"/>
                  </a:cubicBezTo>
                  <a:cubicBezTo>
                    <a:pt x="185" y="0"/>
                    <a:pt x="154" y="27"/>
                    <a:pt x="154" y="60"/>
                  </a:cubicBezTo>
                  <a:cubicBezTo>
                    <a:pt x="154" y="64"/>
                    <a:pt x="154" y="67"/>
                    <a:pt x="155" y="70"/>
                  </a:cubicBezTo>
                  <a:cubicBezTo>
                    <a:pt x="69" y="147"/>
                    <a:pt x="33" y="205"/>
                    <a:pt x="17" y="238"/>
                  </a:cubicBezTo>
                  <a:cubicBezTo>
                    <a:pt x="6" y="256"/>
                    <a:pt x="0" y="277"/>
                    <a:pt x="0" y="300"/>
                  </a:cubicBezTo>
                  <a:cubicBezTo>
                    <a:pt x="0" y="366"/>
                    <a:pt x="54" y="420"/>
                    <a:pt x="120" y="420"/>
                  </a:cubicBezTo>
                  <a:cubicBezTo>
                    <a:pt x="187" y="420"/>
                    <a:pt x="241" y="366"/>
                    <a:pt x="241" y="300"/>
                  </a:cubicBezTo>
                  <a:cubicBezTo>
                    <a:pt x="241" y="292"/>
                    <a:pt x="240" y="283"/>
                    <a:pt x="238" y="276"/>
                  </a:cubicBezTo>
                  <a:cubicBezTo>
                    <a:pt x="251" y="298"/>
                    <a:pt x="274" y="313"/>
                    <a:pt x="302" y="313"/>
                  </a:cubicBezTo>
                  <a:cubicBezTo>
                    <a:pt x="326" y="313"/>
                    <a:pt x="348" y="301"/>
                    <a:pt x="361" y="282"/>
                  </a:cubicBezTo>
                  <a:cubicBezTo>
                    <a:pt x="360" y="288"/>
                    <a:pt x="360" y="294"/>
                    <a:pt x="360" y="300"/>
                  </a:cubicBezTo>
                  <a:cubicBezTo>
                    <a:pt x="360" y="366"/>
                    <a:pt x="414" y="420"/>
                    <a:pt x="480" y="420"/>
                  </a:cubicBezTo>
                  <a:cubicBezTo>
                    <a:pt x="547" y="420"/>
                    <a:pt x="601" y="366"/>
                    <a:pt x="601" y="300"/>
                  </a:cubicBezTo>
                  <a:cubicBezTo>
                    <a:pt x="601" y="274"/>
                    <a:pt x="592" y="250"/>
                    <a:pt x="578" y="23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6"/>
            <p:cNvSpPr>
              <a:spLocks/>
            </p:cNvSpPr>
            <p:nvPr/>
          </p:nvSpPr>
          <p:spPr bwMode="auto">
            <a:xfrm>
              <a:off x="384" y="1183"/>
              <a:ext cx="70" cy="68"/>
            </a:xfrm>
            <a:custGeom>
              <a:avLst/>
              <a:gdLst>
                <a:gd name="T0" fmla="*/ 27 w 114"/>
                <a:gd name="T1" fmla="*/ 0 h 109"/>
                <a:gd name="T2" fmla="*/ 27 w 114"/>
                <a:gd name="T3" fmla="*/ 0 h 109"/>
                <a:gd name="T4" fmla="*/ 114 w 114"/>
                <a:gd name="T5" fmla="*/ 89 h 109"/>
                <a:gd name="T6" fmla="*/ 27 w 114"/>
                <a:gd name="T7" fmla="*/ 0 h 109"/>
              </a:gdLst>
              <a:ahLst/>
              <a:cxnLst>
                <a:cxn ang="0">
                  <a:pos x="T0" y="T1"/>
                </a:cxn>
                <a:cxn ang="0">
                  <a:pos x="T2" y="T3"/>
                </a:cxn>
                <a:cxn ang="0">
                  <a:pos x="T4" y="T5"/>
                </a:cxn>
                <a:cxn ang="0">
                  <a:pos x="T6" y="T7"/>
                </a:cxn>
              </a:cxnLst>
              <a:rect l="0" t="0" r="r" b="b"/>
              <a:pathLst>
                <a:path w="114" h="109">
                  <a:moveTo>
                    <a:pt x="27" y="0"/>
                  </a:moveTo>
                  <a:lnTo>
                    <a:pt x="27" y="0"/>
                  </a:lnTo>
                  <a:cubicBezTo>
                    <a:pt x="27" y="0"/>
                    <a:pt x="0" y="109"/>
                    <a:pt x="114" y="89"/>
                  </a:cubicBezTo>
                  <a:cubicBezTo>
                    <a:pt x="114" y="89"/>
                    <a:pt x="35" y="73"/>
                    <a:pt x="2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7"/>
            <p:cNvSpPr>
              <a:spLocks/>
            </p:cNvSpPr>
            <p:nvPr/>
          </p:nvSpPr>
          <p:spPr bwMode="auto">
            <a:xfrm>
              <a:off x="605" y="1183"/>
              <a:ext cx="69" cy="68"/>
            </a:xfrm>
            <a:custGeom>
              <a:avLst/>
              <a:gdLst>
                <a:gd name="T0" fmla="*/ 26 w 113"/>
                <a:gd name="T1" fmla="*/ 0 h 109"/>
                <a:gd name="T2" fmla="*/ 26 w 113"/>
                <a:gd name="T3" fmla="*/ 0 h 109"/>
                <a:gd name="T4" fmla="*/ 113 w 113"/>
                <a:gd name="T5" fmla="*/ 89 h 109"/>
                <a:gd name="T6" fmla="*/ 26 w 113"/>
                <a:gd name="T7" fmla="*/ 0 h 109"/>
              </a:gdLst>
              <a:ahLst/>
              <a:cxnLst>
                <a:cxn ang="0">
                  <a:pos x="T0" y="T1"/>
                </a:cxn>
                <a:cxn ang="0">
                  <a:pos x="T2" y="T3"/>
                </a:cxn>
                <a:cxn ang="0">
                  <a:pos x="T4" y="T5"/>
                </a:cxn>
                <a:cxn ang="0">
                  <a:pos x="T6" y="T7"/>
                </a:cxn>
              </a:cxnLst>
              <a:rect l="0" t="0" r="r" b="b"/>
              <a:pathLst>
                <a:path w="113" h="109">
                  <a:moveTo>
                    <a:pt x="26" y="0"/>
                  </a:moveTo>
                  <a:lnTo>
                    <a:pt x="26" y="0"/>
                  </a:lnTo>
                  <a:cubicBezTo>
                    <a:pt x="26" y="0"/>
                    <a:pt x="0" y="109"/>
                    <a:pt x="113" y="89"/>
                  </a:cubicBezTo>
                  <a:cubicBezTo>
                    <a:pt x="113" y="89"/>
                    <a:pt x="35" y="73"/>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37" name="Picture 3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802805" y="1800566"/>
            <a:ext cx="238700" cy="318267"/>
          </a:xfrm>
          <a:prstGeom prst="rect">
            <a:avLst/>
          </a:prstGeom>
        </p:spPr>
      </p:pic>
      <p:sp>
        <p:nvSpPr>
          <p:cNvPr id="38" name="TextBox 37"/>
          <p:cNvSpPr txBox="1"/>
          <p:nvPr/>
        </p:nvSpPr>
        <p:spPr>
          <a:xfrm>
            <a:off x="0" y="3886200"/>
            <a:ext cx="2696267" cy="923330"/>
          </a:xfrm>
          <a:prstGeom prst="rect">
            <a:avLst/>
          </a:prstGeom>
          <a:noFill/>
        </p:spPr>
        <p:txBody>
          <a:bodyPr wrap="square" rtlCol="0">
            <a:spAutoFit/>
          </a:bodyPr>
          <a:lstStyle/>
          <a:p>
            <a:pPr algn="ctr"/>
            <a:r>
              <a:rPr lang="en-US" dirty="0"/>
              <a:t>No shared terminology model or information model - not interoperable</a:t>
            </a:r>
          </a:p>
        </p:txBody>
      </p:sp>
      <p:sp>
        <p:nvSpPr>
          <p:cNvPr id="2" name="TextBox 1"/>
          <p:cNvSpPr txBox="1"/>
          <p:nvPr/>
        </p:nvSpPr>
        <p:spPr>
          <a:xfrm>
            <a:off x="1209675" y="3211812"/>
            <a:ext cx="240195" cy="369332"/>
          </a:xfrm>
          <a:prstGeom prst="rect">
            <a:avLst/>
          </a:prstGeom>
          <a:solidFill>
            <a:schemeClr val="bg1"/>
          </a:solidFill>
        </p:spPr>
        <p:txBody>
          <a:bodyPr wrap="square" rtlCol="0">
            <a:spAutoFit/>
          </a:bodyPr>
          <a:lstStyle/>
          <a:p>
            <a:endParaRPr lang="en-US" dirty="0"/>
          </a:p>
        </p:txBody>
      </p:sp>
      <p:sp>
        <p:nvSpPr>
          <p:cNvPr id="3" name="Rectangle 2"/>
          <p:cNvSpPr/>
          <p:nvPr/>
        </p:nvSpPr>
        <p:spPr>
          <a:xfrm>
            <a:off x="1" y="238780"/>
            <a:ext cx="9144000" cy="523220"/>
          </a:xfrm>
          <a:prstGeom prst="rect">
            <a:avLst/>
          </a:prstGeom>
        </p:spPr>
        <p:txBody>
          <a:bodyPr wrap="square">
            <a:spAutoFit/>
          </a:bodyPr>
          <a:lstStyle/>
          <a:p>
            <a:pPr algn="ctr"/>
            <a:r>
              <a:rPr lang="en-US" sz="2800" b="1" dirty="0"/>
              <a:t>Problem: Skyscraper Analogy</a:t>
            </a:r>
          </a:p>
        </p:txBody>
      </p:sp>
      <p:sp>
        <p:nvSpPr>
          <p:cNvPr id="4" name="TextBox 3"/>
          <p:cNvSpPr txBox="1"/>
          <p:nvPr/>
        </p:nvSpPr>
        <p:spPr>
          <a:xfrm>
            <a:off x="0" y="6019800"/>
            <a:ext cx="9144000" cy="584775"/>
          </a:xfrm>
          <a:prstGeom prst="rect">
            <a:avLst/>
          </a:prstGeom>
          <a:noFill/>
        </p:spPr>
        <p:txBody>
          <a:bodyPr wrap="square" rtlCol="0">
            <a:spAutoFit/>
          </a:bodyPr>
          <a:lstStyle/>
          <a:p>
            <a:r>
              <a:rPr lang="en-US" sz="1600" dirty="0"/>
              <a:t>*Drawn from Dr. Keith Campbell’s analogy used within The Open Group Healthcare Forum (HCF) article:  </a:t>
            </a:r>
          </a:p>
          <a:p>
            <a:r>
              <a:rPr lang="en-US" sz="1600" b="1" dirty="0"/>
              <a:t>Advancing Healthcare Interoperability  </a:t>
            </a:r>
            <a:r>
              <a:rPr lang="en-US" sz="1400" u="sng" dirty="0">
                <a:hlinkClick r:id="rId4"/>
              </a:rPr>
              <a:t>www.opengroup.org/bookstore/catalog/w16a.htm</a:t>
            </a:r>
            <a:endParaRPr lang="en-US" sz="1400" dirty="0"/>
          </a:p>
        </p:txBody>
      </p:sp>
      <p:sp>
        <p:nvSpPr>
          <p:cNvPr id="6" name="Slide Number Placeholder 5"/>
          <p:cNvSpPr>
            <a:spLocks noGrp="1"/>
          </p:cNvSpPr>
          <p:nvPr>
            <p:ph type="sldNum" sz="quarter" idx="12"/>
          </p:nvPr>
        </p:nvSpPr>
        <p:spPr>
          <a:xfrm>
            <a:off x="7010400" y="6494463"/>
            <a:ext cx="2133600" cy="365125"/>
          </a:xfrm>
        </p:spPr>
        <p:txBody>
          <a:bodyPr/>
          <a:lstStyle/>
          <a:p>
            <a:fld id="{1AD1157B-4E11-4BBA-B398-71C0F40116DB}" type="slidenum">
              <a:rPr lang="en-US" smtClean="0"/>
              <a:t>4</a:t>
            </a:fld>
            <a:endParaRPr lang="en-US" dirty="0"/>
          </a:p>
        </p:txBody>
      </p:sp>
    </p:spTree>
    <p:extLst>
      <p:ext uri="{BB962C8B-B14F-4D97-AF65-F5344CB8AC3E}">
        <p14:creationId xmlns:p14="http://schemas.microsoft.com/office/powerpoint/2010/main" val="4035977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 / Current State</a:t>
            </a:r>
          </a:p>
        </p:txBody>
      </p:sp>
      <p:sp>
        <p:nvSpPr>
          <p:cNvPr id="4" name="TextBox 3"/>
          <p:cNvSpPr txBox="1"/>
          <p:nvPr/>
        </p:nvSpPr>
        <p:spPr>
          <a:xfrm>
            <a:off x="381000" y="1219200"/>
            <a:ext cx="8534400" cy="2308324"/>
          </a:xfrm>
          <a:prstGeom prst="rect">
            <a:avLst/>
          </a:prstGeom>
          <a:solidFill>
            <a:schemeClr val="tx2">
              <a:lumMod val="20000"/>
              <a:lumOff val="80000"/>
            </a:schemeClr>
          </a:solidFill>
        </p:spPr>
        <p:txBody>
          <a:bodyPr wrap="square" rtlCol="0">
            <a:spAutoFit/>
          </a:bodyPr>
          <a:lstStyle/>
          <a:p>
            <a:pPr lvl="0" algn="just"/>
            <a:r>
              <a:rPr lang="en-US" sz="2400" u="sng" dirty="0">
                <a:latin typeface="Arial Black" panose="020B0A04020102020204" pitchFamily="34" charset="0"/>
                <a:cs typeface="Arial" panose="020B0604020202020204" pitchFamily="34" charset="0"/>
              </a:rPr>
              <a:t>The problem</a:t>
            </a:r>
            <a:r>
              <a:rPr lang="en-US" sz="2400" dirty="0">
                <a:latin typeface="Arial" panose="020B0604020202020204" pitchFamily="34" charset="0"/>
                <a:cs typeface="Arial" panose="020B0604020202020204" pitchFamily="34" charset="0"/>
              </a:rPr>
              <a:t> is that today’s systems do not capture the same computable information in the same way.  Consequently, we cannot easily share information or merge information from different sources to create a harmonized, operational picture of a patient across multiple care locations and contexts.</a:t>
            </a:r>
          </a:p>
        </p:txBody>
      </p:sp>
      <p:sp>
        <p:nvSpPr>
          <p:cNvPr id="3" name="Slide Number Placeholder 2"/>
          <p:cNvSpPr>
            <a:spLocks noGrp="1"/>
          </p:cNvSpPr>
          <p:nvPr>
            <p:ph type="sldNum" sz="quarter" idx="11"/>
          </p:nvPr>
        </p:nvSpPr>
        <p:spPr>
          <a:xfrm>
            <a:off x="7010400" y="6494463"/>
            <a:ext cx="2133600" cy="365125"/>
          </a:xfrm>
        </p:spPr>
        <p:txBody>
          <a:bodyPr/>
          <a:lstStyle/>
          <a:p>
            <a:fld id="{3FDB7380-9603-43D8-BFF4-722408AEB0E4}" type="slidenum">
              <a:rPr lang="en-US" altLang="en-US" smtClean="0"/>
              <a:pPr/>
              <a:t>5</a:t>
            </a:fld>
            <a:endParaRPr lang="en-US" altLang="en-US" dirty="0"/>
          </a:p>
        </p:txBody>
      </p:sp>
      <p:sp>
        <p:nvSpPr>
          <p:cNvPr id="5" name="TextBox 4"/>
          <p:cNvSpPr txBox="1"/>
          <p:nvPr/>
        </p:nvSpPr>
        <p:spPr>
          <a:xfrm>
            <a:off x="381000" y="3657600"/>
            <a:ext cx="8534400" cy="1569660"/>
          </a:xfrm>
          <a:prstGeom prst="rect">
            <a:avLst/>
          </a:prstGeom>
          <a:solidFill>
            <a:schemeClr val="tx2">
              <a:lumMod val="20000"/>
              <a:lumOff val="80000"/>
            </a:schemeClr>
          </a:solidFill>
        </p:spPr>
        <p:txBody>
          <a:bodyPr wrap="square" rtlCol="0">
            <a:spAutoFit/>
          </a:bodyPr>
          <a:lstStyle/>
          <a:p>
            <a:pPr lvl="0" algn="just"/>
            <a:r>
              <a:rPr lang="en-US" sz="2400" u="sng" dirty="0">
                <a:latin typeface="Arial Black" panose="020B0A04020102020204" pitchFamily="34" charset="0"/>
                <a:cs typeface="Arial" panose="020B0604020202020204" pitchFamily="34" charset="0"/>
              </a:rPr>
              <a:t>FHIR Core and DAF</a:t>
            </a:r>
            <a:r>
              <a:rPr lang="en-US" sz="2400" dirty="0">
                <a:latin typeface="Arial Black" panose="020B0A040201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are currently embraced by the implementation community. We will build on this work to fully  and consistently address content needs across FHIR profiles and extensions. </a:t>
            </a:r>
          </a:p>
        </p:txBody>
      </p:sp>
      <p:sp>
        <p:nvSpPr>
          <p:cNvPr id="6" name="TextBox 5"/>
          <p:cNvSpPr txBox="1"/>
          <p:nvPr/>
        </p:nvSpPr>
        <p:spPr>
          <a:xfrm>
            <a:off x="400318" y="5352871"/>
            <a:ext cx="8534400" cy="1200329"/>
          </a:xfrm>
          <a:prstGeom prst="rect">
            <a:avLst/>
          </a:prstGeom>
          <a:solidFill>
            <a:schemeClr val="tx2">
              <a:lumMod val="20000"/>
              <a:lumOff val="80000"/>
            </a:schemeClr>
          </a:solidFill>
        </p:spPr>
        <p:txBody>
          <a:bodyPr wrap="square" rtlCol="0">
            <a:spAutoFit/>
          </a:bodyPr>
          <a:lstStyle/>
          <a:p>
            <a:pPr lvl="0" algn="just"/>
            <a:r>
              <a:rPr lang="en-US" sz="2400" u="sng" dirty="0">
                <a:latin typeface="Arial Black" panose="020B0A04020102020204" pitchFamily="34" charset="0"/>
                <a:cs typeface="Arial" panose="020B0604020202020204" pitchFamily="34" charset="0"/>
              </a:rPr>
              <a:t>Information Modeling / Tooling SMEs  </a:t>
            </a:r>
            <a:r>
              <a:rPr lang="en-US" sz="2400" dirty="0">
                <a:latin typeface="Arial" panose="020B0604020202020204" pitchFamily="34" charset="0"/>
                <a:cs typeface="Arial" panose="020B0604020202020204" pitchFamily="34" charset="0"/>
              </a:rPr>
              <a:t>wish to engage via pilots with integration of modeling/tooling assets, e.g., enhanced FHIR Profiles.</a:t>
            </a:r>
          </a:p>
        </p:txBody>
      </p:sp>
    </p:spTree>
    <p:extLst>
      <p:ext uri="{BB962C8B-B14F-4D97-AF65-F5344CB8AC3E}">
        <p14:creationId xmlns:p14="http://schemas.microsoft.com/office/powerpoint/2010/main" val="3648301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Considerations</a:t>
            </a:r>
          </a:p>
        </p:txBody>
      </p:sp>
      <p:sp>
        <p:nvSpPr>
          <p:cNvPr id="3" name="Content Placeholder 2"/>
          <p:cNvSpPr>
            <a:spLocks noGrp="1"/>
          </p:cNvSpPr>
          <p:nvPr>
            <p:ph idx="1"/>
          </p:nvPr>
        </p:nvSpPr>
        <p:spPr>
          <a:xfrm>
            <a:off x="381000" y="990600"/>
            <a:ext cx="8686800" cy="4525963"/>
          </a:xfrm>
        </p:spPr>
        <p:txBody>
          <a:bodyPr/>
          <a:lstStyle/>
          <a:p>
            <a:r>
              <a:rPr lang="en-US" dirty="0"/>
              <a:t>No action sustains stove piped, discordant efforts = unacceptable</a:t>
            </a:r>
          </a:p>
          <a:p>
            <a:r>
              <a:rPr lang="en-US" dirty="0"/>
              <a:t>No one asset can offer needed semantically interoperability solution:  Integration (of models/tooling) a must!</a:t>
            </a:r>
          </a:p>
          <a:p>
            <a:r>
              <a:rPr lang="en-US" dirty="0"/>
              <a:t>Efforts must be comprehensive &amp; SME Driven </a:t>
            </a:r>
          </a:p>
          <a:p>
            <a:pPr marL="342900" lvl="1" indent="-342900">
              <a:buFont typeface="Arial" pitchFamily="34" charset="0"/>
              <a:buChar char="•"/>
            </a:pPr>
            <a:r>
              <a:rPr lang="en-US" sz="2400" dirty="0"/>
              <a:t>What matters to modeling community can be seamless to what impact we produce, e.g., improved FHIR Profiles</a:t>
            </a:r>
          </a:p>
          <a:p>
            <a:r>
              <a:rPr lang="en-US" dirty="0"/>
              <a:t>Persist via series of Pilots to apply lessons learned to</a:t>
            </a:r>
          </a:p>
          <a:p>
            <a:pPr lvl="1"/>
            <a:r>
              <a:rPr lang="en-US" dirty="0"/>
              <a:t>Refine Integration / Project Steps</a:t>
            </a:r>
          </a:p>
          <a:p>
            <a:pPr lvl="1"/>
            <a:r>
              <a:rPr lang="en-US" dirty="0"/>
              <a:t>Communication and Governance Strategies </a:t>
            </a:r>
          </a:p>
          <a:p>
            <a:r>
              <a:rPr lang="en-US" dirty="0"/>
              <a:t>Engagement Strategy has to resonate with FHIR achievements / needs</a:t>
            </a:r>
          </a:p>
          <a:p>
            <a:pPr lvl="1"/>
            <a:r>
              <a:rPr lang="en-US" dirty="0"/>
              <a:t>Produce fully formed, domain-driven set of new or reused resources that are then used in profile(s) as necessary. </a:t>
            </a:r>
          </a:p>
          <a:p>
            <a:pPr lvl="1"/>
            <a:r>
              <a:rPr lang="en-US" dirty="0"/>
              <a:t>Leverage gains already achieved via initiatives, e.g., CQF, DAF, SDC,  </a:t>
            </a:r>
          </a:p>
        </p:txBody>
      </p:sp>
    </p:spTree>
    <p:extLst>
      <p:ext uri="{BB962C8B-B14F-4D97-AF65-F5344CB8AC3E}">
        <p14:creationId xmlns:p14="http://schemas.microsoft.com/office/powerpoint/2010/main" val="406298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Approach:  Integration/Convergence</a:t>
            </a:r>
          </a:p>
        </p:txBody>
      </p:sp>
      <p:sp>
        <p:nvSpPr>
          <p:cNvPr id="3" name="Slide Number Placeholder 2"/>
          <p:cNvSpPr>
            <a:spLocks noGrp="1"/>
          </p:cNvSpPr>
          <p:nvPr>
            <p:ph type="sldNum" sz="quarter" idx="11"/>
          </p:nvPr>
        </p:nvSpPr>
        <p:spPr/>
        <p:txBody>
          <a:bodyPr/>
          <a:lstStyle/>
          <a:p>
            <a:pPr fontAlgn="base">
              <a:spcBef>
                <a:spcPct val="0"/>
              </a:spcBef>
              <a:spcAft>
                <a:spcPct val="0"/>
              </a:spcAft>
            </a:pPr>
            <a:fld id="{41031DCC-A264-46BE-A1C1-C5ACB901849B}" type="slidenum">
              <a:rPr lang="en-US" altLang="en-US" smtClean="0">
                <a:ea typeface="MS PGothic" pitchFamily="34" charset="-128"/>
              </a:rPr>
              <a:pPr fontAlgn="base">
                <a:spcBef>
                  <a:spcPct val="0"/>
                </a:spcBef>
                <a:spcAft>
                  <a:spcPct val="0"/>
                </a:spcAft>
              </a:pPr>
              <a:t>7</a:t>
            </a:fld>
            <a:endParaRPr lang="en-US" altLang="en-US" dirty="0">
              <a:ea typeface="MS PGothic" pitchFamily="34" charset="-128"/>
            </a:endParaRPr>
          </a:p>
        </p:txBody>
      </p:sp>
      <p:sp>
        <p:nvSpPr>
          <p:cNvPr id="7" name="Content Placeholder 6"/>
          <p:cNvSpPr>
            <a:spLocks noGrp="1"/>
          </p:cNvSpPr>
          <p:nvPr>
            <p:ph idx="1"/>
          </p:nvPr>
        </p:nvSpPr>
        <p:spPr>
          <a:xfrm>
            <a:off x="304800" y="1066800"/>
            <a:ext cx="8686800" cy="4525963"/>
          </a:xfrm>
        </p:spPr>
        <p:txBody>
          <a:bodyPr/>
          <a:lstStyle/>
          <a:p>
            <a:r>
              <a:rPr lang="en-US" dirty="0"/>
              <a:t>Where We’ve Been / What’s Ahead?</a:t>
            </a:r>
          </a:p>
          <a:p>
            <a:pPr lvl="1"/>
            <a:r>
              <a:rPr lang="en-US" sz="1800" dirty="0"/>
              <a:t>FHIM Value Inquiry Sep 2015; Evaluation provided Jun 2016 FHA Managing Board  </a:t>
            </a:r>
          </a:p>
          <a:p>
            <a:pPr lvl="1"/>
            <a:r>
              <a:rPr lang="en-US" sz="1800" dirty="0"/>
              <a:t>FHIM-CIMI Investigative Study presented Jan 2016 HL7 Wkgp Meeting</a:t>
            </a:r>
          </a:p>
          <a:p>
            <a:pPr lvl="1"/>
            <a:r>
              <a:rPr lang="en-US" sz="1800" dirty="0"/>
              <a:t>Core SME Framework established / SME Prep Sessions conducted to establish going- forward  integration strategies</a:t>
            </a:r>
          </a:p>
          <a:p>
            <a:pPr lvl="1"/>
            <a:r>
              <a:rPr lang="en-US" sz="1800" dirty="0"/>
              <a:t>FHA, DoD/VA IPO and ONC/OST co sponsorship obtained</a:t>
            </a:r>
          </a:p>
          <a:p>
            <a:pPr lvl="1"/>
            <a:r>
              <a:rPr lang="en-US" sz="1800" dirty="0"/>
              <a:t>ONC Annual Meeting &amp; May 2016 HL7 Wkgp Meeting leveraged to develop outline promoting  two-day  event aimed to increase awareness, support and collaboration</a:t>
            </a:r>
          </a:p>
          <a:p>
            <a:pPr lvl="1"/>
            <a:r>
              <a:rPr lang="en-US" sz="1800" dirty="0"/>
              <a:t>CIMI began contributing to FHIR QICore profile creation in May 2015</a:t>
            </a:r>
          </a:p>
          <a:p>
            <a:pPr lvl="1"/>
            <a:r>
              <a:rPr lang="en-US" sz="1800" dirty="0"/>
              <a:t>Aug 17-18, 2016 Information Modeling Technical Forum; </a:t>
            </a:r>
          </a:p>
          <a:p>
            <a:pPr lvl="3"/>
            <a:r>
              <a:rPr lang="en-US" dirty="0"/>
              <a:t>Leveraged Pre Education Seminars to offer base knowledge</a:t>
            </a:r>
          </a:p>
          <a:p>
            <a:pPr lvl="1"/>
            <a:r>
              <a:rPr lang="en-US" sz="1800" dirty="0"/>
              <a:t>DoD/VA IPO FHIR Proving Ground JET assessing utility of MDHT/MDMI tooling  </a:t>
            </a:r>
          </a:p>
          <a:p>
            <a:pPr lvl="1"/>
            <a:r>
              <a:rPr lang="en-US" sz="1800" dirty="0"/>
              <a:t>Status/Recommendations provided FHA Managing Board, 7 Sep 2016</a:t>
            </a:r>
          </a:p>
          <a:p>
            <a:pPr lvl="1"/>
            <a:r>
              <a:rPr lang="en-US" sz="1800" dirty="0"/>
              <a:t>Findings/Recommendations / Project Scope Statement presented Sep 2016 HL7 Meeting, e.g., initiate  proposed draft standard steps; co op applicable workgroups</a:t>
            </a:r>
          </a:p>
          <a:p>
            <a:pPr lvl="1"/>
            <a:r>
              <a:rPr lang="en-US" sz="1800" dirty="0"/>
              <a:t>Event Report Out to key  Stakeholders /Pilot Engagement </a:t>
            </a:r>
          </a:p>
          <a:p>
            <a:pPr lvl="1"/>
            <a:r>
              <a:rPr lang="en-US" sz="1800" dirty="0"/>
              <a:t>Propose Engagement / Governance Framework</a:t>
            </a:r>
          </a:p>
        </p:txBody>
      </p:sp>
    </p:spTree>
    <p:extLst>
      <p:ext uri="{BB962C8B-B14F-4D97-AF65-F5344CB8AC3E}">
        <p14:creationId xmlns:p14="http://schemas.microsoft.com/office/powerpoint/2010/main" val="986154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Objectives</a:t>
            </a:r>
          </a:p>
        </p:txBody>
      </p:sp>
      <p:sp>
        <p:nvSpPr>
          <p:cNvPr id="3" name="Slide Number Placeholder 2"/>
          <p:cNvSpPr>
            <a:spLocks noGrp="1"/>
          </p:cNvSpPr>
          <p:nvPr>
            <p:ph type="sldNum" sz="quarter" idx="11"/>
          </p:nvPr>
        </p:nvSpPr>
        <p:spPr/>
        <p:txBody>
          <a:bodyPr/>
          <a:lstStyle/>
          <a:p>
            <a:pPr fontAlgn="base">
              <a:spcBef>
                <a:spcPct val="0"/>
              </a:spcBef>
              <a:spcAft>
                <a:spcPct val="0"/>
              </a:spcAft>
            </a:pPr>
            <a:fld id="{41031DCC-A264-46BE-A1C1-C5ACB901849B}" type="slidenum">
              <a:rPr lang="en-US" altLang="en-US" smtClean="0">
                <a:ea typeface="MS PGothic" pitchFamily="34" charset="-128"/>
              </a:rPr>
              <a:pPr fontAlgn="base">
                <a:spcBef>
                  <a:spcPct val="0"/>
                </a:spcBef>
                <a:spcAft>
                  <a:spcPct val="0"/>
                </a:spcAft>
              </a:pPr>
              <a:t>8</a:t>
            </a:fld>
            <a:endParaRPr lang="en-US" altLang="en-US" dirty="0">
              <a:ea typeface="MS PGothic" pitchFamily="34" charset="-128"/>
            </a:endParaRPr>
          </a:p>
        </p:txBody>
      </p:sp>
      <p:sp>
        <p:nvSpPr>
          <p:cNvPr id="7" name="Content Placeholder 6"/>
          <p:cNvSpPr>
            <a:spLocks noGrp="1"/>
          </p:cNvSpPr>
          <p:nvPr>
            <p:ph idx="1"/>
          </p:nvPr>
        </p:nvSpPr>
        <p:spPr>
          <a:xfrm>
            <a:off x="152400" y="1066800"/>
            <a:ext cx="8991600" cy="5792788"/>
          </a:xfrm>
        </p:spPr>
        <p:txBody>
          <a:bodyPr/>
          <a:lstStyle/>
          <a:p>
            <a:pPr marL="0" indent="0">
              <a:buNone/>
            </a:pPr>
            <a:r>
              <a:rPr lang="en-US" dirty="0">
                <a:latin typeface="Arial Narrow" panose="020B0606020202030204" pitchFamily="34" charset="0"/>
              </a:rPr>
              <a:t>                                                             </a:t>
            </a:r>
          </a:p>
          <a:p>
            <a:pPr marL="0" indent="0">
              <a:lnSpc>
                <a:spcPct val="150000"/>
              </a:lnSpc>
              <a:buNone/>
            </a:pPr>
            <a:r>
              <a:rPr lang="en-US" dirty="0">
                <a:latin typeface="Arial Narrow" panose="020B0606020202030204" pitchFamily="34" charset="0"/>
              </a:rPr>
              <a:t>                                                              = </a:t>
            </a:r>
          </a:p>
          <a:p>
            <a:pPr marL="457200" indent="-457200">
              <a:lnSpc>
                <a:spcPct val="150000"/>
              </a:lnSpc>
              <a:buFont typeface="+mj-lt"/>
              <a:buAutoNum type="arabicPeriod"/>
            </a:pPr>
            <a:endParaRPr lang="en-US" sz="1600" dirty="0">
              <a:latin typeface="Arial Narrow" panose="020B0606020202030204" pitchFamily="34" charset="0"/>
            </a:endParaRPr>
          </a:p>
          <a:p>
            <a:pPr marL="457200" indent="-457200">
              <a:lnSpc>
                <a:spcPct val="150000"/>
              </a:lnSpc>
              <a:buFont typeface="+mj-lt"/>
              <a:buAutoNum type="arabicPeriod"/>
            </a:pPr>
            <a:r>
              <a:rPr lang="en-US" dirty="0">
                <a:latin typeface="Arial Narrow" panose="020B0606020202030204" pitchFamily="34" charset="0"/>
              </a:rPr>
              <a:t>Build upon and improve existing work, in particular DAF and FHIR core</a:t>
            </a:r>
          </a:p>
          <a:p>
            <a:pPr marL="457200" indent="-457200">
              <a:lnSpc>
                <a:spcPct val="150000"/>
              </a:lnSpc>
              <a:buFont typeface="+mj-lt"/>
              <a:buAutoNum type="arabicPeriod"/>
            </a:pPr>
            <a:r>
              <a:rPr lang="en-US" dirty="0">
                <a:latin typeface="Arial Narrow" panose="020B0606020202030204" pitchFamily="34" charset="0"/>
              </a:rPr>
              <a:t>Promote use of free &amp; open models (e.g. CLIM); foundational to interoperability</a:t>
            </a:r>
          </a:p>
          <a:p>
            <a:pPr marL="457200" indent="-457200">
              <a:buFont typeface="+mj-lt"/>
              <a:buAutoNum type="arabicPeriod"/>
            </a:pPr>
            <a:r>
              <a:rPr lang="en-US" dirty="0">
                <a:latin typeface="Arial Narrow" panose="020B0606020202030204" pitchFamily="34" charset="0"/>
              </a:rPr>
              <a:t>Begin with the Integration of SOLOR+FHIM+CIMI+CQF=CLIM set of harmonized models, as the Enabling Foundation </a:t>
            </a:r>
          </a:p>
          <a:p>
            <a:pPr marL="457200" indent="-457200">
              <a:buFont typeface="+mj-lt"/>
              <a:buAutoNum type="arabicPeriod"/>
            </a:pPr>
            <a:r>
              <a:rPr lang="en-US" dirty="0">
                <a:latin typeface="Arial Narrow" panose="020B0606020202030204" pitchFamily="34" charset="0"/>
              </a:rPr>
              <a:t>Integrate tooling to support models to extend the utility of these asset</a:t>
            </a:r>
          </a:p>
          <a:p>
            <a:pPr marL="457200" indent="-457200">
              <a:buFont typeface="+mj-lt"/>
              <a:buAutoNum type="arabicPeriod"/>
            </a:pPr>
            <a:r>
              <a:rPr lang="en-US" dirty="0">
                <a:latin typeface="Arial Narrow" panose="020B0606020202030204" pitchFamily="34" charset="0"/>
              </a:rPr>
              <a:t>Use models and tools to generate standards and implementation artifacts</a:t>
            </a:r>
          </a:p>
          <a:p>
            <a:pPr marL="457200" indent="-457200">
              <a:buFont typeface="+mj-lt"/>
              <a:buAutoNum type="arabicPeriod"/>
            </a:pPr>
            <a:r>
              <a:rPr lang="en-US" dirty="0">
                <a:latin typeface="Arial Narrow" panose="020B0606020202030204" pitchFamily="34" charset="0"/>
              </a:rPr>
              <a:t>Advance in constructive steps through pilots and agile developments</a:t>
            </a:r>
          </a:p>
          <a:p>
            <a:pPr marL="457200" indent="-457200">
              <a:buFont typeface="+mj-lt"/>
              <a:buAutoNum type="arabicPeriod"/>
            </a:pPr>
            <a:r>
              <a:rPr lang="en-US" dirty="0">
                <a:latin typeface="Arial Narrow" panose="020B0606020202030204" pitchFamily="34" charset="0"/>
              </a:rPr>
              <a:t>Support with corresponding Communication, Interoperability &amp; Governance strategies</a:t>
            </a:r>
          </a:p>
        </p:txBody>
      </p:sp>
      <p:graphicFrame>
        <p:nvGraphicFramePr>
          <p:cNvPr id="2" name="Table 1"/>
          <p:cNvGraphicFramePr>
            <a:graphicFrameLocks noGrp="1"/>
          </p:cNvGraphicFramePr>
          <p:nvPr>
            <p:extLst>
              <p:ext uri="{D42A27DB-BD31-4B8C-83A1-F6EECF244321}">
                <p14:modId xmlns:p14="http://schemas.microsoft.com/office/powerpoint/2010/main" val="256166448"/>
              </p:ext>
            </p:extLst>
          </p:nvPr>
        </p:nvGraphicFramePr>
        <p:xfrm>
          <a:off x="762000" y="1385045"/>
          <a:ext cx="3429000" cy="838200"/>
        </p:xfrm>
        <a:graphic>
          <a:graphicData uri="http://schemas.openxmlformats.org/drawingml/2006/table">
            <a:tbl>
              <a:tblPr firstRow="1" bandRow="1">
                <a:tableStyleId>{5C22544A-7EE6-4342-B048-85BDC9FD1C3A}</a:tableStyleId>
              </a:tblPr>
              <a:tblGrid>
                <a:gridCol w="3429000">
                  <a:extLst>
                    <a:ext uri="{9D8B030D-6E8A-4147-A177-3AD203B41FA5}">
                      <a16:colId xmlns:a16="http://schemas.microsoft.com/office/drawing/2014/main" val="20000"/>
                    </a:ext>
                  </a:extLst>
                </a:gridCol>
              </a:tblGrid>
              <a:tr h="838200">
                <a:tc>
                  <a:txBody>
                    <a:bodyPr/>
                    <a:lstStyle/>
                    <a:p>
                      <a:pPr algn="ctr"/>
                      <a:r>
                        <a:rPr lang="en-US" sz="2400" dirty="0">
                          <a:latin typeface="Arial Narrow" panose="020B0606020202030204" pitchFamily="34" charset="0"/>
                        </a:rPr>
                        <a:t>SOLOR/FHIM/CIMI/CQF+ -based FHIR Profiles  </a:t>
                      </a:r>
                      <a:endParaRPr lang="en-US" sz="2400" dirty="0"/>
                    </a:p>
                  </a:txBody>
                  <a:tcPr/>
                </a:tc>
                <a:extLst>
                  <a:ext uri="{0D108BD9-81ED-4DB2-BD59-A6C34878D82A}">
                    <a16:rowId xmlns:a16="http://schemas.microsoft.com/office/drawing/2014/main" val="10000"/>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614918870"/>
              </p:ext>
            </p:extLst>
          </p:nvPr>
        </p:nvGraphicFramePr>
        <p:xfrm>
          <a:off x="5181600" y="1371600"/>
          <a:ext cx="3657600" cy="83820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tblGrid>
              <a:tr h="838200">
                <a:tc>
                  <a:txBody>
                    <a:bodyPr/>
                    <a:lstStyle/>
                    <a:p>
                      <a:pPr algn="ctr"/>
                      <a:r>
                        <a:rPr lang="en-US" sz="2400" dirty="0"/>
                        <a:t>Satisfied Implementation + Clinical Communities</a:t>
                      </a:r>
                      <a:endParaRPr lang="en-US"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43513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Guiding Principles</a:t>
            </a:r>
          </a:p>
        </p:txBody>
      </p:sp>
      <p:sp>
        <p:nvSpPr>
          <p:cNvPr id="3" name="Content Placeholder 2"/>
          <p:cNvSpPr>
            <a:spLocks noGrp="1"/>
          </p:cNvSpPr>
          <p:nvPr>
            <p:ph idx="1"/>
          </p:nvPr>
        </p:nvSpPr>
        <p:spPr>
          <a:xfrm>
            <a:off x="457200" y="1219200"/>
            <a:ext cx="8001000" cy="4525963"/>
          </a:xfrm>
        </p:spPr>
        <p:txBody>
          <a:bodyPr/>
          <a:lstStyle/>
          <a:p>
            <a:r>
              <a:rPr lang="en-US" dirty="0">
                <a:latin typeface="Arial" panose="020B0604020202020204" pitchFamily="34" charset="0"/>
                <a:cs typeface="Arial" panose="020B0604020202020204" pitchFamily="34" charset="0"/>
              </a:rPr>
              <a:t>Follow existing CIMI Principles and modeling style guidelines*</a:t>
            </a:r>
          </a:p>
          <a:p>
            <a:r>
              <a:rPr lang="en-US" dirty="0">
                <a:latin typeface="Arial" panose="020B0604020202020204" pitchFamily="34" charset="0"/>
                <a:cs typeface="Arial" panose="020B0604020202020204" pitchFamily="34" charset="0"/>
              </a:rPr>
              <a:t>The modeling SMEs recommend adding the following foundational principles: </a:t>
            </a:r>
          </a:p>
          <a:p>
            <a:pPr marL="857250" lvl="1" indent="-457200">
              <a:buAutoNum type="arabicParenR"/>
            </a:pPr>
            <a:r>
              <a:rPr lang="en-US" sz="2400" dirty="0">
                <a:latin typeface="Arial" panose="020B0604020202020204" pitchFamily="34" charset="0"/>
                <a:cs typeface="Arial" panose="020B0604020202020204" pitchFamily="34" charset="0"/>
              </a:rPr>
              <a:t>A clean separation of clinical model semantics </a:t>
            </a:r>
          </a:p>
          <a:p>
            <a:pPr marL="857250" lvl="1" indent="-457200">
              <a:buAutoNum type="arabicParenR"/>
            </a:pPr>
            <a:r>
              <a:rPr lang="en-US" sz="2400" dirty="0">
                <a:latin typeface="Arial" panose="020B0604020202020204" pitchFamily="34" charset="0"/>
                <a:cs typeface="Arial" panose="020B0604020202020204" pitchFamily="34" charset="0"/>
              </a:rPr>
              <a:t>using SNOMED, LOINC and RxNORM  </a:t>
            </a:r>
          </a:p>
          <a:p>
            <a:endParaRPr lang="en-US" dirty="0"/>
          </a:p>
          <a:p>
            <a:endParaRPr lang="en-US" dirty="0"/>
          </a:p>
          <a:p>
            <a:endParaRPr lang="en-US" dirty="0"/>
          </a:p>
          <a:p>
            <a:pPr marL="0" indent="0">
              <a:buNone/>
            </a:pPr>
            <a:r>
              <a:rPr lang="en-US" sz="2000" dirty="0"/>
              <a:t>* See CIMI Practitioners’ Guide at </a:t>
            </a:r>
            <a:r>
              <a:rPr lang="en-US" u="sng" dirty="0">
                <a:hlinkClick r:id="rId3"/>
              </a:rPr>
              <a:t>https://1drv.ms/w/s!AlkpZJej6nh_k6ZUeG7W6TaWcbTZ4Q</a:t>
            </a:r>
            <a:r>
              <a:rPr lang="en-US" u="sng" dirty="0"/>
              <a:t> </a:t>
            </a:r>
            <a:endParaRPr lang="en-US" sz="2000" dirty="0"/>
          </a:p>
        </p:txBody>
      </p:sp>
    </p:spTree>
    <p:extLst>
      <p:ext uri="{BB962C8B-B14F-4D97-AF65-F5344CB8AC3E}">
        <p14:creationId xmlns:p14="http://schemas.microsoft.com/office/powerpoint/2010/main" val="3218206775"/>
      </p:ext>
    </p:extLst>
  </p:cSld>
  <p:clrMapOvr>
    <a:masterClrMapping/>
  </p:clrMapOvr>
</p:sld>
</file>

<file path=ppt/theme/theme1.xml><?xml version="1.0" encoding="utf-8"?>
<a:theme xmlns:a="http://schemas.openxmlformats.org/drawingml/2006/main" name="ICIB Draft Slides 29 April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Basic Document" ma:contentTypeID="0x010100C8D0D8E0190B234A9461DA2A28FEAEDC00CB6B3C607C170E4694AE1E28B67ABCA3" ma:contentTypeVersion="54" ma:contentTypeDescription="" ma:contentTypeScope="" ma:versionID="3026ce42c36d53ff50d04a4348af23d8">
  <xsd:schema xmlns:xsd="http://www.w3.org/2001/XMLSchema" xmlns:xs="http://www.w3.org/2001/XMLSchema" xmlns:p="http://schemas.microsoft.com/office/2006/metadata/properties" xmlns:ns2="http://schemas.microsoft.com/sharepoint/v3/fields" xmlns:ns3="e7f465d6-1132-4325-8be5-f2952c7a911e" xmlns:ns4="http://schemas.microsoft.com/sharepoint/v4" targetNamespace="http://schemas.microsoft.com/office/2006/metadata/properties" ma:root="true" ma:fieldsID="cb30dc7af6870539f38bdaae1f4d1cc7" ns2:_="" ns3:_="" ns4:_="">
    <xsd:import namespace="http://schemas.microsoft.com/sharepoint/v3/fields"/>
    <xsd:import namespace="e7f465d6-1132-4325-8be5-f2952c7a911e"/>
    <xsd:import namespace="http://schemas.microsoft.com/sharepoint/v4"/>
    <xsd:element name="properties">
      <xsd:complexType>
        <xsd:sequence>
          <xsd:element name="documentManagement">
            <xsd:complexType>
              <xsd:all>
                <xsd:element ref="ns3:Category_"/>
                <xsd:element ref="ns3:Product"/>
                <xsd:element ref="ns2:_Status" minOccurs="0"/>
                <xsd:element ref="ns3:Document_x0020_Type" minOccurs="0"/>
                <xsd:element ref="ns4:IconOverlay" minOccurs="0"/>
                <xsd:element ref="ns3:TaxKeywordTaxHTField" minOccurs="0"/>
                <xsd:element ref="ns3:TaxCatchAll" minOccurs="0"/>
                <xsd:element ref="ns3:TaxCatchAllLabel" minOccurs="0"/>
                <xsd:element ref="ns3:Package" minOccurs="0"/>
                <xsd:element ref="ns3:jaf4cee1310e4798ade64fc913e14712" minOccurs="0"/>
                <xsd:element ref="ns3:_dlc_DocIdUrl" minOccurs="0"/>
                <xsd:element ref="ns3:j59534b4925e4c93a41792a072526ef9" minOccurs="0"/>
                <xsd:element ref="ns3:_dlc_DocId"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7" nillable="true" ma:displayName="Status" ma:description="Please select from choices given unless your team has agreed to common 'Fill-In' choices." ma:format="Dropdown" ma:internalName="_Status">
      <xsd:simpleType>
        <xsd:union memberTypes="dms:Text">
          <xsd:simpleType>
            <xsd:restriction base="dms:Choice">
              <xsd:enumeration value="Working"/>
              <xsd:enumeration value="Draft"/>
              <xsd:enumeration value="Draft Final"/>
              <xsd:enumeration value="In Adjudication"/>
              <xsd:enumeration value="Dept Review"/>
              <xsd:enumeration value="Final"/>
              <xsd:enumeration value="Final Signed"/>
              <xsd:enumeration value="Archiv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e7f465d6-1132-4325-8be5-f2952c7a911e" elementFormDefault="qualified">
    <xsd:import namespace="http://schemas.microsoft.com/office/2006/documentManagement/types"/>
    <xsd:import namespace="http://schemas.microsoft.com/office/infopath/2007/PartnerControls"/>
    <xsd:element name="Category_" ma:index="4" ma:displayName="Category_" ma:format="Dropdown" ma:indexed="true" ma:internalName="Category_" ma:readOnly="false">
      <xsd:simpleType>
        <xsd:union memberTypes="dms:Text">
          <xsd:simpleType>
            <xsd:restriction base="dms:Choice">
              <xsd:enumeration value="Ad-Hoc / Other"/>
              <xsd:enumeration value="Clinical Interoperability Scenarios (CIS)"/>
              <xsd:enumeration value="Data Quality/Analytics"/>
              <xsd:enumeration value="External Document Review"/>
              <xsd:enumeration value="HDIMP"/>
              <xsd:enumeration value="HDINC Reference Guide"/>
              <xsd:enumeration value="HEC HDSBL"/>
              <xsd:enumeration value="HIDS WG"/>
              <xsd:enumeration value="HIEA Technical Forum August 2016"/>
              <xsd:enumeration value="HIE WG"/>
              <xsd:enumeration value="I2TP"/>
              <xsd:enumeration value="Interoperability Projects"/>
              <xsd:enumeration value="IPO 101"/>
              <xsd:enumeration value="JET"/>
              <xsd:enumeration value="JIP"/>
              <xsd:enumeration value="JSC"/>
              <xsd:enumeration value="Operations"/>
              <xsd:enumeration value="Risk"/>
              <xsd:enumeration value="Technical Forum"/>
              <xsd:enumeration value="Technical Roundtable"/>
              <xsd:enumeration value="Templates"/>
              <xsd:enumeration value="Terminology Mgt/Mapping"/>
              <xsd:enumeration value="Terminology Services"/>
            </xsd:restriction>
          </xsd:simpleType>
        </xsd:union>
      </xsd:simpleType>
    </xsd:element>
    <xsd:element name="Product" ma:index="5" ma:displayName="Product/Section" ma:description="Use for very specific initiatives, products, teams and/or groups not covered by Organization" ma:format="Dropdown" ma:indexed="true" ma:internalName="Product" ma:readOnly="false">
      <xsd:simpleType>
        <xsd:union memberTypes="dms:Text">
          <xsd:simpleType>
            <xsd:restriction base="dms:Choice">
              <xsd:enumeration value="Bios"/>
              <xsd:enumeration value="Briefs"/>
              <xsd:enumeration value="CIS Outcomes Management Tool"/>
              <xsd:enumeration value="Clinical Interoperability Scenarios (CIS)"/>
              <xsd:enumeration value="CommonWell/Sequoia Bridge"/>
              <xsd:enumeration value="Deliverables"/>
              <xsd:enumeration value="Department Briefs"/>
              <xsd:enumeration value="Division Off-Site"/>
              <xsd:enumeration value="DoD Mapping Analysis"/>
              <xsd:enumeration value="External Document Review"/>
              <xsd:enumeration value="FHIR Proving Ground"/>
              <xsd:enumeration value="General"/>
              <xsd:enumeration value="Governance"/>
              <xsd:enumeration value="HIEA - August 2015"/>
              <xsd:enumeration value="HIEA - March 2015"/>
              <xsd:enumeration value="HIEA - March 2016"/>
              <xsd:enumeration value="I2TP - Past Versions"/>
              <xsd:enumeration value="I2TP v4"/>
              <xsd:enumeration value="I2TP v5"/>
              <xsd:enumeration value="Implementer Briefs"/>
              <xsd:enumeration value="IPO 101"/>
              <xsd:enumeration value="JET Proposals"/>
              <xsd:enumeration value="JIP v2"/>
              <xsd:enumeration value="JIP v3"/>
              <xsd:enumeration value="JSC"/>
              <xsd:enumeration value="Logical Information Model Briefs"/>
              <xsd:enumeration value="Meeting Artifacts"/>
              <xsd:enumeration value="Onboarding Roundtable - FEB2016"/>
              <xsd:enumeration value="Other"/>
              <xsd:enumeration value="Pre-Education Briefs"/>
              <xsd:enumeration value="Project Management"/>
              <xsd:enumeration value="Reference"/>
              <xsd:enumeration value="SOPs"/>
              <xsd:enumeration value="TATRC Synthetic Data"/>
              <xsd:enumeration value="Templates"/>
              <xsd:enumeration value="Terminology Mgt/Mapping"/>
              <xsd:enumeration value="Terminology Services"/>
              <xsd:enumeration value="Tooling Briefs"/>
              <xsd:enumeration value="Tools/Scripts"/>
              <xsd:enumeration value="Training"/>
              <xsd:enumeration value="Use Cases"/>
              <xsd:enumeration value="VA Mapping Analysis"/>
              <xsd:enumeration value="WG Memos and Enclosures"/>
            </xsd:restriction>
          </xsd:simpleType>
        </xsd:union>
      </xsd:simpleType>
    </xsd:element>
    <xsd:element name="Document_x0020_Type" ma:index="8" nillable="true" ma:displayName="Document Type" ma:description="Denotes the type/category/purpose of the document. Many library views group files based on this field." ma:format="Dropdown" ma:hidden="true" ma:internalName="Document_x0020_Type" ma:readOnly="false">
      <xsd:simpleType>
        <xsd:union memberTypes="dms:Text">
          <xsd:simpleType>
            <xsd:restriction base="dms:Choice">
              <xsd:enumeration value="Best Practice"/>
              <xsd:enumeration value="Communication"/>
              <xsd:enumeration value="Configuration Management"/>
              <xsd:enumeration value="Deliverable"/>
              <xsd:enumeration value="Frequently Asked Question"/>
              <xsd:enumeration value="Lessons Learned"/>
              <xsd:enumeration value="Lockdown"/>
              <xsd:enumeration value="Meeting Notes/Artifacts"/>
              <xsd:enumeration value="Planning"/>
              <xsd:enumeration value="Processes"/>
              <xsd:enumeration value="Project Management"/>
              <xsd:enumeration value="Reference"/>
              <xsd:enumeration value="Reporting"/>
              <xsd:enumeration value="Requirements"/>
              <xsd:enumeration value="Reviews"/>
              <xsd:enumeration value="Risks/Issues"/>
              <xsd:enumeration value="Schedule"/>
              <xsd:enumeration value="Technical Reviews/Reports"/>
              <xsd:enumeration value="Templates"/>
              <xsd:enumeration value="Testing"/>
              <xsd:enumeration value="Training"/>
              <xsd:enumeration value="Use Case"/>
              <xsd:enumeration value="Workgroup Artifacts"/>
              <xsd:enumeration value="Other"/>
            </xsd:restriction>
          </xsd:simpleType>
        </xsd:union>
      </xsd:simpleType>
    </xsd:element>
    <xsd:element name="TaxKeywordTaxHTField" ma:index="19" nillable="true" ma:taxonomy="true" ma:internalName="TaxKeywordTaxHTField" ma:taxonomyFieldName="TaxKeyword" ma:displayName="Enterprise Keywords" ma:fieldId="{23f27201-bee3-471e-b2e7-b64fd8b7ca38}" ma:taxonomyMulti="true" ma:sspId="7ce00e25-bad1-422b-924d-df586e05bd4b" ma:termSetId="00000000-0000-0000-0000-000000000000" ma:anchorId="00000000-0000-0000-0000-000000000000" ma:open="true" ma:isKeyword="true">
      <xsd:complexType>
        <xsd:sequence>
          <xsd:element ref="pc:Terms" minOccurs="0" maxOccurs="1"/>
        </xsd:sequence>
      </xsd:complexType>
    </xsd:element>
    <xsd:element name="TaxCatchAll" ma:index="20" nillable="true" ma:displayName="Taxonomy Catch All Column" ma:description="" ma:hidden="true" ma:list="{4c38d6c3-25cd-478e-9bb1-76bc396072fb}" ma:internalName="TaxCatchAll" ma:showField="CatchAllData" ma:web="e7f465d6-1132-4325-8be5-f2952c7a911e">
      <xsd:complexType>
        <xsd:complexContent>
          <xsd:extension base="dms:MultiChoiceLookup">
            <xsd:sequence>
              <xsd:element name="Value" type="dms:Lookup" maxOccurs="unbounded" minOccurs="0" nillable="true"/>
            </xsd:sequence>
          </xsd:extension>
        </xsd:complexContent>
      </xsd:complexType>
    </xsd:element>
    <xsd:element name="TaxCatchAllLabel" ma:index="21" nillable="true" ma:displayName="Taxonomy Catch All Column1" ma:description="" ma:hidden="true" ma:list="{4c38d6c3-25cd-478e-9bb1-76bc396072fb}" ma:internalName="TaxCatchAllLabel" ma:readOnly="true" ma:showField="CatchAllDataLabel" ma:web="e7f465d6-1132-4325-8be5-f2952c7a911e">
      <xsd:complexType>
        <xsd:complexContent>
          <xsd:extension base="dms:MultiChoiceLookup">
            <xsd:sequence>
              <xsd:element name="Value" type="dms:Lookup" maxOccurs="unbounded" minOccurs="0" nillable="true"/>
            </xsd:sequence>
          </xsd:extension>
        </xsd:complexContent>
      </xsd:complexType>
    </xsd:element>
    <xsd:element name="Package" ma:index="22" nillable="true" ma:displayName="Package" ma:format="Dropdown" ma:hidden="true" ma:internalName="Package" ma:readOnly="false">
      <xsd:simpleType>
        <xsd:union memberTypes="dms:Text">
          <xsd:simpleType>
            <xsd:restriction base="dms:Choice">
              <xsd:enumeration value="NA"/>
            </xsd:restriction>
          </xsd:simpleType>
        </xsd:union>
      </xsd:simpleType>
    </xsd:element>
    <xsd:element name="jaf4cee1310e4798ade64fc913e14712" ma:index="24" ma:taxonomy="true" ma:internalName="jaf4cee1310e4798ade64fc913e14712" ma:taxonomyFieldName="Doc_x0020_Type" ma:displayName="Doc Type" ma:indexed="true" ma:readOnly="false" ma:default="" ma:fieldId="{3af4cee1-310e-4798-ade6-4fc913e14712}" ma:sspId="7ce00e25-bad1-422b-924d-df586e05bd4b" ma:termSetId="54f19a86-106a-4f60-886d-c87467f3574d" ma:anchorId="00000000-0000-0000-0000-000000000000" ma:open="false" ma:isKeyword="false">
      <xsd:complexType>
        <xsd:sequence>
          <xsd:element ref="pc:Terms" minOccurs="0" maxOccurs="1"/>
        </xsd:sequence>
      </xsd:complexType>
    </xsd:element>
    <xsd:element name="_dlc_DocIdUrl" ma:index="2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j59534b4925e4c93a41792a072526ef9" ma:index="26" ma:taxonomy="true" ma:internalName="j59534b4925e4c93a41792a072526ef9" ma:taxonomyFieldName="Organization" ma:displayName="Organization" ma:indexed="true" ma:readOnly="false" ma:default="511;#IPO Engineering|aba247a0-ed21-4eb6-bee3-a6ac7bafd3b0" ma:fieldId="{359534b4-925e-4c93-a417-92a072526ef9}" ma:sspId="7ce00e25-bad1-422b-924d-df586e05bd4b" ma:termSetId="dc6b430c-dec5-4977-b8a8-c7131aa93799" ma:anchorId="00000000-0000-0000-0000-000000000000" ma:open="false" ma:isKeyword="false">
      <xsd:complexType>
        <xsd:sequence>
          <xsd:element ref="pc:Terms" minOccurs="0" maxOccurs="1"/>
        </xsd:sequence>
      </xsd:complexType>
    </xsd:element>
    <xsd:element name="_dlc_DocId" ma:index="27" nillable="true" ma:displayName="Document ID Value" ma:description="The value of the document ID assigned to this item." ma:internalName="_dlc_DocId" ma:readOnly="true">
      <xsd:simpleType>
        <xsd:restriction base="dms:Text"/>
      </xsd:simpleType>
    </xsd:element>
    <xsd:element name="_dlc_DocIdPersistId" ma:index="28"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6"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 ma:displayName="Author"/>
        <xsd:element ref="dcterms:created" minOccurs="0" maxOccurs="1"/>
        <xsd:element ref="dc:identifier" minOccurs="0" maxOccurs="1"/>
        <xsd:element name="contentType" minOccurs="0" maxOccurs="1" type="xsd:string" ma:index="14" ma:displayName="Content Type"/>
        <xsd:element ref="dc:title" minOccurs="0" maxOccurs="1" ma:index="1" ma:displayName="Title"/>
        <xsd:element ref="dc:subject" minOccurs="0" maxOccurs="1"/>
        <xsd:element ref="dc:description" minOccurs="0" maxOccurs="1" ma:displayName="Comments"/>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j59534b4925e4c93a41792a072526ef9 xmlns="e7f465d6-1132-4325-8be5-f2952c7a911e">
      <Terms xmlns="http://schemas.microsoft.com/office/infopath/2007/PartnerControls">
        <TermInfo xmlns="http://schemas.microsoft.com/office/infopath/2007/PartnerControls">
          <TermName xmlns="http://schemas.microsoft.com/office/infopath/2007/PartnerControls">Technical Team</TermName>
          <TermId xmlns="http://schemas.microsoft.com/office/infopath/2007/PartnerControls">aba247a0-ed21-4eb6-bee3-a6ac7bafd3b0</TermId>
        </TermInfo>
      </Terms>
    </j59534b4925e4c93a41792a072526ef9>
    <jaf4cee1310e4798ade64fc913e14712 xmlns="e7f465d6-1132-4325-8be5-f2952c7a911e">
      <Terms xmlns="http://schemas.microsoft.com/office/infopath/2007/PartnerControls">
        <TermInfo xmlns="http://schemas.microsoft.com/office/infopath/2007/PartnerControls">
          <TermName xmlns="http://schemas.microsoft.com/office/infopath/2007/PartnerControls">Briefings</TermName>
          <TermId xmlns="http://schemas.microsoft.com/office/infopath/2007/PartnerControls">6f017f24-691e-4734-983c-33cb8625e85e</TermId>
        </TermInfo>
      </Terms>
    </jaf4cee1310e4798ade64fc913e14712>
    <Category_ xmlns="e7f465d6-1132-4325-8be5-f2952c7a911e">HIEA Technical Forum August 2016</Category_>
    <Product xmlns="e7f465d6-1132-4325-8be5-f2952c7a911e">Recommendations and Next Steps</Product>
    <_dlc_DocId xmlns="e7f465d6-1132-4325-8be5-f2952c7a911e">MA24ASH6SKF3-453-2363</_dlc_DocId>
    <TaxCatchAll xmlns="e7f465d6-1132-4325-8be5-f2952c7a911e">
      <Value>169</Value>
      <Value>511</Value>
    </TaxCatchAll>
    <Document_x0020_Type xmlns="e7f465d6-1132-4325-8be5-f2952c7a911e" xsi:nil="true"/>
    <_dlc_DocIdUrl xmlns="e7f465d6-1132-4325-8be5-f2952c7a911e">
      <Url>https://intelshare.intelink.gov/sites/ipo/IPOHome/_layouts/15/DocIdRedir.aspx?ID=MA24ASH6SKF3-453-2363</Url>
      <Description>MA24ASH6SKF3-453-2363</Description>
    </_dlc_DocIdUrl>
    <TaxKeywordTaxHTField xmlns="e7f465d6-1132-4325-8be5-f2952c7a911e">
      <Terms xmlns="http://schemas.microsoft.com/office/infopath/2007/PartnerControls"/>
    </TaxKeywordTaxHTField>
    <IconOverlay xmlns="http://schemas.microsoft.com/sharepoint/v4" xsi:nil="true"/>
    <Package xmlns="e7f465d6-1132-4325-8be5-f2952c7a911e" xsi:nil="true"/>
    <_Status xmlns="http://schemas.microsoft.com/sharepoint/v3/fields" xsi:nil="tru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B63D393-5043-4E91-A22A-50236794F7CB}">
  <ds:schemaRefs>
    <ds:schemaRef ds:uri="http://schemas.microsoft.com/sharepoint/events"/>
  </ds:schemaRefs>
</ds:datastoreItem>
</file>

<file path=customXml/itemProps2.xml><?xml version="1.0" encoding="utf-8"?>
<ds:datastoreItem xmlns:ds="http://schemas.openxmlformats.org/officeDocument/2006/customXml" ds:itemID="{E0C04921-5B67-42DD-B421-9CBA16D4BE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e7f465d6-1132-4325-8be5-f2952c7a911e"/>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04BA6D-03E5-4974-8047-254891C82ACA}">
  <ds:schemaRefs>
    <ds:schemaRef ds:uri="http://schemas.microsoft.com/sharepoint/v4"/>
    <ds:schemaRef ds:uri="http://schemas.microsoft.com/sharepoint/v3/fields"/>
    <ds:schemaRef ds:uri="http://schemas.openxmlformats.org/package/2006/metadata/core-properties"/>
    <ds:schemaRef ds:uri="http://purl.org/dc/elements/1.1/"/>
    <ds:schemaRef ds:uri="http://schemas.microsoft.com/office/infopath/2007/PartnerControls"/>
    <ds:schemaRef ds:uri="http://purl.org/dc/terms/"/>
    <ds:schemaRef ds:uri="e7f465d6-1132-4325-8be5-f2952c7a911e"/>
    <ds:schemaRef ds:uri="http://schemas.microsoft.com/office/2006/documentManagement/types"/>
    <ds:schemaRef ds:uri="http://schemas.microsoft.com/office/2006/metadata/properties"/>
    <ds:schemaRef ds:uri="http://www.w3.org/XML/1998/namespace"/>
    <ds:schemaRef ds:uri="http://purl.org/dc/dcmitype/"/>
  </ds:schemaRefs>
</ds:datastoreItem>
</file>

<file path=customXml/itemProps4.xml><?xml version="1.0" encoding="utf-8"?>
<ds:datastoreItem xmlns:ds="http://schemas.openxmlformats.org/officeDocument/2006/customXml" ds:itemID="{91C55A84-50E8-46EC-8215-FC6D94F301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33561</TotalTime>
  <Words>4660</Words>
  <Application>Microsoft Office PowerPoint</Application>
  <PresentationFormat>On-screen Show (4:3)</PresentationFormat>
  <Paragraphs>793</Paragraphs>
  <Slides>31</Slides>
  <Notes>27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31</vt:i4>
      </vt:variant>
    </vt:vector>
  </HeadingPairs>
  <TitlesOfParts>
    <vt:vector size="43" baseType="lpstr">
      <vt:lpstr>ＭＳ Ｐゴシック</vt:lpstr>
      <vt:lpstr>ＭＳ Ｐゴシック</vt:lpstr>
      <vt:lpstr>Arial</vt:lpstr>
      <vt:lpstr>Arial Black</vt:lpstr>
      <vt:lpstr>Arial Narrow</vt:lpstr>
      <vt:lpstr>Calibri</vt:lpstr>
      <vt:lpstr>Courier New</vt:lpstr>
      <vt:lpstr>Times New Roman</vt:lpstr>
      <vt:lpstr>Wingdings</vt:lpstr>
      <vt:lpstr>Wingdings 2</vt:lpstr>
      <vt:lpstr>ICIB Draft Slides 29 April 2015</vt:lpstr>
      <vt:lpstr>Content</vt:lpstr>
      <vt:lpstr>PowerPoint Presentation</vt:lpstr>
      <vt:lpstr>Agenda</vt:lpstr>
      <vt:lpstr>Goal</vt:lpstr>
      <vt:lpstr>PowerPoint Presentation</vt:lpstr>
      <vt:lpstr>Problem Statement / Current State</vt:lpstr>
      <vt:lpstr>Approach Considerations</vt:lpstr>
      <vt:lpstr>Approach:  Integration/Convergence</vt:lpstr>
      <vt:lpstr>Objectives</vt:lpstr>
      <vt:lpstr>Guiding Principles</vt:lpstr>
      <vt:lpstr>Recommendations: Demonstrate the Viability of Integration Via Pilots</vt:lpstr>
      <vt:lpstr>Proposed Solution Step 1 Terminology Foundation</vt:lpstr>
      <vt:lpstr>Clinical Example CIMI-FHIM Integration</vt:lpstr>
      <vt:lpstr>Proposed Solution Step 2    Integrated Model Stack - Each Plays a Role</vt:lpstr>
      <vt:lpstr>Step 3: Proposed Solution  Apps based on Integrated/reusable Models</vt:lpstr>
      <vt:lpstr>Step 4: Proposed Solution  High Level Architectural View</vt:lpstr>
      <vt:lpstr>High Level Work Breakdown</vt:lpstr>
      <vt:lpstr>Recommended:  Skin Assessment / ADL / PC Wound Care  </vt:lpstr>
      <vt:lpstr>Attributes of Success</vt:lpstr>
      <vt:lpstr>Questions?</vt:lpstr>
      <vt:lpstr>Details</vt:lpstr>
      <vt:lpstr>Acknowledgement Collaboration that Grows with Strong SME Base</vt:lpstr>
      <vt:lpstr>Back Up Information</vt:lpstr>
      <vt:lpstr>Clinical IT Requirements  Shared Health Information Model</vt:lpstr>
      <vt:lpstr>Model Driven Architecture Vision to seamlessly support developers and implementers   </vt:lpstr>
      <vt:lpstr>PowerPoint Presentation</vt:lpstr>
      <vt:lpstr>MDA Proof of Concept Deliverables</vt:lpstr>
      <vt:lpstr>The Repeatable Process Framework </vt:lpstr>
      <vt:lpstr>SIGG Road Map</vt:lpstr>
      <vt:lpstr>Data Mapping &amp; Transformation: MDMI</vt:lpstr>
      <vt:lpstr>FHIM to FHIR using SIGG</vt:lpstr>
      <vt:lpstr>Clinical Impact – Benefits &amp; Advantages</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Hall Recommendations and Next Steps</dc:title>
  <dc:creator>Michelle Damico</dc:creator>
  <cp:lastModifiedBy>Steve Hufnagel</cp:lastModifiedBy>
  <cp:revision>822</cp:revision>
  <cp:lastPrinted>2015-10-06T15:37:49Z</cp:lastPrinted>
  <dcterms:created xsi:type="dcterms:W3CDTF">2015-04-29T16:14:58Z</dcterms:created>
  <dcterms:modified xsi:type="dcterms:W3CDTF">2016-09-21T12:48:37Z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Keyword">
    <vt:lpwstr/>
  </property>
  <property fmtid="{D5CDD505-2E9C-101B-9397-08002B2CF9AE}" pid="3" name="Capabilities">
    <vt:lpwstr/>
  </property>
  <property fmtid="{D5CDD505-2E9C-101B-9397-08002B2CF9AE}" pid="4" name="mb158b7ab5514029a1a80307056bbfc9">
    <vt:lpwstr/>
  </property>
  <property fmtid="{D5CDD505-2E9C-101B-9397-08002B2CF9AE}" pid="5" name="ad2c35a0f49e4bd58fb674e996570462">
    <vt:lpwstr/>
  </property>
  <property fmtid="{D5CDD505-2E9C-101B-9397-08002B2CF9AE}" pid="6" name="ContentTypeId">
    <vt:lpwstr>0x010100C8D0D8E0190B234A9461DA2A28FEAEDC00CB6B3C607C170E4694AE1E28B67ABCA3</vt:lpwstr>
  </property>
  <property fmtid="{D5CDD505-2E9C-101B-9397-08002B2CF9AE}" pid="7" name="Doc Type">
    <vt:lpwstr>169;#Briefings|6f017f24-691e-4734-983c-33cb8625e85e</vt:lpwstr>
  </property>
  <property fmtid="{D5CDD505-2E9C-101B-9397-08002B2CF9AE}" pid="8" name="Records_x0020_Management_x0020_Series">
    <vt:lpwstr/>
  </property>
  <property fmtid="{D5CDD505-2E9C-101B-9397-08002B2CF9AE}" pid="9" name="Organization">
    <vt:lpwstr>511;#Technical Team|aba247a0-ed21-4eb6-bee3-a6ac7bafd3b0</vt:lpwstr>
  </property>
  <property fmtid="{D5CDD505-2E9C-101B-9397-08002B2CF9AE}" pid="10" name="_dlc_DocIdItemGuid">
    <vt:lpwstr>b41317a5-3268-4d2b-b90e-c3a5ba0389fe</vt:lpwstr>
  </property>
  <property fmtid="{D5CDD505-2E9C-101B-9397-08002B2CF9AE}" pid="11" name="Records Management Series">
    <vt:lpwstr/>
  </property>
</Properties>
</file>