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9" r:id="rId2"/>
    <p:sldId id="396" r:id="rId3"/>
    <p:sldId id="397" r:id="rId4"/>
    <p:sldId id="398" r:id="rId5"/>
    <p:sldId id="399" r:id="rId6"/>
    <p:sldId id="401" r:id="rId7"/>
    <p:sldId id="402" r:id="rId8"/>
    <p:sldId id="403" r:id="rId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artment of Health and Human Services" initials="HHS" lastIdx="3" clrIdx="0"/>
  <p:cmAuthor id="1" name="Shannon Leigh" initials="SL" lastIdx="0" clrIdx="1"/>
  <p:cmAuthor id="2" name="Nicole Kegler" initials="NK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D"/>
    <a:srgbClr val="013F80"/>
    <a:srgbClr val="A7101D"/>
    <a:srgbClr val="4E6A9B"/>
    <a:srgbClr val="72899B"/>
    <a:srgbClr val="7E9EC1"/>
    <a:srgbClr val="00529B"/>
    <a:srgbClr val="540000"/>
    <a:srgbClr val="E6D98E"/>
    <a:srgbClr val="005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3" autoAdjust="0"/>
    <p:restoredTop sz="97930" autoAdjust="0"/>
  </p:normalViewPr>
  <p:slideViewPr>
    <p:cSldViewPr>
      <p:cViewPr>
        <p:scale>
          <a:sx n="80" d="100"/>
          <a:sy n="80" d="100"/>
        </p:scale>
        <p:origin x="-1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14EDE2D-EC56-433F-8C09-5AB5E3D21CA8}" type="datetime1">
              <a:rPr lang="en-US"/>
              <a:pPr>
                <a:defRPr/>
              </a:pPr>
              <a:t>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C70B30E-7839-43F2-B49E-6557A2D9D9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14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C48A32B-ADD7-4DCB-BDED-E132697DC085}" type="datetime1">
              <a:rPr lang="en-US"/>
              <a:pPr>
                <a:defRPr/>
              </a:pPr>
              <a:t>2/7/2014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CFAE4A0-4829-4A3B-8A22-27E8ACCCEA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88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9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FAE4A0-4829-4A3B-8A22-27E8ACCCEAA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6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340EA-0058-43B4-8B25-D9789CBFDA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5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Federal Health Architecture&#10;Strengthening Healthcare Communities&#10;&#10;Department of Health and Human Services&#10;&#10;Office of the National Coordinator for Health IT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1430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400800" y="57150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E3F78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D59F-D14E-4A8A-A8E7-EBF7933654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EF3AE-E112-4E7B-9E21-C8695E977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0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4375" y="152400"/>
            <a:ext cx="20796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00" y="152400"/>
            <a:ext cx="608647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4BE72-A1F1-4649-96B7-836DF365FA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Federal Health Architecture&#10;Strengthening Healthcare Communities&#10;&#10;Department of Health and Human Services&#10;&#10;Office of the National Coordinator for Health IT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1430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400800" y="57150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E3F78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7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3F8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396902"/>
          </a:xfrm>
          <a:prstGeom prst="rect">
            <a:avLst/>
          </a:prstGeom>
          <a:ln/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fld id="{B13E2F6E-E358-4F85-9601-7B9F85F552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4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432A9-F1F3-4237-8CFB-140FB0671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8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D4E14-4EB8-4200-AD37-52E9C44B2D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9DB5E-7A64-473C-B4D4-D667A373BF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93C9-C122-477C-80AF-3C5A096C53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7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ED5B6-6634-4D3E-903D-5279E4814C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5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6302" y="638489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C1341-42E6-4D80-A824-0490F20B1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337300"/>
            <a:ext cx="91440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A9AAAD">
                  <a:alpha val="57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1452549" y="0"/>
            <a:ext cx="7691451" cy="381000"/>
          </a:xfrm>
          <a:prstGeom prst="rect">
            <a:avLst/>
          </a:prstGeom>
          <a:solidFill>
            <a:srgbClr val="013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AutoShape 8"/>
          <p:cNvSpPr>
            <a:spLocks noChangeArrowheads="1"/>
          </p:cNvSpPr>
          <p:nvPr/>
        </p:nvSpPr>
        <p:spPr bwMode="auto">
          <a:xfrm rot="5400000">
            <a:off x="-266148" y="254000"/>
            <a:ext cx="2362200" cy="1828800"/>
          </a:xfrm>
          <a:prstGeom prst="rtTriangle">
            <a:avLst/>
          </a:prstGeom>
          <a:gradFill rotWithShape="0">
            <a:gsLst>
              <a:gs pos="0">
                <a:srgbClr val="A9AAA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0" y="279400"/>
            <a:ext cx="152400" cy="711200"/>
          </a:xfrm>
          <a:prstGeom prst="rect">
            <a:avLst/>
          </a:prstGeom>
          <a:solidFill>
            <a:srgbClr val="013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10"/>
          <p:cNvSpPr>
            <a:spLocks noChangeArrowheads="1"/>
          </p:cNvSpPr>
          <p:nvPr/>
        </p:nvSpPr>
        <p:spPr bwMode="auto">
          <a:xfrm>
            <a:off x="119049" y="139700"/>
            <a:ext cx="9024951" cy="1155700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6892" y="152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4" name="Picture 10" descr="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17488"/>
            <a:ext cx="985837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9968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777-10F0-48A4-A36C-025C1976E4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1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13F8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F78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rgbClr val="3E3F7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C3E3D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C3E3D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C3E3D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C3E3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Architecture &amp; Modeling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Workgroup Meeting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6482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254D"/>
                </a:solidFill>
              </a:rPr>
              <a:t>February 11, 2014</a:t>
            </a:r>
            <a:endParaRPr lang="en-US" sz="2000" i="1" dirty="0">
              <a:solidFill>
                <a:srgbClr val="0025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447800"/>
            <a:ext cx="74676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3E3F7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3C3E3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3C3E3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C3E3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C3E3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C3E3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C3E3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C3E3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C3E3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pitchFamily="34" charset="-128"/>
                <a:cs typeface="ＭＳ Ｐゴシック" pitchFamily="34" charset="-128"/>
              </a:rPr>
              <a:t>Roll Call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pitchFamily="34" charset="-128"/>
                <a:cs typeface="ＭＳ Ｐゴシック" pitchFamily="34" charset="-128"/>
              </a:rPr>
              <a:t>Changes to the A&amp;M WG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pitchFamily="34" charset="-128"/>
                <a:cs typeface="ＭＳ Ｐゴシック" pitchFamily="34" charset="-128"/>
              </a:rPr>
              <a:t>Federal Health Information Model (FHIM) WG Update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pitchFamily="34" charset="-128"/>
                <a:cs typeface="ＭＳ Ｐゴシック" pitchFamily="34" charset="-128"/>
              </a:rPr>
              <a:t>FHIM Initiative Status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pitchFamily="34" charset="-128"/>
                <a:cs typeface="ＭＳ Ｐゴシック" pitchFamily="34" charset="-128"/>
              </a:rPr>
              <a:t>FHIM Oversight WG Monthly Meeting</a:t>
            </a:r>
          </a:p>
          <a:p>
            <a:pPr lvl="1"/>
            <a:endParaRPr lang="en-US" sz="2000" dirty="0" smtClean="0">
              <a:latin typeface="Arial" charset="0"/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7514D-9026-47EB-AD9A-E83B599CF2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7514D-9026-47EB-AD9A-E83B599CF2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819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13F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13F8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13F8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13F8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13F8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F78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F78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F78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E3F78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algn="ctr"/>
            <a:r>
              <a:rPr lang="en-US" sz="3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rPr>
              <a:t>Roll Call</a:t>
            </a:r>
            <a:endParaRPr 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ＭＳ Ｐゴシック" pitchFamily="34" charset="-128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04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6962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pitchFamily="34" charset="-128"/>
                <a:cs typeface="ＭＳ Ｐゴシック" pitchFamily="34" charset="-128"/>
              </a:rPr>
              <a:t>Changes </a:t>
            </a:r>
            <a:r>
              <a:rPr lang="en-US" dirty="0">
                <a:latin typeface="Arial" charset="0"/>
                <a:ea typeface="ＭＳ Ｐゴシック" pitchFamily="34" charset="-128"/>
                <a:cs typeface="ＭＳ Ｐゴシック" pitchFamily="34" charset="-128"/>
              </a:rPr>
              <a:t>to the A&amp;M WG</a:t>
            </a:r>
            <a:br>
              <a:rPr lang="en-US" dirty="0">
                <a:latin typeface="Arial" charset="0"/>
                <a:ea typeface="ＭＳ Ｐゴシック" pitchFamily="34" charset="-128"/>
                <a:cs typeface="ＭＳ Ｐゴシック" pitchFamily="34" charset="-128"/>
              </a:rPr>
            </a:br>
            <a:endParaRPr lang="en-US" dirty="0">
              <a:solidFill>
                <a:srgbClr val="FF0000"/>
              </a:solidFill>
              <a:latin typeface="Arial" charset="0"/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20000" cy="46482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Enterprise Architecture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A&amp;M workgroup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may be revised per recommendations from the MB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FHA is currently determining how the A&amp;M's enterprise view can be best leveraged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within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centralized Collaboration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Coordination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Workgroup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53B20-BB89-4996-81DB-09691434BD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  <a:cs typeface="ＭＳ Ｐゴシック" pitchFamily="34" charset="-128"/>
              </a:rPr>
              <a:t>Federal Health Information Model </a:t>
            </a:r>
            <a:r>
              <a:rPr lang="en-US" dirty="0" smtClean="0">
                <a:latin typeface="Arial" charset="0"/>
                <a:ea typeface="ＭＳ Ｐゴシック" pitchFamily="34" charset="-128"/>
                <a:cs typeface="ＭＳ Ｐゴシック" pitchFamily="34" charset="-128"/>
              </a:rPr>
              <a:t/>
            </a:r>
            <a:br>
              <a:rPr lang="en-US" dirty="0" smtClean="0">
                <a:latin typeface="Arial" charset="0"/>
                <a:ea typeface="ＭＳ Ｐゴシック" pitchFamily="34" charset="-128"/>
                <a:cs typeface="ＭＳ Ｐゴシック" pitchFamily="34" charset="-128"/>
              </a:rPr>
            </a:br>
            <a:r>
              <a:rPr lang="en-US" dirty="0" smtClean="0">
                <a:latin typeface="Arial" charset="0"/>
                <a:ea typeface="ＭＳ Ｐゴシック" pitchFamily="34" charset="-128"/>
                <a:cs typeface="ＭＳ Ｐゴシック" pitchFamily="34" charset="-128"/>
              </a:rPr>
              <a:t>(</a:t>
            </a:r>
            <a:r>
              <a:rPr lang="en-US" dirty="0">
                <a:latin typeface="Arial" charset="0"/>
                <a:ea typeface="ＭＳ Ｐゴシック" pitchFamily="34" charset="-128"/>
                <a:cs typeface="ＭＳ Ｐゴシック" pitchFamily="34" charset="-128"/>
              </a:rPr>
              <a:t>FHIM) </a:t>
            </a:r>
            <a:r>
              <a:rPr lang="en-US" dirty="0" smtClean="0">
                <a:latin typeface="Arial" charset="0"/>
                <a:ea typeface="ＭＳ Ｐゴシック" pitchFamily="34" charset="-128"/>
                <a:cs typeface="ＭＳ Ｐゴシック" pitchFamily="34" charset="-128"/>
              </a:rPr>
              <a:t>WG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620000" cy="46482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 smtClean="0"/>
              <a:t>FHIM Expectations </a:t>
            </a:r>
            <a:r>
              <a:rPr lang="en-US" altLang="en-US" dirty="0"/>
              <a:t>(in combination with MDHT) </a:t>
            </a:r>
            <a:endParaRPr lang="en-US" altLang="en-US" dirty="0" smtClean="0"/>
          </a:p>
          <a:p>
            <a:pPr lvl="2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 smtClean="0"/>
              <a:t>Become </a:t>
            </a:r>
            <a:r>
              <a:rPr lang="en-US" altLang="en-US" dirty="0"/>
              <a:t>the basis for a model driven architecture approach to generating HIE implementation standards to achieve full health interoperability</a:t>
            </a:r>
          </a:p>
          <a:p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53B20-BB89-4996-81DB-09691434BD7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696200" cy="1143000"/>
          </a:xfrm>
        </p:spPr>
        <p:txBody>
          <a:bodyPr/>
          <a:lstStyle/>
          <a:p>
            <a:r>
              <a:rPr lang="en-US" dirty="0"/>
              <a:t>FHIM Initiative Status</a:t>
            </a:r>
            <a:r>
              <a:rPr lang="en-US" sz="2000" dirty="0" smtClean="0"/>
              <a:t>	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53B20-BB89-4996-81DB-09691434BD7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589964"/>
            <a:ext cx="6477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  <a:sym typeface="Arial" charset="0"/>
              </a:rPr>
              <a:t>Current status of the FHIM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  <a:sym typeface="Arial" charset="0"/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  <a:sym typeface="Arial" charset="0"/>
              </a:rPr>
              <a:t>Readiness for implementation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Lucida Grande" charset="0"/>
              <a:cs typeface="Lucida Grande" charset="0"/>
              <a:sym typeface="Arial" charset="0"/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Lucida Grande" charset="0"/>
                <a:cs typeface="Lucida Grande" charset="0"/>
                <a:sym typeface="Arial" charset="0"/>
              </a:rPr>
              <a:t>How federal partners can use the FHIM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Lucida Grande" charset="0"/>
              <a:cs typeface="Lucida Grande" charset="0"/>
              <a:sym typeface="Arial" charset="0"/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  <a:sym typeface="Arial" charset="0"/>
              </a:rPr>
              <a:t>Obstacles to leveraging the FHIM</a:t>
            </a:r>
          </a:p>
        </p:txBody>
      </p:sp>
    </p:spTree>
    <p:extLst>
      <p:ext uri="{BB962C8B-B14F-4D97-AF65-F5344CB8AC3E}">
        <p14:creationId xmlns:p14="http://schemas.microsoft.com/office/powerpoint/2010/main" val="30868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FHIM Oversight WG Monthly Meeting</a:t>
            </a:r>
            <a:r>
              <a:rPr lang="en-US" sz="2000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467600" cy="5257800"/>
          </a:xfrm>
        </p:spPr>
        <p:txBody>
          <a:bodyPr/>
          <a:lstStyle/>
          <a:p>
            <a:pPr marL="304800" indent="-304800">
              <a:buClr>
                <a:srgbClr val="000000"/>
              </a:buClr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  <a:sym typeface="Arial" charset="0"/>
              </a:rPr>
              <a:t>Potential topics for WG calls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  <a:p>
            <a:pPr lvl="1"/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interoperability use cases for which an HIE implementation standard is needed</a:t>
            </a:r>
          </a:p>
          <a:p>
            <a:pPr lvl="1"/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modeling priorities to support the use cases</a:t>
            </a:r>
          </a:p>
          <a:p>
            <a:pPr lvl="1"/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resources to accomplish priority work (information and terminology modelers and SMEs)</a:t>
            </a:r>
          </a:p>
          <a:p>
            <a:pPr lvl="1"/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 high-level schedule for completing the work</a:t>
            </a:r>
          </a:p>
          <a:p>
            <a:pPr lvl="1"/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at least two federal partners who will test and implement the draft HIE implementation standard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53B20-BB89-4996-81DB-09691434BD7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696200" cy="1143000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pitchFamily="34" charset="-128"/>
                <a:cs typeface="ＭＳ Ｐゴシック" pitchFamily="34" charset="-128"/>
              </a:rPr>
              <a:t>Open Discussion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53B20-BB89-4996-81DB-09691434BD7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A Template">
  <a:themeElements>
    <a:clrScheme name="Custom 1">
      <a:dk1>
        <a:srgbClr val="000000"/>
      </a:dk1>
      <a:lt1>
        <a:srgbClr val="FFFFFF"/>
      </a:lt1>
      <a:dk2>
        <a:srgbClr val="343370"/>
      </a:dk2>
      <a:lt2>
        <a:srgbClr val="808080"/>
      </a:lt2>
      <a:accent1>
        <a:srgbClr val="D2E2B4"/>
      </a:accent1>
      <a:accent2>
        <a:srgbClr val="608C2D"/>
      </a:accent2>
      <a:accent3>
        <a:srgbClr val="FFFFFF"/>
      </a:accent3>
      <a:accent4>
        <a:srgbClr val="000000"/>
      </a:accent4>
      <a:accent5>
        <a:srgbClr val="E5EED6"/>
      </a:accent5>
      <a:accent6>
        <a:srgbClr val="567E28"/>
      </a:accent6>
      <a:hlink>
        <a:srgbClr val="365D75"/>
      </a:hlink>
      <a:folHlink>
        <a:srgbClr val="B97A2C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 Template</Template>
  <TotalTime>3321</TotalTime>
  <Words>209</Words>
  <Application>Microsoft Office PowerPoint</Application>
  <PresentationFormat>On-screen Show (4:3)</PresentationFormat>
  <Paragraphs>42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FHA Template</vt:lpstr>
      <vt:lpstr>Architecture &amp; Modeling  Workgroup Meeting</vt:lpstr>
      <vt:lpstr>Agenda</vt:lpstr>
      <vt:lpstr>PowerPoint Presentation</vt:lpstr>
      <vt:lpstr>Changes to the A&amp;M WG </vt:lpstr>
      <vt:lpstr>Federal Health Information Model  (FHIM) WG Update</vt:lpstr>
      <vt:lpstr>FHIM Initiative Status   </vt:lpstr>
      <vt:lpstr>FHIM Oversight WG Monthly Meeting   </vt:lpstr>
      <vt:lpstr>Open Discussion</vt:lpstr>
    </vt:vector>
  </TitlesOfParts>
  <Company>Vangent,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Lidström, N. Håkan</dc:creator>
  <cp:lastModifiedBy>Nicole Kegler</cp:lastModifiedBy>
  <cp:revision>147</cp:revision>
  <dcterms:created xsi:type="dcterms:W3CDTF">2012-09-17T17:13:15Z</dcterms:created>
  <dcterms:modified xsi:type="dcterms:W3CDTF">2014-02-07T17:44:29Z</dcterms:modified>
</cp:coreProperties>
</file>