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G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72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7008B-8061-C041-9948-3DBCD691C62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D56DA-CB85-9248-B450-C0BCC63D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64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7BB35-D883-4643-A18B-9E7BE051738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8D925-97A2-5844-9090-439A95D38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47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6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7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8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9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jpeg"/><Relationship Id="rId3" Type="http://schemas.openxmlformats.org/officeDocument/2006/relationships/image" Target="../media/image2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86290" y="1753862"/>
            <a:ext cx="5257710" cy="3196465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0958" y="1988741"/>
            <a:ext cx="4688374" cy="1470025"/>
          </a:xfrm>
        </p:spPr>
        <p:txBody>
          <a:bodyPr lIns="91440" rIns="91440" anchor="t">
            <a:no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0958" y="3468394"/>
            <a:ext cx="4688374" cy="80129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170363" y="4279719"/>
            <a:ext cx="4689475" cy="452437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6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52881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6D40-8719-45EC-8B0D-45D0D1C001C8}" type="datetime4">
              <a:rPr lang="en-US" smtClean="0"/>
              <a:t>April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6038899" y="1475496"/>
            <a:ext cx="263347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956863" y="1475496"/>
            <a:ext cx="0" cy="452596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473225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3177207" y="1475496"/>
            <a:ext cx="0" cy="452596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endParaRPr lang="en-US" dirty="0" smtClean="0"/>
          </a:p>
        </p:txBody>
      </p:sp>
      <p:sp>
        <p:nvSpPr>
          <p:cNvPr id="22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2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52881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3C4-45D2-4986-8157-21B0B6239D77}" type="datetime4">
              <a:rPr lang="en-US" smtClean="0"/>
              <a:t>April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6038899" y="1475496"/>
            <a:ext cx="263347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56863" y="1475496"/>
            <a:ext cx="0" cy="452596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473225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3177207" y="1475496"/>
            <a:ext cx="0" cy="452596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8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964A-0DBD-4852-8FAB-EF15CA60C5FA}" type="datetime4">
              <a:rPr lang="en-US" smtClean="0"/>
              <a:t>April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endParaRPr lang="en-US" dirty="0" smtClean="0"/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HA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66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1EA5-3B8D-409D-815D-A9E71C1DBC76}" type="datetime4">
              <a:rPr lang="en-US" smtClean="0"/>
              <a:t>April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HA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9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61A-B1C3-42EA-BF14-C968EFB29260}" type="datetime4">
              <a:rPr lang="en-US" smtClean="0"/>
              <a:t>April 12,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FHA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11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w/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660401" y="1475496"/>
            <a:ext cx="5026399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88441"/>
            <a:ext cx="3008313" cy="3613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E4B7-B910-4AAB-9525-DF624DE1B649}" type="datetime4">
              <a:rPr lang="en-US" smtClean="0"/>
              <a:t>April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1475496"/>
            <a:ext cx="3008313" cy="912946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endParaRPr lang="en-US" dirty="0" smtClean="0"/>
          </a:p>
        </p:txBody>
      </p:sp>
      <p:sp>
        <p:nvSpPr>
          <p:cNvPr id="11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FHA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3560065" y="1475496"/>
            <a:ext cx="0" cy="452596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423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88441"/>
            <a:ext cx="3008313" cy="3613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F3DE-D821-4A3F-B7C0-5BE1EDF43F06}" type="datetime4">
              <a:rPr lang="en-US" smtClean="0"/>
              <a:t>April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1475496"/>
            <a:ext cx="3008313" cy="912946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FHA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3660401" y="1475496"/>
            <a:ext cx="5026399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3560065" y="1475496"/>
            <a:ext cx="0" cy="452596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673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32021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7072-9CB6-4EB8-AF21-D15A47C4E293}" type="datetime4">
              <a:rPr lang="en-US" smtClean="0"/>
              <a:t>April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FHA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7" y="4946226"/>
            <a:ext cx="1131750" cy="113175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0" y="5367338"/>
            <a:ext cx="7320803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396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98"/>
            <a:ext cx="8229600" cy="45666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DAD9-9526-4477-AFD8-530832DC1550}" type="datetime4">
              <a:rPr lang="en-US" smtClean="0"/>
              <a:t>April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endParaRPr lang="en-US" dirty="0" smtClean="0"/>
          </a:p>
        </p:txBody>
      </p:sp>
      <p:sp>
        <p:nvSpPr>
          <p:cNvPr id="8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FHA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71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98"/>
            <a:ext cx="8229600" cy="45666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775F-B2FE-4BBD-8B3D-9E299C808B3D}" type="datetime4">
              <a:rPr lang="en-US" smtClean="0"/>
              <a:t>April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FHA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1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763819"/>
            <a:ext cx="5257710" cy="3196465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668" y="3044799"/>
            <a:ext cx="4688374" cy="1470025"/>
          </a:xfrm>
        </p:spPr>
        <p:txBody>
          <a:bodyPr lIns="91440" rIns="91440" anchor="t">
            <a:no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668" y="4524452"/>
            <a:ext cx="4688374" cy="80129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84073" y="5335777"/>
            <a:ext cx="4689475" cy="452437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97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ertical Text Placeholder 2"/>
          <p:cNvSpPr>
            <a:spLocks noGrp="1"/>
          </p:cNvSpPr>
          <p:nvPr>
            <p:ph type="body" orient="vert" idx="13"/>
          </p:nvPr>
        </p:nvSpPr>
        <p:spPr>
          <a:xfrm>
            <a:off x="457200" y="274638"/>
            <a:ext cx="6975656" cy="572077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2677" y="578991"/>
            <a:ext cx="1131750" cy="4221026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E58C-3D63-4A4A-A2D2-28EFCFEBDAB5}" type="datetime4">
              <a:rPr lang="en-US" smtClean="0"/>
              <a:t>April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529959" y="274638"/>
            <a:ext cx="0" cy="585152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FHA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7" y="49462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75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for Co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DC98-A12A-4729-8922-A46A935D3E5F}" type="datetime4">
              <a:rPr lang="en-US" smtClean="0"/>
              <a:t>April 12,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3324232"/>
            <a:ext cx="6185023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1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 dirty="0" smtClean="0"/>
              <a:t>See you soon</a:t>
            </a:r>
          </a:p>
        </p:txBody>
      </p:sp>
      <p:sp>
        <p:nvSpPr>
          <p:cNvPr id="9" name="Title 16"/>
          <p:cNvSpPr>
            <a:spLocks noGrp="1"/>
          </p:cNvSpPr>
          <p:nvPr>
            <p:ph type="title" hasCustomPrompt="1"/>
          </p:nvPr>
        </p:nvSpPr>
        <p:spPr>
          <a:xfrm>
            <a:off x="0" y="2399747"/>
            <a:ext cx="6185023" cy="915178"/>
          </a:xfrm>
        </p:spPr>
        <p:txBody>
          <a:bodyPr>
            <a:noAutofit/>
          </a:bodyPr>
          <a:lstStyle>
            <a:lvl1pPr algn="r">
              <a:lnSpc>
                <a:spcPct val="70000"/>
              </a:lnSpc>
              <a:defRPr sz="3600" b="1"/>
            </a:lvl1pPr>
          </a:lstStyle>
          <a:p>
            <a:r>
              <a:rPr lang="en-US" dirty="0" smtClean="0"/>
              <a:t>THANKS FOR</a:t>
            </a:r>
            <a:br>
              <a:rPr lang="en-US" dirty="0" smtClean="0"/>
            </a:br>
            <a:r>
              <a:rPr lang="en-US" dirty="0" smtClean="0"/>
              <a:t>COMING</a:t>
            </a:r>
            <a:endParaRPr lang="en-US" dirty="0"/>
          </a:p>
        </p:txBody>
      </p:sp>
      <p:pic>
        <p:nvPicPr>
          <p:cNvPr id="10" name="Picture 9" descr="FHA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428" y="1960841"/>
            <a:ext cx="2051688" cy="20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66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617A06-EDAD-4CFE-A90F-E7E587626344}" type="datetime4">
              <a:rPr lang="en-US" smtClean="0"/>
              <a:t>April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break-time_increments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9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smtClean="0"/>
              <a:t>BREAK TIME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9345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58DE48-2451-4020-98FB-6E4D8A28410D}" type="datetime4">
              <a:rPr lang="en-US" smtClean="0"/>
              <a:t>April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smtClean="0"/>
              <a:t>BREAK TIME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B07D97-A226-409F-B9D3-4E920B3D6588}" type="datetime4">
              <a:rPr lang="en-US" smtClean="0"/>
              <a:t>April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smtClean="0"/>
              <a:t>BREAK TIME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AFD241C-E726-43DE-9A2B-0E3D055E148E}" type="datetime4">
              <a:rPr lang="en-US" smtClean="0"/>
              <a:t>April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smtClean="0"/>
              <a:t>BREAK TIME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5B36F2-F1A8-463F-B7F5-AD8602A55740}" type="datetime4">
              <a:rPr lang="en-US" smtClean="0"/>
              <a:t>April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smtClean="0"/>
              <a:t>BREAK TIME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6CD374D-47EF-4EAD-8992-BA9BDA444AF7}" type="datetime4">
              <a:rPr lang="en-US" smtClean="0"/>
              <a:t>April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smtClean="0"/>
              <a:t>BREAK TIME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0BC968-4BFB-41D1-8370-ADFB75D05B18}" type="datetime4">
              <a:rPr lang="en-US" smtClean="0"/>
              <a:t>April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smtClean="0"/>
              <a:t>BREAK TIME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B4F501-7CD3-4C98-AF22-E617FFA8BC39}" type="datetime4">
              <a:rPr lang="en-US" smtClean="0"/>
              <a:t>April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smtClean="0"/>
              <a:t>BREAK TIME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44825"/>
            <a:ext cx="7772400" cy="1362075"/>
          </a:xfrm>
        </p:spPr>
        <p:txBody>
          <a:bodyPr anchor="b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406900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D2124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C2ED-2B07-4A21-8DFB-4381812B9F33}" type="datetime4">
              <a:rPr lang="en-US" smtClean="0"/>
              <a:t>April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HA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296" y="383803"/>
            <a:ext cx="3199408" cy="319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096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969F41-C37E-49AD-A931-4B5E61DFC9E2}" type="datetime4">
              <a:rPr lang="en-US" smtClean="0"/>
              <a:t>April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smtClean="0"/>
              <a:t>BREAK TIME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6F517D-2FC2-4EF6-96C4-A37D06779C0A}" type="datetime4">
              <a:rPr lang="en-US" smtClean="0"/>
              <a:t>April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smtClean="0"/>
              <a:t>BREAK TIME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79B5C8-270F-477D-833D-F483056D6D3D}" type="datetime4">
              <a:rPr lang="en-US" smtClean="0"/>
              <a:t>April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smtClean="0"/>
              <a:t>BREAK TIME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E96D4A-2FD7-44DB-B9A8-FFA8750BFFE0}" type="datetime4">
              <a:rPr lang="en-US" smtClean="0"/>
              <a:t>April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smtClean="0"/>
              <a:t>BREAK TIME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Tim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4EE4F0-E931-4747-992E-7F137CC83AD8}" type="datetime4">
              <a:rPr lang="en-US" smtClean="0"/>
              <a:t>April 12,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70"/>
            <a:ext cx="2509998" cy="54198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smtClean="0"/>
              <a:t>BREAK TIME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157850" y="1819660"/>
            <a:ext cx="828675" cy="849312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rgbClr val="000000"/>
                </a:solidFill>
              </a:defRPr>
            </a:lvl1pPr>
            <a:lvl2pPr>
              <a:defRPr sz="1600" b="1"/>
            </a:lvl2pPr>
            <a:lvl3pPr>
              <a:defRPr sz="16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793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king Healthcare Communities&#10;Federal Health Architecture&#10;Office of the National Coordinator for Health IT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5656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971800"/>
            <a:ext cx="7772400" cy="762000"/>
          </a:xfrm>
        </p:spPr>
        <p:txBody>
          <a:bodyPr/>
          <a:lstStyle>
            <a:lvl1pPr algn="ctr">
              <a:defRPr sz="3200" spc="16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697912"/>
            <a:ext cx="6400800" cy="5334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143000" y="4556268"/>
            <a:ext cx="6858000" cy="777732"/>
          </a:xfr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619500" y="5318125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2"/>
                </a:solidFill>
                <a:latin typeface="Georgia"/>
                <a:ea typeface="ＭＳ Ｐゴシック" charset="-128"/>
                <a:cs typeface="Georgia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6D5CEDF-97B3-4FDE-84FE-038033614E5B}" type="datetime4">
              <a:rPr lang="en-US" smtClean="0">
                <a:solidFill>
                  <a:srgbClr val="1D165A"/>
                </a:solidFill>
              </a:rPr>
              <a:t>April 12, 2016</a:t>
            </a:fld>
            <a:endParaRPr lang="en-US">
              <a:solidFill>
                <a:srgbClr val="1D1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244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king Healthcare Communities&#10;Federal Health Architecture&#10;Office of the National Coordinator for Health IT&#10;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971800"/>
            <a:ext cx="7772400" cy="762000"/>
          </a:xfrm>
        </p:spPr>
        <p:txBody>
          <a:bodyPr/>
          <a:lstStyle>
            <a:lvl1pPr algn="ctr">
              <a:defRPr sz="3200" spc="16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3697912"/>
            <a:ext cx="6400800" cy="5334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143000" y="4556268"/>
            <a:ext cx="6858000" cy="777732"/>
          </a:xfr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619500" y="5318125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bg1"/>
                </a:solidFill>
                <a:latin typeface="Georgia"/>
                <a:ea typeface="ＭＳ Ｐゴシック" charset="-128"/>
                <a:cs typeface="Georgia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81C1EDC-0D42-4EB6-9235-B8129B5F8FE6}" type="datetime4">
              <a:rPr lang="en-US" smtClean="0">
                <a:solidFill>
                  <a:srgbClr val="FFFFFF"/>
                </a:solidFill>
              </a:rPr>
              <a:t>April 12, 2016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824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g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0" y="2078090"/>
            <a:ext cx="9144000" cy="3296711"/>
          </a:xfrm>
          <a:prstGeom prst="rect">
            <a:avLst/>
          </a:prstGeom>
          <a:solidFill>
            <a:srgbClr val="FFFFFF">
              <a:alpha val="7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411604"/>
            <a:ext cx="7772400" cy="1322196"/>
          </a:xfrm>
        </p:spPr>
        <p:txBody>
          <a:bodyPr/>
          <a:lstStyle>
            <a:lvl1pPr algn="ctr">
              <a:defRPr sz="3200" spc="16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697912"/>
            <a:ext cx="6400800" cy="5334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143000" y="4556268"/>
            <a:ext cx="6858000" cy="777732"/>
          </a:xfr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 descr="FHA-full.png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722" y="507744"/>
            <a:ext cx="3406220" cy="120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153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857500"/>
            <a:ext cx="7696200" cy="1143000"/>
          </a:xfrm>
        </p:spPr>
        <p:txBody>
          <a:bodyPr/>
          <a:lstStyle>
            <a:lvl1pPr algn="ctr">
              <a:defRPr sz="3200">
                <a:solidFill>
                  <a:srgbClr val="013F8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8201" y="6629400"/>
            <a:ext cx="417513" cy="2286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24B2E2D-847C-44E9-B45B-31ED31F92001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6576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8201" y="6629400"/>
            <a:ext cx="417513" cy="2286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24B2E2D-847C-44E9-B45B-31ED31F92001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32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5496"/>
            <a:ext cx="8229600" cy="45666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553B-C3E1-40E8-B9D2-8BD34EFD99EF}" type="datetime4">
              <a:rPr lang="en-US" smtClean="0"/>
              <a:t>April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endParaRPr lang="en-US" dirty="0" smtClean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8" name="Picture 17" descr="FHA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388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 b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 dirty="0" smtClean="0">
                <a:latin typeface="Calibri" panose="020F0502020204030204" pitchFamily="34" charset="0"/>
              </a:defRPr>
            </a:lvl1pPr>
            <a:lvl2pPr>
              <a:defRPr lang="en-US" dirty="0" smtClean="0">
                <a:latin typeface="Calibri" panose="020F0502020204030204" pitchFamily="34" charset="0"/>
              </a:defRPr>
            </a:lvl2pPr>
            <a:lvl3pPr>
              <a:defRPr lang="en-US" dirty="0" smtClean="0">
                <a:latin typeface="Calibri" panose="020F0502020204030204" pitchFamily="34" charset="0"/>
              </a:defRPr>
            </a:lvl3pPr>
            <a:lvl4pPr>
              <a:defRPr lang="en-US" dirty="0" smtClean="0">
                <a:latin typeface="Calibri" panose="020F0502020204030204" pitchFamily="34" charset="0"/>
              </a:defRPr>
            </a:lvl4pPr>
            <a:lvl5pPr>
              <a:defRPr lang="en-US" dirty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8201" y="6629400"/>
            <a:ext cx="417513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24B2E2D-847C-44E9-B45B-31ED31F92001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497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1752600"/>
            <a:ext cx="3733800" cy="4114800"/>
          </a:xfrm>
        </p:spPr>
        <p:txBody>
          <a:bodyPr/>
          <a:lstStyle>
            <a:lvl1pPr>
              <a:defRPr sz="2800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>
              <a:defRPr sz="2400">
                <a:solidFill>
                  <a:schemeClr val="accent1"/>
                </a:solidFill>
                <a:latin typeface="Calibri" panose="020F0502020204030204" pitchFamily="34" charset="0"/>
              </a:defRPr>
            </a:lvl2pPr>
            <a:lvl3pPr>
              <a:defRPr sz="2000">
                <a:solidFill>
                  <a:schemeClr val="accent1"/>
                </a:solidFill>
                <a:latin typeface="Calibri" panose="020F0502020204030204" pitchFamily="34" charset="0"/>
              </a:defRPr>
            </a:lvl3pPr>
            <a:lvl4pPr>
              <a:defRPr sz="1800">
                <a:solidFill>
                  <a:schemeClr val="accent1"/>
                </a:solidFill>
                <a:latin typeface="Calibri" panose="020F0502020204030204" pitchFamily="34" charset="0"/>
              </a:defRPr>
            </a:lvl4pPr>
            <a:lvl5pPr>
              <a:defRPr sz="1800">
                <a:solidFill>
                  <a:schemeClr val="accent1"/>
                </a:solidFill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752600"/>
            <a:ext cx="3733800" cy="4114800"/>
          </a:xfrm>
        </p:spPr>
        <p:txBody>
          <a:bodyPr/>
          <a:lstStyle>
            <a:lvl1pPr>
              <a:defRPr sz="2800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>
              <a:defRPr sz="2400">
                <a:solidFill>
                  <a:schemeClr val="accent1"/>
                </a:solidFill>
                <a:latin typeface="Calibri" panose="020F0502020204030204" pitchFamily="34" charset="0"/>
              </a:defRPr>
            </a:lvl2pPr>
            <a:lvl3pPr>
              <a:defRPr sz="2000">
                <a:solidFill>
                  <a:schemeClr val="accent1"/>
                </a:solidFill>
                <a:latin typeface="Calibri" panose="020F0502020204030204" pitchFamily="34" charset="0"/>
              </a:defRPr>
            </a:lvl3pPr>
            <a:lvl4pPr>
              <a:defRPr sz="1800">
                <a:solidFill>
                  <a:schemeClr val="accent1"/>
                </a:solidFill>
                <a:latin typeface="Calibri" panose="020F0502020204030204" pitchFamily="34" charset="0"/>
              </a:defRPr>
            </a:lvl4pPr>
            <a:lvl5pPr>
              <a:defRPr sz="1800">
                <a:solidFill>
                  <a:schemeClr val="accent1"/>
                </a:solidFill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8201" y="6629400"/>
            <a:ext cx="417513" cy="2286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24B2E2D-847C-44E9-B45B-31ED31F92001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5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07AB-DC8F-4E13-8DC0-6025F5BF10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343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2514600" cy="4114800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1056" y="1752600"/>
            <a:ext cx="2514600" cy="4114800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172200" y="1752600"/>
            <a:ext cx="2514600" cy="4114800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8201" y="6629400"/>
            <a:ext cx="417513" cy="2286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24B2E2D-847C-44E9-B45B-31ED31F92001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673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2514600" cy="2709382"/>
          </a:xfr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1056" y="1752600"/>
            <a:ext cx="2514600" cy="2709382"/>
          </a:xfr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172200" y="1752600"/>
            <a:ext cx="2514600" cy="2709382"/>
          </a:xfr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584815" y="4695828"/>
            <a:ext cx="8104004" cy="1387174"/>
          </a:xfr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8201" y="6629400"/>
            <a:ext cx="417513" cy="2286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24B2E2D-847C-44E9-B45B-31ED31F92001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1126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8201" y="6629400"/>
            <a:ext cx="417513" cy="2286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24B2E2D-847C-44E9-B45B-31ED31F92001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07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5496"/>
            <a:ext cx="8229600" cy="45666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06D-FD53-4248-8A41-8A3D593A166E}" type="datetime4">
              <a:rPr lang="en-US" smtClean="0"/>
              <a:t>April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8" name="Picture 17" descr="FHA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8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A9EE-B848-4AA5-B70E-480D9A09381C}" type="datetime4">
              <a:rPr lang="en-US" smtClean="0"/>
              <a:t>April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endParaRPr lang="en-US" dirty="0" smtClean="0"/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06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CA16-F0E6-40F8-ADFD-1C859395D4C8}" type="datetime4">
              <a:rPr lang="en-US" smtClean="0"/>
              <a:t>April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6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5613" y="1475496"/>
            <a:ext cx="3998544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E7CA-40F5-4FAA-BE52-7ED3B7A07258}" type="datetime4">
              <a:rPr lang="en-US" smtClean="0"/>
              <a:t>April 12,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115258"/>
            <a:ext cx="3996911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endParaRPr lang="en-US" dirty="0" smtClean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8" name="Picture 17" descr="FHA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85921" y="1475496"/>
            <a:ext cx="4000879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6"/>
          </p:nvPr>
        </p:nvSpPr>
        <p:spPr>
          <a:xfrm>
            <a:off x="4687555" y="2115258"/>
            <a:ext cx="3999245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48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5613" y="1475496"/>
            <a:ext cx="3998544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1DAD-203D-4E97-A46E-B7C76F07228F}" type="datetime4">
              <a:rPr lang="en-US" smtClean="0"/>
              <a:t>April 12,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115258"/>
            <a:ext cx="3996911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8" name="Picture 17" descr="FHA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85921" y="1475496"/>
            <a:ext cx="4000879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6"/>
          </p:nvPr>
        </p:nvSpPr>
        <p:spPr>
          <a:xfrm>
            <a:off x="4687555" y="2115258"/>
            <a:ext cx="3999245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36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2.xml"/><Relationship Id="rId13" Type="http://schemas.openxmlformats.org/officeDocument/2006/relationships/image" Target="../media/image20.jpeg"/><Relationship Id="rId14" Type="http://schemas.openxmlformats.org/officeDocument/2006/relationships/image" Target="../media/image21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10623" cy="677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5330"/>
            <a:ext cx="8229600" cy="4800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0FFCF700-3C41-45E1-B5C7-74B7BB4DDEB2}" type="datetime4">
              <a:rPr lang="en-US" smtClean="0"/>
              <a:t>April 12,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6116" y="18678"/>
            <a:ext cx="36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6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52" r:id="rId6"/>
    <p:sldLayoutId id="2147483662" r:id="rId7"/>
    <p:sldLayoutId id="2147483653" r:id="rId8"/>
    <p:sldLayoutId id="2147483663" r:id="rId9"/>
    <p:sldLayoutId id="2147483664" r:id="rId10"/>
    <p:sldLayoutId id="2147483665" r:id="rId11"/>
    <p:sldLayoutId id="2147483654" r:id="rId12"/>
    <p:sldLayoutId id="2147483680" r:id="rId13"/>
    <p:sldLayoutId id="2147483655" r:id="rId14"/>
    <p:sldLayoutId id="2147483656" r:id="rId15"/>
    <p:sldLayoutId id="2147483682" r:id="rId16"/>
    <p:sldLayoutId id="2147483657" r:id="rId17"/>
    <p:sldLayoutId id="2147483658" r:id="rId18"/>
    <p:sldLayoutId id="2147483681" r:id="rId19"/>
    <p:sldLayoutId id="2147483659" r:id="rId20"/>
    <p:sldLayoutId id="2147483679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1" r:id="rId27"/>
    <p:sldLayoutId id="2147483672" r:id="rId28"/>
    <p:sldLayoutId id="2147483673" r:id="rId29"/>
    <p:sldLayoutId id="2147483674" r:id="rId30"/>
    <p:sldLayoutId id="2147483675" r:id="rId31"/>
    <p:sldLayoutId id="2147483676" r:id="rId32"/>
    <p:sldLayoutId id="2147483677" r:id="rId33"/>
    <p:sldLayoutId id="2147483678" r:id="rId3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24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5500" y="1752600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pic>
        <p:nvPicPr>
          <p:cNvPr id="103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914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58201" y="6629400"/>
            <a:ext cx="417513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24B2E2D-847C-44E9-B45B-31ED31F92001}" type="slidenum">
              <a:rPr lang="en-US" altLang="en-US">
                <a:solidFill>
                  <a:srgbClr val="808080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  <p:pic>
        <p:nvPicPr>
          <p:cNvPr id="8" name="Picture 7" descr="Federal Health Architecture Logo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31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spc="100">
          <a:solidFill>
            <a:schemeClr val="accent1"/>
          </a:solidFill>
          <a:latin typeface="Georgia"/>
          <a:ea typeface="MS PGothic" pitchFamily="34" charset="-128"/>
          <a:cs typeface="Georgi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charset="0"/>
          <a:ea typeface="MS PGothic" pitchFamily="34" charset="-128"/>
          <a:cs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charset="0"/>
          <a:ea typeface="MS PGothic" pitchFamily="34" charset="-128"/>
          <a:cs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charset="0"/>
          <a:ea typeface="MS PGothic" pitchFamily="34" charset="-128"/>
          <a:cs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charset="0"/>
          <a:ea typeface="MS PGothic" pitchFamily="34" charset="-128"/>
          <a:cs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10A25"/>
        </a:buClr>
        <a:buChar char="•"/>
        <a:defRPr sz="2800">
          <a:solidFill>
            <a:schemeClr val="accent1"/>
          </a:solidFill>
          <a:latin typeface="Calibri"/>
          <a:ea typeface="MS PGothic" pitchFamily="34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accent1"/>
          </a:solidFill>
          <a:latin typeface="Calibri"/>
          <a:ea typeface="MS PGothic" pitchFamily="34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accent1"/>
          </a:solidFill>
          <a:latin typeface="Calibri"/>
          <a:ea typeface="MS PGothic" pitchFamily="34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rgbClr val="013F80"/>
          </a:solidFill>
          <a:latin typeface="Calibri"/>
          <a:ea typeface="MS PGothic" pitchFamily="34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rgbClr val="013F80"/>
          </a:solidFill>
          <a:latin typeface="Calibri"/>
          <a:ea typeface="MS PGothic" pitchFamily="34" charset="-128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omg.org/spec/MDM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170958" y="1988741"/>
            <a:ext cx="4688374" cy="2472134"/>
          </a:xfrm>
        </p:spPr>
        <p:txBody>
          <a:bodyPr/>
          <a:lstStyle/>
          <a:p>
            <a:pPr algn="ctr"/>
            <a:r>
              <a:rPr lang="en-US" dirty="0" smtClean="0"/>
              <a:t>MDMI Overview</a:t>
            </a:r>
            <a:br>
              <a:rPr lang="en-US" dirty="0" smtClean="0"/>
            </a:br>
            <a:r>
              <a:rPr lang="en-US" dirty="0" smtClean="0"/>
              <a:t>FHA </a:t>
            </a:r>
            <a:r>
              <a:rPr lang="en-US" dirty="0"/>
              <a:t>Architecture &amp; Modeling (A&amp;M) </a:t>
            </a:r>
            <a:r>
              <a:rPr lang="en-US" dirty="0" smtClean="0"/>
              <a:t>WG</a:t>
            </a:r>
            <a:br>
              <a:rPr lang="en-US" dirty="0" smtClean="0"/>
            </a:br>
            <a:r>
              <a:rPr lang="en-US" dirty="0" smtClean="0"/>
              <a:t>April 12,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3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MDMI Map Automation</a:t>
            </a:r>
          </a:p>
          <a:p>
            <a:pPr lvl="1"/>
            <a:r>
              <a:rPr lang="en-US" dirty="0" smtClean="0"/>
              <a:t>CDA</a:t>
            </a:r>
          </a:p>
          <a:p>
            <a:pPr lvl="1"/>
            <a:r>
              <a:rPr lang="en-US" dirty="0" smtClean="0"/>
              <a:t>FHIR</a:t>
            </a:r>
          </a:p>
          <a:p>
            <a:r>
              <a:rPr lang="en-US" dirty="0" smtClean="0"/>
              <a:t>FHIR Mapping </a:t>
            </a:r>
            <a:r>
              <a:rPr lang="en-US" dirty="0" err="1" smtClean="0"/>
              <a:t>Connectathon</a:t>
            </a:r>
            <a:endParaRPr lang="en-US" dirty="0" smtClean="0"/>
          </a:p>
          <a:p>
            <a:pPr lvl="1"/>
            <a:r>
              <a:rPr lang="en-US" dirty="0" smtClean="0"/>
              <a:t>FHIR Based declarative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5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2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Driven Message Interoperability (MDMI)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MDMI is an Object Management Group Standard (OMG) initially focusing on the issues within the financial industry but has been adopted to address integration issues within the health care industry</a:t>
            </a:r>
          </a:p>
          <a:p>
            <a:pPr marL="0" indent="0">
              <a:buNone/>
            </a:pPr>
            <a:r>
              <a:rPr lang="en-US" dirty="0" smtClean="0"/>
              <a:t>Specification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://www.omg.org/spec/MDMI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GitHUB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/MDMI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MDMI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MDMI standard is </a:t>
            </a:r>
            <a:r>
              <a:rPr lang="en-US" dirty="0" smtClean="0"/>
              <a:t>modeled after </a:t>
            </a:r>
            <a:r>
              <a:rPr lang="en-US" dirty="0" smtClean="0"/>
              <a:t>the </a:t>
            </a:r>
            <a:r>
              <a:rPr lang="en-US" dirty="0"/>
              <a:t>C</a:t>
            </a:r>
            <a:r>
              <a:rPr lang="en-US" dirty="0" smtClean="0"/>
              <a:t>anonical </a:t>
            </a:r>
            <a:r>
              <a:rPr lang="en-US" dirty="0" smtClean="0"/>
              <a:t>M</a:t>
            </a:r>
            <a:r>
              <a:rPr lang="en-US" dirty="0" smtClean="0"/>
              <a:t>odel Pattern** approach </a:t>
            </a:r>
            <a:r>
              <a:rPr lang="en-US" dirty="0" smtClean="0"/>
              <a:t>to interoperability. It has three major components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Reference Index </a:t>
            </a:r>
          </a:p>
          <a:p>
            <a:r>
              <a:rPr lang="en-US" dirty="0" smtClean="0"/>
              <a:t>MDMI Map</a:t>
            </a:r>
          </a:p>
          <a:p>
            <a:pPr lvl="1"/>
            <a:r>
              <a:rPr lang="en-US" b="1" dirty="0" smtClean="0"/>
              <a:t>Semantic Model</a:t>
            </a:r>
          </a:p>
          <a:p>
            <a:pPr lvl="1"/>
            <a:r>
              <a:rPr lang="en-US" b="1" dirty="0" smtClean="0"/>
              <a:t>Syntax Model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48401"/>
            <a:ext cx="8763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400" b="1" i="1" dirty="0"/>
              <a:t>* http://</a:t>
            </a:r>
            <a:r>
              <a:rPr lang="en-US" sz="1400" b="1" i="1" dirty="0" err="1"/>
              <a:t>www.enterpriseintegrationpatterns.com</a:t>
            </a:r>
            <a:r>
              <a:rPr lang="en-US" sz="1400" b="1" i="1" dirty="0"/>
              <a:t>/patterns/</a:t>
            </a:r>
            <a:r>
              <a:rPr lang="en-US" sz="1400" b="1" i="1" dirty="0" smtClean="0"/>
              <a:t>messaging/</a:t>
            </a:r>
            <a:r>
              <a:rPr lang="en-US" sz="1400" b="1" i="1" dirty="0" err="1" smtClean="0"/>
              <a:t>CanonicalDataModel.html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293376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Reference Index is a business dictionary defined and maintained independent of maps.  The RI is a collection of “Semantically Clear” definitions. These are defined by using five concepts Object, Object Qualifier, Property, Property Qualifier, an Value Domain.  </a:t>
            </a:r>
          </a:p>
          <a:p>
            <a:pPr marL="0" indent="0">
              <a:buNone/>
            </a:pPr>
            <a:r>
              <a:rPr lang="en-US" dirty="0" smtClean="0"/>
              <a:t>An example is</a:t>
            </a:r>
          </a:p>
          <a:p>
            <a:pPr marL="0" indent="0">
              <a:buNone/>
            </a:pPr>
            <a:r>
              <a:rPr lang="en-US" dirty="0" smtClean="0"/>
              <a:t>Object : Medication</a:t>
            </a:r>
          </a:p>
          <a:p>
            <a:pPr marL="0" indent="0">
              <a:buNone/>
            </a:pPr>
            <a:r>
              <a:rPr lang="en-US" dirty="0" smtClean="0"/>
              <a:t>Object Qualifier : Discharge</a:t>
            </a:r>
          </a:p>
          <a:p>
            <a:pPr marL="0" indent="0">
              <a:buNone/>
            </a:pPr>
            <a:r>
              <a:rPr lang="en-US" dirty="0" smtClean="0"/>
              <a:t>Property : Route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2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MDMI Map - Syntax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MDMI syntax model provides a way to describe the message structure using serialization specifics (XML,JSON) to effectively parse/create the message instance. The result is all MDMI maps describe their syntax regardless of the underlying technology in a similar fashion.  The syntax model themselves can and will have specific extensions to support the technology and the runtime has specific parsers for each technology.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7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MDMI Map: Semantic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Semantic Model defines the “What” is being sent within the message.  It provides a linkage between the Syntax Model and the Reference Index.  This linkage and localized extensions (currently java script) allows the runtime to any two MDMI maps and process a transformation by matching common Reference Index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6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MDMI Runtime Basic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Parse the inbound message leveraging the syntax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Populate the semantic model based on the values obtained from the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Match inbound semantic element with outbound semantic element using the RI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all the matches, process inbound into outbound leveraging the RI structures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Serialize outbound semantic model using outbound syntax model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to Many Runtime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5425262" y="1295400"/>
            <a:ext cx="1127938" cy="751285"/>
          </a:xfrm>
          <a:prstGeom prst="flowChartDocumen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MDMI Map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ONC TOC Ref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807619" y="3791886"/>
            <a:ext cx="1511395" cy="821390"/>
          </a:xfrm>
          <a:prstGeom prst="octagon">
            <a:avLst>
              <a:gd name="adj" fmla="val 29287"/>
            </a:avLst>
          </a:prstGeom>
          <a:ln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OHT MDMI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Runtime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stCxn id="15" idx="1"/>
          </p:cNvCxnSpPr>
          <p:nvPr/>
        </p:nvCxnSpPr>
        <p:spPr bwMode="auto">
          <a:xfrm>
            <a:off x="2875902" y="4186119"/>
            <a:ext cx="931717" cy="4882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33"/>
          <p:cNvCxnSpPr>
            <a:cxnSpLocks noChangeShapeType="1"/>
          </p:cNvCxnSpPr>
          <p:nvPr/>
        </p:nvCxnSpPr>
        <p:spPr bwMode="auto">
          <a:xfrm flipH="1">
            <a:off x="4818748" y="2287512"/>
            <a:ext cx="920935" cy="14742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9" name="AutoShape 8"/>
          <p:cNvSpPr>
            <a:spLocks noChangeArrowheads="1"/>
          </p:cNvSpPr>
          <p:nvPr/>
        </p:nvSpPr>
        <p:spPr bwMode="auto">
          <a:xfrm flipH="1">
            <a:off x="6456109" y="3429000"/>
            <a:ext cx="1240091" cy="709801"/>
          </a:xfrm>
          <a:prstGeom prst="roundRect">
            <a:avLst>
              <a:gd name="adj" fmla="val 16667"/>
            </a:avLst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</a:pP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ONC TOC Ref 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Message</a:t>
            </a:r>
            <a:br>
              <a:rPr lang="en-US" sz="1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>
                <a:latin typeface="Times New Roman" pitchFamily="18" charset="0"/>
                <a:cs typeface="Times New Roman" pitchFamily="18" charset="0"/>
              </a:rPr>
            </a:b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307698" y="4202580"/>
            <a:ext cx="1127125" cy="1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722504" y="1982712"/>
            <a:ext cx="1569398" cy="1805361"/>
            <a:chOff x="2722504" y="1982712"/>
            <a:chExt cx="1569398" cy="1805361"/>
          </a:xfrm>
        </p:grpSpPr>
        <p:cxnSp>
          <p:nvCxnSpPr>
            <p:cNvPr id="12" name="Straight Arrow Connector 36"/>
            <p:cNvCxnSpPr>
              <a:cxnSpLocks noChangeShapeType="1"/>
            </p:cNvCxnSpPr>
            <p:nvPr/>
          </p:nvCxnSpPr>
          <p:spPr bwMode="auto">
            <a:xfrm>
              <a:off x="3505200" y="2663155"/>
              <a:ext cx="786702" cy="112491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13" name="AutoShape 32"/>
            <p:cNvSpPr>
              <a:spLocks noChangeArrowheads="1"/>
            </p:cNvSpPr>
            <p:nvPr/>
          </p:nvSpPr>
          <p:spPr bwMode="auto">
            <a:xfrm>
              <a:off x="2722504" y="1982712"/>
              <a:ext cx="1096963" cy="738585"/>
            </a:xfrm>
            <a:prstGeom prst="flowChartDocumen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Provider</a:t>
              </a:r>
              <a:endParaRPr lang="en-US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MDMI Map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200" y="2828019"/>
            <a:ext cx="2799702" cy="1930821"/>
            <a:chOff x="76200" y="2828019"/>
            <a:chExt cx="2799702" cy="1930821"/>
          </a:xfrm>
        </p:grpSpPr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 flipH="1">
              <a:off x="1676400" y="3831794"/>
              <a:ext cx="1199502" cy="70865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Source 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sz="1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File</a:t>
              </a:r>
              <a:r>
                <a:rPr lang="en-US" sz="1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sz="1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sz="16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</a:br>
              <a:endPara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Can 15"/>
            <p:cNvSpPr/>
            <p:nvPr/>
          </p:nvSpPr>
          <p:spPr bwMode="auto">
            <a:xfrm>
              <a:off x="304800" y="3570596"/>
              <a:ext cx="685800" cy="1188244"/>
            </a:xfrm>
            <a:prstGeom prst="can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7" name="TextBox 27"/>
            <p:cNvSpPr txBox="1">
              <a:spLocks noChangeArrowheads="1"/>
            </p:cNvSpPr>
            <p:nvPr/>
          </p:nvSpPr>
          <p:spPr bwMode="auto">
            <a:xfrm>
              <a:off x="76200" y="2828019"/>
              <a:ext cx="140335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Provider Application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Straight Connector 17"/>
            <p:cNvCxnSpPr>
              <a:stCxn id="16" idx="4"/>
              <a:endCxn id="15" idx="3"/>
            </p:cNvCxnSpPr>
            <p:nvPr/>
          </p:nvCxnSpPr>
          <p:spPr bwMode="auto">
            <a:xfrm>
              <a:off x="990600" y="4164718"/>
              <a:ext cx="685800" cy="21401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AutoShape 32"/>
          <p:cNvSpPr>
            <a:spLocks noChangeArrowheads="1"/>
          </p:cNvSpPr>
          <p:nvPr/>
        </p:nvSpPr>
        <p:spPr bwMode="auto">
          <a:xfrm>
            <a:off x="5577662" y="1373112"/>
            <a:ext cx="1127938" cy="751285"/>
          </a:xfrm>
          <a:prstGeom prst="flowChartDocument">
            <a:avLst/>
          </a:prstGeom>
          <a:solidFill>
            <a:srgbClr val="FF33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MDMI Map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ONC TOC SD</a:t>
            </a: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 flipH="1">
            <a:off x="6629400" y="3581400"/>
            <a:ext cx="1240091" cy="709801"/>
          </a:xfrm>
          <a:prstGeom prst="roundRect">
            <a:avLst>
              <a:gd name="adj" fmla="val 16667"/>
            </a:avLst>
          </a:prstGeom>
          <a:solidFill>
            <a:srgbClr val="FF33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</a:pP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ONC TOC SD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Message</a:t>
            </a:r>
            <a:br>
              <a:rPr lang="en-US" sz="1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>
                <a:latin typeface="Times New Roman" pitchFamily="18" charset="0"/>
                <a:cs typeface="Times New Roman" pitchFamily="18" charset="0"/>
              </a:rPr>
            </a:b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utoShape 32"/>
          <p:cNvSpPr>
            <a:spLocks noChangeArrowheads="1"/>
          </p:cNvSpPr>
          <p:nvPr/>
        </p:nvSpPr>
        <p:spPr bwMode="auto">
          <a:xfrm>
            <a:off x="5730062" y="1454670"/>
            <a:ext cx="1127938" cy="751285"/>
          </a:xfrm>
          <a:prstGeom prst="flowChartDocumen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MDMI Map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HL7 V3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AutoShape 32"/>
          <p:cNvSpPr>
            <a:spLocks noChangeArrowheads="1"/>
          </p:cNvSpPr>
          <p:nvPr/>
        </p:nvSpPr>
        <p:spPr bwMode="auto">
          <a:xfrm>
            <a:off x="5882462" y="1607070"/>
            <a:ext cx="1127938" cy="751285"/>
          </a:xfrm>
          <a:prstGeom prst="flowChartDocumen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MDMI Map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HL7 V2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AutoShape 32"/>
          <p:cNvSpPr>
            <a:spLocks noChangeArrowheads="1"/>
          </p:cNvSpPr>
          <p:nvPr/>
        </p:nvSpPr>
        <p:spPr bwMode="auto">
          <a:xfrm>
            <a:off x="6034862" y="1759470"/>
            <a:ext cx="1127938" cy="751285"/>
          </a:xfrm>
          <a:prstGeom prst="flowChartDocumen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MDMI Map</a:t>
            </a:r>
          </a:p>
          <a:p>
            <a:pPr algn="ctr"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VLER</a:t>
            </a:r>
          </a:p>
        </p:txBody>
      </p:sp>
      <p:sp>
        <p:nvSpPr>
          <p:cNvPr id="24" name="AutoShape 32"/>
          <p:cNvSpPr>
            <a:spLocks noChangeArrowheads="1"/>
          </p:cNvSpPr>
          <p:nvPr/>
        </p:nvSpPr>
        <p:spPr bwMode="auto">
          <a:xfrm>
            <a:off x="6187262" y="1911870"/>
            <a:ext cx="1127938" cy="751285"/>
          </a:xfrm>
          <a:prstGeom prst="flowChartDocument">
            <a:avLst/>
          </a:prstGeom>
          <a:solidFill>
            <a:srgbClr val="CC00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MDMI Map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SSA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 flipH="1">
            <a:off x="6760909" y="3785999"/>
            <a:ext cx="1240091" cy="709801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</a:pP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HL7 V3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Message</a:t>
            </a:r>
            <a:br>
              <a:rPr lang="en-US" sz="1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>
                <a:latin typeface="Times New Roman" pitchFamily="18" charset="0"/>
                <a:cs typeface="Times New Roman" pitchFamily="18" charset="0"/>
              </a:rPr>
            </a:b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 flipH="1">
            <a:off x="6913309" y="3938399"/>
            <a:ext cx="1240091" cy="709801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</a:pP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HL7 V2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Message</a:t>
            </a:r>
            <a:br>
              <a:rPr lang="en-US" sz="1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>
                <a:latin typeface="Times New Roman" pitchFamily="18" charset="0"/>
                <a:cs typeface="Times New Roman" pitchFamily="18" charset="0"/>
              </a:rPr>
            </a:b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AutoShape 8"/>
          <p:cNvSpPr>
            <a:spLocks noChangeArrowheads="1"/>
          </p:cNvSpPr>
          <p:nvPr/>
        </p:nvSpPr>
        <p:spPr bwMode="auto">
          <a:xfrm flipH="1">
            <a:off x="7065709" y="4038600"/>
            <a:ext cx="1240091" cy="709801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</a:pP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VLER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Message</a:t>
            </a:r>
            <a:br>
              <a:rPr lang="en-US" sz="1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>
                <a:latin typeface="Times New Roman" pitchFamily="18" charset="0"/>
                <a:cs typeface="Times New Roman" pitchFamily="18" charset="0"/>
              </a:rPr>
            </a:b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 flipH="1">
            <a:off x="7218109" y="4191000"/>
            <a:ext cx="1240091" cy="709801"/>
          </a:xfrm>
          <a:prstGeom prst="roundRect">
            <a:avLst>
              <a:gd name="adj" fmla="val 16667"/>
            </a:avLst>
          </a:prstGeom>
          <a:solidFill>
            <a:srgbClr val="CC00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</a:pP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SSA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Message</a:t>
            </a:r>
            <a:br>
              <a:rPr lang="en-US" sz="1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>
                <a:latin typeface="Times New Roman" pitchFamily="18" charset="0"/>
                <a:cs typeface="Times New Roman" pitchFamily="18" charset="0"/>
              </a:rPr>
            </a:b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AutoShape 32"/>
          <p:cNvSpPr>
            <a:spLocks noChangeArrowheads="1"/>
          </p:cNvSpPr>
          <p:nvPr/>
        </p:nvSpPr>
        <p:spPr bwMode="auto">
          <a:xfrm>
            <a:off x="6349283" y="2064270"/>
            <a:ext cx="1127938" cy="751285"/>
          </a:xfrm>
          <a:prstGeom prst="flowChartDocument">
            <a:avLst/>
          </a:prstGeom>
          <a:solidFill>
            <a:srgbClr val="CC00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MDMI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Standards Based Maps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flipH="1">
            <a:off x="7363333" y="4343400"/>
            <a:ext cx="1240091" cy="709801"/>
          </a:xfrm>
          <a:prstGeom prst="roundRect">
            <a:avLst>
              <a:gd name="adj" fmla="val 16667"/>
            </a:avLst>
          </a:prstGeom>
          <a:solidFill>
            <a:srgbClr val="CC00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</a:pP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>
                <a:latin typeface="Times New Roman" pitchFamily="18" charset="0"/>
                <a:cs typeface="Times New Roman" pitchFamily="18" charset="0"/>
              </a:rPr>
            </a:b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4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MDMI is more then just a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MDMI provides the ability to compare “apples and oranges” for semantic interoperability and coverage – See HL7 Cross Paradigm</a:t>
            </a:r>
          </a:p>
          <a:p>
            <a:r>
              <a:rPr lang="en-US" dirty="0" smtClean="0"/>
              <a:t>Provides a computable definition of a specification which could be leveraged to generate runtime artifacts to support near real time transformation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9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ederal Health Architecture">
      <a:dk1>
        <a:srgbClr val="1D427C"/>
      </a:dk1>
      <a:lt1>
        <a:sysClr val="window" lastClr="FFFFFF"/>
      </a:lt1>
      <a:dk2>
        <a:srgbClr val="1F497D"/>
      </a:dk2>
      <a:lt2>
        <a:srgbClr val="EEECE1"/>
      </a:lt2>
      <a:accent1>
        <a:srgbClr val="D21242"/>
      </a:accent1>
      <a:accent2>
        <a:srgbClr val="D2E4F0"/>
      </a:accent2>
      <a:accent3>
        <a:srgbClr val="B8B6B8"/>
      </a:accent3>
      <a:accent4>
        <a:srgbClr val="FFDE17"/>
      </a:accent4>
      <a:accent5>
        <a:srgbClr val="00A14B"/>
      </a:accent5>
      <a:accent6>
        <a:srgbClr val="FF8000"/>
      </a:accent6>
      <a:hlink>
        <a:srgbClr val="D21242"/>
      </a:hlink>
      <a:folHlink>
        <a:srgbClr val="A70000"/>
      </a:folHlink>
    </a:clrScheme>
    <a:fontScheme name="FHA">
      <a:majorFont>
        <a:latin typeface="Times New Roman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Blank Presentation">
  <a:themeElements>
    <a:clrScheme name="Custom 6">
      <a:dk1>
        <a:srgbClr val="000000"/>
      </a:dk1>
      <a:lt1>
        <a:srgbClr val="FFFFFF"/>
      </a:lt1>
      <a:dk2>
        <a:srgbClr val="1D165A"/>
      </a:dk2>
      <a:lt2>
        <a:srgbClr val="808080"/>
      </a:lt2>
      <a:accent1>
        <a:srgbClr val="013F80"/>
      </a:accent1>
      <a:accent2>
        <a:srgbClr val="C10A25"/>
      </a:accent2>
      <a:accent3>
        <a:srgbClr val="E6AB20"/>
      </a:accent3>
      <a:accent4>
        <a:srgbClr val="000000"/>
      </a:accent4>
      <a:accent5>
        <a:srgbClr val="0074AC"/>
      </a:accent5>
      <a:accent6>
        <a:srgbClr val="DF6521"/>
      </a:accent6>
      <a:hlink>
        <a:srgbClr val="1D165A"/>
      </a:hlink>
      <a:folHlink>
        <a:srgbClr val="64727C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5869</TotalTime>
  <Words>488</Words>
  <Application>Microsoft Macintosh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1_Blank Presentation</vt:lpstr>
      <vt:lpstr>MDMI Overview FHA Architecture &amp; Modeling (A&amp;M) WG April 12, 2016</vt:lpstr>
      <vt:lpstr>Model Driven Message Interoperability (MDMI)</vt:lpstr>
      <vt:lpstr>MDMI Architecture</vt:lpstr>
      <vt:lpstr>Reference Index</vt:lpstr>
      <vt:lpstr>MDMI Map - Syntax Model</vt:lpstr>
      <vt:lpstr>MDMI Map: Semantic Model</vt:lpstr>
      <vt:lpstr>MDMI Runtime Basic Workflow</vt:lpstr>
      <vt:lpstr>Many to Many Runtime </vt:lpstr>
      <vt:lpstr>MDMI is more then just a runtime</vt:lpstr>
      <vt:lpstr>Ongoing Activities</vt:lpstr>
      <vt:lpstr>Questions?</vt:lpstr>
    </vt:vector>
  </TitlesOfParts>
  <Company>Royal Leo Studio,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</dc:creator>
  <cp:lastModifiedBy>Sean Muir</cp:lastModifiedBy>
  <cp:revision>275</cp:revision>
  <dcterms:created xsi:type="dcterms:W3CDTF">2016-02-02T21:05:20Z</dcterms:created>
  <dcterms:modified xsi:type="dcterms:W3CDTF">2016-04-12T13:30:29Z</dcterms:modified>
</cp:coreProperties>
</file>