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3" r:id="rId2"/>
    <p:sldId id="329" r:id="rId3"/>
    <p:sldId id="327" r:id="rId4"/>
    <p:sldId id="322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4F538B"/>
        </a:fontRef>
        <a:srgbClr val="4F538B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93" y="3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6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0567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ver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4345334" y="6388100"/>
            <a:ext cx="453332" cy="44722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475495"/>
            <a:ext cx="8229600" cy="456662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marR="0" indent="0" defTabSz="457200">
              <a:spcBef>
                <a:spcPts val="500"/>
              </a:spcBef>
              <a:buSzTx/>
              <a:buNone/>
              <a:defRPr sz="2400" b="0">
                <a:solidFill>
                  <a:srgbClr val="000000"/>
                </a:solidFill>
                <a:uFillTx/>
              </a:defRPr>
            </a:lvl1pPr>
            <a:lvl2pPr marL="0" marR="0" indent="457200" defTabSz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uFillTx/>
              </a:defRPr>
            </a:lvl2pPr>
            <a:lvl3pPr marL="0" marR="0" indent="914400" defTabSz="457200">
              <a:buSzTx/>
              <a:buNone/>
              <a:defRPr>
                <a:solidFill>
                  <a:srgbClr val="000000"/>
                </a:solidFill>
                <a:uFillTx/>
              </a:defRPr>
            </a:lvl3pPr>
            <a:lvl4pPr marL="0" marR="0" indent="1371600" defTabSz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uFillTx/>
              </a:defRPr>
            </a:lvl4pPr>
            <a:lvl5pPr marL="0" marR="0" indent="1828800" defTabSz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8443547" y="87747"/>
            <a:ext cx="245404" cy="226987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457200">
              <a:defRPr sz="1000">
                <a:solidFill>
                  <a:srgbClr val="FFFFFF"/>
                </a:solidFill>
                <a:uFillTx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marR="0" algn="r" defTabSz="457200">
              <a:defRPr sz="3200" b="1">
                <a:solidFill>
                  <a:srgbClr val="1D427C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pic>
        <p:nvPicPr>
          <p:cNvPr id="39" name="image4.png" descr="FHA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rgbClr val="1D427C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algn="ctr" defTabSz="457200">
              <a:defRPr sz="1800">
                <a:solidFill>
                  <a:srgbClr val="FFFFFF"/>
                </a:solidFill>
                <a:uFillTx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rgbClr val="1D427C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algn="ctr" defTabSz="457200">
              <a:defRPr sz="1800">
                <a:solidFill>
                  <a:srgbClr val="FFFFFF"/>
                </a:solidFill>
                <a:uFillTx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 rot="5400000">
            <a:off x="-279401" y="254000"/>
            <a:ext cx="2362201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7" name="logo.jp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362" y="217487"/>
            <a:ext cx="985838" cy="10128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sz="2400"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sz="2000"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sz="2000"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7806866" y="6400800"/>
            <a:ext cx="312068" cy="2989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584200">
              <a:def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40639" marR="40639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1pPr>
      <a:lvl2pPr marL="40639" marR="40639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2pPr>
      <a:lvl3pPr marL="40639" marR="40639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3pPr>
      <a:lvl4pPr marL="40639" marR="40639" indent="685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4pPr>
      <a:lvl5pPr marL="40639" marR="40639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5pPr>
      <a:lvl6pPr marL="40639" marR="40639" indent="1143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6pPr>
      <a:lvl7pPr marL="40639" marR="40639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7pPr>
      <a:lvl8pPr marL="40639" marR="40639" indent="160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8pPr>
      <a:lvl9pPr marL="40639" marR="40639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40639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783590" marR="40639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1221739" marR="40639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17322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4294"/>
            <a:ext cx="7250906" cy="88823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Integration of Information Models </a:t>
            </a:r>
            <a:b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Tools (IIM&amp;T) HL7 CIMI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4" y="1163773"/>
            <a:ext cx="8043862" cy="236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en-US" sz="1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0" algn="ctr"/>
            <a:r>
              <a:rPr lang="en-US" altLang="en-US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for</a:t>
            </a:r>
            <a:endParaRPr lang="en-US" sz="2400" dirty="0">
              <a:latin typeface="Arial Narrow" panose="020B0606020202030204" pitchFamily="34" charset="0"/>
              <a:ea typeface="ＭＳ Ｐゴシック" pitchFamily="34" charset="-128"/>
              <a:cs typeface="Arial" pitchFamily="34" charset="0"/>
            </a:endParaRPr>
          </a:p>
          <a:p>
            <a:pPr lvl="0" algn="ctr"/>
            <a:endParaRPr lang="en-US" altLang="en-US" sz="12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/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FHA Managing Board, December 7, 2016</a:t>
            </a:r>
          </a:p>
          <a:p>
            <a:pPr algn="ctr"/>
            <a:endParaRPr lang="en-US" altLang="en-US" sz="16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/>
            <a:r>
              <a:rPr lang="en-US" altLang="en-US" sz="2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Presented by</a:t>
            </a:r>
          </a:p>
          <a:p>
            <a:pPr algn="ctr"/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Steve Wagner and Nona Hall</a:t>
            </a: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291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830" y="1295400"/>
            <a:ext cx="9083614" cy="4904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4" y="181766"/>
            <a:ext cx="6853915" cy="67789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Better Implementation Products:</a:t>
            </a:r>
            <a:br>
              <a:rPr lang="en-US" sz="2800" dirty="0"/>
            </a:br>
            <a:r>
              <a:rPr lang="en-US" sz="2800" dirty="0"/>
              <a:t>Apps Based on Integrated/Reusable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569075"/>
            <a:ext cx="2133600" cy="365125"/>
          </a:xfrm>
        </p:spPr>
        <p:txBody>
          <a:bodyPr/>
          <a:lstStyle/>
          <a:p>
            <a:pPr algn="r"/>
            <a:fld id="{1AD1157B-4E11-4BBA-B398-71C0F40116DB}" type="slidenum">
              <a:rPr lang="en-US" sz="1200" smtClean="0"/>
              <a:pPr algn="r"/>
              <a:t>2</a:t>
            </a:fld>
            <a:endParaRPr lang="en-US" sz="1800" dirty="0"/>
          </a:p>
        </p:txBody>
      </p:sp>
      <p:sp>
        <p:nvSpPr>
          <p:cNvPr id="7" name="Oval 6"/>
          <p:cNvSpPr/>
          <p:nvPr/>
        </p:nvSpPr>
        <p:spPr>
          <a:xfrm>
            <a:off x="7370424" y="3303164"/>
            <a:ext cx="1656129" cy="127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4" y="3498210"/>
            <a:ext cx="1338186" cy="8521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200399" y="1598103"/>
            <a:ext cx="1665215" cy="12974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162255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CLIM </a:t>
            </a:r>
          </a:p>
          <a:p>
            <a:pPr algn="ctr"/>
            <a:r>
              <a:rPr lang="en-US" sz="1800" dirty="0"/>
              <a:t>{SOLOR, FHIM, CIMI, CQF, …} 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1640048"/>
            <a:ext cx="1676400" cy="13002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3030" y="164776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CLIM</a:t>
            </a:r>
          </a:p>
          <a:p>
            <a:pPr algn="ctr"/>
            <a:r>
              <a:rPr lang="en-US" sz="1800" dirty="0"/>
              <a:t>(HL7/ISO</a:t>
            </a:r>
          </a:p>
          <a:p>
            <a:pPr algn="ctr"/>
            <a:r>
              <a:rPr lang="en-US" sz="1800" dirty="0"/>
              <a:t>Balloted</a:t>
            </a:r>
          </a:p>
          <a:p>
            <a:pPr algn="ctr"/>
            <a:r>
              <a:rPr lang="en-US" sz="1800" dirty="0"/>
              <a:t>Version)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74965" y="2786946"/>
            <a:ext cx="1459335" cy="2187479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02694" y="6548617"/>
            <a:ext cx="2133600" cy="321062"/>
          </a:xfrm>
          <a:solidFill>
            <a:schemeClr val="bg1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latin typeface="Arial Narrow" panose="020B0606020202030204" pitchFamily="34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latin typeface="Arial Narrow" panose="020B0606020202030204" pitchFamily="34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36" y="6268291"/>
            <a:ext cx="54595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ACC is American College of Cardiologists, COMM 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Acq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is Community-acquired,</a:t>
            </a:r>
          </a:p>
          <a:p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MQIP is Medicare Quality Improvement Program, OPA is Oropharyngeal Airway</a:t>
            </a:r>
          </a:p>
        </p:txBody>
      </p:sp>
    </p:spTree>
    <p:extLst>
      <p:ext uri="{BB962C8B-B14F-4D97-AF65-F5344CB8AC3E}">
        <p14:creationId xmlns:p14="http://schemas.microsoft.com/office/powerpoint/2010/main" val="29089067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4294"/>
            <a:ext cx="7232609" cy="88823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Integration of Information Models </a:t>
            </a:r>
            <a:b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Tools (IIM&amp;T) HL7 CIMI Project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68" y="1285875"/>
            <a:ext cx="8619741" cy="495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45719" rIns="45719" bIns="45719">
            <a:normAutofit lnSpcReduction="10000"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>
              <a:lnSpc>
                <a:spcPct val="114000"/>
              </a:lnSpc>
              <a:spcBef>
                <a:spcPts val="1200"/>
              </a:spcBef>
            </a:pPr>
            <a:r>
              <a:rPr lang="en-US" b="1" dirty="0">
                <a:latin typeface="Arial Narrow" panose="020B0606020202030204" pitchFamily="34" charset="0"/>
              </a:rPr>
              <a:t>COMMUNICATIONS: 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IIM&amp;T Newsletter is being developed </a:t>
            </a:r>
          </a:p>
          <a:p>
            <a:pPr hangingPunct="1">
              <a:lnSpc>
                <a:spcPct val="114000"/>
              </a:lnSpc>
              <a:spcBef>
                <a:spcPts val="1200"/>
              </a:spcBef>
            </a:pPr>
            <a:r>
              <a:rPr lang="en-US" b="1" dirty="0">
                <a:latin typeface="Arial Narrow" panose="020B0606020202030204" pitchFamily="34" charset="0"/>
              </a:rPr>
              <a:t>GOVERNANCE: 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Technology Learning Center (TLC) is being investigated</a:t>
            </a:r>
          </a:p>
          <a:p>
            <a:pPr hangingPunct="1">
              <a:lnSpc>
                <a:spcPct val="114000"/>
              </a:lnSpc>
            </a:pPr>
            <a:r>
              <a:rPr lang="en-US" b="1" dirty="0">
                <a:latin typeface="Arial Narrow" panose="020B0606020202030204" pitchFamily="34" charset="0"/>
              </a:rPr>
              <a:t>PILOT STUDIES: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</a:rPr>
              <a:t>Wound Assessment Pilot Study is driving SOLOR, FHIM &amp; CIMI alignment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EHR Function Model Profile for Immunization Management </a:t>
            </a:r>
          </a:p>
          <a:p>
            <a:pPr hangingPunct="1">
              <a:lnSpc>
                <a:spcPct val="114000"/>
              </a:lnSpc>
            </a:pPr>
            <a:r>
              <a:rPr lang="en-US" b="1" dirty="0">
                <a:latin typeface="Arial Narrow" panose="020B0606020202030204" pitchFamily="34" charset="0"/>
              </a:rPr>
              <a:t>INFRASTRUCTURE: 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SOLOR, FHIM and CIMI alignment is underway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FHIM Requirements for SIGG are being developed</a:t>
            </a:r>
          </a:p>
          <a:p>
            <a:pPr marL="742950" lvl="2" indent="-227013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IPO’s DoD &amp; VA JIF Proposal was Submitted </a:t>
            </a:r>
          </a:p>
        </p:txBody>
      </p:sp>
    </p:spTree>
    <p:extLst>
      <p:ext uri="{BB962C8B-B14F-4D97-AF65-F5344CB8AC3E}">
        <p14:creationId xmlns:p14="http://schemas.microsoft.com/office/powerpoint/2010/main" val="3164477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Objective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58898"/>
            <a:ext cx="9144000" cy="3806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4779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Our IT objective</a:t>
            </a:r>
            <a:r>
              <a:rPr lang="en-US" sz="2000" dirty="0">
                <a:latin typeface="Arial Narrow" panose="020B0606020202030204" pitchFamily="34" charset="0"/>
              </a:rPr>
              <a:t> is to make the appropriate data available 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when it is needed, where it is needed and how it is needed.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7507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95419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166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Lucida Grande</vt:lpstr>
      <vt:lpstr>MS PGothic</vt:lpstr>
      <vt:lpstr>MS PGothic</vt:lpstr>
      <vt:lpstr>Arial</vt:lpstr>
      <vt:lpstr>Arial Narrow</vt:lpstr>
      <vt:lpstr>Times New Roman</vt:lpstr>
      <vt:lpstr>Wingdings</vt:lpstr>
      <vt:lpstr>White</vt:lpstr>
      <vt:lpstr>Integration of Information Models  and Tools (IIM&amp;T) HL7 CIMI Project</vt:lpstr>
      <vt:lpstr>Better Implementation Products: Apps Based on Integrated/Reusable Models</vt:lpstr>
      <vt:lpstr>Integration of Information Models  and Tools (IIM&amp;T) HL7 CIMI Project</vt:lpstr>
      <vt:lpstr>IT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Health Information Model</dc:title>
  <dc:creator>Steve Hufnagel</dc:creator>
  <cp:lastModifiedBy>Steve Hufnagel</cp:lastModifiedBy>
  <cp:revision>77</cp:revision>
  <dcterms:modified xsi:type="dcterms:W3CDTF">2016-11-22T16:59:42Z</dcterms:modified>
</cp:coreProperties>
</file>