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lvl1pPr>
      <a:defRPr sz="2400">
        <a:latin typeface="Arial"/>
        <a:ea typeface="Arial"/>
        <a:cs typeface="Arial"/>
        <a:sym typeface="Arial"/>
      </a:defRPr>
    </a:lvl1pPr>
    <a:lvl2pPr indent="457200">
      <a:defRPr sz="2400">
        <a:latin typeface="Arial"/>
        <a:ea typeface="Arial"/>
        <a:cs typeface="Arial"/>
        <a:sym typeface="Arial"/>
      </a:defRPr>
    </a:lvl2pPr>
    <a:lvl3pPr indent="914400">
      <a:defRPr sz="2400">
        <a:latin typeface="Arial"/>
        <a:ea typeface="Arial"/>
        <a:cs typeface="Arial"/>
        <a:sym typeface="Arial"/>
      </a:defRPr>
    </a:lvl3pPr>
    <a:lvl4pPr indent="1371600">
      <a:defRPr sz="2400">
        <a:latin typeface="Arial"/>
        <a:ea typeface="Arial"/>
        <a:cs typeface="Arial"/>
        <a:sym typeface="Arial"/>
      </a:defRPr>
    </a:lvl4pPr>
    <a:lvl5pPr indent="1828800">
      <a:defRPr sz="2400">
        <a:latin typeface="Arial"/>
        <a:ea typeface="Arial"/>
        <a:cs typeface="Arial"/>
        <a:sym typeface="Arial"/>
      </a:defRPr>
    </a:lvl5pPr>
    <a:lvl6pPr indent="2286000">
      <a:defRPr sz="2400">
        <a:latin typeface="Arial"/>
        <a:ea typeface="Arial"/>
        <a:cs typeface="Arial"/>
        <a:sym typeface="Arial"/>
      </a:defRPr>
    </a:lvl6pPr>
    <a:lvl7pPr indent="2743200">
      <a:defRPr sz="2400">
        <a:latin typeface="Arial"/>
        <a:ea typeface="Arial"/>
        <a:cs typeface="Arial"/>
        <a:sym typeface="Arial"/>
      </a:defRPr>
    </a:lvl7pPr>
    <a:lvl8pPr indent="3200400">
      <a:defRPr sz="2400">
        <a:latin typeface="Arial"/>
        <a:ea typeface="Arial"/>
        <a:cs typeface="Arial"/>
        <a:sym typeface="Arial"/>
      </a:defRPr>
    </a:lvl8pPr>
    <a:lvl9pPr indent="3657600">
      <a:defRPr sz="2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4A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4AC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74AC"/>
              </a:solidFill>
              <a:prstDash val="solid"/>
              <a:bevel/>
            </a:ln>
          </a:top>
          <a:bottom>
            <a:ln w="12700" cap="flat">
              <a:solidFill>
                <a:srgbClr val="0074A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74AC"/>
              </a:solidFill>
              <a:prstDash val="solid"/>
              <a:bevel/>
            </a:ln>
          </a:top>
          <a:bottom>
            <a:ln w="12700" cap="flat">
              <a:solidFill>
                <a:srgbClr val="0074A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E2CB"/>
          </a:solidFill>
        </a:fill>
      </a:tcStyle>
    </a:wholeTbl>
    <a:band2H>
      <a:tcTxStyle b="def" i="def"/>
      <a:tcStyle>
        <a:tcBdr/>
        <a:fill>
          <a:solidFill>
            <a:srgbClr val="FAF1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AB2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3D2CB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652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Relationship Id="rId4" Type="http://schemas.openxmlformats.org/officeDocument/2006/relationships/image" Target="../media/image4.jpe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Relationship Id="rId4" Type="http://schemas.openxmlformats.org/officeDocument/2006/relationships/image" Target="../media/image11.jpeg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7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1D165A"/>
                </a:solidFill>
              </a:defRPr>
            </a:lvl1pPr>
            <a:lvl2pPr marL="8001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2pPr>
            <a:lvl3pPr marL="1219200" indent="-304800">
              <a:spcBef>
                <a:spcPts val="500"/>
              </a:spcBef>
              <a:defRPr sz="2400">
                <a:solidFill>
                  <a:srgbClr val="1D165A"/>
                </a:solidFill>
              </a:defRPr>
            </a:lvl3pPr>
            <a:lvl4pPr marL="17145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4pPr>
            <a:lvl5pPr marL="21717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7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7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xfrm>
            <a:off x="723900" y="2857500"/>
            <a:ext cx="7696200" cy="1143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32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7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>
            <p:ph type="body" idx="1"/>
          </p:nvPr>
        </p:nvSpPr>
        <p:spPr>
          <a:xfrm>
            <a:off x="609600" y="1752600"/>
            <a:ext cx="2514600" cy="51054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1D165A"/>
                </a:solidFill>
              </a:defRPr>
            </a:lvl1pPr>
            <a:lvl2pPr marL="8001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2pPr>
            <a:lvl3pPr marL="1219200" indent="-304800">
              <a:spcBef>
                <a:spcPts val="500"/>
              </a:spcBef>
              <a:defRPr sz="2400">
                <a:solidFill>
                  <a:srgbClr val="1D165A"/>
                </a:solidFill>
              </a:defRPr>
            </a:lvl3pPr>
            <a:lvl4pPr marL="17145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4pPr>
            <a:lvl5pPr marL="21717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7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body" idx="1"/>
          </p:nvPr>
        </p:nvSpPr>
        <p:spPr>
          <a:xfrm>
            <a:off x="609600" y="1752600"/>
            <a:ext cx="2514600" cy="4423882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1D165A"/>
                </a:solidFill>
              </a:defRPr>
            </a:lvl1pPr>
            <a:lvl2pPr marL="8001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2pPr>
            <a:lvl3pPr marL="1219200" indent="-304800">
              <a:spcBef>
                <a:spcPts val="500"/>
              </a:spcBef>
              <a:defRPr sz="2400">
                <a:solidFill>
                  <a:srgbClr val="1D165A"/>
                </a:solidFill>
              </a:defRPr>
            </a:lvl3pPr>
            <a:lvl4pPr marL="17145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4pPr>
            <a:lvl5pPr marL="2171700" indent="-342900">
              <a:spcBef>
                <a:spcPts val="500"/>
              </a:spcBef>
              <a:defRPr sz="2400">
                <a:solidFill>
                  <a:srgbClr val="1D16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8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9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3.jpg" descr="Federal Health Architecture&#10;Office of the National Coordinator for Health IT&#10;Linking Healthcare Communiti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4.jpg" descr="Federal Health Architecture&#10;Office of the National Coordinator for Health IT&#10;Linking Healthcare Communiti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10.jpeg" descr="b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"/>
            <a:ext cx="9144000" cy="684847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533400" y="31242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1" sz="2700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723900" y="2857500"/>
            <a:ext cx="7696200" cy="1143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32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xfrm>
            <a:off x="609600" y="1752600"/>
            <a:ext cx="2514600" cy="51054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800100" indent="-342900"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714500" indent="-342900"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171700" indent="-342900">
              <a:spcBef>
                <a:spcPts val="5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Click to edit Master text styles</a:t>
            </a:r>
            <a:endParaRPr sz="24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Second level</a:t>
            </a:r>
            <a:endParaRPr sz="24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Third level</a:t>
            </a:r>
            <a:endParaRPr sz="24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Fourth level</a:t>
            </a:r>
            <a:endParaRPr sz="24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"/>
          </p:nvPr>
        </p:nvSpPr>
        <p:spPr>
          <a:xfrm>
            <a:off x="609600" y="1752600"/>
            <a:ext cx="2514600" cy="4423882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219200" indent="-304800"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171700" indent="-342900">
              <a:spcBef>
                <a:spcPts val="500"/>
              </a:spcBef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Click to edit Master text styles</a:t>
            </a:r>
            <a:endParaRPr sz="24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Second level</a:t>
            </a:r>
            <a:endParaRPr sz="24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Third level</a:t>
            </a:r>
            <a:endParaRPr sz="24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Fourth level</a:t>
            </a:r>
            <a:endParaRPr sz="24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8458200" y="6629400"/>
            <a:ext cx="417514" cy="22698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3.jpg" descr="cover-A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4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4.jpg" descr="cover-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Click to edit Master text styles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Second level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Third level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Fourth level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Click to edit Master text styles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Second level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Third level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Fourth level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D165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11.jpeg" descr="cover-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165A"/>
                </a:solidFill>
              </a:defRPr>
            </a:lvl1pPr>
            <a:lvl2pPr>
              <a:defRPr>
                <a:solidFill>
                  <a:srgbClr val="1D165A"/>
                </a:solidFill>
              </a:defRPr>
            </a:lvl2pPr>
            <a:lvl3pPr>
              <a:defRPr>
                <a:solidFill>
                  <a:srgbClr val="1D165A"/>
                </a:solidFill>
              </a:defRPr>
            </a:lvl3pPr>
            <a:lvl4pPr>
              <a:defRPr>
                <a:solidFill>
                  <a:srgbClr val="1D165A"/>
                </a:solidFill>
              </a:defRPr>
            </a:lvl4pPr>
            <a:lvl5pPr>
              <a:defRPr>
                <a:solidFill>
                  <a:srgbClr val="1D16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Click to edit Master text styles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Second level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Third level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Fourth level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Fifth level</a:t>
            </a:r>
          </a:p>
        </p:txBody>
      </p:sp>
    </p:spTree>
  </p:cSld>
  <p:clrMapOvr>
    <a:masterClrMapping/>
  </p:clrMapOvr>
  <p:transition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7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4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825500" y="1752600"/>
            <a:ext cx="3733800" cy="5105400"/>
          </a:xfrm>
          <a:prstGeom prst="rect">
            <a:avLst/>
          </a:prstGeom>
        </p:spPr>
        <p:txBody>
          <a:bodyPr/>
          <a:lstStyle>
            <a:lvl2pPr marL="790575" indent="-333375"/>
            <a:lvl3pPr marL="1234439" indent="-320039"/>
            <a:lvl4pPr marL="1727200" indent="-355600"/>
            <a:lvl5pPr marL="2184400" indent="-3556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4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Num" sz="quarter" idx="2"/>
          </p:nvPr>
        </p:nvSpPr>
        <p:spPr>
          <a:xfrm>
            <a:off x="6970713" y="6211887"/>
            <a:ext cx="1905001" cy="23927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1D165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image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/>
          <a:lstStyle>
            <a:lvl1pPr algn="ctr">
              <a:defRPr spc="160" sz="3200">
                <a:solidFill>
                  <a:srgbClr val="1D165A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60" sz="3200"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C10A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10A25"/>
                </a:solidFill>
              </a:rPr>
              <a:t>Click to edit Master subtitle style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2.jpg" descr="stri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7.jpg" descr="fhalog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8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1D165A"/>
                </a:solidFill>
              </a:defRPr>
            </a:lvl1pPr>
            <a:lvl2pPr>
              <a:spcBef>
                <a:spcPts val="500"/>
              </a:spcBef>
              <a:defRPr sz="2400">
                <a:solidFill>
                  <a:srgbClr val="1D165A"/>
                </a:solidFill>
              </a:defRPr>
            </a:lvl2pPr>
            <a:lvl3pPr marL="1188719" indent="-274319">
              <a:spcBef>
                <a:spcPts val="500"/>
              </a:spcBef>
              <a:defRPr sz="2400">
                <a:solidFill>
                  <a:srgbClr val="1D165A"/>
                </a:solidFill>
              </a:defRPr>
            </a:lvl3pPr>
            <a:lvl4pPr marL="1676400" indent="-304800">
              <a:spcBef>
                <a:spcPts val="500"/>
              </a:spcBef>
              <a:defRPr sz="2400">
                <a:solidFill>
                  <a:srgbClr val="1D165A"/>
                </a:solidFill>
              </a:defRPr>
            </a:lvl4pPr>
            <a:lvl5pPr marL="2133600" indent="-304800">
              <a:spcBef>
                <a:spcPts val="500"/>
              </a:spcBef>
              <a:defRPr sz="2400">
                <a:solidFill>
                  <a:srgbClr val="1D165A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Click to edit Master text styles</a:t>
            </a:r>
            <a:endParaRPr sz="24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Second level</a:t>
            </a:r>
            <a:endParaRPr sz="24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Third level</a:t>
            </a:r>
            <a:endParaRPr sz="24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Fourth level</a:t>
            </a:r>
            <a:endParaRPr sz="24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970713" y="6211887"/>
            <a:ext cx="1905001" cy="243841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3" y="207963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400">
                <a:solidFill>
                  <a:srgbClr val="013F80"/>
                </a:solidFill>
              </a:rPr>
              <a:t>Click to edit Master title style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Click to edit Master text styles</a:t>
            </a:r>
            <a:endParaRPr sz="2800">
              <a:solidFill>
                <a:srgbClr val="013F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Second level</a:t>
            </a:r>
            <a:endParaRPr sz="2800">
              <a:solidFill>
                <a:srgbClr val="013F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Third level</a:t>
            </a:r>
            <a:endParaRPr sz="2800">
              <a:solidFill>
                <a:srgbClr val="013F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Fourth level</a:t>
            </a:r>
            <a:endParaRPr sz="2800">
              <a:solidFill>
                <a:srgbClr val="013F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13F80"/>
                </a:solidFill>
              </a:rPr>
              <a:t>Fifth level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58200" y="6629400"/>
            <a:ext cx="417513" cy="22698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80808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</p:sldLayoutIdLst>
  <p:transition spd="med" advClick="1"/>
  <p:txStyles>
    <p:titleStyle>
      <a:lvl1pPr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1pPr>
      <a:lvl2pPr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2pPr>
      <a:lvl3pPr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3pPr>
      <a:lvl4pPr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4pPr>
      <a:lvl5pPr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5pPr>
      <a:lvl6pPr indent="457200"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6pPr>
      <a:lvl7pPr indent="914400"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7pPr>
      <a:lvl8pPr indent="1371600"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8pPr>
      <a:lvl9pPr indent="1828800">
        <a:defRPr spc="100" sz="2400">
          <a:solidFill>
            <a:srgbClr val="013F80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1pPr>
      <a:lvl2pPr marL="742950" indent="-28575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3pPr>
      <a:lvl4pPr marL="1691639" indent="-320039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4pPr>
      <a:lvl5pPr marL="2148839" indent="-320039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5pPr>
      <a:lvl6pPr marL="2606039" indent="-320039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6pPr>
      <a:lvl7pPr marL="3063239" indent="-320039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7pPr>
      <a:lvl8pPr marL="3520440" indent="-32004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8pPr>
      <a:lvl9pPr marL="3977640" indent="-32004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013F80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1524000" y="152400"/>
            <a:ext cx="7696200" cy="114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Health Information Modeling WG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825500" y="1476050"/>
            <a:ext cx="7785100" cy="4572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98590" indent="-198590" defTabSz="823782">
              <a:lnSpc>
                <a:spcPct val="110000"/>
              </a:lnSpc>
              <a:spcBef>
                <a:spcPts val="1500"/>
              </a:spcBef>
              <a:buFont typeface="Georgia"/>
              <a:defRPr sz="1800">
                <a:solidFill>
                  <a:srgbClr val="000000"/>
                </a:solidFill>
              </a:defRPr>
            </a:pPr>
            <a:r>
              <a:rPr b="1" sz="1638">
                <a:solidFill>
                  <a:srgbClr val="C10A25"/>
                </a:solidFill>
              </a:rPr>
              <a:t>Purpose:</a:t>
            </a:r>
            <a:r>
              <a:rPr b="1" sz="1638">
                <a:solidFill>
                  <a:srgbClr val="013F80"/>
                </a:solidFill>
              </a:rPr>
              <a:t> Develop</a:t>
            </a:r>
            <a:r>
              <a:rPr sz="1638">
                <a:solidFill>
                  <a:srgbClr val="013F80"/>
                </a:solidFill>
              </a:rPr>
              <a:t> information and implementation models to fully support health interoperability and </a:t>
            </a:r>
            <a:r>
              <a:rPr b="1" sz="1638">
                <a:solidFill>
                  <a:srgbClr val="013F80"/>
                </a:solidFill>
              </a:rPr>
              <a:t>harmonize</a:t>
            </a:r>
            <a:r>
              <a:rPr sz="1638">
                <a:solidFill>
                  <a:srgbClr val="013F80"/>
                </a:solidFill>
              </a:rPr>
              <a:t>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  <a:endParaRPr sz="1638"/>
          </a:p>
          <a:p>
            <a:pPr lvl="0" marL="198590" indent="-198590" defTabSz="823782">
              <a:lnSpc>
                <a:spcPct val="110000"/>
              </a:lnSpc>
              <a:spcBef>
                <a:spcPts val="1500"/>
              </a:spcBef>
              <a:buFont typeface="Georgia"/>
              <a:defRPr sz="1800">
                <a:solidFill>
                  <a:srgbClr val="000000"/>
                </a:solidFill>
              </a:defRPr>
            </a:pPr>
            <a:r>
              <a:rPr b="1" sz="1638">
                <a:solidFill>
                  <a:srgbClr val="C10A25"/>
                </a:solidFill>
              </a:rPr>
              <a:t>Target</a:t>
            </a:r>
            <a:r>
              <a:rPr b="1" sz="1638">
                <a:solidFill>
                  <a:srgbClr val="013F80"/>
                </a:solidFill>
              </a:rPr>
              <a:t>: </a:t>
            </a:r>
            <a:r>
              <a:rPr sz="1638">
                <a:solidFill>
                  <a:srgbClr val="013F80"/>
                </a:solidFill>
              </a:rPr>
              <a:t> Fully </a:t>
            </a:r>
            <a:r>
              <a:rPr b="1" sz="1638">
                <a:solidFill>
                  <a:srgbClr val="013F80"/>
                </a:solidFill>
              </a:rPr>
              <a:t>integrate</a:t>
            </a:r>
            <a:r>
              <a:rPr sz="1638">
                <a:solidFill>
                  <a:srgbClr val="013F80"/>
                </a:solidFill>
              </a:rPr>
              <a:t> the FHIM into the S&amp;I Framework process and </a:t>
            </a:r>
            <a:r>
              <a:rPr b="1" sz="1638">
                <a:solidFill>
                  <a:srgbClr val="013F80"/>
                </a:solidFill>
              </a:rPr>
              <a:t>develop</a:t>
            </a:r>
            <a:r>
              <a:rPr sz="1638">
                <a:solidFill>
                  <a:srgbClr val="013F80"/>
                </a:solidFill>
              </a:rPr>
              <a:t> interoperability specifications using the MDA approach to support MU and other federal partner use cases</a:t>
            </a:r>
            <a:endParaRPr sz="1638"/>
          </a:p>
          <a:p>
            <a:pPr lvl="0" marL="198590" indent="-198590" defTabSz="823782">
              <a:lnSpc>
                <a:spcPct val="110000"/>
              </a:lnSpc>
              <a:spcBef>
                <a:spcPts val="1500"/>
              </a:spcBef>
              <a:buFont typeface="Georgia"/>
              <a:defRPr sz="1800">
                <a:solidFill>
                  <a:srgbClr val="000000"/>
                </a:solidFill>
              </a:defRPr>
            </a:pPr>
            <a:r>
              <a:rPr b="1" sz="1638">
                <a:solidFill>
                  <a:srgbClr val="C10A25"/>
                </a:solidFill>
              </a:rPr>
              <a:t>Recent/Upcoming Deliverables:</a:t>
            </a:r>
            <a:endParaRPr sz="1638"/>
          </a:p>
          <a:p>
            <a:pPr lvl="1" marL="577383" indent="-165491" defTabSz="823782">
              <a:lnSpc>
                <a:spcPct val="110000"/>
              </a:lnSpc>
              <a:spcBef>
                <a:spcPts val="300"/>
              </a:spcBef>
              <a:buClr>
                <a:srgbClr val="013F80"/>
              </a:buClr>
              <a:buFont typeface="Georgia"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012F60"/>
                </a:solidFill>
              </a:rPr>
              <a:t>Finish mapping FHIM to all ongoing S&amp;I Framework initiatives </a:t>
            </a:r>
            <a:br>
              <a:rPr sz="1638">
                <a:solidFill>
                  <a:srgbClr val="012F60"/>
                </a:solidFill>
              </a:rPr>
            </a:br>
            <a:r>
              <a:rPr sz="1638">
                <a:solidFill>
                  <a:srgbClr val="012F60"/>
                </a:solidFill>
              </a:rPr>
              <a:t>(11 of 13 completed): estimated completion May 2015</a:t>
            </a:r>
            <a:endParaRPr sz="1638"/>
          </a:p>
          <a:p>
            <a:pPr lvl="1" marL="577383" indent="-165491" defTabSz="823782">
              <a:lnSpc>
                <a:spcPct val="110000"/>
              </a:lnSpc>
              <a:spcBef>
                <a:spcPts val="300"/>
              </a:spcBef>
              <a:buClr>
                <a:srgbClr val="013F80"/>
              </a:buClr>
              <a:buFont typeface="Georgia"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012F60"/>
                </a:solidFill>
              </a:rPr>
              <a:t>Begin second effort integrating FHIM into S&amp;I Framework: est. completion June 2015  (Dependent on availability of S&amp;I Framework resources)</a:t>
            </a:r>
            <a:endParaRPr sz="1638">
              <a:solidFill>
                <a:srgbClr val="012F60"/>
              </a:solidFill>
            </a:endParaRPr>
          </a:p>
          <a:p>
            <a:pPr lvl="1" marL="577383" indent="-165491" defTabSz="823782">
              <a:lnSpc>
                <a:spcPct val="110000"/>
              </a:lnSpc>
              <a:spcBef>
                <a:spcPts val="300"/>
              </a:spcBef>
              <a:buClr>
                <a:srgbClr val="013F80"/>
              </a:buClr>
              <a:buFont typeface="Georgia"/>
              <a:defRPr sz="1800">
                <a:solidFill>
                  <a:srgbClr val="000000"/>
                </a:solidFill>
              </a:defRPr>
            </a:pPr>
            <a:r>
              <a:rPr sz="1638">
                <a:solidFill>
                  <a:srgbClr val="012F60"/>
                </a:solidFill>
              </a:rPr>
              <a:t>Released three FHIM information domains (Allergies, Health Concern, Vital Signs) for partner review/comment/validation.  Feedback due 6/26.</a:t>
            </a:r>
          </a:p>
        </p:txBody>
      </p:sp>
      <p:pic>
        <p:nvPicPr>
          <p:cNvPr id="176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6488" y="196391"/>
            <a:ext cx="1341056" cy="131125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>
            <p:ph type="sldNum" sz="quarter" idx="2"/>
          </p:nvPr>
        </p:nvSpPr>
        <p:spPr>
          <a:xfrm>
            <a:off x="8458200" y="6629400"/>
            <a:ext cx="417514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0808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524000" y="152400"/>
            <a:ext cx="7696200" cy="114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100" sz="2700">
                <a:solidFill>
                  <a:srgbClr val="013F80"/>
                </a:solidFill>
              </a:rPr>
              <a:t>Health Information Modeling WG 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0" y="1483360"/>
          <a:ext cx="4267200" cy="4477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2400"/>
                <a:gridCol w="4114800"/>
              </a:tblGrid>
              <a:tr h="228600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00">
                          <a:solidFill>
                            <a:srgbClr val="013F80"/>
                          </a:solidFill>
                        </a:rP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013F80"/>
                          </a:solidFill>
                        </a:rPr>
                        <a:t>FEDERAL PARTNERS PROBLEM STATEMENT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400"/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986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400"/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200"/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23016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400">
                          <a:solidFill>
                            <a:srgbClr val="013F80"/>
                          </a:solidFill>
                        </a:rP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013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1000">
                          <a:solidFill>
                            <a:srgbClr val="013F80"/>
                          </a:solidFill>
                        </a:rPr>
                        <a:t>REQUESTORS: </a:t>
                      </a:r>
                      <a:r>
                        <a:rPr b="1" i="1" sz="900"/>
                        <a:t>VA, DoD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400"/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200"/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8986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400">
                          <a:solidFill>
                            <a:srgbClr val="013F80"/>
                          </a:solidFill>
                        </a:rP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013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1000">
                          <a:solidFill>
                            <a:srgbClr val="013F80"/>
                          </a:solidFill>
                        </a:rPr>
                        <a:t>CHALLENGES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986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400"/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marL="85725" indent="-85725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Obtaining broad participation/input from the federal partners</a:t>
                      </a:r>
                      <a:endParaRPr sz="900">
                        <a:solidFill>
                          <a:srgbClr val="1D165A"/>
                        </a:solidFill>
                      </a:endParaRPr>
                    </a:p>
                    <a:p>
                      <a:pPr lvl="0" marL="85725" indent="-85725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Fully integrating the FHIM into the S&amp;I Framework process and maximizing its efficient use</a:t>
                      </a:r>
                      <a:endParaRPr sz="900">
                        <a:solidFill>
                          <a:srgbClr val="1D165A"/>
                        </a:solidFill>
                      </a:endParaRPr>
                    </a:p>
                    <a:p>
                      <a:pPr lvl="0" marL="85725" indent="-85725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Standardizing the process and tools for modeling business use cases</a:t>
                      </a:r>
                      <a:endParaRPr sz="900">
                        <a:solidFill>
                          <a:srgbClr val="1D165A"/>
                        </a:solidFill>
                      </a:endParaRPr>
                    </a:p>
                    <a:p>
                      <a:pPr lvl="0" marL="85725" indent="-85725" algn="l" defTabSz="457200"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Obtaining sufficient FHA or in-kind federal partner resources to accomplish all the work required to achieve goals</a:t>
                      </a:r>
                    </a:p>
                    <a:p>
                      <a:pPr lvl="0" marL="171450" indent="-171450" algn="l" defTabSz="457200">
                        <a:buSzPct val="100000"/>
                        <a:buFont typeface="Arial"/>
                        <a:buChar char="•"/>
                        <a:defRPr b="0" i="0" sz="1800"/>
                      </a:pP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r>
                        <a:rPr b="1" sz="900"/>
                        <a:t>Hot Button Issue</a:t>
                      </a:r>
                    </a:p>
                    <a:p>
                      <a:pPr lvl="0" marL="85725" indent="-85725" algn="l" defTabSz="457200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Integration of FHIM into S&amp;I Framework going slowly.  First effort did not complete task.  Second effort about to start.</a:t>
                      </a:r>
                    </a:p>
                    <a:p>
                      <a:pPr lvl="0" marL="85725" indent="-85725" algn="l" defTabSz="457200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sz="900"/>
                        <a:t>Support for mapping S&amp;I Initiatives to FHIM seems to have dried up.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986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400"/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i="1" sz="200"/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13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8986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400">
                          <a:solidFill>
                            <a:srgbClr val="013F80"/>
                          </a:solidFill>
                        </a:rPr>
                        <a:t/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013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i="1" sz="1000">
                          <a:solidFill>
                            <a:srgbClr val="013F80"/>
                          </a:solidFill>
                        </a:rPr>
                        <a:t>TARGETS/GOALS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013F80"/>
                      </a:solidFill>
                      <a:round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89867">
                <a:tc>
                  <a:txBody>
                    <a:bodyPr/>
                    <a:lstStyle/>
                    <a:p>
                      <a:pPr lvl="0" algn="l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sz="400"/>
                      </a:pP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marL="86518" indent="-86518" algn="l"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 startAt="1"/>
                        <a:defRPr b="0" i="0" sz="1800"/>
                      </a:pPr>
                      <a:r>
                        <a:rPr b="1" i="1" sz="900"/>
                        <a:t>Fully integrate the FHIM into the S&amp;I Framework process</a:t>
                      </a:r>
                      <a:endParaRPr b="1" i="1" sz="900"/>
                    </a:p>
                    <a:p>
                      <a:pPr lvl="0" marL="86518" indent="-86518" algn="l">
                        <a:buClr>
                          <a:srgbClr val="000000"/>
                        </a:buClr>
                        <a:buSzPct val="100000"/>
                        <a:buFont typeface="Arial"/>
                        <a:buAutoNum type="arabicPeriod" startAt="1"/>
                        <a:defRPr b="0" i="0" sz="1800"/>
                      </a:pPr>
                      <a:r>
                        <a:rPr b="1" i="1" sz="900"/>
                        <a:t>Interoperability specifications using the MDA approach to support MU and other federal partner use cases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Table 181"/>
          <p:cNvGraphicFramePr/>
          <p:nvPr/>
        </p:nvGraphicFramePr>
        <p:xfrm>
          <a:off x="4587240" y="1483360"/>
          <a:ext cx="4556760" cy="3898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556760"/>
              </a:tblGrid>
              <a:tr h="24384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ACTION PLAN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13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Table 182"/>
          <p:cNvGraphicFramePr/>
          <p:nvPr/>
        </p:nvGraphicFramePr>
        <p:xfrm>
          <a:off x="4587238" y="5410200"/>
          <a:ext cx="4556762" cy="7797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56761"/>
              </a:tblGrid>
              <a:tr h="353728">
                <a:tc>
                  <a:txBody>
                    <a:bodyPr/>
                    <a:lstStyle/>
                    <a:p>
                      <a:pPr lvl="0" algn="l" defTabSz="45720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FFFFF"/>
                          </a:solidFill>
                        </a:rPr>
                        <a:t>DELIVERABLES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393031">
                <a:tc>
                  <a:txBody>
                    <a:bodyPr/>
                    <a:lstStyle/>
                    <a:p>
                      <a:pPr lvl="0" marL="114300" indent="-114300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1800"/>
                      </a:pPr>
                      <a:r>
                        <a:rPr sz="900"/>
                        <a:t>Harmonized, logical information model (FHIM) (est. 2.5 years to complete modeling all domains)</a:t>
                      </a:r>
                    </a:p>
                    <a:p>
                      <a:pPr lvl="0" marL="114300" indent="-114300" algn="l" defTabSz="457200">
                        <a:buClr>
                          <a:srgbClr val="000000"/>
                        </a:buClr>
                        <a:buSzPct val="100000"/>
                        <a:buAutoNum type="arabicPeriod" startAt="1"/>
                        <a:defRPr b="0" i="0" sz="1800"/>
                      </a:pPr>
                      <a:r>
                        <a:rPr sz="900"/>
                        <a:t>Interoperability specifications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Table 183"/>
          <p:cNvGraphicFramePr/>
          <p:nvPr/>
        </p:nvGraphicFramePr>
        <p:xfrm>
          <a:off x="4587240" y="2077720"/>
          <a:ext cx="4412377" cy="31741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2555"/>
                <a:gridCol w="3181535"/>
                <a:gridCol w="1068286"/>
              </a:tblGrid>
              <a:tr h="25157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/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7F7F7F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/>
                        <a:t>Action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6350">
                      <a:solidFill>
                        <a:srgbClr val="7F7F7F"/>
                      </a:solidFill>
                      <a:round/>
                    </a:lnR>
                    <a:lnT w="12700">
                      <a:miter lim="400000"/>
                    </a:lnT>
                    <a:lnB w="6350">
                      <a:solidFill>
                        <a:srgbClr val="7F7F7F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9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7F7F7F"/>
                      </a:solidFill>
                      <a:round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7F7F7F"/>
                      </a:solidFill>
                      <a:round/>
                    </a:lnB>
                    <a:noFill/>
                  </a:tcPr>
                </a:tc>
              </a:tr>
              <a:tr h="332120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15" marR="45715" marT="45715" marB="4571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5AE3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Model at least one additional information domain per quarter (51% complete)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Quarterly 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7F7F7F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481384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5AE3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Model terminologies and define value sets to support each information domain modeled in previous action item (32% Complete)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Quarterly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620509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5AE3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Finish mapping all ongoing S&amp;I Framework initiatives to FHIM (85% complete)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Ongoing</a:t>
                      </a: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Est. Completion </a:t>
                      </a:r>
                      <a:r>
                        <a:rPr sz="900"/>
                        <a:t> MAY </a:t>
                      </a:r>
                      <a:r>
                        <a:rPr sz="900"/>
                        <a:t>15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47909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Integration of FHIM into the ongoing S&amp;I Framework process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 JUNE 20</a:t>
                      </a:r>
                      <a:r>
                        <a:rPr sz="900"/>
                        <a:t>15</a:t>
                      </a:r>
                      <a:endParaRPr sz="900"/>
                    </a:p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S&amp;I Dependent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539327"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Produce interoperability specification for S&amp;I Framework </a:t>
                      </a:r>
                      <a:br>
                        <a:rPr sz="900"/>
                      </a:br>
                      <a:r>
                        <a:rPr sz="900"/>
                        <a:t>using the MDA process (Dependent on completion of action item above)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S&amp;I Dependent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470182">
                <a:tc>
                  <a:txBody>
                    <a:bodyPr/>
                    <a:lstStyle/>
                    <a:p>
                      <a:pPr lvl="4" algn="l" defTabSz="457200">
                        <a:defRPr b="0" i="0" sz="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84B03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Support evaluation of FHIM by DAF/SDC/CQF Tiger Team to support their information modeling requirements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b="0" i="0" sz="1800"/>
                      </a:pPr>
                      <a:r>
                        <a:rPr sz="900"/>
                        <a:t>S&amp;I Dependent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6350">
                      <a:solidFill>
                        <a:srgbClr val="808080"/>
                      </a:solidFill>
                      <a:round/>
                    </a:lnT>
                    <a:lnB w="6350">
                      <a:solidFill>
                        <a:srgbClr val="8080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94" name="Group 194"/>
          <p:cNvGrpSpPr/>
          <p:nvPr/>
        </p:nvGrpSpPr>
        <p:grpSpPr>
          <a:xfrm>
            <a:off x="4607556" y="1772920"/>
            <a:ext cx="4379601" cy="320041"/>
            <a:chOff x="0" y="0"/>
            <a:chExt cx="4379599" cy="320040"/>
          </a:xfrm>
        </p:grpSpPr>
        <p:sp>
          <p:nvSpPr>
            <p:cNvPr id="184" name="Shape 184"/>
            <p:cNvSpPr/>
            <p:nvPr/>
          </p:nvSpPr>
          <p:spPr>
            <a:xfrm>
              <a:off x="0" y="47694"/>
              <a:ext cx="137154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1"/>
                  </a:moveTo>
                  <a:cubicBezTo>
                    <a:pt x="20639" y="6724"/>
                    <a:pt x="20639" y="12953"/>
                    <a:pt x="16797" y="16796"/>
                  </a:cubicBezTo>
                  <a:cubicBezTo>
                    <a:pt x="12954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4" y="-961"/>
                    <a:pt x="16797" y="2881"/>
                  </a:cubicBezTo>
                </a:path>
              </a:pathLst>
            </a:custGeom>
            <a:solidFill>
              <a:srgbClr val="007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914403" y="0"/>
              <a:ext cx="67023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On Target 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1753448" y="0"/>
              <a:ext cx="712054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“Go Faster”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665909" y="0"/>
              <a:ext cx="71369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Not Started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2608608" y="0"/>
              <a:ext cx="821245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800">
                  <a:latin typeface="Georgia"/>
                  <a:ea typeface="Georgia"/>
                  <a:cs typeface="Georgia"/>
                  <a:sym typeface="Georgia"/>
                </a:rPr>
                <a:t>= Late/Problem</a:t>
              </a:r>
              <a:br>
                <a:rPr sz="800">
                  <a:latin typeface="Georgia"/>
                  <a:ea typeface="Georgia"/>
                  <a:cs typeface="Georgia"/>
                  <a:sym typeface="Georgia"/>
                </a:rPr>
              </a:br>
              <a:r>
                <a:rPr sz="800">
                  <a:latin typeface="Georgia"/>
                  <a:ea typeface="Georgia"/>
                  <a:cs typeface="Georgia"/>
                  <a:sym typeface="Georgia"/>
                </a:rPr>
                <a:t>    Area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6203" y="0"/>
              <a:ext cx="623898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= Complete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820596" y="47694"/>
              <a:ext cx="137154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1"/>
                  </a:moveTo>
                  <a:cubicBezTo>
                    <a:pt x="20639" y="6724"/>
                    <a:pt x="20639" y="12953"/>
                    <a:pt x="16797" y="16796"/>
                  </a:cubicBezTo>
                  <a:cubicBezTo>
                    <a:pt x="12954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4" y="-961"/>
                    <a:pt x="16797" y="2881"/>
                  </a:cubicBezTo>
                </a:path>
              </a:pathLst>
            </a:custGeom>
            <a:solidFill>
              <a:srgbClr val="84B0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676400" y="47694"/>
              <a:ext cx="137154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1"/>
                  </a:moveTo>
                  <a:cubicBezTo>
                    <a:pt x="20639" y="6724"/>
                    <a:pt x="20639" y="12953"/>
                    <a:pt x="16797" y="16796"/>
                  </a:cubicBezTo>
                  <a:cubicBezTo>
                    <a:pt x="12954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4" y="-961"/>
                    <a:pt x="16797" y="2881"/>
                  </a:cubicBezTo>
                </a:path>
              </a:pathLst>
            </a:custGeom>
            <a:solidFill>
              <a:srgbClr val="E6AB2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536697" y="47694"/>
              <a:ext cx="137154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1"/>
                  </a:moveTo>
                  <a:cubicBezTo>
                    <a:pt x="20639" y="6724"/>
                    <a:pt x="20639" y="12953"/>
                    <a:pt x="16797" y="16796"/>
                  </a:cubicBezTo>
                  <a:cubicBezTo>
                    <a:pt x="12954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4" y="-961"/>
                    <a:pt x="16797" y="2881"/>
                  </a:cubicBezTo>
                </a:path>
              </a:pathLst>
            </a:custGeom>
            <a:solidFill>
              <a:srgbClr val="C10A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3563595" y="47694"/>
              <a:ext cx="137154" cy="1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7" y="2881"/>
                  </a:moveTo>
                  <a:cubicBezTo>
                    <a:pt x="20639" y="6724"/>
                    <a:pt x="20639" y="12953"/>
                    <a:pt x="16797" y="16796"/>
                  </a:cubicBezTo>
                  <a:cubicBezTo>
                    <a:pt x="12954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4" y="-961"/>
                    <a:pt x="16797" y="2881"/>
                  </a:cubicBez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</p:grpSp>
      <p:sp>
        <p:nvSpPr>
          <p:cNvPr id="195" name="Shape 195"/>
          <p:cNvSpPr/>
          <p:nvPr>
            <p:ph type="sldNum" sz="quarter" idx="2"/>
          </p:nvPr>
        </p:nvSpPr>
        <p:spPr>
          <a:xfrm>
            <a:off x="8458200" y="6629400"/>
            <a:ext cx="417514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08080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E6AB20"/>
      </a:accent3>
      <a:accent4>
        <a:srgbClr val="707070"/>
      </a:accent4>
      <a:accent5>
        <a:srgbClr val="0074AC"/>
      </a:accent5>
      <a:accent6>
        <a:srgbClr val="DF652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