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1"/>
    <p:sldMasterId id="2147483874" r:id="rId2"/>
  </p:sldMasterIdLst>
  <p:notesMasterIdLst>
    <p:notesMasterId r:id="rId19"/>
  </p:notesMasterIdLst>
  <p:handoutMasterIdLst>
    <p:handoutMasterId r:id="rId20"/>
  </p:handoutMasterIdLst>
  <p:sldIdLst>
    <p:sldId id="599" r:id="rId3"/>
    <p:sldId id="257" r:id="rId4"/>
    <p:sldId id="1314" r:id="rId5"/>
    <p:sldId id="1301" r:id="rId6"/>
    <p:sldId id="1230" r:id="rId7"/>
    <p:sldId id="1300" r:id="rId8"/>
    <p:sldId id="1303" r:id="rId9"/>
    <p:sldId id="1306" r:id="rId10"/>
    <p:sldId id="1304" r:id="rId11"/>
    <p:sldId id="1307" r:id="rId12"/>
    <p:sldId id="1305" r:id="rId13"/>
    <p:sldId id="1316" r:id="rId14"/>
    <p:sldId id="1311" r:id="rId15"/>
    <p:sldId id="289" r:id="rId16"/>
    <p:sldId id="1315" r:id="rId17"/>
    <p:sldId id="1309" r:id="rId18"/>
  </p:sldIdLst>
  <p:sldSz cx="9144000" cy="6858000" type="screen4x3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hanbhag, Avinash (OS/ONC)" initials="SA(" lastIdx="4" clrIdx="7">
    <p:extLst>
      <p:ext uri="{19B8F6BF-5375-455C-9EA6-DF929625EA0E}">
        <p15:presenceInfo xmlns:p15="http://schemas.microsoft.com/office/powerpoint/2012/main" userId="S-1-5-21-1747495209-1248221918-2216747781-52940" providerId="AD"/>
      </p:ext>
    </p:extLst>
  </p:cmAuthor>
  <p:cmAuthor id="1" name="EvokeUser" initials="E" lastIdx="8" clrIdx="0">
    <p:extLst/>
  </p:cmAuthor>
  <p:cmAuthor id="2" name="Windows User" initials="WU" lastIdx="1" clrIdx="1"/>
  <p:cmAuthor id="3" name="Robert Dieterle" initials="RD" lastIdx="1" clrIdx="6">
    <p:extLst>
      <p:ext uri="{19B8F6BF-5375-455C-9EA6-DF929625EA0E}">
        <p15:presenceInfo xmlns:p15="http://schemas.microsoft.com/office/powerpoint/2012/main" userId="a54f7d4ea0713738" providerId="Windows Live"/>
      </p:ext>
    </p:extLst>
  </p:cmAuthor>
  <p:cmAuthor id="4" name="Caitlin Ryan" initials="CR" lastIdx="1" clrIdx="3"/>
  <p:cmAuthor id="5" name="Gail K" initials="GK" lastIdx="6" clrIdx="4"/>
  <p:cmAuthor id="6" name="Cook, Charles (OS/ONC) (CTR)" initials="CC((" lastIdx="2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27B"/>
    <a:srgbClr val="000000"/>
    <a:srgbClr val="CF1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9" autoAdjust="0"/>
    <p:restoredTop sz="88256" autoAdjust="0"/>
  </p:normalViewPr>
  <p:slideViewPr>
    <p:cSldViewPr snapToGrid="0" snapToObjects="1">
      <p:cViewPr varScale="1">
        <p:scale>
          <a:sx n="70" d="100"/>
          <a:sy n="70" d="100"/>
        </p:scale>
        <p:origin x="10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36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80" d="100"/>
        <a:sy n="80" d="100"/>
      </p:scale>
      <p:origin x="0" y="-1948"/>
    </p:cViewPr>
  </p:sorterViewPr>
  <p:notesViewPr>
    <p:cSldViewPr snapToGrid="0" snapToObjects="1">
      <p:cViewPr>
        <p:scale>
          <a:sx n="60" d="100"/>
          <a:sy n="60" d="100"/>
        </p:scale>
        <p:origin x="3187" y="5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tlin Ryan" userId="a534c4fc473a05ad" providerId="LiveId" clId="{79E79284-1598-4609-9ECF-58F95EAAE0D9}"/>
    <pc:docChg chg="delSld">
      <pc:chgData name="Caitlin Ryan" userId="a534c4fc473a05ad" providerId="LiveId" clId="{79E79284-1598-4609-9ECF-58F95EAAE0D9}" dt="2019-02-01T20:14:46.665" v="4" actId="2696"/>
      <pc:docMkLst>
        <pc:docMk/>
      </pc:docMkLst>
      <pc:sldChg chg="del">
        <pc:chgData name="Caitlin Ryan" userId="a534c4fc473a05ad" providerId="LiveId" clId="{79E79284-1598-4609-9ECF-58F95EAAE0D9}" dt="2019-02-01T20:14:46.582" v="2" actId="2696"/>
        <pc:sldMkLst>
          <pc:docMk/>
          <pc:sldMk cId="3618296090" sldId="258"/>
        </pc:sldMkLst>
      </pc:sldChg>
      <pc:sldChg chg="del">
        <pc:chgData name="Caitlin Ryan" userId="a534c4fc473a05ad" providerId="LiveId" clId="{79E79284-1598-4609-9ECF-58F95EAAE0D9}" dt="2019-02-01T20:14:46.523" v="1" actId="2696"/>
        <pc:sldMkLst>
          <pc:docMk/>
          <pc:sldMk cId="1826866549" sldId="259"/>
        </pc:sldMkLst>
      </pc:sldChg>
      <pc:sldChg chg="del">
        <pc:chgData name="Caitlin Ryan" userId="a534c4fc473a05ad" providerId="LiveId" clId="{79E79284-1598-4609-9ECF-58F95EAAE0D9}" dt="2019-02-01T20:14:46.633" v="3" actId="2696"/>
        <pc:sldMkLst>
          <pc:docMk/>
          <pc:sldMk cId="3990119574" sldId="1308"/>
        </pc:sldMkLst>
      </pc:sldChg>
      <pc:sldChg chg="del">
        <pc:chgData name="Caitlin Ryan" userId="a534c4fc473a05ad" providerId="LiveId" clId="{79E79284-1598-4609-9ECF-58F95EAAE0D9}" dt="2019-02-01T20:14:46.665" v="4" actId="2696"/>
        <pc:sldMkLst>
          <pc:docMk/>
          <pc:sldMk cId="432861725" sldId="1310"/>
        </pc:sldMkLst>
      </pc:sldChg>
      <pc:sldChg chg="del">
        <pc:chgData name="Caitlin Ryan" userId="a534c4fc473a05ad" providerId="LiveId" clId="{79E79284-1598-4609-9ECF-58F95EAAE0D9}" dt="2019-02-01T20:14:46.476" v="0" actId="2696"/>
        <pc:sldMkLst>
          <pc:docMk/>
          <pc:sldMk cId="2225335126" sldId="1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E17A-96AF-4E44-8520-FB00FBC150E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86D34-A319-3047-9BEF-015F2499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40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F5CAB-05EA-974F-9DDE-057ABF24903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38327-1EFA-8740-B14D-411C9960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5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9" name="Google Shape;3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98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3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:notes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559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6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:notes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85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38327-1EFA-8740-B14D-411C9960B5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6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38327-1EFA-8740-B14D-411C9960B5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7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38327-1EFA-8740-B14D-411C9960B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8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38327-1EFA-8740-B14D-411C9960B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8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22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p30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0:notes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118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86290" y="1988741"/>
            <a:ext cx="5257710" cy="270663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0958" y="1988741"/>
            <a:ext cx="4688374" cy="1470025"/>
          </a:xfrm>
        </p:spPr>
        <p:txBody>
          <a:bodyPr lIns="91440" rIns="91440" anchor="t">
            <a:no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0958" y="3468394"/>
            <a:ext cx="4688374" cy="80129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170363" y="4279719"/>
            <a:ext cx="4689475" cy="452437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26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864F-3B91-45B3-A1DE-4D7490D1A26B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06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8B69-9394-45A5-B62B-87AD770EA4A6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613" y="1475496"/>
            <a:ext cx="3998544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E922-5EE0-4E05-9C73-BDEE729E4AFA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115258"/>
            <a:ext cx="3996911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85921" y="1475496"/>
            <a:ext cx="4000879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6"/>
          </p:nvPr>
        </p:nvSpPr>
        <p:spPr>
          <a:xfrm>
            <a:off x="4687555" y="2115258"/>
            <a:ext cx="3999245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8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613" y="1475496"/>
            <a:ext cx="3998544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0DFE-DF5D-4308-8246-0229A4779709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115258"/>
            <a:ext cx="3996911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85921" y="1475496"/>
            <a:ext cx="4000879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6"/>
          </p:nvPr>
        </p:nvSpPr>
        <p:spPr>
          <a:xfrm>
            <a:off x="4687555" y="2115258"/>
            <a:ext cx="3999245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BDD9-61F3-4920-9BF3-B637225D320B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1475496"/>
            <a:ext cx="263347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956863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77207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20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9624-938D-4C88-A83F-58E772B492C9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1475496"/>
            <a:ext cx="263347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56863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77207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27FB-C6CD-4C64-9DA8-8503C47CD9B8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66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08E4-70CB-4987-A217-D257326AB6CD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9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9D0E-7E9B-4A74-AAD5-B292F2A4AD34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11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w/Subtitl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660401" y="1475496"/>
            <a:ext cx="5026399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88441"/>
            <a:ext cx="3008313" cy="3613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F0C9-73A0-4E4C-9942-AE0618A00DB1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475496"/>
            <a:ext cx="3008313" cy="912946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560065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2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ive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63819"/>
            <a:ext cx="5257710" cy="3196465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68" y="3044799"/>
            <a:ext cx="4688374" cy="1470025"/>
          </a:xfrm>
        </p:spPr>
        <p:txBody>
          <a:bodyPr lIns="91440" rIns="91440" anchor="t">
            <a:no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668" y="4524452"/>
            <a:ext cx="4688374" cy="80129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84073" y="5335777"/>
            <a:ext cx="4689475" cy="452437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97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88441"/>
            <a:ext cx="3008313" cy="3613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E392-50C1-4FBA-939E-9EC29DF5109C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475496"/>
            <a:ext cx="3008313" cy="912946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3660401" y="1475496"/>
            <a:ext cx="5026399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560065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3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32021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DA50-B1AD-47E2-AEE2-B457742C18FE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0" y="5367338"/>
            <a:ext cx="7320803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396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32021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A80B-F648-449E-8740-1FA3ACAD2A18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367338"/>
            <a:ext cx="7318421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367338"/>
            <a:ext cx="7318421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381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Large and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55AF-2AA0-4E12-984D-769FEF8A3EF6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4"/>
            <a:ext cx="5486400" cy="43334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53184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Large and Center No Log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DF4E-1CC7-4C7F-BDC0-01FFF8478770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612774"/>
            <a:ext cx="8229600" cy="5369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0423291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98"/>
            <a:ext cx="8229600" cy="45666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402C-D6FC-4248-9D02-5A13FBD3DA3A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71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98"/>
            <a:ext cx="8229600" cy="45666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8B4-E713-43C5-A389-1EC3BA273229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10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Text Placeholder 2"/>
          <p:cNvSpPr>
            <a:spLocks noGrp="1"/>
          </p:cNvSpPr>
          <p:nvPr>
            <p:ph type="body" orient="vert" idx="13"/>
          </p:nvPr>
        </p:nvSpPr>
        <p:spPr>
          <a:xfrm>
            <a:off x="457200" y="274638"/>
            <a:ext cx="6975656" cy="57207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2677" y="578991"/>
            <a:ext cx="1131750" cy="42210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EB66-EB82-4345-A2B1-5DF2BE7ED7A5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529959" y="274638"/>
            <a:ext cx="0" cy="58515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75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481-208C-4143-B4BF-A72A3A8F2924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 baseline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 dirty="0"/>
              <a:t>Connect with Federal Health Architecture – We’d Love to Hear from you!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/>
              <a:t>Contact Us</a:t>
            </a:r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959544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5719544" y="1475496"/>
            <a:ext cx="2967256" cy="22570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64660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5719544" y="3945865"/>
            <a:ext cx="2967256" cy="205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67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for Comi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A717-0BDD-475C-90CC-4A7D0F3293FE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3324232"/>
            <a:ext cx="6185023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1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 dirty="0"/>
              <a:t>See you soon</a:t>
            </a:r>
          </a:p>
        </p:txBody>
      </p:sp>
      <p:sp>
        <p:nvSpPr>
          <p:cNvPr id="9" name="Title 16"/>
          <p:cNvSpPr>
            <a:spLocks noGrp="1"/>
          </p:cNvSpPr>
          <p:nvPr>
            <p:ph type="title" hasCustomPrompt="1"/>
          </p:nvPr>
        </p:nvSpPr>
        <p:spPr>
          <a:xfrm>
            <a:off x="0" y="2399747"/>
            <a:ext cx="6185023" cy="915178"/>
          </a:xfrm>
        </p:spPr>
        <p:txBody>
          <a:bodyPr>
            <a:noAutofit/>
          </a:bodyPr>
          <a:lstStyle>
            <a:lvl1pPr algn="r">
              <a:lnSpc>
                <a:spcPct val="70000"/>
              </a:lnSpc>
              <a:defRPr sz="3600" b="1"/>
            </a:lvl1pPr>
          </a:lstStyle>
          <a:p>
            <a:r>
              <a:rPr lang="en-US" dirty="0"/>
              <a:t>THANKS FOR</a:t>
            </a:r>
            <a:br>
              <a:rPr lang="en-US" dirty="0"/>
            </a:br>
            <a:r>
              <a:rPr lang="en-US" dirty="0"/>
              <a:t>COMING</a:t>
            </a:r>
          </a:p>
        </p:txBody>
      </p:sp>
      <p:pic>
        <p:nvPicPr>
          <p:cNvPr id="10" name="Picture 9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28" y="1960841"/>
            <a:ext cx="2051688" cy="20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6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4825"/>
            <a:ext cx="7772400" cy="1362075"/>
          </a:xfrm>
        </p:spPr>
        <p:txBody>
          <a:bodyPr anchor="b">
            <a:normAutofit/>
          </a:bodyPr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406900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D2124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F8B4-E24B-4867-9C9D-72D73E5F8CC2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0" y="1030514"/>
            <a:ext cx="2530925" cy="253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096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534B18-1D5E-4FAD-8ECB-09BD9C63D6F3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break-time_increments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9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345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7F9BDA-B288-4FCC-B65E-EF00068FC47F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33F92A-99A0-40E2-9763-9294C6B17564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62217-960F-446A-BCEA-9217345BF325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70"/>
            <a:ext cx="2509998" cy="54198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764A3D-7AC4-4DE3-AD0C-D6CAAEEEC951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2412B4-CDE3-4C94-B53D-01F71CBBE8AB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849046-1D27-4B00-9E64-AEBA8E551B5B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CEE767-DA12-4D6C-88BF-FDDF5EC74943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904A9F-4E77-4F72-B568-2AB4CA3252D5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D84108-4A24-410D-B8BA-73792EB3BEC7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496"/>
            <a:ext cx="8229600" cy="45666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8A7E-A704-436A-BF01-E4920549F598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4D3EAA-0D2A-9C4B-9F19-8B6278AB01EC}"/>
              </a:ext>
            </a:extLst>
          </p:cNvPr>
          <p:cNvSpPr/>
          <p:nvPr userDrawn="1"/>
        </p:nvSpPr>
        <p:spPr>
          <a:xfrm flipV="1">
            <a:off x="0" y="958851"/>
            <a:ext cx="6853915" cy="4571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8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AC444C-EB31-4E28-B413-302EEE5519A3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D1AF07-DB0F-422B-A48D-458FA80BE849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Tim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229F46-1E5B-4ABE-B8A9-939DDCE94CCA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70"/>
            <a:ext cx="2509998" cy="54198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157850" y="1819660"/>
            <a:ext cx="828675" cy="84931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rgbClr val="000000"/>
                </a:solidFill>
              </a:defRPr>
            </a:lvl1pPr>
            <a:lvl2pPr>
              <a:defRPr sz="1600" b="1"/>
            </a:lvl2pPr>
            <a:lvl3pPr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41987793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9924-4F65-46C6-B5C8-B3D409FE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DF087-1B90-4242-A4F5-0C472BD5A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78977-DDE9-4A9C-B5FB-D8E2C86DE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6D692-BF3D-40F6-AB67-374200D83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B14CF-332B-4470-BC32-839FA36B2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5CBF5-D68D-4CC3-A920-AEF1C842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3835-350B-4603-8372-C7271D29C65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6A0D7-2E01-43C9-B843-5E1E1027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8660E-CF58-4DE5-A894-8F891331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B4BD-250E-4769-A6FE-8F496CD8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763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VA"/>
          <p:cNvPicPr>
            <a:picLocks noChangeAspect="1" noChangeArrowheads="1"/>
          </p:cNvPicPr>
          <p:nvPr/>
        </p:nvPicPr>
        <p:blipFill>
          <a:blip r:embed="rId2">
            <a:lum bright="5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26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7475" y="146050"/>
            <a:ext cx="8912225" cy="6588125"/>
            <a:chOff x="74" y="92"/>
            <a:chExt cx="5614" cy="4150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 flipV="1">
              <a:off x="74" y="96"/>
              <a:ext cx="5614" cy="0"/>
            </a:xfrm>
            <a:prstGeom prst="line">
              <a:avLst/>
            </a:prstGeom>
            <a:noFill/>
            <a:ln w="762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92" y="4224"/>
              <a:ext cx="5574" cy="0"/>
            </a:xfrm>
            <a:prstGeom prst="line">
              <a:avLst/>
            </a:prstGeom>
            <a:noFill/>
            <a:ln w="762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 flipH="1" flipV="1">
              <a:off x="92" y="92"/>
              <a:ext cx="0" cy="4146"/>
            </a:xfrm>
            <a:prstGeom prst="line">
              <a:avLst/>
            </a:prstGeom>
            <a:noFill/>
            <a:ln w="762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H="1" flipV="1">
              <a:off x="5664" y="96"/>
              <a:ext cx="0" cy="4146"/>
            </a:xfrm>
            <a:prstGeom prst="line">
              <a:avLst/>
            </a:prstGeom>
            <a:noFill/>
            <a:ln w="762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144" y="144"/>
              <a:ext cx="54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44" y="4176"/>
              <a:ext cx="54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 flipV="1">
              <a:off x="144" y="144"/>
              <a:ext cx="0" cy="403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H="1" flipV="1">
              <a:off x="5616" y="144"/>
              <a:ext cx="0" cy="403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165BF3B-9E7D-49D4-BAE8-14ABDF1E6B64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FFFC8EE-F13C-4B90-9ED3-9A81DAA18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223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564F4D6-AD05-4BD5-AF04-8AEDE119910A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F078FC8-0847-43B5-8C76-3F7A3BB0F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79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85E8627-59C9-40F2-B08C-1AC57BCD3A80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D582ACC-D394-48A7-8F19-48BCD8418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376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EC9AAFF-8E44-41F5-A36E-34A69E2CAB0F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71E8D6A-416E-4C70-936A-80EFFCD2D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3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BE5D97C-A9D6-4E3C-B2EC-B1F49C738128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1EF0620-6B7F-4398-A35B-C72F57FFA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85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255652E-354C-4E87-A6A2-78B6EA1F977E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FCB9C01-AA2F-446A-8D40-B67A45296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6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496"/>
            <a:ext cx="8229600" cy="45666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A387-B3AE-45A2-8FEA-0403FEA779DF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8FD1CC-A5F1-2D41-AD0F-6E4B9BF3BAC5}"/>
              </a:ext>
            </a:extLst>
          </p:cNvPr>
          <p:cNvSpPr/>
          <p:nvPr userDrawn="1"/>
        </p:nvSpPr>
        <p:spPr>
          <a:xfrm flipV="1">
            <a:off x="0" y="958851"/>
            <a:ext cx="6853915" cy="4571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839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08BE2E4-F249-45F7-87FA-8A65BAA08AD4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093B2FB-E315-4567-A75C-95D29D55E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17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A046549-3E5B-44DC-BAE4-AA2CC485EC5E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DD5DAA8-ABBB-47FC-B486-7100B7C19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174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88CAB83-FD69-4A76-AFDE-A54D49204F08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1CB2535-E0E4-4129-90FB-400509798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45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83AD405-DC45-4441-B0D2-9E842B9B1709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614EE5-58A5-46C6-BD6A-C5CC155D7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0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8844C22-64F4-415C-B94E-1241D3D4DD5C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5E8EF36-F59A-4E8D-A6DC-D3C4FBBCF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32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6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14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371600"/>
            <a:ext cx="411480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824288"/>
            <a:ext cx="4114800" cy="230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8278C9A-02E4-429D-8828-9772916B97D5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0F35E04-BE5B-4794-A236-C95DDAEF2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res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457200" y="2135012"/>
            <a:ext cx="3197492" cy="31974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607F-1399-4125-9A15-E4C28B5F0269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5284" y="2292381"/>
            <a:ext cx="2881325" cy="2882755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4120011" y="1475496"/>
            <a:ext cx="4566789" cy="45259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897491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0EAA3B-9DF2-1C42-9A09-F92B1A6DC9B0}"/>
              </a:ext>
            </a:extLst>
          </p:cNvPr>
          <p:cNvSpPr/>
          <p:nvPr userDrawn="1"/>
        </p:nvSpPr>
        <p:spPr>
          <a:xfrm flipV="1">
            <a:off x="0" y="958851"/>
            <a:ext cx="6853915" cy="4571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resenter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8B7-94B6-4116-8240-4E4FB6AD0B8C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2828902" y="1521311"/>
            <a:ext cx="5857898" cy="1828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57200" y="1404315"/>
            <a:ext cx="2057400" cy="2057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570136" y="1521312"/>
            <a:ext cx="1828800" cy="18288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sz="half" idx="19"/>
          </p:nvPr>
        </p:nvSpPr>
        <p:spPr>
          <a:xfrm>
            <a:off x="2828902" y="3922295"/>
            <a:ext cx="5857898" cy="1828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57200" y="3805299"/>
            <a:ext cx="2057400" cy="2057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70136" y="3922296"/>
            <a:ext cx="1828800" cy="18288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 flipV="1">
            <a:off x="0" y="958851"/>
            <a:ext cx="6853915" cy="4571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resenter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F941-7D14-484D-BC2D-683EE1670BB1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3909170"/>
            <a:ext cx="2633617" cy="205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3909170"/>
            <a:ext cx="2633472" cy="205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3909170"/>
            <a:ext cx="2633617" cy="205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437082" y="1446277"/>
            <a:ext cx="2284315" cy="22843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550018" y="1563274"/>
            <a:ext cx="2058443" cy="205032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219302" y="1446277"/>
            <a:ext cx="2284315" cy="22843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332238" y="1563274"/>
            <a:ext cx="2058443" cy="205032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42463" y="1446277"/>
            <a:ext cx="2284315" cy="22843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55399" y="1563274"/>
            <a:ext cx="2058443" cy="205032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resenter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>
            <a:spLocks noChangeAspect="1"/>
          </p:cNvSpPr>
          <p:nvPr/>
        </p:nvSpPr>
        <p:spPr>
          <a:xfrm>
            <a:off x="457200" y="1476104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D35A-65DE-4772-B8E9-1416C76B9ABC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71500" y="1590404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2008764" y="1478253"/>
            <a:ext cx="2343906" cy="18277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791330" y="1473956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905630" y="1588256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sz="half" idx="17"/>
          </p:nvPr>
        </p:nvSpPr>
        <p:spPr>
          <a:xfrm>
            <a:off x="6342894" y="1476104"/>
            <a:ext cx="2343906" cy="18298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57200" y="3879910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571500" y="3994210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sz="half" idx="19"/>
          </p:nvPr>
        </p:nvSpPr>
        <p:spPr>
          <a:xfrm>
            <a:off x="2008764" y="3882059"/>
            <a:ext cx="2343906" cy="1820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4791330" y="3877762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905630" y="3992062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sz="half" idx="21"/>
          </p:nvPr>
        </p:nvSpPr>
        <p:spPr>
          <a:xfrm>
            <a:off x="6342894" y="3879911"/>
            <a:ext cx="2343906" cy="18230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2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1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0623" cy="67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5330"/>
            <a:ext cx="8229600" cy="4800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17AB8DF8-3B99-4747-AAF1-EFE0B36D59B1}" type="datetime4">
              <a:rPr lang="en-US" smtClean="0"/>
              <a:t>February 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6116" y="18678"/>
            <a:ext cx="36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6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  <p:sldLayoutId id="2147483766" r:id="rId32"/>
    <p:sldLayoutId id="2147483767" r:id="rId33"/>
    <p:sldLayoutId id="2147483768" r:id="rId34"/>
    <p:sldLayoutId id="2147483769" r:id="rId35"/>
    <p:sldLayoutId id="2147483770" r:id="rId36"/>
    <p:sldLayoutId id="2147483771" r:id="rId37"/>
    <p:sldLayoutId id="2147483772" r:id="rId38"/>
    <p:sldLayoutId id="2147483773" r:id="rId39"/>
    <p:sldLayoutId id="2147483774" r:id="rId40"/>
    <p:sldLayoutId id="2147483775" r:id="rId41"/>
    <p:sldLayoutId id="2147483776" r:id="rId42"/>
    <p:sldLayoutId id="2147483887" r:id="rId4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1C427B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CF1543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17A4066-1C8F-4886-9762-963FEFE15F5C}" type="datetime4">
              <a:rPr lang="en-US" smtClean="0"/>
              <a:t>February 1, 2019</a:t>
            </a:fld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37BFA6A-061A-4B79-83A7-BDC8DFB5EFC7}" type="slidenum">
              <a:rPr lang="en-US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31" name="Picture 7" descr="DV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 flipV="1">
            <a:off x="1447800" y="762000"/>
            <a:ext cx="7315200" cy="0"/>
          </a:xfrm>
          <a:prstGeom prst="line">
            <a:avLst/>
          </a:prstGeom>
          <a:noFill/>
          <a:ln w="762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 flipV="1">
            <a:off x="1447800" y="838200"/>
            <a:ext cx="73152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.lee@opengroup.org" TargetMode="External"/><Relationship Id="rId2" Type="http://schemas.openxmlformats.org/officeDocument/2006/relationships/hyperlink" Target="mailto:switconsulting@comcast.ne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Avinash.Shanbhag@hhs.gov" TargetMode="External"/><Relationship Id="rId5" Type="http://schemas.openxmlformats.org/officeDocument/2006/relationships/hyperlink" Target="mailto:Sherilyn.Pruitt@hhs.gov" TargetMode="External"/><Relationship Id="rId4" Type="http://schemas.openxmlformats.org/officeDocument/2006/relationships/hyperlink" Target="mailto:jforrester@irishealthsolutions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max.gov/display/HHSExternal/Managing+Board+Meeting+Materi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mailto:federal.health@hhs.gov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5167" y="2448735"/>
            <a:ext cx="4688374" cy="1765888"/>
          </a:xfrm>
        </p:spPr>
        <p:txBody>
          <a:bodyPr/>
          <a:lstStyle/>
          <a:p>
            <a:pPr algn="ctr">
              <a:lnSpc>
                <a:spcPts val="3540"/>
              </a:lnSpc>
            </a:pPr>
            <a:r>
              <a:rPr lang="en-US" dirty="0"/>
              <a:t>FHA February Managing Board Meeting </a:t>
            </a:r>
            <a:br>
              <a:rPr lang="en-US" dirty="0"/>
            </a:br>
            <a:r>
              <a:rPr lang="en-US" sz="2600" b="0" i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FHIM Transition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5167" y="3988405"/>
            <a:ext cx="4689475" cy="45243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F15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6, 2019</a:t>
            </a:r>
          </a:p>
        </p:txBody>
      </p:sp>
    </p:spTree>
    <p:extLst>
      <p:ext uri="{BB962C8B-B14F-4D97-AF65-F5344CB8AC3E}">
        <p14:creationId xmlns:p14="http://schemas.microsoft.com/office/powerpoint/2010/main" val="145772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9304"/>
            <a:ext cx="8229600" cy="2319669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dirty="0"/>
              <a:t>FHA has identified </a:t>
            </a:r>
            <a:r>
              <a:rPr lang="en-US" sz="2000" b="1" dirty="0"/>
              <a:t>The Open Group </a:t>
            </a:r>
            <a:r>
              <a:rPr lang="en-US" sz="2000" dirty="0"/>
              <a:t>as a potential FHIM steward capable of supporting federal agency goals and making FHIM successful, globally 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dirty="0"/>
              <a:t>The Open Group’s proposed model is aligned with FHA’s interest in keeping FHIM current and accessible to FHA’s federal agency partners, and for future growth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i="1" dirty="0"/>
              <a:t>no cost</a:t>
            </a:r>
            <a:r>
              <a:rPr lang="en-US" sz="2000" i="1" dirty="0"/>
              <a:t> </a:t>
            </a:r>
            <a:r>
              <a:rPr lang="en-US" sz="2000" dirty="0"/>
              <a:t>option provides federal agencies with future flexibility if needed</a:t>
            </a:r>
          </a:p>
          <a:p>
            <a:pPr marL="342900" indent="-342900"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Clr>
                <a:srgbClr val="CF1543"/>
              </a:buClr>
              <a:buSzPct val="115000"/>
            </a:pPr>
            <a:endParaRPr lang="en-US" dirty="0"/>
          </a:p>
          <a:p>
            <a:pPr>
              <a:buClr>
                <a:srgbClr val="CF1543"/>
              </a:buClr>
              <a:buSzPct val="115000"/>
            </a:pPr>
            <a:endParaRPr lang="en-US" sz="2000" dirty="0"/>
          </a:p>
          <a:p>
            <a:pPr>
              <a:buClr>
                <a:srgbClr val="CF1543"/>
              </a:buClr>
              <a:buSzPct val="115000"/>
            </a:pPr>
            <a:endParaRPr lang="en-US" sz="2000" dirty="0"/>
          </a:p>
          <a:p>
            <a:pPr lvl="1">
              <a:buClr>
                <a:srgbClr val="CF1543"/>
              </a:buClr>
              <a:buSzPct val="115000"/>
            </a:pPr>
            <a:endParaRPr lang="en-US" dirty="0"/>
          </a:p>
          <a:p>
            <a:pPr marL="342900" indent="-342900"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FHIM Transition –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A0144-A266-FF48-A9DF-ED30DA3918A6}"/>
              </a:ext>
            </a:extLst>
          </p:cNvPr>
          <p:cNvSpPr txBox="1"/>
          <p:nvPr/>
        </p:nvSpPr>
        <p:spPr>
          <a:xfrm>
            <a:off x="457200" y="4488426"/>
            <a:ext cx="7928916" cy="861774"/>
          </a:xfrm>
          <a:prstGeom prst="rect">
            <a:avLst/>
          </a:prstGeom>
          <a:solidFill>
            <a:srgbClr val="CF1543"/>
          </a:solidFill>
          <a:ln w="38100">
            <a:noFill/>
          </a:ln>
        </p:spPr>
        <p:txBody>
          <a:bodyPr wrap="square" lIns="274320" tIns="91440" rIns="274320" bIns="91440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We recommend the FHA Managing Board approve </a:t>
            </a:r>
            <a:r>
              <a:rPr lang="en-US" sz="2200" b="1" dirty="0">
                <a:solidFill>
                  <a:schemeClr val="bg1"/>
                </a:solidFill>
              </a:rPr>
              <a:t>The Open Group</a:t>
            </a:r>
            <a:r>
              <a:rPr lang="en-US" sz="2200" dirty="0">
                <a:solidFill>
                  <a:schemeClr val="bg1"/>
                </a:solidFill>
              </a:rPr>
              <a:t> to become the future stewards of FHIM.</a:t>
            </a:r>
          </a:p>
        </p:txBody>
      </p:sp>
    </p:spTree>
    <p:extLst>
      <p:ext uri="{BB962C8B-B14F-4D97-AF65-F5344CB8AC3E}">
        <p14:creationId xmlns:p14="http://schemas.microsoft.com/office/powerpoint/2010/main" val="120398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9304"/>
            <a:ext cx="7609730" cy="5120513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dirty="0"/>
              <a:t>Given the importance of this program, we want to ensure the Managing Board is fully onboard with </a:t>
            </a:r>
            <a:r>
              <a:rPr lang="en-US" sz="2000" b="1" dirty="0"/>
              <a:t>The Open Group</a:t>
            </a:r>
            <a:r>
              <a:rPr lang="en-US" sz="2000" dirty="0"/>
              <a:t> to become future FHIM steward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dirty="0"/>
              <a:t>FHA Managing Board members will have until </a:t>
            </a:r>
            <a:r>
              <a:rPr lang="en-US" sz="2000" b="1" dirty="0"/>
              <a:t>Feb 28, 2019 </a:t>
            </a:r>
            <a:r>
              <a:rPr lang="en-US" sz="2000" dirty="0"/>
              <a:t>to express any concerns to the proposed transition or submit interest in becoming FHIM steward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b="1" i="1" dirty="0"/>
              <a:t>If any concerns cannot be resolved by </a:t>
            </a:r>
            <a:r>
              <a:rPr lang="en-US" sz="2000" b="1" i="1" u="sng" dirty="0"/>
              <a:t>March 31, 2019</a:t>
            </a:r>
            <a:r>
              <a:rPr lang="en-US" sz="2000" b="1" i="1" dirty="0"/>
              <a:t>, we will work towards closing out FHIM by FHA sunset</a:t>
            </a:r>
          </a:p>
          <a:p>
            <a:pPr marL="342900" indent="-342900"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Next Steps on FHIM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53136-9283-A64A-AECE-9286D85DB8DC}"/>
              </a:ext>
            </a:extLst>
          </p:cNvPr>
          <p:cNvSpPr txBox="1"/>
          <p:nvPr/>
        </p:nvSpPr>
        <p:spPr>
          <a:xfrm>
            <a:off x="905334" y="4618124"/>
            <a:ext cx="7480782" cy="1107996"/>
          </a:xfrm>
          <a:prstGeom prst="rect">
            <a:avLst/>
          </a:prstGeom>
          <a:solidFill>
            <a:srgbClr val="CF1543"/>
          </a:solidFill>
          <a:ln w="38100">
            <a:noFill/>
          </a:ln>
        </p:spPr>
        <p:txBody>
          <a:bodyPr wrap="square" lIns="274320" tIns="91440" rIns="274320" bIns="9144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ATTENTION: </a:t>
            </a:r>
            <a:r>
              <a:rPr lang="en-US" sz="2000" dirty="0">
                <a:solidFill>
                  <a:schemeClr val="bg1"/>
                </a:solidFill>
              </a:rPr>
              <a:t>Please email </a:t>
            </a:r>
            <a:r>
              <a:rPr lang="en-US" sz="2000" b="1" i="1" u="sng" dirty="0">
                <a:solidFill>
                  <a:schemeClr val="bg1"/>
                </a:solidFill>
              </a:rPr>
              <a:t>federal.health@hhs.gov </a:t>
            </a:r>
            <a:r>
              <a:rPr lang="en-US" sz="2000" dirty="0">
                <a:solidFill>
                  <a:schemeClr val="bg1"/>
                </a:solidFill>
              </a:rPr>
              <a:t>if you have concerns or reservations about moving forward with The Open Group or are interested in assuming stewardship.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9E48D-1F18-2F48-B479-02AEC869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42" y="4880610"/>
            <a:ext cx="342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4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9304"/>
            <a:ext cx="8229600" cy="45666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FHIM Program Manager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Steve Wagner (</a:t>
            </a:r>
            <a:r>
              <a:rPr lang="en-US" u="sng" dirty="0">
                <a:hlinkClick r:id="rId2"/>
              </a:rPr>
              <a:t>switconsulting@comcast.net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Director of Healthcare Forum in The Open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Dr. Jason Lee (</a:t>
            </a:r>
            <a:r>
              <a:rPr lang="en-US" dirty="0">
                <a:hlinkClick r:id="rId3"/>
              </a:rPr>
              <a:t>j.lee@opengroup.org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FHA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John Forrester (</a:t>
            </a:r>
            <a:r>
              <a:rPr lang="en-US" dirty="0">
                <a:hlinkClick r:id="rId4"/>
              </a:rPr>
              <a:t>jforrester@irishealthsolutions.com</a:t>
            </a:r>
            <a:r>
              <a:rPr lang="en-US" dirty="0"/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Sherilyn Pruitt (</a:t>
            </a:r>
            <a:r>
              <a:rPr lang="en-US" dirty="0">
                <a:hlinkClick r:id="rId5"/>
              </a:rPr>
              <a:t>Sherilyn.Pruitt@hhs.gov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Avinash Shanbhag (</a:t>
            </a:r>
            <a:r>
              <a:rPr lang="en-US" dirty="0">
                <a:hlinkClick r:id="rId6"/>
              </a:rPr>
              <a:t>Avinash.Shanbhag@hhs.gov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Additional 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49504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9304"/>
            <a:ext cx="7092669" cy="396980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/>
              <a:t>FHA will allocate existing resources from the FHA Program Management contract to support FHIM transition activities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dirty="0"/>
              <a:t>Establish web presence for FHIM artifacts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dirty="0"/>
              <a:t>Determine membership models and other business practices (e.g., MOUs with SDOs) 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dirty="0"/>
              <a:t>Assess federal agency needs and develop agreements where required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dirty="0"/>
              <a:t>Additional transition activities identified by The Open Group 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If  FHIM Transition Plan Approved..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A531D-B175-5F43-AD41-5F9C164F7403}"/>
              </a:ext>
            </a:extLst>
          </p:cNvPr>
          <p:cNvSpPr txBox="1"/>
          <p:nvPr/>
        </p:nvSpPr>
        <p:spPr>
          <a:xfrm>
            <a:off x="457200" y="5169614"/>
            <a:ext cx="7928916" cy="492443"/>
          </a:xfrm>
          <a:prstGeom prst="rect">
            <a:avLst/>
          </a:prstGeom>
          <a:solidFill>
            <a:srgbClr val="CF1543"/>
          </a:solidFill>
          <a:ln w="38100">
            <a:noFill/>
          </a:ln>
        </p:spPr>
        <p:txBody>
          <a:bodyPr wrap="square" lIns="274320" tIns="91440" rIns="274320" bIns="91440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No</a:t>
            </a:r>
            <a:r>
              <a:rPr lang="en-US" sz="2000" dirty="0">
                <a:solidFill>
                  <a:schemeClr val="bg1"/>
                </a:solidFill>
              </a:rPr>
              <a:t> additional funds are needed to execute the FHIM transition</a:t>
            </a:r>
          </a:p>
        </p:txBody>
      </p:sp>
    </p:spTree>
    <p:extLst>
      <p:ext uri="{BB962C8B-B14F-4D97-AF65-F5344CB8AC3E}">
        <p14:creationId xmlns:p14="http://schemas.microsoft.com/office/powerpoint/2010/main" val="368726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7"/>
          <p:cNvSpPr txBox="1">
            <a:spLocks noGrp="1"/>
          </p:cNvSpPr>
          <p:nvPr>
            <p:ph type="title"/>
          </p:nvPr>
        </p:nvSpPr>
        <p:spPr>
          <a:xfrm>
            <a:off x="722313" y="28668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PARTNER UPDATES</a:t>
            </a:r>
            <a:endParaRPr sz="2600" dirty="0"/>
          </a:p>
        </p:txBody>
      </p:sp>
      <p:sp>
        <p:nvSpPr>
          <p:cNvPr id="587" name="Google Shape;587;p57"/>
          <p:cNvSpPr txBox="1">
            <a:spLocks noGrp="1"/>
          </p:cNvSpPr>
          <p:nvPr>
            <p:ph type="body" idx="1"/>
          </p:nvPr>
        </p:nvSpPr>
        <p:spPr>
          <a:xfrm>
            <a:off x="722313" y="422887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21242"/>
              </a:buClr>
              <a:buSzPts val="2000"/>
              <a:buFont typeface="Arial"/>
              <a:buNone/>
            </a:pPr>
            <a:r>
              <a:rPr lang="en-US" sz="1800" dirty="0"/>
              <a:t>Various</a:t>
            </a:r>
            <a:endParaRPr sz="1800" dirty="0"/>
          </a:p>
        </p:txBody>
      </p:sp>
      <p:sp>
        <p:nvSpPr>
          <p:cNvPr id="588" name="Google Shape;588;p57"/>
          <p:cNvSpPr txBox="1">
            <a:spLocks noGrp="1"/>
          </p:cNvSpPr>
          <p:nvPr>
            <p:ph type="sldNum" idx="12"/>
          </p:nvPr>
        </p:nvSpPr>
        <p:spPr>
          <a:xfrm>
            <a:off x="8386116" y="18678"/>
            <a:ext cx="36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23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6"/>
          <p:cNvSpPr txBox="1">
            <a:spLocks noGrp="1"/>
          </p:cNvSpPr>
          <p:nvPr>
            <p:ph type="sldNum" idx="12"/>
          </p:nvPr>
        </p:nvSpPr>
        <p:spPr>
          <a:xfrm>
            <a:off x="8386116" y="18678"/>
            <a:ext cx="36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Upcoming Events &amp; Wrap-up</a:t>
            </a:r>
            <a:endParaRPr sz="3000" dirty="0"/>
          </a:p>
        </p:txBody>
      </p:sp>
      <p:sp>
        <p:nvSpPr>
          <p:cNvPr id="676" name="Google Shape;676;p66"/>
          <p:cNvSpPr txBox="1"/>
          <p:nvPr/>
        </p:nvSpPr>
        <p:spPr>
          <a:xfrm>
            <a:off x="457200" y="1104244"/>
            <a:ext cx="8332046" cy="358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CF1543"/>
              </a:buClr>
              <a:buSzPct val="115000"/>
            </a:pPr>
            <a:endParaRPr lang="en-US" sz="1600" dirty="0">
              <a:solidFill>
                <a:schemeClr val="dk1"/>
              </a:solidFill>
            </a:endParaRPr>
          </a:p>
          <a:p>
            <a:pPr marL="285750" indent="-285750">
              <a:buClr>
                <a:srgbClr val="CF1543"/>
              </a:buClr>
              <a:buSzPct val="115000"/>
              <a:buFont typeface="Arial"/>
              <a:buChar char="•"/>
            </a:pPr>
            <a:r>
              <a:rPr lang="en-US" sz="2000" dirty="0"/>
              <a:t>February 10-15: HIMSS19, Orlando, FL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F1543"/>
              </a:buClr>
              <a:buSzPct val="115000"/>
              <a:buFont typeface="Arial"/>
              <a:buChar char="•"/>
            </a:pPr>
            <a:endParaRPr lang="en-US" sz="20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F1543"/>
              </a:buClr>
              <a:buSzPct val="115000"/>
              <a:buFont typeface="Arial"/>
              <a:buChar char="•"/>
            </a:pPr>
            <a:r>
              <a:rPr lang="en-US" sz="2000" dirty="0"/>
              <a:t>March 6: FHA Managing Board Meeting (</a:t>
            </a:r>
            <a:r>
              <a:rPr lang="en-US" sz="2000" i="1" dirty="0"/>
              <a:t>slide update only</a:t>
            </a:r>
            <a:r>
              <a:rPr lang="en-US" sz="2000" dirty="0"/>
              <a:t>) </a:t>
            </a:r>
          </a:p>
          <a:p>
            <a:pPr>
              <a:buClr>
                <a:srgbClr val="CF1543"/>
              </a:buClr>
              <a:buSzPct val="115000"/>
            </a:pPr>
            <a:endParaRPr lang="en-US" sz="2000" dirty="0"/>
          </a:p>
          <a:p>
            <a:pPr marL="285750" indent="-285750">
              <a:buClr>
                <a:srgbClr val="CF1543"/>
              </a:buClr>
              <a:buSzPct val="115000"/>
              <a:buFont typeface="Arial"/>
              <a:buChar char="•"/>
            </a:pPr>
            <a:r>
              <a:rPr lang="en-US" sz="2000" dirty="0"/>
              <a:t>March 14: Federal Health Architects Council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F1543"/>
              </a:buClr>
              <a:buSzPct val="115000"/>
              <a:buFont typeface="Arial"/>
              <a:buChar char="•"/>
            </a:pPr>
            <a:endParaRPr lang="en-US" sz="20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F1543"/>
              </a:buClr>
              <a:buSzPct val="115000"/>
              <a:buFont typeface="Arial"/>
              <a:buChar char="•"/>
            </a:pPr>
            <a:r>
              <a:rPr lang="en-US" sz="2000" dirty="0"/>
              <a:t>April 3: FHA Managing Board Meeting </a:t>
            </a:r>
            <a:r>
              <a:rPr lang="en-US" sz="2000" i="1" dirty="0"/>
              <a:t>(virtual) – </a:t>
            </a:r>
            <a:r>
              <a:rPr lang="en-US" sz="2000" dirty="0"/>
              <a:t>NIEM Transition Update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ym typeface="Arial"/>
              </a:rPr>
              <a:t>To view Managing Board materials, visit Max.gov: </a:t>
            </a:r>
            <a:r>
              <a:rPr lang="en-US" sz="2000" u="sng" dirty="0">
                <a:sym typeface="Arial"/>
                <a:hlinkClick r:id="rId3"/>
              </a:rPr>
              <a:t>https://community.max.gov/display/HHSExternal/Managing+Board+Meeting+Materials</a:t>
            </a:r>
            <a:endParaRPr lang="en-US" sz="2000" dirty="0"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1400A-95DD-CE4D-89FD-DCD4D73C4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513" y="1549728"/>
            <a:ext cx="1372887" cy="11991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Thank You!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C2BD0-52C9-429F-B21D-0D5A2187CF34}"/>
              </a:ext>
            </a:extLst>
          </p:cNvPr>
          <p:cNvSpPr/>
          <p:nvPr/>
        </p:nvSpPr>
        <p:spPr>
          <a:xfrm>
            <a:off x="1749288" y="2382521"/>
            <a:ext cx="62537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rgbClr val="CF1543"/>
                </a:solidFill>
              </a:rPr>
              <a:t>REMEMBER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to email </a:t>
            </a:r>
            <a:r>
              <a:rPr lang="en-US" sz="2400" dirty="0">
                <a:solidFill>
                  <a:srgbClr val="CF154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federal.health@hhs.gov</a:t>
            </a:r>
            <a:r>
              <a:rPr lang="en-US" sz="2400" dirty="0">
                <a:solidFill>
                  <a:srgbClr val="CF1543"/>
                </a:solidFill>
              </a:rPr>
              <a:t> </a:t>
            </a:r>
            <a:r>
              <a:rPr lang="en-US" sz="2400" dirty="0"/>
              <a:t>if you have concerns or reservations about moving forward with The Open Group</a:t>
            </a:r>
            <a:r>
              <a:rPr lang="en-US" sz="16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D28CA-C080-C24F-B8BD-D0B5265E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80713"/>
            <a:ext cx="1146264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5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" name="Google Shape;401;p45"/>
          <p:cNvGraphicFramePr/>
          <p:nvPr>
            <p:extLst>
              <p:ext uri="{D42A27DB-BD31-4B8C-83A1-F6EECF244321}">
                <p14:modId xmlns:p14="http://schemas.microsoft.com/office/powerpoint/2010/main" val="3463179453"/>
              </p:ext>
            </p:extLst>
          </p:nvPr>
        </p:nvGraphicFramePr>
        <p:xfrm>
          <a:off x="847725" y="1576182"/>
          <a:ext cx="7260495" cy="29565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12700" dir="5400000" algn="ctr" rotWithShape="0">
                    <a:srgbClr val="000000">
                      <a:alpha val="43137"/>
                    </a:srgbClr>
                  </a:outerShdw>
                </a:effectLst>
                <a:tableStyleId>{3C2FFA5D-87B4-456A-9821-1D502468CF0F}</a:tableStyleId>
              </a:tblPr>
              <a:tblGrid>
                <a:gridCol w="1559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1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Time</a:t>
                      </a:r>
                      <a:endParaRPr sz="2000" dirty="0">
                        <a:latin typeface="+mj-lt"/>
                      </a:endParaRPr>
                    </a:p>
                  </a:txBody>
                  <a:tcPr marL="91450" marR="91450" marT="45725" marB="45725" anchor="ctr">
                    <a:solidFill>
                      <a:srgbClr val="1C42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Description</a:t>
                      </a:r>
                      <a:endParaRPr sz="2000" dirty="0">
                        <a:latin typeface="+mj-lt"/>
                      </a:endParaRPr>
                    </a:p>
                  </a:txBody>
                  <a:tcPr marL="91450" marR="91450" marT="45725" marB="45725" anchor="ctr">
                    <a:solidFill>
                      <a:srgbClr val="1C42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dirty="0"/>
                        <a:t>10:00 a.m. </a:t>
                      </a:r>
                      <a:endParaRPr sz="2000" b="0" i="0" dirty="0">
                        <a:solidFill>
                          <a:schemeClr val="lt1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Welcome, Introductions, Review of Action Items </a:t>
                      </a:r>
                      <a:endParaRPr sz="2000" dirty="0">
                        <a:latin typeface="+mj-lt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dirty="0">
                          <a:sym typeface="Arial"/>
                        </a:rPr>
                        <a:t>10:15 a.m.</a:t>
                      </a:r>
                      <a:endParaRPr sz="2000" b="0" i="0" dirty="0">
                        <a:solidFill>
                          <a:schemeClr val="dk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u="none" dirty="0">
                          <a:sym typeface="Arial"/>
                        </a:rPr>
                        <a:t>UPDATE:</a:t>
                      </a:r>
                      <a:r>
                        <a:rPr lang="en-US" sz="2000" u="none" baseline="0" dirty="0">
                          <a:sym typeface="Arial"/>
                        </a:rPr>
                        <a:t> Federal Health Information Model – Avinash Shanbhag / Sherilyn Pruitt / Steve Wagner</a:t>
                      </a:r>
                      <a:endParaRPr sz="2000" b="1" i="0" u="sng" dirty="0"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348062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dirty="0">
                          <a:sym typeface="Arial"/>
                        </a:rPr>
                        <a:t>11:00 </a:t>
                      </a:r>
                      <a:r>
                        <a:rPr lang="en-US" sz="2000" dirty="0"/>
                        <a:t>a.m.</a:t>
                      </a:r>
                      <a:endParaRPr sz="2000" b="0" i="0" dirty="0">
                        <a:solidFill>
                          <a:schemeClr val="dk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u="none" dirty="0"/>
                        <a:t>Partner Updates - Various</a:t>
                      </a:r>
                      <a:endParaRPr sz="2000" i="1" dirty="0"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dirty="0"/>
                        <a:t>11:20 a.m.</a:t>
                      </a:r>
                      <a:endParaRPr sz="2000" b="0" i="0" dirty="0">
                        <a:solidFill>
                          <a:schemeClr val="lt1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dirty="0"/>
                        <a:t>Upcoming Events, Wrap-up, Action Items</a:t>
                      </a:r>
                      <a:endParaRPr sz="2000" dirty="0">
                        <a:latin typeface="+mj-lt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2" name="Google Shape;402;p45"/>
          <p:cNvSpPr txBox="1">
            <a:spLocks noGrp="1"/>
          </p:cNvSpPr>
          <p:nvPr>
            <p:ph type="sldNum" idx="12"/>
          </p:nvPr>
        </p:nvSpPr>
        <p:spPr>
          <a:xfrm>
            <a:off x="8386116" y="18678"/>
            <a:ext cx="36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Agenda-at-a-Glance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>
            <a:spLocks noGrp="1"/>
          </p:cNvSpPr>
          <p:nvPr>
            <p:ph type="sldNum" idx="12"/>
          </p:nvPr>
        </p:nvSpPr>
        <p:spPr>
          <a:xfrm>
            <a:off x="8386116" y="18678"/>
            <a:ext cx="36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6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6396715" cy="67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ts val="15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Times New Roman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Action Items</a:t>
            </a:r>
            <a:br>
              <a:rPr lang="en-US" sz="288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4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(Please see note section for additional details)</a:t>
            </a:r>
            <a:endParaRPr sz="2880" b="1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" name="Google Shape;401;p45">
            <a:extLst>
              <a:ext uri="{FF2B5EF4-FFF2-40B4-BE49-F238E27FC236}">
                <a16:creationId xmlns:a16="http://schemas.microsoft.com/office/drawing/2014/main" id="{8FE1CB06-5742-4F45-A0F2-671CEF730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428606"/>
              </p:ext>
            </p:extLst>
          </p:nvPr>
        </p:nvGraphicFramePr>
        <p:xfrm>
          <a:off x="847726" y="1572768"/>
          <a:ext cx="7260494" cy="158496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461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 </a:t>
                      </a:r>
                      <a:endParaRPr sz="2000" dirty="0">
                        <a:latin typeface="+mj-lt"/>
                      </a:endParaRPr>
                    </a:p>
                  </a:txBody>
                  <a:tcPr marL="91450" marR="91450" marT="91440" marB="91440" anchor="ctr">
                    <a:solidFill>
                      <a:srgbClr val="1C42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Description (Status)</a:t>
                      </a:r>
                    </a:p>
                  </a:txBody>
                  <a:tcPr marL="91450" marR="91450" marT="91440" marB="91440" anchor="ctr">
                    <a:solidFill>
                      <a:srgbClr val="1C42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1</a:t>
                      </a:r>
                      <a:endParaRPr sz="2000" b="0" i="0" dirty="0">
                        <a:solidFill>
                          <a:schemeClr val="lt1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dirty="0">
                          <a:sym typeface="Arial"/>
                        </a:rPr>
                        <a:t>Federal agencies to provide their CONNECT POC’s by January 2019. (On-going)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/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E37BC-DCD7-C94B-8242-B837556F5E26}"/>
              </a:ext>
            </a:extLst>
          </p:cNvPr>
          <p:cNvSpPr/>
          <p:nvPr/>
        </p:nvSpPr>
        <p:spPr>
          <a:xfrm>
            <a:off x="1506648" y="2749240"/>
            <a:ext cx="5638146" cy="769170"/>
          </a:xfrm>
          <a:prstGeom prst="rect">
            <a:avLst/>
          </a:prstGeom>
          <a:solidFill>
            <a:srgbClr val="1C427B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Google Shape;495;p50"/>
          <p:cNvSpPr txBox="1">
            <a:spLocks noGrp="1"/>
          </p:cNvSpPr>
          <p:nvPr>
            <p:ph type="body" idx="1"/>
          </p:nvPr>
        </p:nvSpPr>
        <p:spPr>
          <a:xfrm>
            <a:off x="850392" y="1572768"/>
            <a:ext cx="6396714" cy="344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000" b="0" i="0" u="none" strike="noStrike" cap="none" dirty="0">
                <a:ea typeface="Arial"/>
                <a:cs typeface="Arial"/>
                <a:sym typeface="Arial"/>
              </a:rPr>
              <a:t>Develop, initiate and execute transition/shutdown of FHA supported programs</a:t>
            </a:r>
            <a:endParaRPr sz="2000" dirty="0"/>
          </a:p>
          <a:p>
            <a:pPr marL="1257300" marR="0" lvl="2" indent="-342900" algn="l" rtl="0">
              <a:spcBef>
                <a:spcPts val="1200"/>
              </a:spcBef>
              <a:spcAft>
                <a:spcPts val="0"/>
              </a:spcAft>
              <a:buClr>
                <a:srgbClr val="CF1543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CONNECT Shutdown </a:t>
            </a:r>
            <a:r>
              <a:rPr lang="en-US" sz="2000" i="0" u="none" strike="noStrike" cap="none" dirty="0">
                <a:solidFill>
                  <a:srgbClr val="000000"/>
                </a:solidFill>
                <a:sym typeface="Arial"/>
              </a:rPr>
              <a:t>(Underway)</a:t>
            </a:r>
            <a:endParaRPr sz="200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R="0" lvl="2" algn="l" rtl="0">
              <a:spcBef>
                <a:spcPts val="12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Pct val="115000"/>
            </a:pPr>
            <a:r>
              <a:rPr lang="en-US" sz="2000" b="0" i="0" u="none" strike="noStrike" cap="none" dirty="0">
                <a:solidFill>
                  <a:schemeClr val="bg1"/>
                </a:solidFill>
                <a:sym typeface="Arial"/>
              </a:rPr>
              <a:t>     Federal Health Information Model (FHIM) </a:t>
            </a:r>
            <a:br>
              <a:rPr lang="en-US" sz="2000" b="0" i="0" u="none" strike="noStrike" cap="none" dirty="0">
                <a:solidFill>
                  <a:schemeClr val="bg1"/>
                </a:solidFill>
                <a:sym typeface="Arial"/>
              </a:rPr>
            </a:br>
            <a:r>
              <a:rPr lang="en-US" sz="2000" b="0" i="0" u="none" strike="noStrike" cap="none" dirty="0">
                <a:solidFill>
                  <a:schemeClr val="bg1"/>
                </a:solidFill>
                <a:sym typeface="Arial"/>
              </a:rPr>
              <a:t>     </a:t>
            </a:r>
            <a:r>
              <a:rPr lang="en-US" sz="2000" i="0" u="none" strike="noStrike" cap="none" dirty="0">
                <a:solidFill>
                  <a:schemeClr val="bg1"/>
                </a:solidFill>
                <a:sym typeface="Arial"/>
              </a:rPr>
              <a:t>(On-going:  Presented to Managing Board)</a:t>
            </a:r>
            <a:endParaRPr sz="200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1257300" marR="0" lvl="2" indent="-342900" algn="l" rtl="0">
              <a:spcBef>
                <a:spcPts val="1200"/>
              </a:spcBef>
              <a:spcAft>
                <a:spcPts val="0"/>
              </a:spcAft>
              <a:buClr>
                <a:srgbClr val="CF1543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NIEM Community of Interest </a:t>
            </a:r>
            <a:r>
              <a:rPr lang="en-US" sz="2000" i="0" u="none" strike="noStrike" cap="none" dirty="0">
                <a:solidFill>
                  <a:srgbClr val="000000"/>
                </a:solidFill>
                <a:sym typeface="Arial"/>
              </a:rPr>
              <a:t>(On-going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endParaRPr sz="200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96" name="Google Shape;496;p50"/>
          <p:cNvSpPr txBox="1">
            <a:spLocks noGrp="1"/>
          </p:cNvSpPr>
          <p:nvPr>
            <p:ph type="sldNum" idx="12"/>
          </p:nvPr>
        </p:nvSpPr>
        <p:spPr>
          <a:xfrm>
            <a:off x="8386116" y="18678"/>
            <a:ext cx="36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FHA Sunset Status</a:t>
            </a:r>
            <a:endParaRPr sz="3000" dirty="0"/>
          </a:p>
        </p:txBody>
      </p:sp>
      <p:sp>
        <p:nvSpPr>
          <p:cNvPr id="509" name="Google Shape;509;p50"/>
          <p:cNvSpPr/>
          <p:nvPr/>
        </p:nvSpPr>
        <p:spPr>
          <a:xfrm>
            <a:off x="2055238" y="6446132"/>
            <a:ext cx="182880" cy="182880"/>
          </a:xfrm>
          <a:prstGeom prst="ellipse">
            <a:avLst/>
          </a:prstGeom>
          <a:solidFill>
            <a:srgbClr val="C2D6F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0"/>
          <p:cNvSpPr txBox="1"/>
          <p:nvPr/>
        </p:nvSpPr>
        <p:spPr>
          <a:xfrm>
            <a:off x="2293350" y="6383684"/>
            <a:ext cx="1050257" cy="3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  <a:endParaRPr dirty="0"/>
          </a:p>
        </p:txBody>
      </p:sp>
      <p:sp>
        <p:nvSpPr>
          <p:cNvPr id="513" name="Google Shape;513;p50"/>
          <p:cNvSpPr/>
          <p:nvPr/>
        </p:nvSpPr>
        <p:spPr>
          <a:xfrm>
            <a:off x="451346" y="6446132"/>
            <a:ext cx="182880" cy="182880"/>
          </a:xfrm>
          <a:prstGeom prst="ellipse">
            <a:avLst/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0"/>
          <p:cNvSpPr txBox="1"/>
          <p:nvPr/>
        </p:nvSpPr>
        <p:spPr>
          <a:xfrm>
            <a:off x="634227" y="6383684"/>
            <a:ext cx="11952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 Started</a:t>
            </a:r>
            <a:endParaRPr/>
          </a:p>
        </p:txBody>
      </p:sp>
      <p:sp>
        <p:nvSpPr>
          <p:cNvPr id="515" name="Google Shape;515;p50"/>
          <p:cNvSpPr/>
          <p:nvPr/>
        </p:nvSpPr>
        <p:spPr>
          <a:xfrm>
            <a:off x="3678549" y="6446132"/>
            <a:ext cx="182880" cy="182880"/>
          </a:xfrm>
          <a:prstGeom prst="ellipse">
            <a:avLst/>
          </a:prstGeom>
          <a:solidFill>
            <a:srgbClr val="00B05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0"/>
          <p:cNvSpPr txBox="1"/>
          <p:nvPr/>
        </p:nvSpPr>
        <p:spPr>
          <a:xfrm>
            <a:off x="3938196" y="6383684"/>
            <a:ext cx="19147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Minimal Risk</a:t>
            </a:r>
            <a:endParaRPr/>
          </a:p>
        </p:txBody>
      </p:sp>
      <p:sp>
        <p:nvSpPr>
          <p:cNvPr id="518" name="Google Shape;518;p50"/>
          <p:cNvSpPr/>
          <p:nvPr/>
        </p:nvSpPr>
        <p:spPr>
          <a:xfrm>
            <a:off x="5358615" y="6446132"/>
            <a:ext cx="182880" cy="182880"/>
          </a:xfrm>
          <a:prstGeom prst="ellipse">
            <a:avLst/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0"/>
          <p:cNvSpPr txBox="1"/>
          <p:nvPr/>
        </p:nvSpPr>
        <p:spPr>
          <a:xfrm>
            <a:off x="5541495" y="6383684"/>
            <a:ext cx="14722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Moderate Risk</a:t>
            </a:r>
            <a:endParaRPr/>
          </a:p>
        </p:txBody>
      </p:sp>
      <p:sp>
        <p:nvSpPr>
          <p:cNvPr id="521" name="Google Shape;521;p50"/>
          <p:cNvSpPr/>
          <p:nvPr/>
        </p:nvSpPr>
        <p:spPr>
          <a:xfrm>
            <a:off x="7144794" y="6446132"/>
            <a:ext cx="182880" cy="182880"/>
          </a:xfrm>
          <a:prstGeom prst="ellipse">
            <a:avLst/>
          </a:prstGeom>
          <a:solidFill>
            <a:srgbClr val="CF154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0"/>
          <p:cNvSpPr txBox="1"/>
          <p:nvPr/>
        </p:nvSpPr>
        <p:spPr>
          <a:xfrm>
            <a:off x="7327674" y="6383684"/>
            <a:ext cx="14722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Critical Risk</a:t>
            </a:r>
            <a:endParaRPr/>
          </a:p>
        </p:txBody>
      </p:sp>
      <p:sp>
        <p:nvSpPr>
          <p:cNvPr id="41" name="Google Shape;515;p50">
            <a:extLst>
              <a:ext uri="{FF2B5EF4-FFF2-40B4-BE49-F238E27FC236}">
                <a16:creationId xmlns:a16="http://schemas.microsoft.com/office/drawing/2014/main" id="{DED3C701-91FF-1644-994E-05A35D14815E}"/>
              </a:ext>
            </a:extLst>
          </p:cNvPr>
          <p:cNvSpPr/>
          <p:nvPr/>
        </p:nvSpPr>
        <p:spPr>
          <a:xfrm>
            <a:off x="1727076" y="2980324"/>
            <a:ext cx="274320" cy="274320"/>
          </a:xfrm>
          <a:prstGeom prst="ellipse">
            <a:avLst/>
          </a:prstGeom>
          <a:solidFill>
            <a:srgbClr val="00B05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515;p50">
            <a:extLst>
              <a:ext uri="{FF2B5EF4-FFF2-40B4-BE49-F238E27FC236}">
                <a16:creationId xmlns:a16="http://schemas.microsoft.com/office/drawing/2014/main" id="{0E2CA5B4-54DE-F749-868B-E1FFF8BF8D75}"/>
              </a:ext>
            </a:extLst>
          </p:cNvPr>
          <p:cNvSpPr/>
          <p:nvPr/>
        </p:nvSpPr>
        <p:spPr>
          <a:xfrm>
            <a:off x="1726218" y="2402135"/>
            <a:ext cx="274320" cy="274320"/>
          </a:xfrm>
          <a:prstGeom prst="ellipse">
            <a:avLst/>
          </a:prstGeom>
          <a:solidFill>
            <a:srgbClr val="00B05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515;p50">
            <a:extLst>
              <a:ext uri="{FF2B5EF4-FFF2-40B4-BE49-F238E27FC236}">
                <a16:creationId xmlns:a16="http://schemas.microsoft.com/office/drawing/2014/main" id="{F1BD79D0-F371-8B4C-AEAC-435A388C0FFE}"/>
              </a:ext>
            </a:extLst>
          </p:cNvPr>
          <p:cNvSpPr/>
          <p:nvPr/>
        </p:nvSpPr>
        <p:spPr>
          <a:xfrm>
            <a:off x="1728216" y="3616384"/>
            <a:ext cx="274320" cy="274320"/>
          </a:xfrm>
          <a:prstGeom prst="ellipse">
            <a:avLst/>
          </a:prstGeom>
          <a:solidFill>
            <a:srgbClr val="00B05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43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17653"/>
            <a:ext cx="8024069" cy="1362075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Update: Federal health information model (FHIM) Transition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8879" y="4563811"/>
            <a:ext cx="7772400" cy="150018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Avinash Shanbhag, ONC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Sherilyn Pruitt, ONC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Steve Wagner, FHA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3FB6B-878E-4E02-A9F8-7BB066B3FADD}"/>
              </a:ext>
            </a:extLst>
          </p:cNvPr>
          <p:cNvSpPr txBox="1"/>
          <p:nvPr/>
        </p:nvSpPr>
        <p:spPr>
          <a:xfrm>
            <a:off x="1776248" y="4563811"/>
            <a:ext cx="22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</a:p>
        </p:txBody>
      </p:sp>
    </p:spTree>
    <p:extLst>
      <p:ext uri="{BB962C8B-B14F-4D97-AF65-F5344CB8AC3E}">
        <p14:creationId xmlns:p14="http://schemas.microsoft.com/office/powerpoint/2010/main" val="235208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7440"/>
            <a:ext cx="7928916" cy="534195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Federal Interest to Continue FHIM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VA and DoD express strong interest to </a:t>
            </a:r>
            <a:r>
              <a:rPr lang="en-US" sz="1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let FHIM perish after FHA sunsets on September 30, 2019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Federal agencies have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expressed interest to FHA in becoming FHIM steward</a:t>
            </a:r>
          </a:p>
          <a:p>
            <a:pPr>
              <a:spcAft>
                <a:spcPts val="120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Potential External Steward Options</a:t>
            </a:r>
          </a:p>
          <a:p>
            <a:pPr lvl="1">
              <a:spcAft>
                <a:spcPts val="1200"/>
              </a:spcAft>
            </a:pPr>
            <a:r>
              <a:rPr lang="en-US" sz="1800" dirty="0">
                <a:solidFill>
                  <a:srgbClr val="1C42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HL7 was considered as a potential steward but is not a viable option at this time. (FHIM was balloted to see if it could be leveraged, but resulted in modest support and interest)</a:t>
            </a:r>
          </a:p>
          <a:p>
            <a:pPr lvl="1">
              <a:spcAft>
                <a:spcPts val="1200"/>
              </a:spcAft>
            </a:pPr>
            <a:r>
              <a:rPr lang="en-US" sz="1800" i="1" dirty="0">
                <a:solidFill>
                  <a:srgbClr val="1C42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FHA has identified </a:t>
            </a:r>
            <a:r>
              <a:rPr lang="en-US" sz="1800" b="1" i="1" dirty="0">
                <a:solidFill>
                  <a:srgbClr val="1C42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 Group [Healthcare Forum] </a:t>
            </a:r>
            <a:r>
              <a:rPr lang="en-US" sz="1800" i="1" dirty="0">
                <a:solidFill>
                  <a:srgbClr val="1C42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potential FHIM steward capable of supporting federal agency goals. They have expressed interest in becoming future FHIM steward</a:t>
            </a:r>
            <a:r>
              <a:rPr lang="en-US" sz="1800" dirty="0">
                <a:solidFill>
                  <a:srgbClr val="1C42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FHIM Transition – Key Points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B95207-B2E4-4D00-9B23-ACBC2055D0FE}"/>
              </a:ext>
            </a:extLst>
          </p:cNvPr>
          <p:cNvGrpSpPr/>
          <p:nvPr/>
        </p:nvGrpSpPr>
        <p:grpSpPr>
          <a:xfrm>
            <a:off x="446698" y="3975276"/>
            <a:ext cx="432205" cy="432098"/>
            <a:chOff x="446698" y="3703934"/>
            <a:chExt cx="432205" cy="432098"/>
          </a:xfrm>
        </p:grpSpPr>
        <p:sp>
          <p:nvSpPr>
            <p:cNvPr id="10" name="Google Shape;515;p50">
              <a:extLst>
                <a:ext uri="{FF2B5EF4-FFF2-40B4-BE49-F238E27FC236}">
                  <a16:creationId xmlns:a16="http://schemas.microsoft.com/office/drawing/2014/main" id="{A2C6D8FB-1E7F-8046-B44E-0FEA288E0BAB}"/>
                </a:ext>
              </a:extLst>
            </p:cNvPr>
            <p:cNvSpPr/>
            <p:nvPr/>
          </p:nvSpPr>
          <p:spPr>
            <a:xfrm>
              <a:off x="446698" y="3703934"/>
              <a:ext cx="432205" cy="432098"/>
            </a:xfrm>
            <a:prstGeom prst="ellipse">
              <a:avLst/>
            </a:prstGeom>
            <a:solidFill>
              <a:srgbClr val="CF154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F15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" name="Graphic 6" descr="Close">
              <a:extLst>
                <a:ext uri="{FF2B5EF4-FFF2-40B4-BE49-F238E27FC236}">
                  <a16:creationId xmlns:a16="http://schemas.microsoft.com/office/drawing/2014/main" id="{003D33C5-5574-4AF2-A632-7ED81073E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481" y="3772074"/>
              <a:ext cx="297472" cy="297472"/>
            </a:xfrm>
            <a:prstGeom prst="rect">
              <a:avLst/>
            </a:prstGeom>
            <a:effectLst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F9AFF7-CF68-462D-9AAF-59ACE2B44287}"/>
              </a:ext>
            </a:extLst>
          </p:cNvPr>
          <p:cNvGrpSpPr/>
          <p:nvPr/>
        </p:nvGrpSpPr>
        <p:grpSpPr>
          <a:xfrm>
            <a:off x="446698" y="5001969"/>
            <a:ext cx="432205" cy="432098"/>
            <a:chOff x="446698" y="4634517"/>
            <a:chExt cx="432205" cy="432098"/>
          </a:xfrm>
        </p:grpSpPr>
        <p:sp>
          <p:nvSpPr>
            <p:cNvPr id="8" name="Google Shape;515;p50">
              <a:extLst>
                <a:ext uri="{FF2B5EF4-FFF2-40B4-BE49-F238E27FC236}">
                  <a16:creationId xmlns:a16="http://schemas.microsoft.com/office/drawing/2014/main" id="{95B10C51-8F98-D54A-9BA1-FD6F7F2EB812}"/>
                </a:ext>
              </a:extLst>
            </p:cNvPr>
            <p:cNvSpPr/>
            <p:nvPr/>
          </p:nvSpPr>
          <p:spPr>
            <a:xfrm>
              <a:off x="446698" y="4634517"/>
              <a:ext cx="432205" cy="432098"/>
            </a:xfrm>
            <a:prstGeom prst="ellipse">
              <a:avLst/>
            </a:prstGeom>
            <a:solidFill>
              <a:srgbClr val="00B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" name="Graphic 8" descr="Checkmark">
              <a:extLst>
                <a:ext uri="{FF2B5EF4-FFF2-40B4-BE49-F238E27FC236}">
                  <a16:creationId xmlns:a16="http://schemas.microsoft.com/office/drawing/2014/main" id="{202A982C-450D-43A3-9504-CCCA6C92F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5480" y="4717187"/>
              <a:ext cx="297473" cy="297473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89232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59511"/>
            <a:ext cx="7149313" cy="3603131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dirty="0"/>
              <a:t>The Open Group previously conducted analysis of FHIM and found FHIM to be very useful (2015)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dirty="0"/>
              <a:t>The Open Group recently evaluated feasibility of transitioning FHIM  to its healthcare forum, and based on the results, The Open Group has expressed interest in becoming the FHIM steward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dirty="0"/>
              <a:t>The Open Group has presented business plans that maintains FHIM after FHA is sunset.</a:t>
            </a:r>
          </a:p>
          <a:p>
            <a:pPr marL="342900" indent="-342900"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FHIM and The Open Group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" y="5019688"/>
            <a:ext cx="7928917" cy="1107996"/>
          </a:xfrm>
          <a:prstGeom prst="rect">
            <a:avLst/>
          </a:prstGeom>
          <a:solidFill>
            <a:srgbClr val="CF1543"/>
          </a:solidFill>
          <a:ln w="38100">
            <a:noFill/>
          </a:ln>
        </p:spPr>
        <p:txBody>
          <a:bodyPr wrap="square" lIns="274320" tIns="91440" rIns="274320" bIns="9144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The Open Group</a:t>
            </a:r>
            <a:r>
              <a:rPr lang="en-US" sz="2000" dirty="0">
                <a:solidFill>
                  <a:schemeClr val="bg1"/>
                </a:solidFill>
              </a:rPr>
              <a:t> understands FHIM, has long experience in developing standards and is interested in becoming the FHIM steward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2759D-CE7E-4232-8EED-F24BF6D4B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24" y="1289304"/>
            <a:ext cx="2843413" cy="6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5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289304"/>
            <a:ext cx="6841816" cy="3872534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sz="2000" b="1" dirty="0"/>
              <a:t>Keep the FHIM alive after FHA sunsets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sz="2000" dirty="0"/>
              <a:t>Create an active forum for stakeholder coordination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sz="2000" dirty="0"/>
              <a:t>Enable engagement with HL7 and other standards development organization supported activities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sz="2000" dirty="0"/>
              <a:t>Potentially contract with federal agencies to enhance FHIM to meet their needs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sz="2000" dirty="0"/>
              <a:t>Significantly increase uptake of the FHIM globally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How Does It Benefit FHIM?</a:t>
            </a:r>
          </a:p>
        </p:txBody>
      </p:sp>
    </p:spTree>
    <p:extLst>
      <p:ext uri="{BB962C8B-B14F-4D97-AF65-F5344CB8AC3E}">
        <p14:creationId xmlns:p14="http://schemas.microsoft.com/office/powerpoint/2010/main" val="18989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9304"/>
            <a:ext cx="7432535" cy="4566618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dirty="0"/>
              <a:t>Upon transitioning, The Open Group will provide the most current version of FHIM online and available to federal agencies at </a:t>
            </a:r>
            <a:r>
              <a:rPr lang="en-US" sz="2000" b="1" i="1" dirty="0"/>
              <a:t>no</a:t>
            </a:r>
            <a:r>
              <a:rPr lang="en-US" sz="2000" dirty="0"/>
              <a:t> cost in perpetuity!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dirty="0"/>
              <a:t>Federal agencies can participate in future FHIM activity by becoming members ($2,500 to $7,500 per year)</a:t>
            </a:r>
          </a:p>
          <a:p>
            <a:pPr marL="800100" lvl="1" indent="-342900">
              <a:spcAft>
                <a:spcPts val="1200"/>
              </a:spcAft>
              <a:buClr>
                <a:srgbClr val="CF1543"/>
              </a:buClr>
              <a:buSzPct val="115000"/>
              <a:buFont typeface="Symbol" panose="05050102010706020507" pitchFamily="18" charset="2"/>
              <a:buChar char=""/>
            </a:pPr>
            <a:r>
              <a:rPr lang="en-US" dirty="0">
                <a:solidFill>
                  <a:srgbClr val="1C427B"/>
                </a:solidFill>
              </a:rPr>
              <a:t>Provides hosting, coordination and facilitation resources</a:t>
            </a:r>
          </a:p>
          <a:p>
            <a:pPr marL="342900" indent="-342900">
              <a:spcAft>
                <a:spcPts val="1200"/>
              </a:spcAft>
              <a:buClr>
                <a:srgbClr val="CF1543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sz="2000" dirty="0"/>
              <a:t>Additional sponsorship levels available for targeted improvements to FHIM per agency needs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677894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Federal Agency Interaction with FHIM</a:t>
            </a:r>
          </a:p>
        </p:txBody>
      </p:sp>
    </p:spTree>
    <p:extLst>
      <p:ext uri="{BB962C8B-B14F-4D97-AF65-F5344CB8AC3E}">
        <p14:creationId xmlns:p14="http://schemas.microsoft.com/office/powerpoint/2010/main" val="2187094835"/>
      </p:ext>
    </p:extLst>
  </p:cSld>
  <p:clrMapOvr>
    <a:masterClrMapping/>
  </p:clrMapOvr>
</p:sld>
</file>

<file path=ppt/theme/theme1.xml><?xml version="1.0" encoding="utf-8"?>
<a:theme xmlns:a="http://schemas.openxmlformats.org/drawingml/2006/main" name="FHA2016_PPTtheme_4.3-BLUEwoONC">
  <a:themeElements>
    <a:clrScheme name="FHA Blue">
      <a:dk1>
        <a:srgbClr val="1D427C"/>
      </a:dk1>
      <a:lt1>
        <a:sysClr val="window" lastClr="FFFFFF"/>
      </a:lt1>
      <a:dk2>
        <a:srgbClr val="B8B6B8"/>
      </a:dk2>
      <a:lt2>
        <a:srgbClr val="EEECE1"/>
      </a:lt2>
      <a:accent1>
        <a:srgbClr val="1D427C"/>
      </a:accent1>
      <a:accent2>
        <a:srgbClr val="D21242"/>
      </a:accent2>
      <a:accent3>
        <a:srgbClr val="D2E4F0"/>
      </a:accent3>
      <a:accent4>
        <a:srgbClr val="FFDE17"/>
      </a:accent4>
      <a:accent5>
        <a:srgbClr val="00A14B"/>
      </a:accent5>
      <a:accent6>
        <a:srgbClr val="FF8000"/>
      </a:accent6>
      <a:hlink>
        <a:srgbClr val="D21242"/>
      </a:hlink>
      <a:folHlink>
        <a:srgbClr val="A70000"/>
      </a:folHlink>
    </a:clrScheme>
    <a:fontScheme name="FHA">
      <a:majorFont>
        <a:latin typeface="Times New Roman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182623</TotalTime>
  <Words>932</Words>
  <Application>Microsoft Office PowerPoint</Application>
  <PresentationFormat>On-screen Show (4:3)</PresentationFormat>
  <Paragraphs>140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Wingdings</vt:lpstr>
      <vt:lpstr>FHA2016_PPTtheme_4.3-BLUEwoONC</vt:lpstr>
      <vt:lpstr>1_Default Design</vt:lpstr>
      <vt:lpstr>FHA February Managing Board Meeting  FHIM Transition    </vt:lpstr>
      <vt:lpstr>Agenda-at-a-Glance</vt:lpstr>
      <vt:lpstr>Previous Action Items (Please see note section for additional details)</vt:lpstr>
      <vt:lpstr>FHA Sunset Status</vt:lpstr>
      <vt:lpstr>Update: Federal health information model (FHIM) Transition</vt:lpstr>
      <vt:lpstr>FHIM Transition – Key Points</vt:lpstr>
      <vt:lpstr>FHIM and The Open Group </vt:lpstr>
      <vt:lpstr>How Does It Benefit FHIM?</vt:lpstr>
      <vt:lpstr>Federal Agency Interaction with FHIM</vt:lpstr>
      <vt:lpstr>FHIM Transition – Summary</vt:lpstr>
      <vt:lpstr>Next Steps on FHIM</vt:lpstr>
      <vt:lpstr>Additional Contact Information</vt:lpstr>
      <vt:lpstr>If  FHIM Transition Plan Approved..</vt:lpstr>
      <vt:lpstr>PARTNER UPDATES</vt:lpstr>
      <vt:lpstr>Upcoming Events &amp; Wrap-up</vt:lpstr>
      <vt:lpstr>Thank You!</vt:lpstr>
    </vt:vector>
  </TitlesOfParts>
  <Company>Royal Leo Studio,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Slides for Your Use in Everything</dc:title>
  <dc:creator>Christina</dc:creator>
  <cp:lastModifiedBy>Caitlin Ryan</cp:lastModifiedBy>
  <cp:revision>1583</cp:revision>
  <cp:lastPrinted>2017-05-03T12:36:03Z</cp:lastPrinted>
  <dcterms:created xsi:type="dcterms:W3CDTF">2016-02-03T19:18:36Z</dcterms:created>
  <dcterms:modified xsi:type="dcterms:W3CDTF">2019-02-01T20:14:52Z</dcterms:modified>
</cp:coreProperties>
</file>