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4" r:id="rId1"/>
  </p:sldMasterIdLst>
  <p:notesMasterIdLst>
    <p:notesMasterId r:id="rId11"/>
  </p:notesMasterIdLst>
  <p:handoutMasterIdLst>
    <p:handoutMasterId r:id="rId12"/>
  </p:handoutMasterIdLst>
  <p:sldIdLst>
    <p:sldId id="267" r:id="rId2"/>
    <p:sldId id="351" r:id="rId3"/>
    <p:sldId id="359" r:id="rId4"/>
    <p:sldId id="353" r:id="rId5"/>
    <p:sldId id="360" r:id="rId6"/>
    <p:sldId id="355" r:id="rId7"/>
    <p:sldId id="356" r:id="rId8"/>
    <p:sldId id="357" r:id="rId9"/>
    <p:sldId id="35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okeUser" initials="E" lastIdx="21" clrIdx="0">
    <p:extLst/>
  </p:cmAuthor>
  <p:cmAuthor id="2" name="Alberto S. Llanes" initials="ASL" lastIdx="24" clrIdx="1">
    <p:extLst/>
  </p:cmAuthor>
  <p:cmAuthor id="3" name="Dave Carlson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8" autoAdjust="0"/>
    <p:restoredTop sz="91826" autoAdjust="0"/>
  </p:normalViewPr>
  <p:slideViewPr>
    <p:cSldViewPr snapToGrid="0" snapToObjects="1">
      <p:cViewPr varScale="1">
        <p:scale>
          <a:sx n="79" d="100"/>
          <a:sy n="79" d="100"/>
        </p:scale>
        <p:origin x="128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6" y="9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4192"/>
    </p:cViewPr>
  </p:sorterViewPr>
  <p:notesViewPr>
    <p:cSldViewPr snapToGrid="0" snapToObjects="1">
      <p:cViewPr varScale="1">
        <p:scale>
          <a:sx n="80" d="100"/>
          <a:sy n="80" d="100"/>
        </p:scale>
        <p:origin x="-305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E17A-96AF-4E44-8520-FB00FBC150E6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86D34-A319-3047-9BEF-015F24998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40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F5CAB-05EA-974F-9DDE-057ABF24903B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38327-1EFA-8740-B14D-411C9960B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15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8D925-97A2-5844-9090-439A95D381F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05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Successful proof of concept (</a:t>
            </a:r>
            <a:r>
              <a:rPr lang="en-US" dirty="0" err="1"/>
              <a:t>PoC</a:t>
            </a:r>
            <a:r>
              <a:rPr lang="en-US" dirty="0"/>
              <a:t>) employing a common logical/clinical model to define the shared semantics between alternative interoperability formats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PoC</a:t>
            </a:r>
            <a:r>
              <a:rPr lang="en-US" dirty="0"/>
              <a:t> Scope: JET allergen use case as defined by DoD/VA FHIR proving task force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Scalable and maintainable approach was developed and employed that provided clear and unambiguous content for standards developers and interoperability solution implementers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Reusable and extensible deliverables of </a:t>
            </a:r>
            <a:r>
              <a:rPr lang="en-US" dirty="0" err="1"/>
              <a:t>PoC</a:t>
            </a:r>
            <a:r>
              <a:rPr lang="en-US" dirty="0"/>
              <a:t> include: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Model to Text report generation component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Model to Model MDMI Framework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38327-1EFA-8740-B14D-411C9960B5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24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F0727-C29F-443B-8DEA-6BD46FF360E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331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86290" y="1753862"/>
            <a:ext cx="5257710" cy="3196465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0958" y="1988741"/>
            <a:ext cx="4688374" cy="1470025"/>
          </a:xfrm>
        </p:spPr>
        <p:txBody>
          <a:bodyPr lIns="91440" rIns="91440" anchor="t">
            <a:no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0958" y="3468394"/>
            <a:ext cx="4688374" cy="80129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170363" y="4279719"/>
            <a:ext cx="4689475" cy="452437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526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FCB8-C42D-479E-A8C9-80A2F164F97B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4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549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4"/>
          </p:nvPr>
        </p:nvSpPr>
        <p:spPr>
          <a:xfrm>
            <a:off x="4648200" y="147549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566164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06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549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2704-9260-4E25-8D9C-7DE33BE6077E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4648200" y="147549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4" descr="FHA-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66164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4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5613" y="1475496"/>
            <a:ext cx="3998544" cy="639762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15DE-58A7-4D4C-B3CC-1837BCFB0000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115258"/>
            <a:ext cx="3996911" cy="38862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8" name="Picture 17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85921" y="1475496"/>
            <a:ext cx="4000879" cy="639762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6"/>
          </p:nvPr>
        </p:nvSpPr>
        <p:spPr>
          <a:xfrm>
            <a:off x="4687555" y="2115258"/>
            <a:ext cx="3999245" cy="38862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566164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489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5613" y="1475496"/>
            <a:ext cx="3998544" cy="639762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1ED9-F575-4217-8659-B65F5A11F4F4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115258"/>
            <a:ext cx="3996911" cy="38862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85921" y="1475496"/>
            <a:ext cx="4000879" cy="639762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6"/>
          </p:nvPr>
        </p:nvSpPr>
        <p:spPr>
          <a:xfrm>
            <a:off x="4687555" y="2115258"/>
            <a:ext cx="3999245" cy="38862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566164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7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52881" y="1475496"/>
            <a:ext cx="26336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E9BB-1698-484E-9FF3-0D7AEBE94729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6038899" y="1475496"/>
            <a:ext cx="2633472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5956863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473225" y="1475496"/>
            <a:ext cx="26336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177207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20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52881" y="1475496"/>
            <a:ext cx="26336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6CDF-F83B-4A16-B9F5-E32F482719C1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6038899" y="1475496"/>
            <a:ext cx="2633472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4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956863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473225" y="1475496"/>
            <a:ext cx="26336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177207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85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390E-724D-4AF9-BF81-E6B0CFE6D608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66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7E01-5E32-4DCA-B6FC-BD9CFE3C9BFC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39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82EF5-80C3-4C1A-B266-D297E1F2D21E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11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 w/Subtitl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3660401" y="1475496"/>
            <a:ext cx="5026399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88441"/>
            <a:ext cx="3008313" cy="36130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F8F7-0492-4B00-A902-C1AF32192687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1475496"/>
            <a:ext cx="3008313" cy="912946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3560065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42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ernative 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63819"/>
            <a:ext cx="5257710" cy="3196465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668" y="3044799"/>
            <a:ext cx="4688374" cy="1470025"/>
          </a:xfrm>
        </p:spPr>
        <p:txBody>
          <a:bodyPr lIns="91440" rIns="91440" anchor="t">
            <a:no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668" y="4524452"/>
            <a:ext cx="4688374" cy="80129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284073" y="5335777"/>
            <a:ext cx="4689475" cy="452437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997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88441"/>
            <a:ext cx="3008313" cy="36130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A9A8-0DBE-4287-9ECE-3DAC2D0B0103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1475496"/>
            <a:ext cx="3008313" cy="912946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3660401" y="1475496"/>
            <a:ext cx="5026399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560065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73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32021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7B03-6830-4984-B14D-FAA7217D97A4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677" y="4946226"/>
            <a:ext cx="1131750" cy="113175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0" y="5367338"/>
            <a:ext cx="7320803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7396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32021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BC06-D95D-4D6E-AA82-E5F32659FEB9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677" y="4946226"/>
            <a:ext cx="1131750" cy="113175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5367338"/>
            <a:ext cx="7318421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5367338"/>
            <a:ext cx="7318421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3810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Large and Cen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6F24-891C-466A-A785-C8694C8C86DC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677" y="4946226"/>
            <a:ext cx="1131750" cy="113175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612774"/>
            <a:ext cx="5486400" cy="43334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6531841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Large and Center No Log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308A-23E1-4EFB-9C77-65468899F226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612774"/>
            <a:ext cx="8229600" cy="5369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0423291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98"/>
            <a:ext cx="8229600" cy="45666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3DF7-5A36-477B-B769-57F82AD839B7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718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98"/>
            <a:ext cx="8229600" cy="45666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37EC-BA60-48F9-A420-7D0613FFBA6D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10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Vertical Text Placeholder 2"/>
          <p:cNvSpPr>
            <a:spLocks noGrp="1"/>
          </p:cNvSpPr>
          <p:nvPr>
            <p:ph type="body" orient="vert" idx="13"/>
          </p:nvPr>
        </p:nvSpPr>
        <p:spPr>
          <a:xfrm>
            <a:off x="457200" y="274638"/>
            <a:ext cx="6975656" cy="57207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2677" y="578991"/>
            <a:ext cx="1131750" cy="42210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1143-FA25-491F-AF6B-D46D37F036DC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529959" y="274638"/>
            <a:ext cx="0" cy="585152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677" y="4946226"/>
            <a:ext cx="1131750" cy="11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758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Us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E8FA-F027-45F1-90DF-C5F7DA42D35E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 baseline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 dirty="0"/>
              <a:t>Connect with Federal Health Architecture – We’d Love to Hear from you!</a:t>
            </a:r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 dirty="0"/>
              <a:t>Contact Us</a:t>
            </a:r>
          </a:p>
        </p:txBody>
      </p:sp>
      <p:pic>
        <p:nvPicPr>
          <p:cNvPr id="15" name="Picture 14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5496"/>
            <a:ext cx="4959544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4"/>
          </p:nvPr>
        </p:nvSpPr>
        <p:spPr>
          <a:xfrm>
            <a:off x="5719544" y="1475496"/>
            <a:ext cx="2967256" cy="22570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564660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5719544" y="3945865"/>
            <a:ext cx="2967256" cy="2052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671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for Coming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9536-9AF6-44E7-94E6-CD00CC16E64E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3324232"/>
            <a:ext cx="6185023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1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 dirty="0"/>
              <a:t>See you soon</a:t>
            </a:r>
          </a:p>
        </p:txBody>
      </p:sp>
      <p:sp>
        <p:nvSpPr>
          <p:cNvPr id="9" name="Title 16"/>
          <p:cNvSpPr>
            <a:spLocks noGrp="1"/>
          </p:cNvSpPr>
          <p:nvPr>
            <p:ph type="title" hasCustomPrompt="1"/>
          </p:nvPr>
        </p:nvSpPr>
        <p:spPr>
          <a:xfrm>
            <a:off x="0" y="2399747"/>
            <a:ext cx="6185023" cy="915178"/>
          </a:xfrm>
        </p:spPr>
        <p:txBody>
          <a:bodyPr>
            <a:noAutofit/>
          </a:bodyPr>
          <a:lstStyle>
            <a:lvl1pPr algn="r">
              <a:lnSpc>
                <a:spcPct val="70000"/>
              </a:lnSpc>
              <a:defRPr sz="3600" b="1"/>
            </a:lvl1pPr>
          </a:lstStyle>
          <a:p>
            <a:r>
              <a:rPr lang="en-US" dirty="0"/>
              <a:t>THANKS FOR</a:t>
            </a:r>
            <a:br>
              <a:rPr lang="en-US" dirty="0"/>
            </a:br>
            <a:r>
              <a:rPr lang="en-US" dirty="0"/>
              <a:t>COMING</a:t>
            </a:r>
          </a:p>
        </p:txBody>
      </p:sp>
      <p:pic>
        <p:nvPicPr>
          <p:cNvPr id="10" name="Picture 9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428" y="1960841"/>
            <a:ext cx="2051688" cy="205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6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44825"/>
            <a:ext cx="7772400" cy="1362075"/>
          </a:xfrm>
        </p:spPr>
        <p:txBody>
          <a:bodyPr anchor="b">
            <a:normAutofit/>
          </a:bodyPr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406900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D2124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FC12-0EF6-4EF5-9D7E-2CCB91058AA9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296" y="383803"/>
            <a:ext cx="3199408" cy="319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096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0C0CE7-43A0-4CC8-BEFB-486646C1658C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break-time_increments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9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93459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AC6FFE-63DA-4F39-ADD9-089B3FAE2EB5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695A3D5-4C88-483B-888D-7B61609DA3DD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E4867CD-ED62-4A97-882C-09C9F18046E1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70"/>
            <a:ext cx="2509998" cy="541986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F0CB1C-7F66-40BC-9DC1-1DF465FBCC20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BD8E6A-3737-4DAE-A180-72692EA7C1D3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E428E44-86E9-4007-BE3B-E5EDCA0846D0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50A7A4C-C2FC-47C9-B112-09FC94E117C0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BD4CABC-B3FC-42F6-BC17-9F1785CE3FE7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E885A9-C3EA-4134-9284-FFFC26E9648B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5496"/>
            <a:ext cx="8229600" cy="45666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E6CC-8507-4BE0-9CB9-E67B85C9A365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8" name="Picture 17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388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B6A1EDB-04E7-4CD6-B0D5-DF04635963FD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4174B4-421D-46B7-BE2E-56B68D759EB6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Tim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8B4AC0-9DF5-4075-BD95-BBD274351ECB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70"/>
            <a:ext cx="2509998" cy="541986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157850" y="1819660"/>
            <a:ext cx="828675" cy="849312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 b="1">
                <a:solidFill>
                  <a:srgbClr val="000000"/>
                </a:solidFill>
              </a:defRPr>
            </a:lvl1pPr>
            <a:lvl2pPr>
              <a:defRPr sz="1600" b="1"/>
            </a:lvl2pPr>
            <a:lvl3pPr>
              <a:defRPr sz="16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41987793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F3D03D-AFED-4261-B312-8B7BF185A9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03247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39271" y="12233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4463"/>
            <a:ext cx="2133600" cy="365125"/>
          </a:xfrm>
        </p:spPr>
        <p:txBody>
          <a:bodyPr/>
          <a:lstStyle/>
          <a:p>
            <a:fld id="{D41B0FF4-EA50-49E0-A652-8F2DB9F48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1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5496"/>
            <a:ext cx="8229600" cy="45666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11C2-30F7-4A89-986E-B5F527FD1B24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8" name="Picture 17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8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resen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457200" y="2135012"/>
            <a:ext cx="3197492" cy="31974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2B4B-B750-41AE-86DD-869E7F722BB5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15284" y="2292381"/>
            <a:ext cx="2881325" cy="2882755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5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4"/>
          </p:nvPr>
        </p:nvSpPr>
        <p:spPr>
          <a:xfrm>
            <a:off x="4120011" y="1475496"/>
            <a:ext cx="4566789" cy="45259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897491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7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resenter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CC57-43E6-4D0B-BD7B-89E9D1A4BC35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15"/>
          </p:nvPr>
        </p:nvSpPr>
        <p:spPr>
          <a:xfrm>
            <a:off x="2828902" y="1521311"/>
            <a:ext cx="5857898" cy="1828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57200" y="1404315"/>
            <a:ext cx="2057400" cy="2057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570136" y="1521312"/>
            <a:ext cx="1828800" cy="18288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sz="half" idx="19"/>
          </p:nvPr>
        </p:nvSpPr>
        <p:spPr>
          <a:xfrm>
            <a:off x="2828902" y="3922295"/>
            <a:ext cx="5857898" cy="1828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57200" y="3805299"/>
            <a:ext cx="2057400" cy="2057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70136" y="3922296"/>
            <a:ext cx="1828800" cy="18288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1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resenter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284C-FB63-4980-9854-1A39A2659750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3252881" y="3909170"/>
            <a:ext cx="2633617" cy="2052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038899" y="3909170"/>
            <a:ext cx="2633472" cy="2052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15"/>
          </p:nvPr>
        </p:nvSpPr>
        <p:spPr>
          <a:xfrm>
            <a:off x="473225" y="3909170"/>
            <a:ext cx="2633617" cy="2052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437082" y="1446277"/>
            <a:ext cx="2284315" cy="22843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550018" y="1563274"/>
            <a:ext cx="2058443" cy="205032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5" name="Oval 24"/>
          <p:cNvSpPr/>
          <p:nvPr/>
        </p:nvSpPr>
        <p:spPr>
          <a:xfrm>
            <a:off x="6219302" y="1446277"/>
            <a:ext cx="2284315" cy="22843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6332238" y="1563274"/>
            <a:ext cx="2058443" cy="205032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7" name="Oval 26"/>
          <p:cNvSpPr/>
          <p:nvPr/>
        </p:nvSpPr>
        <p:spPr>
          <a:xfrm>
            <a:off x="642463" y="1446277"/>
            <a:ext cx="2284315" cy="22843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55399" y="1563274"/>
            <a:ext cx="2058443" cy="205032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resenter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>
            <a:spLocks noChangeAspect="1"/>
          </p:cNvSpPr>
          <p:nvPr/>
        </p:nvSpPr>
        <p:spPr>
          <a:xfrm>
            <a:off x="457200" y="1476104"/>
            <a:ext cx="1371600" cy="1371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92B1-3275-4656-81CF-E62ED4549F4A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71500" y="1590404"/>
            <a:ext cx="1143000" cy="1143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5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15"/>
          </p:nvPr>
        </p:nvSpPr>
        <p:spPr>
          <a:xfrm>
            <a:off x="2008764" y="1478253"/>
            <a:ext cx="2343906" cy="18277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791330" y="1473956"/>
            <a:ext cx="1371600" cy="1371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905630" y="1588256"/>
            <a:ext cx="1143000" cy="1143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half" idx="17"/>
          </p:nvPr>
        </p:nvSpPr>
        <p:spPr>
          <a:xfrm>
            <a:off x="6342894" y="1476104"/>
            <a:ext cx="2343906" cy="18298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457200" y="3879910"/>
            <a:ext cx="1371600" cy="1371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571500" y="3994210"/>
            <a:ext cx="1143000" cy="1143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sz="half" idx="19"/>
          </p:nvPr>
        </p:nvSpPr>
        <p:spPr>
          <a:xfrm>
            <a:off x="2008764" y="3882059"/>
            <a:ext cx="2343906" cy="1820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4791330" y="3877762"/>
            <a:ext cx="1371600" cy="1371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905630" y="3992062"/>
            <a:ext cx="1143000" cy="1143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sz="half" idx="21"/>
          </p:nvPr>
        </p:nvSpPr>
        <p:spPr>
          <a:xfrm>
            <a:off x="6342894" y="3879911"/>
            <a:ext cx="2343906" cy="18230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2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10623" cy="677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5330"/>
            <a:ext cx="8229600" cy="4800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FF12F863-FAFF-4B2C-AF43-1CE1F02313A0}" type="datetime4">
              <a:rPr lang="en-US" smtClean="0"/>
              <a:t>September 12,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6116" y="18678"/>
            <a:ext cx="36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6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58" r:id="rId24"/>
    <p:sldLayoutId id="2147483759" r:id="rId25"/>
    <p:sldLayoutId id="2147483760" r:id="rId26"/>
    <p:sldLayoutId id="2147483761" r:id="rId27"/>
    <p:sldLayoutId id="2147483762" r:id="rId28"/>
    <p:sldLayoutId id="2147483763" r:id="rId29"/>
    <p:sldLayoutId id="2147483764" r:id="rId30"/>
    <p:sldLayoutId id="2147483765" r:id="rId31"/>
    <p:sldLayoutId id="2147483766" r:id="rId32"/>
    <p:sldLayoutId id="2147483767" r:id="rId33"/>
    <p:sldLayoutId id="2147483768" r:id="rId34"/>
    <p:sldLayoutId id="2147483769" r:id="rId35"/>
    <p:sldLayoutId id="2147483770" r:id="rId36"/>
    <p:sldLayoutId id="2147483771" r:id="rId37"/>
    <p:sldLayoutId id="2147483772" r:id="rId38"/>
    <p:sldLayoutId id="2147483773" r:id="rId39"/>
    <p:sldLayoutId id="2147483774" r:id="rId40"/>
    <p:sldLayoutId id="2147483775" r:id="rId41"/>
    <p:sldLayoutId id="2147483776" r:id="rId42"/>
    <p:sldLayoutId id="2147483777" r:id="rId43"/>
    <p:sldLayoutId id="2147483778" r:id="rId4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rgonautwiki.hl7.org/index.php?title=Problems_and_Health_Concerns" TargetMode="Externa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 txBox="1">
            <a:spLocks/>
          </p:cNvSpPr>
          <p:nvPr/>
        </p:nvSpPr>
        <p:spPr>
          <a:xfrm>
            <a:off x="4170958" y="3887188"/>
            <a:ext cx="4688374" cy="5639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47581" y="2773201"/>
            <a:ext cx="4951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SIGG Phase 2 Project Update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70958" y="3687133"/>
            <a:ext cx="420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Tuesday, September 13</a:t>
            </a:r>
            <a:r>
              <a:rPr lang="en-US" sz="2000" baseline="30000" dirty="0">
                <a:latin typeface="+mj-lt"/>
              </a:rPr>
              <a:t>th,</a:t>
            </a:r>
            <a:r>
              <a:rPr lang="en-US" sz="2000" dirty="0">
                <a:latin typeface="+mj-lt"/>
              </a:rPr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89346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444" y="1156634"/>
            <a:ext cx="8686800" cy="48453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the shared semantics and mapping between alternative data formats selected by IPO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VA data source: </a:t>
            </a:r>
            <a:r>
              <a:rPr lang="en-US" dirty="0" err="1"/>
              <a:t>eHMP</a:t>
            </a:r>
            <a:r>
              <a:rPr lang="en-US" dirty="0"/>
              <a:t> Virtual Patient Record (VPR)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err="1"/>
              <a:t>DoD</a:t>
            </a:r>
            <a:r>
              <a:rPr lang="en-US" dirty="0"/>
              <a:t> data source: TBD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FHIR Data Access Framework (DAF) profiles and resources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FHIM logical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Collaborate with IPO JET FHIR Proving Ground (FPG)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Data mapping methodology and map generation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Reusable and extensible process and tooling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Business and semantic element definitions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Mapping to data sources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Traceability and Gap Analysis report generated from mapping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SIGG Phase 2 : 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25088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00602" y="4265147"/>
            <a:ext cx="4694427" cy="1878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IPO JET FPG P2 </a:t>
            </a:r>
            <a:r>
              <a:rPr lang="en-US" dirty="0">
                <a:solidFill>
                  <a:schemeClr val="tx1"/>
                </a:solidFill>
              </a:rPr>
              <a:t>Milestones/Timeline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00603" y="1762512"/>
            <a:ext cx="858960" cy="200055"/>
          </a:xfrm>
          <a:prstGeom prst="rect">
            <a:avLst/>
          </a:prstGeom>
        </p:spPr>
        <p:txBody>
          <a:bodyPr wrap="square" lIns="54864" tIns="18288" rIns="54864" bIns="18288" rtlCol="0">
            <a:spAutoFit/>
          </a:bodyPr>
          <a:lstStyle/>
          <a:p>
            <a:pPr defTabSz="914400" eaLnBrk="1" hangingPunct="1">
              <a:lnSpc>
                <a:spcPct val="106000"/>
              </a:lnSpc>
              <a:spcBef>
                <a:spcPts val="100"/>
              </a:spcBef>
              <a:buClr>
                <a:srgbClr val="000000"/>
              </a:buClr>
            </a:pPr>
            <a:r>
              <a:rPr lang="en-US" sz="1000" b="1" i="1" dirty="0">
                <a:solidFill>
                  <a:schemeClr val="tx2"/>
                </a:solidFill>
                <a:latin typeface="Arial"/>
                <a:cs typeface="Arial" charset="0"/>
              </a:rPr>
              <a:t>Kick-Off</a:t>
            </a:r>
          </a:p>
        </p:txBody>
      </p:sp>
      <p:cxnSp>
        <p:nvCxnSpPr>
          <p:cNvPr id="22" name="Straight Connector 21"/>
          <p:cNvCxnSpPr>
            <a:stCxn id="28" idx="4"/>
          </p:cNvCxnSpPr>
          <p:nvPr/>
        </p:nvCxnSpPr>
        <p:spPr>
          <a:xfrm flipH="1">
            <a:off x="1872154" y="1939490"/>
            <a:ext cx="3935" cy="742438"/>
          </a:xfrm>
          <a:prstGeom prst="line">
            <a:avLst/>
          </a:prstGeom>
          <a:noFill/>
          <a:ln w="12700" cap="flat" cmpd="sng" algn="ctr">
            <a:solidFill>
              <a:srgbClr val="002776"/>
            </a:solidFill>
            <a:prstDash val="dash"/>
          </a:ln>
          <a:effectLst/>
        </p:spPr>
      </p:cxnSp>
      <p:sp>
        <p:nvSpPr>
          <p:cNvPr id="28" name="Oval 27"/>
          <p:cNvSpPr/>
          <p:nvPr/>
        </p:nvSpPr>
        <p:spPr bwMode="blackWhite">
          <a:xfrm>
            <a:off x="1807509" y="1802330"/>
            <a:ext cx="137160" cy="137160"/>
          </a:xfrm>
          <a:prstGeom prst="ellipse">
            <a:avLst/>
          </a:prstGeom>
          <a:solidFill>
            <a:srgbClr val="002776"/>
          </a:solidFill>
          <a:ln w="12700" cap="rnd">
            <a:solidFill>
              <a:srgbClr val="FFFFFF"/>
            </a:solidFill>
            <a:round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0068" y="2144456"/>
            <a:ext cx="1133125" cy="363176"/>
          </a:xfrm>
          <a:prstGeom prst="rect">
            <a:avLst/>
          </a:prstGeom>
        </p:spPr>
        <p:txBody>
          <a:bodyPr wrap="square" lIns="54864" tIns="18288" rIns="54864" bIns="18288" rtlCol="0">
            <a:spAutoFit/>
          </a:bodyPr>
          <a:lstStyle/>
          <a:p>
            <a:pPr>
              <a:lnSpc>
                <a:spcPct val="106000"/>
              </a:lnSpc>
              <a:spcBef>
                <a:spcPts val="100"/>
              </a:spcBef>
              <a:buClr>
                <a:srgbClr val="000000"/>
              </a:buClr>
            </a:pPr>
            <a:r>
              <a:rPr lang="en-US" sz="1000" b="1" i="1" dirty="0">
                <a:solidFill>
                  <a:schemeClr val="tx2"/>
                </a:solidFill>
                <a:latin typeface="Arial"/>
                <a:cs typeface="Arial" charset="0"/>
              </a:rPr>
              <a:t>Stakeholder Planning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155442" y="2211471"/>
            <a:ext cx="1" cy="503003"/>
          </a:xfrm>
          <a:prstGeom prst="line">
            <a:avLst/>
          </a:prstGeom>
          <a:noFill/>
          <a:ln w="12700" cap="flat" cmpd="sng" algn="ctr">
            <a:solidFill>
              <a:srgbClr val="002776"/>
            </a:solidFill>
            <a:prstDash val="dash"/>
          </a:ln>
          <a:effectLst/>
        </p:spPr>
      </p:cxnSp>
      <p:sp>
        <p:nvSpPr>
          <p:cNvPr id="31" name="Oval 30"/>
          <p:cNvSpPr/>
          <p:nvPr/>
        </p:nvSpPr>
        <p:spPr bwMode="blackWhite">
          <a:xfrm>
            <a:off x="1090798" y="2157028"/>
            <a:ext cx="137160" cy="137160"/>
          </a:xfrm>
          <a:prstGeom prst="ellipse">
            <a:avLst/>
          </a:prstGeom>
          <a:solidFill>
            <a:srgbClr val="002776"/>
          </a:solidFill>
          <a:ln w="12700" cap="rnd">
            <a:solidFill>
              <a:srgbClr val="FFFFFF"/>
            </a:solidFill>
            <a:round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53529" y="1859157"/>
            <a:ext cx="1667553" cy="366435"/>
          </a:xfrm>
          <a:prstGeom prst="rect">
            <a:avLst/>
          </a:prstGeom>
        </p:spPr>
        <p:txBody>
          <a:bodyPr wrap="square" lIns="54864" tIns="18288" rIns="54864" bIns="18288" rtlCol="0">
            <a:spAutoFit/>
          </a:bodyPr>
          <a:lstStyle/>
          <a:p>
            <a:pPr defTabSz="914400" eaLnBrk="1" hangingPunct="1">
              <a:lnSpc>
                <a:spcPct val="106000"/>
              </a:lnSpc>
              <a:spcBef>
                <a:spcPts val="100"/>
              </a:spcBef>
              <a:buClr>
                <a:srgbClr val="000000"/>
              </a:buClr>
            </a:pPr>
            <a:r>
              <a:rPr lang="en-US" sz="1000" b="1" i="1" dirty="0">
                <a:solidFill>
                  <a:srgbClr val="002776"/>
                </a:solidFill>
                <a:latin typeface="Arial"/>
                <a:cs typeface="Arial" charset="0"/>
              </a:rPr>
              <a:t>Gather Lessons Learned and Present Findings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478904" y="1926173"/>
            <a:ext cx="1" cy="741532"/>
          </a:xfrm>
          <a:prstGeom prst="line">
            <a:avLst/>
          </a:prstGeom>
          <a:noFill/>
          <a:ln w="12700" cap="flat" cmpd="sng" algn="ctr">
            <a:solidFill>
              <a:schemeClr val="tx2"/>
            </a:solidFill>
            <a:prstDash val="dash"/>
          </a:ln>
          <a:effectLst/>
        </p:spPr>
      </p:cxnSp>
      <p:sp>
        <p:nvSpPr>
          <p:cNvPr id="34" name="Oval 33"/>
          <p:cNvSpPr/>
          <p:nvPr/>
        </p:nvSpPr>
        <p:spPr bwMode="blackWhite">
          <a:xfrm>
            <a:off x="7414259" y="1871730"/>
            <a:ext cx="137160" cy="137160"/>
          </a:xfrm>
          <a:prstGeom prst="ellipse">
            <a:avLst/>
          </a:prstGeom>
          <a:solidFill>
            <a:srgbClr val="002776"/>
          </a:solidFill>
          <a:ln w="12700" cap="rnd">
            <a:solidFill>
              <a:srgbClr val="FFFFFF"/>
            </a:solidFill>
            <a:round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45211" y="2065257"/>
            <a:ext cx="1121114" cy="526298"/>
          </a:xfrm>
          <a:prstGeom prst="rect">
            <a:avLst/>
          </a:prstGeom>
        </p:spPr>
        <p:txBody>
          <a:bodyPr wrap="square" lIns="54864" tIns="18288" rIns="54864" bIns="18288" rtlCol="0">
            <a:spAutoFit/>
          </a:bodyPr>
          <a:lstStyle/>
          <a:p>
            <a:pPr defTabSz="914400" eaLnBrk="1" hangingPunct="1">
              <a:lnSpc>
                <a:spcPct val="106000"/>
              </a:lnSpc>
              <a:spcBef>
                <a:spcPts val="100"/>
              </a:spcBef>
              <a:buClr>
                <a:srgbClr val="000000"/>
              </a:buClr>
            </a:pPr>
            <a:r>
              <a:rPr lang="en-US" sz="1000" b="1" i="1" dirty="0">
                <a:solidFill>
                  <a:schemeClr val="tx2"/>
                </a:solidFill>
                <a:latin typeface="Arial"/>
                <a:cs typeface="Arial" charset="0"/>
              </a:rPr>
              <a:t>Complete Implementation Work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6548810" y="2186006"/>
            <a:ext cx="1" cy="503003"/>
          </a:xfrm>
          <a:prstGeom prst="line">
            <a:avLst/>
          </a:prstGeom>
          <a:noFill/>
          <a:ln w="12700" cap="flat" cmpd="sng" algn="ctr">
            <a:solidFill>
              <a:srgbClr val="002776"/>
            </a:solidFill>
            <a:prstDash val="dash"/>
          </a:ln>
          <a:effectLst/>
        </p:spPr>
      </p:cxnSp>
      <p:sp>
        <p:nvSpPr>
          <p:cNvPr id="37" name="Oval 36"/>
          <p:cNvSpPr/>
          <p:nvPr/>
        </p:nvSpPr>
        <p:spPr bwMode="blackWhite">
          <a:xfrm>
            <a:off x="6494194" y="2102853"/>
            <a:ext cx="137160" cy="137160"/>
          </a:xfrm>
          <a:prstGeom prst="ellipse">
            <a:avLst/>
          </a:prstGeom>
          <a:solidFill>
            <a:srgbClr val="002776"/>
          </a:solidFill>
          <a:ln w="12700" cap="rnd">
            <a:solidFill>
              <a:srgbClr val="FFFFFF"/>
            </a:solidFill>
            <a:round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6" name="Group 1"/>
          <p:cNvGrpSpPr/>
          <p:nvPr/>
        </p:nvGrpSpPr>
        <p:grpSpPr>
          <a:xfrm>
            <a:off x="76200" y="2905729"/>
            <a:ext cx="8255173" cy="525779"/>
            <a:chOff x="2" y="2231841"/>
            <a:chExt cx="8229600" cy="525779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grpSpPr>
        <p:sp>
          <p:nvSpPr>
            <p:cNvPr id="7" name="Up Arrow 2"/>
            <p:cNvSpPr/>
            <p:nvPr/>
          </p:nvSpPr>
          <p:spPr>
            <a:xfrm rot="5400000">
              <a:off x="3851912" y="-1620069"/>
              <a:ext cx="525779" cy="8229600"/>
            </a:xfrm>
            <a:prstGeom prst="upArrow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" name="Straight Connector 3"/>
            <p:cNvCxnSpPr/>
            <p:nvPr/>
          </p:nvCxnSpPr>
          <p:spPr>
            <a:xfrm>
              <a:off x="914400" y="2494732"/>
              <a:ext cx="0" cy="131310"/>
            </a:xfrm>
            <a:prstGeom prst="line">
              <a:avLst/>
            </a:prstGeom>
            <a:grpFill/>
            <a:ln w="2540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" name="Straight Connector 4"/>
            <p:cNvCxnSpPr/>
            <p:nvPr/>
          </p:nvCxnSpPr>
          <p:spPr>
            <a:xfrm>
              <a:off x="1828800" y="2494751"/>
              <a:ext cx="0" cy="131310"/>
            </a:xfrm>
            <a:prstGeom prst="line">
              <a:avLst/>
            </a:prstGeom>
            <a:grpFill/>
            <a:ln w="2540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" name="Straight Connector 16"/>
            <p:cNvCxnSpPr/>
            <p:nvPr/>
          </p:nvCxnSpPr>
          <p:spPr>
            <a:xfrm>
              <a:off x="2743200" y="2494770"/>
              <a:ext cx="0" cy="131310"/>
            </a:xfrm>
            <a:prstGeom prst="line">
              <a:avLst/>
            </a:prstGeom>
            <a:grpFill/>
            <a:ln w="2540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1" name="Straight Connector 18"/>
            <p:cNvCxnSpPr/>
            <p:nvPr/>
          </p:nvCxnSpPr>
          <p:spPr>
            <a:xfrm>
              <a:off x="3657600" y="2494827"/>
              <a:ext cx="0" cy="131310"/>
            </a:xfrm>
            <a:prstGeom prst="line">
              <a:avLst/>
            </a:prstGeom>
            <a:grpFill/>
            <a:ln w="2540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2" name="Straight Connector 21"/>
            <p:cNvCxnSpPr/>
            <p:nvPr/>
          </p:nvCxnSpPr>
          <p:spPr>
            <a:xfrm>
              <a:off x="4569460" y="2494846"/>
              <a:ext cx="0" cy="131310"/>
            </a:xfrm>
            <a:prstGeom prst="line">
              <a:avLst/>
            </a:prstGeom>
            <a:grpFill/>
            <a:ln w="2540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3" name="Straight Connector 22"/>
            <p:cNvCxnSpPr/>
            <p:nvPr/>
          </p:nvCxnSpPr>
          <p:spPr>
            <a:xfrm>
              <a:off x="5483860" y="2494789"/>
              <a:ext cx="0" cy="131310"/>
            </a:xfrm>
            <a:prstGeom prst="line">
              <a:avLst/>
            </a:prstGeom>
            <a:grpFill/>
            <a:ln w="2540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4" name="Straight Connector 24"/>
            <p:cNvCxnSpPr/>
            <p:nvPr/>
          </p:nvCxnSpPr>
          <p:spPr>
            <a:xfrm>
              <a:off x="6398260" y="2494808"/>
              <a:ext cx="0" cy="131310"/>
            </a:xfrm>
            <a:prstGeom prst="line">
              <a:avLst/>
            </a:prstGeom>
            <a:grpFill/>
            <a:ln w="2540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5" name="Straight Connector 25"/>
            <p:cNvCxnSpPr/>
            <p:nvPr/>
          </p:nvCxnSpPr>
          <p:spPr>
            <a:xfrm>
              <a:off x="7312660" y="2494866"/>
              <a:ext cx="0" cy="131310"/>
            </a:xfrm>
            <a:prstGeom prst="line">
              <a:avLst/>
            </a:prstGeom>
            <a:grpFill/>
            <a:ln w="2540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3" name="TextBox 2"/>
          <p:cNvSpPr txBox="1"/>
          <p:nvPr/>
        </p:nvSpPr>
        <p:spPr>
          <a:xfrm>
            <a:off x="1252280" y="265614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Jul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03326" y="2656141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Aug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40758" y="2656141"/>
            <a:ext cx="527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Sep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38694" y="2656141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Oct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70494" y="2656141"/>
            <a:ext cx="558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Nov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70164" y="2656141"/>
            <a:ext cx="54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Dec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318019" y="823510"/>
            <a:ext cx="6030222" cy="615037"/>
            <a:chOff x="1132010" y="5576033"/>
            <a:chExt cx="6030222" cy="615037"/>
          </a:xfrm>
        </p:grpSpPr>
        <p:sp>
          <p:nvSpPr>
            <p:cNvPr id="48" name="Pentagon 47"/>
            <p:cNvSpPr/>
            <p:nvPr/>
          </p:nvSpPr>
          <p:spPr bwMode="auto">
            <a:xfrm>
              <a:off x="1300163" y="5669576"/>
              <a:ext cx="5862069" cy="427914"/>
            </a:xfrm>
            <a:prstGeom prst="homePlate">
              <a:avLst/>
            </a:prstGeom>
            <a:solidFill>
              <a:srgbClr val="002776"/>
            </a:solidFill>
            <a:ln w="12700" algn="ctr">
              <a:noFill/>
              <a:miter lim="800000"/>
              <a:headEnd/>
              <a:tailEnd/>
            </a:ln>
          </p:spPr>
          <p:txBody>
            <a:bodyPr wrap="square" lIns="182880" tIns="45720" rIns="91440" bIns="45720" rtlCol="0" anchor="ctr" anchorCtr="0"/>
            <a:lstStyle/>
            <a:p>
              <a:pPr defTabSz="873099"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   A</a:t>
              </a:r>
              <a:r>
                <a:rPr kumimoji="0" lang="en-US" sz="1200" b="1" i="0" u="none" strike="noStrike" kern="0" cap="none" spc="0" normalizeH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      </a:t>
              </a:r>
              <a:r>
                <a:rPr kumimoji="0" lang="en-US" sz="2400" b="1" i="0" u="none" strike="noStrike" kern="0" cap="none" spc="0" normalizeH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Duration: </a:t>
              </a:r>
              <a:r>
                <a:rPr lang="en-US" sz="2400" b="1" dirty="0">
                  <a:solidFill>
                    <a:schemeClr val="bg1"/>
                  </a:solidFill>
                </a:rPr>
                <a:t>6 months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1132010" y="5576033"/>
              <a:ext cx="645206" cy="615037"/>
            </a:xfrm>
            <a:prstGeom prst="ellipse">
              <a:avLst/>
            </a:prstGeom>
            <a:solidFill>
              <a:srgbClr val="80BB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0" name="Freeform 9"/>
            <p:cNvSpPr>
              <a:spLocks noChangeAspect="1" noEditPoints="1"/>
            </p:cNvSpPr>
            <p:nvPr/>
          </p:nvSpPr>
          <p:spPr bwMode="auto">
            <a:xfrm>
              <a:off x="1207658" y="5610940"/>
              <a:ext cx="481159" cy="454481"/>
            </a:xfrm>
            <a:custGeom>
              <a:avLst/>
              <a:gdLst>
                <a:gd name="T0" fmla="*/ 550 w 827"/>
                <a:gd name="T1" fmla="*/ 641 h 785"/>
                <a:gd name="T2" fmla="*/ 490 w 827"/>
                <a:gd name="T3" fmla="*/ 624 h 785"/>
                <a:gd name="T4" fmla="*/ 613 w 827"/>
                <a:gd name="T5" fmla="*/ 611 h 785"/>
                <a:gd name="T6" fmla="*/ 583 w 827"/>
                <a:gd name="T7" fmla="*/ 634 h 785"/>
                <a:gd name="T8" fmla="*/ 579 w 827"/>
                <a:gd name="T9" fmla="*/ 636 h 785"/>
                <a:gd name="T10" fmla="*/ 589 w 827"/>
                <a:gd name="T11" fmla="*/ 670 h 785"/>
                <a:gd name="T12" fmla="*/ 613 w 827"/>
                <a:gd name="T13" fmla="*/ 657 h 785"/>
                <a:gd name="T14" fmla="*/ 649 w 827"/>
                <a:gd name="T15" fmla="*/ 619 h 785"/>
                <a:gd name="T16" fmla="*/ 664 w 827"/>
                <a:gd name="T17" fmla="*/ 578 h 785"/>
                <a:gd name="T18" fmla="*/ 652 w 827"/>
                <a:gd name="T19" fmla="*/ 500 h 785"/>
                <a:gd name="T20" fmla="*/ 630 w 827"/>
                <a:gd name="T21" fmla="*/ 564 h 785"/>
                <a:gd name="T22" fmla="*/ 213 w 827"/>
                <a:gd name="T23" fmla="*/ 602 h 785"/>
                <a:gd name="T24" fmla="*/ 210 w 827"/>
                <a:gd name="T25" fmla="*/ 648 h 785"/>
                <a:gd name="T26" fmla="*/ 253 w 827"/>
                <a:gd name="T27" fmla="*/ 624 h 785"/>
                <a:gd name="T28" fmla="*/ 827 w 827"/>
                <a:gd name="T29" fmla="*/ 740 h 785"/>
                <a:gd name="T30" fmla="*/ 716 w 827"/>
                <a:gd name="T31" fmla="*/ 394 h 785"/>
                <a:gd name="T32" fmla="*/ 415 w 827"/>
                <a:gd name="T33" fmla="*/ 383 h 785"/>
                <a:gd name="T34" fmla="*/ 635 w 827"/>
                <a:gd name="T35" fmla="*/ 466 h 785"/>
                <a:gd name="T36" fmla="*/ 188 w 827"/>
                <a:gd name="T37" fmla="*/ 717 h 785"/>
                <a:gd name="T38" fmla="*/ 157 w 827"/>
                <a:gd name="T39" fmla="*/ 681 h 785"/>
                <a:gd name="T40" fmla="*/ 149 w 827"/>
                <a:gd name="T41" fmla="*/ 438 h 785"/>
                <a:gd name="T42" fmla="*/ 121 w 827"/>
                <a:gd name="T43" fmla="*/ 387 h 785"/>
                <a:gd name="T44" fmla="*/ 95 w 827"/>
                <a:gd name="T45" fmla="*/ 417 h 785"/>
                <a:gd name="T46" fmla="*/ 4 w 827"/>
                <a:gd name="T47" fmla="*/ 762 h 785"/>
                <a:gd name="T48" fmla="*/ 38 w 827"/>
                <a:gd name="T49" fmla="*/ 784 h 785"/>
                <a:gd name="T50" fmla="*/ 809 w 827"/>
                <a:gd name="T51" fmla="*/ 776 h 785"/>
                <a:gd name="T52" fmla="*/ 827 w 827"/>
                <a:gd name="T53" fmla="*/ 745 h 785"/>
                <a:gd name="T54" fmla="*/ 256 w 827"/>
                <a:gd name="T55" fmla="*/ 180 h 785"/>
                <a:gd name="T56" fmla="*/ 295 w 827"/>
                <a:gd name="T57" fmla="*/ 231 h 785"/>
                <a:gd name="T58" fmla="*/ 361 w 827"/>
                <a:gd name="T59" fmla="*/ 240 h 785"/>
                <a:gd name="T60" fmla="*/ 412 w 827"/>
                <a:gd name="T61" fmla="*/ 200 h 785"/>
                <a:gd name="T62" fmla="*/ 421 w 827"/>
                <a:gd name="T63" fmla="*/ 134 h 785"/>
                <a:gd name="T64" fmla="*/ 381 w 827"/>
                <a:gd name="T65" fmla="*/ 83 h 785"/>
                <a:gd name="T66" fmla="*/ 315 w 827"/>
                <a:gd name="T67" fmla="*/ 74 h 785"/>
                <a:gd name="T68" fmla="*/ 264 w 827"/>
                <a:gd name="T69" fmla="*/ 114 h 785"/>
                <a:gd name="T70" fmla="*/ 181 w 827"/>
                <a:gd name="T71" fmla="*/ 170 h 785"/>
                <a:gd name="T72" fmla="*/ 190 w 827"/>
                <a:gd name="T73" fmla="*/ 113 h 785"/>
                <a:gd name="T74" fmla="*/ 231 w 827"/>
                <a:gd name="T75" fmla="*/ 49 h 785"/>
                <a:gd name="T76" fmla="*/ 298 w 827"/>
                <a:gd name="T77" fmla="*/ 7 h 785"/>
                <a:gd name="T78" fmla="*/ 378 w 827"/>
                <a:gd name="T79" fmla="*/ 7 h 785"/>
                <a:gd name="T80" fmla="*/ 445 w 827"/>
                <a:gd name="T81" fmla="*/ 49 h 785"/>
                <a:gd name="T82" fmla="*/ 487 w 827"/>
                <a:gd name="T83" fmla="*/ 113 h 785"/>
                <a:gd name="T84" fmla="*/ 495 w 827"/>
                <a:gd name="T85" fmla="*/ 182 h 785"/>
                <a:gd name="T86" fmla="*/ 480 w 827"/>
                <a:gd name="T87" fmla="*/ 232 h 785"/>
                <a:gd name="T88" fmla="*/ 451 w 827"/>
                <a:gd name="T89" fmla="*/ 267 h 785"/>
                <a:gd name="T90" fmla="*/ 376 w 827"/>
                <a:gd name="T91" fmla="*/ 395 h 785"/>
                <a:gd name="T92" fmla="*/ 333 w 827"/>
                <a:gd name="T93" fmla="*/ 491 h 785"/>
                <a:gd name="T94" fmla="*/ 301 w 827"/>
                <a:gd name="T95" fmla="*/ 398 h 785"/>
                <a:gd name="T96" fmla="*/ 250 w 827"/>
                <a:gd name="T97" fmla="*/ 298 h 785"/>
                <a:gd name="T98" fmla="*/ 204 w 827"/>
                <a:gd name="T99" fmla="*/ 244 h 785"/>
                <a:gd name="T100" fmla="*/ 185 w 827"/>
                <a:gd name="T101" fmla="*/ 202 h 785"/>
                <a:gd name="T102" fmla="*/ 334 w 827"/>
                <a:gd name="T103" fmla="*/ 585 h 785"/>
                <a:gd name="T104" fmla="*/ 286 w 827"/>
                <a:gd name="T105" fmla="*/ 619 h 785"/>
                <a:gd name="T106" fmla="*/ 349 w 827"/>
                <a:gd name="T107" fmla="*/ 622 h 785"/>
                <a:gd name="T108" fmla="*/ 382 w 827"/>
                <a:gd name="T109" fmla="*/ 628 h 785"/>
                <a:gd name="T110" fmla="*/ 435 w 827"/>
                <a:gd name="T111" fmla="*/ 604 h 785"/>
                <a:gd name="T112" fmla="*/ 444 w 827"/>
                <a:gd name="T113" fmla="*/ 644 h 785"/>
                <a:gd name="T114" fmla="*/ 385 w 827"/>
                <a:gd name="T115" fmla="*/ 629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27" h="785">
                  <a:moveTo>
                    <a:pt x="513" y="670"/>
                  </a:moveTo>
                  <a:lnTo>
                    <a:pt x="513" y="670"/>
                  </a:lnTo>
                  <a:lnTo>
                    <a:pt x="525" y="673"/>
                  </a:lnTo>
                  <a:lnTo>
                    <a:pt x="537" y="675"/>
                  </a:lnTo>
                  <a:lnTo>
                    <a:pt x="549" y="677"/>
                  </a:lnTo>
                  <a:lnTo>
                    <a:pt x="550" y="641"/>
                  </a:lnTo>
                  <a:lnTo>
                    <a:pt x="540" y="640"/>
                  </a:lnTo>
                  <a:lnTo>
                    <a:pt x="530" y="638"/>
                  </a:lnTo>
                  <a:lnTo>
                    <a:pt x="519" y="635"/>
                  </a:lnTo>
                  <a:lnTo>
                    <a:pt x="509" y="632"/>
                  </a:lnTo>
                  <a:lnTo>
                    <a:pt x="499" y="628"/>
                  </a:lnTo>
                  <a:lnTo>
                    <a:pt x="490" y="624"/>
                  </a:lnTo>
                  <a:lnTo>
                    <a:pt x="478" y="657"/>
                  </a:lnTo>
                  <a:lnTo>
                    <a:pt x="489" y="661"/>
                  </a:lnTo>
                  <a:lnTo>
                    <a:pt x="501" y="666"/>
                  </a:lnTo>
                  <a:lnTo>
                    <a:pt x="513" y="670"/>
                  </a:lnTo>
                  <a:lnTo>
                    <a:pt x="513" y="670"/>
                  </a:lnTo>
                  <a:close/>
                  <a:moveTo>
                    <a:pt x="613" y="611"/>
                  </a:moveTo>
                  <a:lnTo>
                    <a:pt x="613" y="611"/>
                  </a:lnTo>
                  <a:lnTo>
                    <a:pt x="606" y="618"/>
                  </a:lnTo>
                  <a:lnTo>
                    <a:pt x="599" y="624"/>
                  </a:lnTo>
                  <a:lnTo>
                    <a:pt x="591" y="629"/>
                  </a:lnTo>
                  <a:lnTo>
                    <a:pt x="583" y="634"/>
                  </a:lnTo>
                  <a:lnTo>
                    <a:pt x="583" y="634"/>
                  </a:lnTo>
                  <a:lnTo>
                    <a:pt x="582" y="635"/>
                  </a:lnTo>
                  <a:lnTo>
                    <a:pt x="582" y="635"/>
                  </a:lnTo>
                  <a:lnTo>
                    <a:pt x="581" y="635"/>
                  </a:lnTo>
                  <a:lnTo>
                    <a:pt x="581" y="635"/>
                  </a:lnTo>
                  <a:lnTo>
                    <a:pt x="580" y="636"/>
                  </a:lnTo>
                  <a:lnTo>
                    <a:pt x="579" y="636"/>
                  </a:lnTo>
                  <a:lnTo>
                    <a:pt x="579" y="636"/>
                  </a:lnTo>
                  <a:lnTo>
                    <a:pt x="578" y="636"/>
                  </a:lnTo>
                  <a:lnTo>
                    <a:pt x="578" y="636"/>
                  </a:lnTo>
                  <a:lnTo>
                    <a:pt x="577" y="636"/>
                  </a:lnTo>
                  <a:lnTo>
                    <a:pt x="577" y="637"/>
                  </a:lnTo>
                  <a:lnTo>
                    <a:pt x="589" y="670"/>
                  </a:lnTo>
                  <a:lnTo>
                    <a:pt x="589" y="670"/>
                  </a:lnTo>
                  <a:lnTo>
                    <a:pt x="590" y="669"/>
                  </a:lnTo>
                  <a:lnTo>
                    <a:pt x="592" y="669"/>
                  </a:lnTo>
                  <a:lnTo>
                    <a:pt x="592" y="669"/>
                  </a:lnTo>
                  <a:lnTo>
                    <a:pt x="603" y="663"/>
                  </a:lnTo>
                  <a:lnTo>
                    <a:pt x="613" y="657"/>
                  </a:lnTo>
                  <a:lnTo>
                    <a:pt x="623" y="649"/>
                  </a:lnTo>
                  <a:lnTo>
                    <a:pt x="632" y="641"/>
                  </a:lnTo>
                  <a:lnTo>
                    <a:pt x="640" y="633"/>
                  </a:lnTo>
                  <a:lnTo>
                    <a:pt x="647" y="624"/>
                  </a:lnTo>
                  <a:lnTo>
                    <a:pt x="648" y="621"/>
                  </a:lnTo>
                  <a:lnTo>
                    <a:pt x="649" y="619"/>
                  </a:lnTo>
                  <a:lnTo>
                    <a:pt x="650" y="618"/>
                  </a:lnTo>
                  <a:lnTo>
                    <a:pt x="618" y="603"/>
                  </a:lnTo>
                  <a:lnTo>
                    <a:pt x="613" y="611"/>
                  </a:lnTo>
                  <a:lnTo>
                    <a:pt x="613" y="611"/>
                  </a:lnTo>
                  <a:close/>
                  <a:moveTo>
                    <a:pt x="664" y="578"/>
                  </a:moveTo>
                  <a:lnTo>
                    <a:pt x="664" y="578"/>
                  </a:lnTo>
                  <a:lnTo>
                    <a:pt x="665" y="565"/>
                  </a:lnTo>
                  <a:lnTo>
                    <a:pt x="665" y="552"/>
                  </a:lnTo>
                  <a:lnTo>
                    <a:pt x="663" y="538"/>
                  </a:lnTo>
                  <a:lnTo>
                    <a:pt x="660" y="525"/>
                  </a:lnTo>
                  <a:lnTo>
                    <a:pt x="656" y="513"/>
                  </a:lnTo>
                  <a:lnTo>
                    <a:pt x="652" y="500"/>
                  </a:lnTo>
                  <a:lnTo>
                    <a:pt x="620" y="514"/>
                  </a:lnTo>
                  <a:lnTo>
                    <a:pt x="623" y="523"/>
                  </a:lnTo>
                  <a:lnTo>
                    <a:pt x="626" y="533"/>
                  </a:lnTo>
                  <a:lnTo>
                    <a:pt x="629" y="543"/>
                  </a:lnTo>
                  <a:lnTo>
                    <a:pt x="630" y="553"/>
                  </a:lnTo>
                  <a:lnTo>
                    <a:pt x="630" y="564"/>
                  </a:lnTo>
                  <a:lnTo>
                    <a:pt x="630" y="574"/>
                  </a:lnTo>
                  <a:lnTo>
                    <a:pt x="664" y="578"/>
                  </a:lnTo>
                  <a:lnTo>
                    <a:pt x="664" y="578"/>
                  </a:lnTo>
                  <a:close/>
                  <a:moveTo>
                    <a:pt x="223" y="597"/>
                  </a:moveTo>
                  <a:lnTo>
                    <a:pt x="223" y="597"/>
                  </a:lnTo>
                  <a:lnTo>
                    <a:pt x="213" y="602"/>
                  </a:lnTo>
                  <a:lnTo>
                    <a:pt x="203" y="608"/>
                  </a:lnTo>
                  <a:lnTo>
                    <a:pt x="194" y="615"/>
                  </a:lnTo>
                  <a:lnTo>
                    <a:pt x="186" y="623"/>
                  </a:lnTo>
                  <a:lnTo>
                    <a:pt x="178" y="632"/>
                  </a:lnTo>
                  <a:lnTo>
                    <a:pt x="205" y="654"/>
                  </a:lnTo>
                  <a:lnTo>
                    <a:pt x="210" y="648"/>
                  </a:lnTo>
                  <a:lnTo>
                    <a:pt x="217" y="642"/>
                  </a:lnTo>
                  <a:lnTo>
                    <a:pt x="223" y="637"/>
                  </a:lnTo>
                  <a:lnTo>
                    <a:pt x="230" y="633"/>
                  </a:lnTo>
                  <a:lnTo>
                    <a:pt x="238" y="630"/>
                  </a:lnTo>
                  <a:lnTo>
                    <a:pt x="245" y="627"/>
                  </a:lnTo>
                  <a:lnTo>
                    <a:pt x="253" y="624"/>
                  </a:lnTo>
                  <a:lnTo>
                    <a:pt x="245" y="590"/>
                  </a:lnTo>
                  <a:lnTo>
                    <a:pt x="234" y="593"/>
                  </a:lnTo>
                  <a:lnTo>
                    <a:pt x="223" y="597"/>
                  </a:lnTo>
                  <a:lnTo>
                    <a:pt x="223" y="597"/>
                  </a:lnTo>
                  <a:close/>
                  <a:moveTo>
                    <a:pt x="827" y="740"/>
                  </a:moveTo>
                  <a:lnTo>
                    <a:pt x="827" y="740"/>
                  </a:lnTo>
                  <a:lnTo>
                    <a:pt x="826" y="736"/>
                  </a:lnTo>
                  <a:lnTo>
                    <a:pt x="731" y="417"/>
                  </a:lnTo>
                  <a:lnTo>
                    <a:pt x="729" y="411"/>
                  </a:lnTo>
                  <a:lnTo>
                    <a:pt x="725" y="405"/>
                  </a:lnTo>
                  <a:lnTo>
                    <a:pt x="721" y="399"/>
                  </a:lnTo>
                  <a:lnTo>
                    <a:pt x="716" y="394"/>
                  </a:lnTo>
                  <a:lnTo>
                    <a:pt x="711" y="390"/>
                  </a:lnTo>
                  <a:lnTo>
                    <a:pt x="706" y="387"/>
                  </a:lnTo>
                  <a:lnTo>
                    <a:pt x="700" y="385"/>
                  </a:lnTo>
                  <a:lnTo>
                    <a:pt x="694" y="384"/>
                  </a:lnTo>
                  <a:lnTo>
                    <a:pt x="687" y="383"/>
                  </a:lnTo>
                  <a:lnTo>
                    <a:pt x="415" y="383"/>
                  </a:lnTo>
                  <a:lnTo>
                    <a:pt x="389" y="438"/>
                  </a:lnTo>
                  <a:lnTo>
                    <a:pt x="575" y="438"/>
                  </a:lnTo>
                  <a:lnTo>
                    <a:pt x="586" y="453"/>
                  </a:lnTo>
                  <a:lnTo>
                    <a:pt x="596" y="468"/>
                  </a:lnTo>
                  <a:lnTo>
                    <a:pt x="606" y="484"/>
                  </a:lnTo>
                  <a:lnTo>
                    <a:pt x="635" y="466"/>
                  </a:lnTo>
                  <a:lnTo>
                    <a:pt x="627" y="452"/>
                  </a:lnTo>
                  <a:lnTo>
                    <a:pt x="618" y="438"/>
                  </a:lnTo>
                  <a:lnTo>
                    <a:pt x="678" y="438"/>
                  </a:lnTo>
                  <a:lnTo>
                    <a:pt x="764" y="730"/>
                  </a:lnTo>
                  <a:lnTo>
                    <a:pt x="189" y="730"/>
                  </a:lnTo>
                  <a:lnTo>
                    <a:pt x="188" y="717"/>
                  </a:lnTo>
                  <a:lnTo>
                    <a:pt x="189" y="704"/>
                  </a:lnTo>
                  <a:lnTo>
                    <a:pt x="190" y="692"/>
                  </a:lnTo>
                  <a:lnTo>
                    <a:pt x="193" y="680"/>
                  </a:lnTo>
                  <a:lnTo>
                    <a:pt x="160" y="669"/>
                  </a:lnTo>
                  <a:lnTo>
                    <a:pt x="160" y="670"/>
                  </a:lnTo>
                  <a:lnTo>
                    <a:pt x="157" y="681"/>
                  </a:lnTo>
                  <a:lnTo>
                    <a:pt x="155" y="693"/>
                  </a:lnTo>
                  <a:lnTo>
                    <a:pt x="154" y="705"/>
                  </a:lnTo>
                  <a:lnTo>
                    <a:pt x="154" y="717"/>
                  </a:lnTo>
                  <a:lnTo>
                    <a:pt x="155" y="730"/>
                  </a:lnTo>
                  <a:lnTo>
                    <a:pt x="62" y="730"/>
                  </a:lnTo>
                  <a:lnTo>
                    <a:pt x="149" y="438"/>
                  </a:lnTo>
                  <a:lnTo>
                    <a:pt x="288" y="438"/>
                  </a:lnTo>
                  <a:lnTo>
                    <a:pt x="262" y="383"/>
                  </a:lnTo>
                  <a:lnTo>
                    <a:pt x="140" y="383"/>
                  </a:lnTo>
                  <a:lnTo>
                    <a:pt x="133" y="384"/>
                  </a:lnTo>
                  <a:lnTo>
                    <a:pt x="127" y="385"/>
                  </a:lnTo>
                  <a:lnTo>
                    <a:pt x="121" y="387"/>
                  </a:lnTo>
                  <a:lnTo>
                    <a:pt x="115" y="390"/>
                  </a:lnTo>
                  <a:lnTo>
                    <a:pt x="110" y="394"/>
                  </a:lnTo>
                  <a:lnTo>
                    <a:pt x="105" y="399"/>
                  </a:lnTo>
                  <a:lnTo>
                    <a:pt x="101" y="405"/>
                  </a:lnTo>
                  <a:lnTo>
                    <a:pt x="98" y="411"/>
                  </a:lnTo>
                  <a:lnTo>
                    <a:pt x="95" y="417"/>
                  </a:lnTo>
                  <a:lnTo>
                    <a:pt x="1" y="736"/>
                  </a:lnTo>
                  <a:lnTo>
                    <a:pt x="0" y="740"/>
                  </a:lnTo>
                  <a:lnTo>
                    <a:pt x="0" y="745"/>
                  </a:lnTo>
                  <a:lnTo>
                    <a:pt x="0" y="751"/>
                  </a:lnTo>
                  <a:lnTo>
                    <a:pt x="2" y="757"/>
                  </a:lnTo>
                  <a:lnTo>
                    <a:pt x="4" y="762"/>
                  </a:lnTo>
                  <a:lnTo>
                    <a:pt x="8" y="767"/>
                  </a:lnTo>
                  <a:lnTo>
                    <a:pt x="12" y="772"/>
                  </a:lnTo>
                  <a:lnTo>
                    <a:pt x="18" y="776"/>
                  </a:lnTo>
                  <a:lnTo>
                    <a:pt x="25" y="780"/>
                  </a:lnTo>
                  <a:lnTo>
                    <a:pt x="32" y="783"/>
                  </a:lnTo>
                  <a:lnTo>
                    <a:pt x="38" y="784"/>
                  </a:lnTo>
                  <a:lnTo>
                    <a:pt x="45" y="785"/>
                  </a:lnTo>
                  <a:lnTo>
                    <a:pt x="781" y="785"/>
                  </a:lnTo>
                  <a:lnTo>
                    <a:pt x="788" y="784"/>
                  </a:lnTo>
                  <a:lnTo>
                    <a:pt x="795" y="783"/>
                  </a:lnTo>
                  <a:lnTo>
                    <a:pt x="802" y="780"/>
                  </a:lnTo>
                  <a:lnTo>
                    <a:pt x="809" y="776"/>
                  </a:lnTo>
                  <a:lnTo>
                    <a:pt x="815" y="772"/>
                  </a:lnTo>
                  <a:lnTo>
                    <a:pt x="819" y="767"/>
                  </a:lnTo>
                  <a:lnTo>
                    <a:pt x="822" y="762"/>
                  </a:lnTo>
                  <a:lnTo>
                    <a:pt x="825" y="757"/>
                  </a:lnTo>
                  <a:lnTo>
                    <a:pt x="826" y="751"/>
                  </a:lnTo>
                  <a:lnTo>
                    <a:pt x="827" y="745"/>
                  </a:lnTo>
                  <a:lnTo>
                    <a:pt x="827" y="740"/>
                  </a:lnTo>
                  <a:lnTo>
                    <a:pt x="827" y="740"/>
                  </a:lnTo>
                  <a:close/>
                  <a:moveTo>
                    <a:pt x="252" y="157"/>
                  </a:moveTo>
                  <a:lnTo>
                    <a:pt x="252" y="157"/>
                  </a:lnTo>
                  <a:lnTo>
                    <a:pt x="253" y="169"/>
                  </a:lnTo>
                  <a:lnTo>
                    <a:pt x="256" y="180"/>
                  </a:lnTo>
                  <a:lnTo>
                    <a:pt x="259" y="190"/>
                  </a:lnTo>
                  <a:lnTo>
                    <a:pt x="264" y="200"/>
                  </a:lnTo>
                  <a:lnTo>
                    <a:pt x="270" y="209"/>
                  </a:lnTo>
                  <a:lnTo>
                    <a:pt x="277" y="218"/>
                  </a:lnTo>
                  <a:lnTo>
                    <a:pt x="286" y="225"/>
                  </a:lnTo>
                  <a:lnTo>
                    <a:pt x="295" y="231"/>
                  </a:lnTo>
                  <a:lnTo>
                    <a:pt x="305" y="236"/>
                  </a:lnTo>
                  <a:lnTo>
                    <a:pt x="315" y="240"/>
                  </a:lnTo>
                  <a:lnTo>
                    <a:pt x="326" y="242"/>
                  </a:lnTo>
                  <a:lnTo>
                    <a:pt x="338" y="243"/>
                  </a:lnTo>
                  <a:lnTo>
                    <a:pt x="350" y="242"/>
                  </a:lnTo>
                  <a:lnTo>
                    <a:pt x="361" y="240"/>
                  </a:lnTo>
                  <a:lnTo>
                    <a:pt x="371" y="236"/>
                  </a:lnTo>
                  <a:lnTo>
                    <a:pt x="381" y="231"/>
                  </a:lnTo>
                  <a:lnTo>
                    <a:pt x="391" y="225"/>
                  </a:lnTo>
                  <a:lnTo>
                    <a:pt x="399" y="218"/>
                  </a:lnTo>
                  <a:lnTo>
                    <a:pt x="406" y="209"/>
                  </a:lnTo>
                  <a:lnTo>
                    <a:pt x="412" y="200"/>
                  </a:lnTo>
                  <a:lnTo>
                    <a:pt x="417" y="190"/>
                  </a:lnTo>
                  <a:lnTo>
                    <a:pt x="421" y="180"/>
                  </a:lnTo>
                  <a:lnTo>
                    <a:pt x="423" y="169"/>
                  </a:lnTo>
                  <a:lnTo>
                    <a:pt x="424" y="157"/>
                  </a:lnTo>
                  <a:lnTo>
                    <a:pt x="423" y="145"/>
                  </a:lnTo>
                  <a:lnTo>
                    <a:pt x="421" y="134"/>
                  </a:lnTo>
                  <a:lnTo>
                    <a:pt x="417" y="124"/>
                  </a:lnTo>
                  <a:lnTo>
                    <a:pt x="412" y="114"/>
                  </a:lnTo>
                  <a:lnTo>
                    <a:pt x="406" y="105"/>
                  </a:lnTo>
                  <a:lnTo>
                    <a:pt x="399" y="96"/>
                  </a:lnTo>
                  <a:lnTo>
                    <a:pt x="391" y="89"/>
                  </a:lnTo>
                  <a:lnTo>
                    <a:pt x="381" y="83"/>
                  </a:lnTo>
                  <a:lnTo>
                    <a:pt x="371" y="78"/>
                  </a:lnTo>
                  <a:lnTo>
                    <a:pt x="361" y="74"/>
                  </a:lnTo>
                  <a:lnTo>
                    <a:pt x="350" y="72"/>
                  </a:lnTo>
                  <a:lnTo>
                    <a:pt x="338" y="71"/>
                  </a:lnTo>
                  <a:lnTo>
                    <a:pt x="326" y="72"/>
                  </a:lnTo>
                  <a:lnTo>
                    <a:pt x="315" y="74"/>
                  </a:lnTo>
                  <a:lnTo>
                    <a:pt x="305" y="78"/>
                  </a:lnTo>
                  <a:lnTo>
                    <a:pt x="295" y="83"/>
                  </a:lnTo>
                  <a:lnTo>
                    <a:pt x="286" y="89"/>
                  </a:lnTo>
                  <a:lnTo>
                    <a:pt x="277" y="96"/>
                  </a:lnTo>
                  <a:lnTo>
                    <a:pt x="270" y="105"/>
                  </a:lnTo>
                  <a:lnTo>
                    <a:pt x="264" y="114"/>
                  </a:lnTo>
                  <a:lnTo>
                    <a:pt x="259" y="124"/>
                  </a:lnTo>
                  <a:lnTo>
                    <a:pt x="256" y="134"/>
                  </a:lnTo>
                  <a:lnTo>
                    <a:pt x="253" y="145"/>
                  </a:lnTo>
                  <a:lnTo>
                    <a:pt x="252" y="157"/>
                  </a:lnTo>
                  <a:lnTo>
                    <a:pt x="252" y="157"/>
                  </a:lnTo>
                  <a:close/>
                  <a:moveTo>
                    <a:pt x="181" y="170"/>
                  </a:moveTo>
                  <a:lnTo>
                    <a:pt x="181" y="170"/>
                  </a:lnTo>
                  <a:lnTo>
                    <a:pt x="180" y="157"/>
                  </a:lnTo>
                  <a:lnTo>
                    <a:pt x="181" y="147"/>
                  </a:lnTo>
                  <a:lnTo>
                    <a:pt x="183" y="136"/>
                  </a:lnTo>
                  <a:lnTo>
                    <a:pt x="185" y="125"/>
                  </a:lnTo>
                  <a:lnTo>
                    <a:pt x="190" y="113"/>
                  </a:lnTo>
                  <a:lnTo>
                    <a:pt x="194" y="102"/>
                  </a:lnTo>
                  <a:lnTo>
                    <a:pt x="200" y="91"/>
                  </a:lnTo>
                  <a:lnTo>
                    <a:pt x="207" y="80"/>
                  </a:lnTo>
                  <a:lnTo>
                    <a:pt x="214" y="69"/>
                  </a:lnTo>
                  <a:lnTo>
                    <a:pt x="222" y="59"/>
                  </a:lnTo>
                  <a:lnTo>
                    <a:pt x="231" y="49"/>
                  </a:lnTo>
                  <a:lnTo>
                    <a:pt x="241" y="40"/>
                  </a:lnTo>
                  <a:lnTo>
                    <a:pt x="251" y="31"/>
                  </a:lnTo>
                  <a:lnTo>
                    <a:pt x="262" y="23"/>
                  </a:lnTo>
                  <a:lnTo>
                    <a:pt x="274" y="16"/>
                  </a:lnTo>
                  <a:lnTo>
                    <a:pt x="286" y="11"/>
                  </a:lnTo>
                  <a:lnTo>
                    <a:pt x="298" y="7"/>
                  </a:lnTo>
                  <a:lnTo>
                    <a:pt x="311" y="3"/>
                  </a:lnTo>
                  <a:lnTo>
                    <a:pt x="325" y="1"/>
                  </a:lnTo>
                  <a:lnTo>
                    <a:pt x="338" y="0"/>
                  </a:lnTo>
                  <a:lnTo>
                    <a:pt x="352" y="1"/>
                  </a:lnTo>
                  <a:lnTo>
                    <a:pt x="365" y="3"/>
                  </a:lnTo>
                  <a:lnTo>
                    <a:pt x="378" y="7"/>
                  </a:lnTo>
                  <a:lnTo>
                    <a:pt x="390" y="11"/>
                  </a:lnTo>
                  <a:lnTo>
                    <a:pt x="402" y="16"/>
                  </a:lnTo>
                  <a:lnTo>
                    <a:pt x="414" y="23"/>
                  </a:lnTo>
                  <a:lnTo>
                    <a:pt x="425" y="31"/>
                  </a:lnTo>
                  <a:lnTo>
                    <a:pt x="435" y="40"/>
                  </a:lnTo>
                  <a:lnTo>
                    <a:pt x="445" y="49"/>
                  </a:lnTo>
                  <a:lnTo>
                    <a:pt x="454" y="59"/>
                  </a:lnTo>
                  <a:lnTo>
                    <a:pt x="462" y="69"/>
                  </a:lnTo>
                  <a:lnTo>
                    <a:pt x="470" y="80"/>
                  </a:lnTo>
                  <a:lnTo>
                    <a:pt x="476" y="91"/>
                  </a:lnTo>
                  <a:lnTo>
                    <a:pt x="482" y="102"/>
                  </a:lnTo>
                  <a:lnTo>
                    <a:pt x="487" y="113"/>
                  </a:lnTo>
                  <a:lnTo>
                    <a:pt x="491" y="125"/>
                  </a:lnTo>
                  <a:lnTo>
                    <a:pt x="493" y="136"/>
                  </a:lnTo>
                  <a:lnTo>
                    <a:pt x="495" y="147"/>
                  </a:lnTo>
                  <a:lnTo>
                    <a:pt x="496" y="157"/>
                  </a:lnTo>
                  <a:lnTo>
                    <a:pt x="495" y="170"/>
                  </a:lnTo>
                  <a:lnTo>
                    <a:pt x="495" y="182"/>
                  </a:lnTo>
                  <a:lnTo>
                    <a:pt x="493" y="192"/>
                  </a:lnTo>
                  <a:lnTo>
                    <a:pt x="492" y="202"/>
                  </a:lnTo>
                  <a:lnTo>
                    <a:pt x="489" y="210"/>
                  </a:lnTo>
                  <a:lnTo>
                    <a:pt x="487" y="218"/>
                  </a:lnTo>
                  <a:lnTo>
                    <a:pt x="484" y="225"/>
                  </a:lnTo>
                  <a:lnTo>
                    <a:pt x="480" y="232"/>
                  </a:lnTo>
                  <a:lnTo>
                    <a:pt x="477" y="238"/>
                  </a:lnTo>
                  <a:lnTo>
                    <a:pt x="472" y="244"/>
                  </a:lnTo>
                  <a:lnTo>
                    <a:pt x="467" y="249"/>
                  </a:lnTo>
                  <a:lnTo>
                    <a:pt x="462" y="255"/>
                  </a:lnTo>
                  <a:lnTo>
                    <a:pt x="457" y="261"/>
                  </a:lnTo>
                  <a:lnTo>
                    <a:pt x="451" y="267"/>
                  </a:lnTo>
                  <a:lnTo>
                    <a:pt x="435" y="288"/>
                  </a:lnTo>
                  <a:lnTo>
                    <a:pt x="421" y="309"/>
                  </a:lnTo>
                  <a:lnTo>
                    <a:pt x="408" y="331"/>
                  </a:lnTo>
                  <a:lnTo>
                    <a:pt x="396" y="352"/>
                  </a:lnTo>
                  <a:lnTo>
                    <a:pt x="386" y="373"/>
                  </a:lnTo>
                  <a:lnTo>
                    <a:pt x="376" y="395"/>
                  </a:lnTo>
                  <a:lnTo>
                    <a:pt x="368" y="417"/>
                  </a:lnTo>
                  <a:lnTo>
                    <a:pt x="360" y="439"/>
                  </a:lnTo>
                  <a:lnTo>
                    <a:pt x="352" y="460"/>
                  </a:lnTo>
                  <a:lnTo>
                    <a:pt x="345" y="482"/>
                  </a:lnTo>
                  <a:lnTo>
                    <a:pt x="338" y="504"/>
                  </a:lnTo>
                  <a:lnTo>
                    <a:pt x="333" y="491"/>
                  </a:lnTo>
                  <a:lnTo>
                    <a:pt x="328" y="477"/>
                  </a:lnTo>
                  <a:lnTo>
                    <a:pt x="323" y="462"/>
                  </a:lnTo>
                  <a:lnTo>
                    <a:pt x="318" y="447"/>
                  </a:lnTo>
                  <a:lnTo>
                    <a:pt x="312" y="431"/>
                  </a:lnTo>
                  <a:lnTo>
                    <a:pt x="307" y="415"/>
                  </a:lnTo>
                  <a:lnTo>
                    <a:pt x="301" y="398"/>
                  </a:lnTo>
                  <a:lnTo>
                    <a:pt x="294" y="382"/>
                  </a:lnTo>
                  <a:lnTo>
                    <a:pt x="287" y="365"/>
                  </a:lnTo>
                  <a:lnTo>
                    <a:pt x="279" y="348"/>
                  </a:lnTo>
                  <a:lnTo>
                    <a:pt x="270" y="331"/>
                  </a:lnTo>
                  <a:lnTo>
                    <a:pt x="261" y="314"/>
                  </a:lnTo>
                  <a:lnTo>
                    <a:pt x="250" y="298"/>
                  </a:lnTo>
                  <a:lnTo>
                    <a:pt x="238" y="282"/>
                  </a:lnTo>
                  <a:lnTo>
                    <a:pt x="225" y="267"/>
                  </a:lnTo>
                  <a:lnTo>
                    <a:pt x="219" y="261"/>
                  </a:lnTo>
                  <a:lnTo>
                    <a:pt x="214" y="255"/>
                  </a:lnTo>
                  <a:lnTo>
                    <a:pt x="209" y="249"/>
                  </a:lnTo>
                  <a:lnTo>
                    <a:pt x="204" y="244"/>
                  </a:lnTo>
                  <a:lnTo>
                    <a:pt x="200" y="238"/>
                  </a:lnTo>
                  <a:lnTo>
                    <a:pt x="196" y="232"/>
                  </a:lnTo>
                  <a:lnTo>
                    <a:pt x="192" y="225"/>
                  </a:lnTo>
                  <a:lnTo>
                    <a:pt x="189" y="218"/>
                  </a:lnTo>
                  <a:lnTo>
                    <a:pt x="187" y="210"/>
                  </a:lnTo>
                  <a:lnTo>
                    <a:pt x="185" y="202"/>
                  </a:lnTo>
                  <a:lnTo>
                    <a:pt x="183" y="192"/>
                  </a:lnTo>
                  <a:lnTo>
                    <a:pt x="182" y="182"/>
                  </a:lnTo>
                  <a:lnTo>
                    <a:pt x="181" y="170"/>
                  </a:lnTo>
                  <a:lnTo>
                    <a:pt x="181" y="170"/>
                  </a:lnTo>
                  <a:close/>
                  <a:moveTo>
                    <a:pt x="334" y="585"/>
                  </a:moveTo>
                  <a:lnTo>
                    <a:pt x="334" y="585"/>
                  </a:lnTo>
                  <a:lnTo>
                    <a:pt x="318" y="584"/>
                  </a:lnTo>
                  <a:lnTo>
                    <a:pt x="302" y="583"/>
                  </a:lnTo>
                  <a:lnTo>
                    <a:pt x="286" y="584"/>
                  </a:lnTo>
                  <a:lnTo>
                    <a:pt x="282" y="584"/>
                  </a:lnTo>
                  <a:lnTo>
                    <a:pt x="284" y="619"/>
                  </a:lnTo>
                  <a:lnTo>
                    <a:pt x="286" y="619"/>
                  </a:lnTo>
                  <a:lnTo>
                    <a:pt x="301" y="619"/>
                  </a:lnTo>
                  <a:lnTo>
                    <a:pt x="316" y="619"/>
                  </a:lnTo>
                  <a:lnTo>
                    <a:pt x="331" y="620"/>
                  </a:lnTo>
                  <a:lnTo>
                    <a:pt x="346" y="622"/>
                  </a:lnTo>
                  <a:lnTo>
                    <a:pt x="349" y="622"/>
                  </a:lnTo>
                  <a:lnTo>
                    <a:pt x="349" y="622"/>
                  </a:lnTo>
                  <a:lnTo>
                    <a:pt x="354" y="587"/>
                  </a:lnTo>
                  <a:lnTo>
                    <a:pt x="353" y="587"/>
                  </a:lnTo>
                  <a:lnTo>
                    <a:pt x="350" y="587"/>
                  </a:lnTo>
                  <a:lnTo>
                    <a:pt x="334" y="585"/>
                  </a:lnTo>
                  <a:lnTo>
                    <a:pt x="334" y="585"/>
                  </a:lnTo>
                  <a:close/>
                  <a:moveTo>
                    <a:pt x="382" y="628"/>
                  </a:moveTo>
                  <a:lnTo>
                    <a:pt x="382" y="628"/>
                  </a:lnTo>
                  <a:lnTo>
                    <a:pt x="389" y="593"/>
                  </a:lnTo>
                  <a:lnTo>
                    <a:pt x="389" y="593"/>
                  </a:lnTo>
                  <a:lnTo>
                    <a:pt x="392" y="594"/>
                  </a:lnTo>
                  <a:lnTo>
                    <a:pt x="414" y="599"/>
                  </a:lnTo>
                  <a:lnTo>
                    <a:pt x="435" y="604"/>
                  </a:lnTo>
                  <a:lnTo>
                    <a:pt x="456" y="611"/>
                  </a:lnTo>
                  <a:lnTo>
                    <a:pt x="457" y="611"/>
                  </a:lnTo>
                  <a:lnTo>
                    <a:pt x="457" y="612"/>
                  </a:lnTo>
                  <a:lnTo>
                    <a:pt x="446" y="645"/>
                  </a:lnTo>
                  <a:lnTo>
                    <a:pt x="445" y="645"/>
                  </a:lnTo>
                  <a:lnTo>
                    <a:pt x="444" y="644"/>
                  </a:lnTo>
                  <a:lnTo>
                    <a:pt x="443" y="644"/>
                  </a:lnTo>
                  <a:lnTo>
                    <a:pt x="442" y="644"/>
                  </a:lnTo>
                  <a:lnTo>
                    <a:pt x="441" y="643"/>
                  </a:lnTo>
                  <a:lnTo>
                    <a:pt x="423" y="638"/>
                  </a:lnTo>
                  <a:lnTo>
                    <a:pt x="405" y="633"/>
                  </a:lnTo>
                  <a:lnTo>
                    <a:pt x="385" y="629"/>
                  </a:lnTo>
                  <a:lnTo>
                    <a:pt x="383" y="628"/>
                  </a:lnTo>
                  <a:lnTo>
                    <a:pt x="382" y="62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695030" y="265614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Jan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1872154" y="3157528"/>
            <a:ext cx="2395046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1</a:t>
            </a:r>
          </a:p>
        </p:txBody>
      </p:sp>
      <p:sp>
        <p:nvSpPr>
          <p:cNvPr id="54" name="Right Arrow 53"/>
          <p:cNvSpPr/>
          <p:nvPr/>
        </p:nvSpPr>
        <p:spPr>
          <a:xfrm>
            <a:off x="2859562" y="3764151"/>
            <a:ext cx="3634632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2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267200" y="3500428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>
            <a:off x="2260396" y="4385834"/>
            <a:ext cx="1168604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3</a:t>
            </a:r>
          </a:p>
        </p:txBody>
      </p:sp>
      <p:sp>
        <p:nvSpPr>
          <p:cNvPr id="56" name="Right Arrow 55"/>
          <p:cNvSpPr/>
          <p:nvPr/>
        </p:nvSpPr>
        <p:spPr>
          <a:xfrm>
            <a:off x="2514600" y="4919234"/>
            <a:ext cx="1588324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4</a:t>
            </a:r>
          </a:p>
        </p:txBody>
      </p:sp>
      <p:sp>
        <p:nvSpPr>
          <p:cNvPr id="57" name="Right Arrow 56"/>
          <p:cNvSpPr/>
          <p:nvPr/>
        </p:nvSpPr>
        <p:spPr>
          <a:xfrm>
            <a:off x="4343400" y="3165312"/>
            <a:ext cx="2150794" cy="5334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1</a:t>
            </a:r>
          </a:p>
        </p:txBody>
      </p:sp>
      <p:sp>
        <p:nvSpPr>
          <p:cNvPr id="58" name="Right Arrow 57"/>
          <p:cNvSpPr/>
          <p:nvPr/>
        </p:nvSpPr>
        <p:spPr>
          <a:xfrm>
            <a:off x="3779983" y="5444272"/>
            <a:ext cx="268080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5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4114800" y="4919234"/>
            <a:ext cx="2345984" cy="5334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4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074225" y="5147626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40450" y="3673372"/>
            <a:ext cx="173281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>
              <a:buFont typeface="+mj-lt"/>
              <a:buAutoNum type="arabicPeriod"/>
            </a:pPr>
            <a:r>
              <a:rPr lang="en-US" sz="1400" dirty="0"/>
              <a:t>Data Mapping Methodology</a:t>
            </a:r>
          </a:p>
          <a:p>
            <a:pPr marL="284163" indent="-284163">
              <a:buFont typeface="+mj-lt"/>
              <a:buAutoNum type="arabicPeriod"/>
            </a:pPr>
            <a:r>
              <a:rPr lang="en-US" sz="1400" dirty="0"/>
              <a:t>Data Map Generation</a:t>
            </a:r>
          </a:p>
          <a:p>
            <a:pPr marL="284163" indent="-284163">
              <a:buFont typeface="+mj-lt"/>
              <a:buAutoNum type="arabicPeriod"/>
            </a:pPr>
            <a:r>
              <a:rPr lang="en-US" sz="1400" dirty="0"/>
              <a:t>Data Exchange Services (DES) Data Source </a:t>
            </a:r>
          </a:p>
          <a:p>
            <a:pPr marL="284163" indent="-284163">
              <a:buFont typeface="+mj-lt"/>
              <a:buAutoNum type="arabicPeriod"/>
            </a:pPr>
            <a:r>
              <a:rPr lang="en-US" sz="1400" dirty="0"/>
              <a:t>ONC FHIR server (HAPI)</a:t>
            </a:r>
          </a:p>
          <a:p>
            <a:pPr marL="284163" indent="-284163">
              <a:buFont typeface="+mj-lt"/>
              <a:buAutoNum type="arabicPeriod"/>
            </a:pPr>
            <a:r>
              <a:rPr lang="en-US" sz="1400" dirty="0"/>
              <a:t>Argonaut Sprints</a:t>
            </a:r>
          </a:p>
        </p:txBody>
      </p:sp>
      <p:sp>
        <p:nvSpPr>
          <p:cNvPr id="4" name="Oval 3"/>
          <p:cNvSpPr/>
          <p:nvPr/>
        </p:nvSpPr>
        <p:spPr>
          <a:xfrm>
            <a:off x="1393666" y="2871177"/>
            <a:ext cx="5842289" cy="161462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633" y="3285210"/>
            <a:ext cx="1610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FHA SIGG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Phase 2 Development</a:t>
            </a:r>
          </a:p>
        </p:txBody>
      </p:sp>
    </p:spTree>
    <p:extLst>
      <p:ext uri="{BB962C8B-B14F-4D97-AF65-F5344CB8AC3E}">
        <p14:creationId xmlns:p14="http://schemas.microsoft.com/office/powerpoint/2010/main" val="114027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IPO JET FPG - Phase II Tasks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Data Mapping 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Data Map Generation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i="1" dirty="0"/>
              <a:t>Data Exchange Services (DES) Data Source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i="1" dirty="0"/>
              <a:t>ONC FHIR server (HAPI)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i="1" dirty="0"/>
              <a:t>Engage with Argonaut Sprints</a:t>
            </a:r>
          </a:p>
          <a:p>
            <a:endParaRPr lang="en-US" sz="28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AF43B-DC5F-4813-A4DA-17F2F6C139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5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 Task 1: Data Mapping Methodology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295400"/>
            <a:ext cx="8443609" cy="452596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b="1" dirty="0"/>
              <a:t>Motivation</a:t>
            </a:r>
            <a:r>
              <a:rPr lang="en-US" dirty="0"/>
              <a:t>: Past data maps have been created </a:t>
            </a:r>
            <a:r>
              <a:rPr lang="en-US" i="1" dirty="0"/>
              <a:t>ad hoc </a:t>
            </a:r>
            <a:r>
              <a:rPr lang="en-US" dirty="0"/>
              <a:t>using spreadsheets and are hard to use, not reproducible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b="1" dirty="0"/>
              <a:t>Goal</a:t>
            </a:r>
            <a:r>
              <a:rPr lang="en-US" dirty="0"/>
              <a:t>: Determine a scalable, sustainable, computable approach for data mapping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b="1" dirty="0"/>
              <a:t>Activities</a:t>
            </a:r>
            <a:r>
              <a:rPr lang="en-US" dirty="0"/>
              <a:t>: Compare model transformation languages via trial implementation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b="1" dirty="0"/>
              <a:t>Outcome</a:t>
            </a:r>
            <a:r>
              <a:rPr lang="en-US" dirty="0"/>
              <a:t>: Recommendations on best approach and tooling for data mapping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Basis of comparison: Problems (Conditions, Diagnoses) - see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u="sng" dirty="0">
                <a:hlinkClick r:id="rId2"/>
              </a:rPr>
              <a:t>http://argonautwiki.hl7.org/index.php?title=Problems_and_Health_Concerns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AF43B-DC5F-4813-A4DA-17F2F6C139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0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 Mapping Methods – Progress to Date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0030"/>
            <a:ext cx="8229600" cy="50292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Semantic Interoperability Guide Generator (SIGG)</a:t>
            </a:r>
          </a:p>
          <a:p>
            <a:pPr marL="800100" lvl="1" indent="-342900">
              <a:buFont typeface="Arial"/>
              <a:buChar char="•"/>
            </a:pPr>
            <a:r>
              <a:rPr lang="it-IT" dirty="0"/>
              <a:t>VPR and FHIR models have been loaded into SIGG tooling</a:t>
            </a:r>
          </a:p>
          <a:p>
            <a:pPr marL="800100" lvl="1" indent="-342900">
              <a:buFont typeface="Arial"/>
              <a:buChar char="•"/>
            </a:pPr>
            <a:r>
              <a:rPr lang="it-IT" dirty="0"/>
              <a:t>Initial pass completed adding semantic annotations to FHIR, FHIM, and VA VPR models </a:t>
            </a:r>
          </a:p>
          <a:p>
            <a:pPr marL="1257300" lvl="2" indent="-342900">
              <a:buFont typeface="Arial"/>
              <a:buChar char="•"/>
            </a:pPr>
            <a:r>
              <a:rPr lang="it-IT" dirty="0"/>
              <a:t>Problems and Vital Signs</a:t>
            </a:r>
          </a:p>
          <a:p>
            <a:pPr marL="800100" lvl="1" indent="-342900">
              <a:buFont typeface="Arial"/>
              <a:buChar char="•"/>
            </a:pPr>
            <a:r>
              <a:rPr lang="it-IT" dirty="0"/>
              <a:t>Traceability and Gap Analysis reports have been generated </a:t>
            </a:r>
          </a:p>
          <a:p>
            <a:pPr marL="800100" lvl="1" indent="-342900">
              <a:buFont typeface="Arial"/>
              <a:buChar char="•"/>
            </a:pPr>
            <a:r>
              <a:rPr lang="it-IT" dirty="0"/>
              <a:t>SIGG tooling enhancements completed for Information Model to Logical Semantic Model transformation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a typeface="MS PGothic"/>
              </a:rPr>
              <a:t>Shape Expressions (SHEX) – </a:t>
            </a:r>
            <a:r>
              <a:rPr lang="en-US" i="1" dirty="0">
                <a:ea typeface="MS PGothic"/>
              </a:rPr>
              <a:t>WC3 Draft Standard</a:t>
            </a:r>
            <a:endParaRPr lang="en-US" i="1" dirty="0"/>
          </a:p>
          <a:p>
            <a:pPr marL="800100" lvl="1" indent="-342900">
              <a:buFont typeface="Arial"/>
              <a:buChar char="•"/>
            </a:pPr>
            <a:r>
              <a:rPr lang="en-US" dirty="0">
                <a:ea typeface="MS PGothic"/>
              </a:rPr>
              <a:t>Requires RDF data format and schema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ea typeface="MS PGothic"/>
              </a:rPr>
              <a:t>Investigated using introspected CHCS schema, but only demographics are currently available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FHIR Mapping Language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Decision made to defer until after HL7 Baltimore Meeting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1AF43B-DC5F-4813-A4DA-17F2F6C1393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1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553"/>
            <a:ext cx="7610623" cy="963037"/>
          </a:xfrm>
        </p:spPr>
        <p:txBody>
          <a:bodyPr>
            <a:normAutofit fontScale="90000"/>
          </a:bodyPr>
          <a:lstStyle/>
          <a:p>
            <a:r>
              <a:rPr lang="en-US" dirty="0"/>
              <a:t>IPO JET FPG Mapping</a:t>
            </a:r>
            <a:br>
              <a:rPr lang="en-US" dirty="0"/>
            </a:br>
            <a:r>
              <a:rPr lang="en-US" dirty="0"/>
              <a:t>Methods &amp; Next Steps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45724"/>
            <a:ext cx="8229600" cy="5181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Semantic Interoperability Guide Generator (SIGG)</a:t>
            </a:r>
          </a:p>
          <a:p>
            <a:pPr marL="800100" lvl="1" indent="-342900">
              <a:buFont typeface="Arial"/>
              <a:buChar char="•"/>
            </a:pPr>
            <a:r>
              <a:rPr lang="it-IT" dirty="0"/>
              <a:t>VA VPR UML model: update and correct import errors</a:t>
            </a:r>
          </a:p>
          <a:p>
            <a:pPr marL="800100" lvl="1" indent="-342900">
              <a:buFont typeface="Arial"/>
              <a:buChar char="•"/>
            </a:pPr>
            <a:r>
              <a:rPr lang="it-IT" dirty="0"/>
              <a:t>Identify, DoD data source, find or create UML model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it-IT" dirty="0"/>
              <a:t>Map DoD data model for Problem &amp; Vital Signs</a:t>
            </a:r>
          </a:p>
          <a:p>
            <a:pPr marL="800100" lvl="1" indent="-342900">
              <a:buFont typeface="Arial"/>
              <a:buChar char="•"/>
            </a:pPr>
            <a:r>
              <a:rPr lang="it-IT" dirty="0"/>
              <a:t>Continue improvements on Traceability and Gap Reports</a:t>
            </a:r>
          </a:p>
          <a:p>
            <a:pPr marL="800100" lvl="1" indent="-342900">
              <a:buFont typeface="Arial"/>
              <a:buChar char="•"/>
            </a:pPr>
            <a:r>
              <a:rPr lang="it-IT" dirty="0"/>
              <a:t>Review and analyze Traceability and Gap Analysis Reports for Problems and Vital Signs.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ea typeface="MS PGothic"/>
              </a:rPr>
              <a:t>Shape Expressions (SHEX) 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MS PGothic"/>
              </a:rPr>
              <a:t>Manually create problem list schema in </a:t>
            </a:r>
            <a:r>
              <a:rPr lang="en-US" dirty="0" err="1">
                <a:solidFill>
                  <a:srgbClr val="000000"/>
                </a:solidFill>
                <a:ea typeface="MS PGothic"/>
              </a:rPr>
              <a:t>ShEx</a:t>
            </a:r>
            <a:r>
              <a:rPr lang="en-US" dirty="0">
                <a:solidFill>
                  <a:srgbClr val="000000"/>
                </a:solidFill>
                <a:ea typeface="MS PGothic"/>
              </a:rPr>
              <a:t>?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MS PGothic"/>
              </a:rPr>
              <a:t>Or show lab schema example instead?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FHIR Mapping Language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First introduced at January 2016 HL7 WGM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Status &amp; futures to be determined following September HL7 WGM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1AF43B-DC5F-4813-A4DA-17F2F6C1393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2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IPO FPG JET Mapping – Outcomes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Criteria (Desiderata) for Model Mapping Language/Tools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Description of Comparison Problem (Use Case)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Description of Methods Used (#1, #2, #3)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each method was applied to solve the use case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Results/Analysis (based on desiderata)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Conclusion/Recommendation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1AF43B-DC5F-4813-A4DA-17F2F6C1393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9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IPO JET FHIR Proving Ground Face-to-Face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IPO FHIR Proving Ground Phase 2 Face-to-Face</a:t>
            </a:r>
          </a:p>
          <a:p>
            <a:pPr lvl="1"/>
            <a:r>
              <a:rPr lang="en-US" dirty="0"/>
              <a:t>Baltimore HL7 meeting </a:t>
            </a:r>
          </a:p>
          <a:p>
            <a:pPr lvl="1"/>
            <a:r>
              <a:rPr lang="en-US" dirty="0"/>
              <a:t>Monday, September 19</a:t>
            </a:r>
          </a:p>
          <a:p>
            <a:pPr lvl="1"/>
            <a:r>
              <a:rPr lang="en-US" dirty="0"/>
              <a:t>Quarter 5 (5 – 6 pm)</a:t>
            </a:r>
          </a:p>
          <a:p>
            <a:pPr lvl="1"/>
            <a:r>
              <a:rPr lang="en-US" dirty="0"/>
              <a:t>Annapolis Room, second floor</a:t>
            </a:r>
          </a:p>
          <a:p>
            <a:r>
              <a:rPr lang="en-US" dirty="0"/>
              <a:t>No dial-in for this event (anything discussed will be reviewed during regular Thursday calls).</a:t>
            </a:r>
          </a:p>
          <a:p>
            <a:r>
              <a:rPr lang="en-US" dirty="0"/>
              <a:t>A chance to put faces to voices, review where we have been, and refine plans for the future</a:t>
            </a:r>
          </a:p>
          <a:p>
            <a:r>
              <a:rPr lang="en-US" dirty="0"/>
              <a:t>Agenda:</a:t>
            </a:r>
          </a:p>
          <a:p>
            <a:pPr lvl="1"/>
            <a:r>
              <a:rPr lang="en-US" dirty="0"/>
              <a:t>Criteria for model mapping that will be applied to Task 1</a:t>
            </a:r>
          </a:p>
          <a:p>
            <a:pPr lvl="1"/>
            <a:r>
              <a:rPr lang="en-US" dirty="0"/>
              <a:t>Software demonstrations of tools and mapping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1AF43B-DC5F-4813-A4DA-17F2F6C1393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77213"/>
      </p:ext>
    </p:extLst>
  </p:cSld>
  <p:clrMapOvr>
    <a:masterClrMapping/>
  </p:clrMapOvr>
</p:sld>
</file>

<file path=ppt/theme/theme1.xml><?xml version="1.0" encoding="utf-8"?>
<a:theme xmlns:a="http://schemas.openxmlformats.org/drawingml/2006/main" name="FHA2016_PPTtheme_4.3-BLUEwoONC">
  <a:themeElements>
    <a:clrScheme name="FHA Blue">
      <a:dk1>
        <a:srgbClr val="1D427C"/>
      </a:dk1>
      <a:lt1>
        <a:sysClr val="window" lastClr="FFFFFF"/>
      </a:lt1>
      <a:dk2>
        <a:srgbClr val="B8B6B8"/>
      </a:dk2>
      <a:lt2>
        <a:srgbClr val="EEECE1"/>
      </a:lt2>
      <a:accent1>
        <a:srgbClr val="1D427C"/>
      </a:accent1>
      <a:accent2>
        <a:srgbClr val="D21242"/>
      </a:accent2>
      <a:accent3>
        <a:srgbClr val="D2E4F0"/>
      </a:accent3>
      <a:accent4>
        <a:srgbClr val="FFDE17"/>
      </a:accent4>
      <a:accent5>
        <a:srgbClr val="00A14B"/>
      </a:accent5>
      <a:accent6>
        <a:srgbClr val="FF8000"/>
      </a:accent6>
      <a:hlink>
        <a:srgbClr val="D21242"/>
      </a:hlink>
      <a:folHlink>
        <a:srgbClr val="A70000"/>
      </a:folHlink>
    </a:clrScheme>
    <a:fontScheme name="FHA">
      <a:majorFont>
        <a:latin typeface="Times New Roman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FHA2016_PPTtheme_4.3-BLUEwoONC.thmx</Template>
  <TotalTime>23593</TotalTime>
  <Words>705</Words>
  <Application>Microsoft Office PowerPoint</Application>
  <PresentationFormat>On-screen Show (4:3)</PresentationFormat>
  <Paragraphs>114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MS PGothic</vt:lpstr>
      <vt:lpstr>Arial</vt:lpstr>
      <vt:lpstr>Calibri</vt:lpstr>
      <vt:lpstr>Times New Roman</vt:lpstr>
      <vt:lpstr>Wingdings</vt:lpstr>
      <vt:lpstr>FHA2016_PPTtheme_4.3-BLUEwoONC</vt:lpstr>
      <vt:lpstr>PowerPoint Presentation</vt:lpstr>
      <vt:lpstr>SIGG Phase 2 : Executive Summary</vt:lpstr>
      <vt:lpstr>IPO JET FPG P2 Milestones/Timeline</vt:lpstr>
      <vt:lpstr>IPO JET FPG - Phase II Tasks</vt:lpstr>
      <vt:lpstr>FPG Task 1: Data Mapping Methodology</vt:lpstr>
      <vt:lpstr>FPG Mapping Methods – Progress to Date</vt:lpstr>
      <vt:lpstr>IPO JET FPG Mapping Methods &amp; Next Steps</vt:lpstr>
      <vt:lpstr>IPO FPG JET Mapping – Outcomes</vt:lpstr>
      <vt:lpstr>IPO JET FHIR Proving Ground Face-to-Face</vt:lpstr>
    </vt:vector>
  </TitlesOfParts>
  <Company>Royal Leo Studio,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Slides for Your Use in Everything</dc:title>
  <dc:creator>Christina</dc:creator>
  <cp:lastModifiedBy>Dan Morford</cp:lastModifiedBy>
  <cp:revision>351</cp:revision>
  <dcterms:created xsi:type="dcterms:W3CDTF">2016-02-03T19:18:36Z</dcterms:created>
  <dcterms:modified xsi:type="dcterms:W3CDTF">2016-09-13T01:41:41Z</dcterms:modified>
</cp:coreProperties>
</file>