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56" r:id="rId3"/>
    <p:sldId id="257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8A967-EBAE-483C-81BB-2BCC55136D4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BC2C1-EC5B-447C-AAD1-6336BB4E1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BC2C1-EC5B-447C-AAD1-6336BB4E1E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BC2C1-EC5B-447C-AAD1-6336BB4E1E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BC2C1-EC5B-447C-AAD1-6336BB4E1ED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BC2C1-EC5B-447C-AAD1-6336BB4E1E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BC2C1-EC5B-447C-AAD1-6336BB4E1ED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BC2C1-EC5B-447C-AAD1-6336BB4E1E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5AA6DA-7F55-44C2-9684-9F5C67A66B71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D958A8-687F-4E62-9ED6-0477F7AAA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FHIM Terminology Review: Laboratory domain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 February 2013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Orientation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smtClean="0"/>
              <a:t>use: coordination of inter-agency communications</a:t>
            </a:r>
            <a:endParaRPr lang="en-US" dirty="0" smtClean="0"/>
          </a:p>
          <a:p>
            <a:r>
              <a:rPr lang="en-US" dirty="0" smtClean="0"/>
              <a:t>Model package structure (www.fhims.org)</a:t>
            </a:r>
          </a:p>
          <a:p>
            <a:r>
              <a:rPr lang="en-US" dirty="0" smtClean="0"/>
              <a:t>Laboratory package orientation</a:t>
            </a:r>
          </a:p>
          <a:p>
            <a:r>
              <a:rPr lang="en-US" dirty="0" smtClean="0"/>
              <a:t>Sources: VHIM, HL7 V2, HITSP, agency participation</a:t>
            </a:r>
          </a:p>
          <a:p>
            <a:r>
              <a:rPr lang="en-US" dirty="0" smtClean="0"/>
              <a:t>Use case: current lab report requirements</a:t>
            </a:r>
          </a:p>
          <a:p>
            <a:pPr lvl="1"/>
            <a:r>
              <a:rPr lang="en-US" dirty="0" smtClean="0"/>
              <a:t>Not lab automation</a:t>
            </a:r>
          </a:p>
          <a:p>
            <a:pPr lvl="1"/>
            <a:r>
              <a:rPr lang="en-US" dirty="0" smtClean="0"/>
              <a:t>Additional elements if persuasive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Review existing values from source specifications</a:t>
            </a:r>
          </a:p>
          <a:p>
            <a:pPr lvl="1"/>
            <a:r>
              <a:rPr lang="en-US" dirty="0" smtClean="0"/>
              <a:t>HL7 V2, V3, </a:t>
            </a:r>
            <a:r>
              <a:rPr lang="en-US" dirty="0" smtClean="0"/>
              <a:t>HITSP specifications</a:t>
            </a:r>
            <a:endParaRPr lang="en-US" dirty="0" smtClean="0"/>
          </a:p>
          <a:p>
            <a:r>
              <a:rPr lang="en-US" dirty="0" smtClean="0"/>
              <a:t>Research other options</a:t>
            </a:r>
          </a:p>
          <a:p>
            <a:pPr lvl="1"/>
            <a:r>
              <a:rPr lang="en-US" dirty="0" smtClean="0"/>
              <a:t>HITSP-designated terminologies (e.g., LOINC, SNOMED)</a:t>
            </a:r>
          </a:p>
          <a:p>
            <a:pPr lvl="1"/>
            <a:r>
              <a:rPr lang="en-US" dirty="0" smtClean="0"/>
              <a:t>Current efforts, e.g. Lab Community of Practice</a:t>
            </a:r>
          </a:p>
          <a:p>
            <a:r>
              <a:rPr lang="en-US" dirty="0" smtClean="0"/>
              <a:t>Agree jointly on best solution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Process A</a:t>
            </a:r>
            <a:endParaRPr lang="en-US" dirty="0"/>
          </a:p>
        </p:txBody>
      </p:sp>
      <p:pic>
        <p:nvPicPr>
          <p:cNvPr id="4" name="Picture 3" descr="fig0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524000"/>
            <a:ext cx="7848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Process B</a:t>
            </a:r>
            <a:endParaRPr lang="en-US" dirty="0"/>
          </a:p>
        </p:txBody>
      </p:sp>
      <p:pic>
        <p:nvPicPr>
          <p:cNvPr id="4" name="Picture 3" descr="fig0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67818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FHIM information model</a:t>
            </a:r>
          </a:p>
          <a:p>
            <a:r>
              <a:rPr lang="en-US" dirty="0" smtClean="0"/>
              <a:t>Requirements: List of coded elements </a:t>
            </a:r>
          </a:p>
          <a:p>
            <a:pPr lvl="1"/>
            <a:r>
              <a:rPr lang="en-US" dirty="0" smtClean="0"/>
              <a:t>Working note: proposed solution</a:t>
            </a:r>
          </a:p>
          <a:p>
            <a:r>
              <a:rPr lang="en-US" dirty="0" smtClean="0"/>
              <a:t>Value sets</a:t>
            </a:r>
          </a:p>
          <a:p>
            <a:pPr lvl="1"/>
            <a:r>
              <a:rPr lang="en-US" dirty="0" smtClean="0"/>
              <a:t>Named in master spreadsheet</a:t>
            </a:r>
          </a:p>
          <a:p>
            <a:pPr lvl="1"/>
            <a:r>
              <a:rPr lang="en-US" dirty="0" smtClean="0"/>
              <a:t>Attached in zip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Comment form</a:t>
            </a:r>
          </a:p>
          <a:p>
            <a:pPr lvl="1"/>
            <a:r>
              <a:rPr lang="en-US" dirty="0" smtClean="0"/>
              <a:t>For ease, uniformity: not required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1087</TotalTime>
  <Words>140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FHIM Terminology Review: Laboratory domain</vt:lpstr>
      <vt:lpstr>Model Orientation</vt:lpstr>
      <vt:lpstr>Terminology Process</vt:lpstr>
      <vt:lpstr>Formal Process A</vt:lpstr>
      <vt:lpstr>Formal Process B</vt:lpstr>
      <vt:lpstr>Terminology Artifacts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Orientation</dc:title>
  <dc:creator>jlyle</dc:creator>
  <cp:lastModifiedBy>jlyle</cp:lastModifiedBy>
  <cp:revision>3</cp:revision>
  <dcterms:created xsi:type="dcterms:W3CDTF">2013-02-01T18:44:45Z</dcterms:created>
  <dcterms:modified xsi:type="dcterms:W3CDTF">2013-02-05T22:29:24Z</dcterms:modified>
</cp:coreProperties>
</file>