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303" r:id="rId4"/>
    <p:sldId id="304" r:id="rId5"/>
    <p:sldId id="305" r:id="rId6"/>
    <p:sldId id="306" r:id="rId7"/>
    <p:sldId id="307" r:id="rId8"/>
    <p:sldId id="309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7" autoAdjust="0"/>
  </p:normalViewPr>
  <p:slideViewPr>
    <p:cSldViewPr>
      <p:cViewPr>
        <p:scale>
          <a:sx n="66" d="100"/>
          <a:sy n="66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8" r:id="rId4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MDA Implementation Modeling Process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en-US" dirty="0" smtClean="0"/>
              <a:t>Developing Standard-specific Implementation Guide for Health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Part 2 -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FHIM </a:t>
            </a:r>
            <a:r>
              <a:rPr lang="en-US" dirty="0" smtClean="0"/>
              <a:t>Implementation Demonstration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Follow up to the September 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webinar </a:t>
            </a:r>
          </a:p>
          <a:p>
            <a:r>
              <a:rPr lang="en-US" sz="2000" dirty="0" smtClean="0"/>
              <a:t>Model-driven </a:t>
            </a:r>
            <a:r>
              <a:rPr lang="en-US" sz="2000" dirty="0" smtClean="0"/>
              <a:t>approach</a:t>
            </a:r>
          </a:p>
          <a:p>
            <a:pPr lvl="1"/>
            <a:r>
              <a:rPr lang="en-US" sz="2000" dirty="0" smtClean="0"/>
              <a:t>The model is the basis for generating</a:t>
            </a:r>
          </a:p>
          <a:p>
            <a:pPr lvl="2"/>
            <a:r>
              <a:rPr lang="en-US" sz="2000" dirty="0" smtClean="0"/>
              <a:t>Ballot documentation</a:t>
            </a:r>
          </a:p>
          <a:p>
            <a:pPr lvl="2"/>
            <a:r>
              <a:rPr lang="en-US" sz="2000" dirty="0" smtClean="0"/>
              <a:t>Software libraries for creating/parsing, validating constraints</a:t>
            </a:r>
          </a:p>
          <a:p>
            <a:pPr lvl="2"/>
            <a:r>
              <a:rPr lang="en-US" sz="2000" dirty="0" smtClean="0"/>
              <a:t>Reference implementation (i.e. </a:t>
            </a:r>
          </a:p>
          <a:p>
            <a:r>
              <a:rPr lang="en-US" sz="2000" dirty="0" smtClean="0"/>
              <a:t>Modeling implementation guides based on interoperability use cases</a:t>
            </a:r>
          </a:p>
          <a:p>
            <a:pPr lvl="1"/>
            <a:r>
              <a:rPr lang="en-US" sz="2000" dirty="0" smtClean="0"/>
              <a:t>One IG model may be used to create multiple Platform-specific IG artifacts </a:t>
            </a:r>
          </a:p>
          <a:p>
            <a:pPr lvl="2"/>
            <a:r>
              <a:rPr lang="en-US" sz="2000" dirty="0" smtClean="0"/>
              <a:t>NIEM-based IEPD</a:t>
            </a:r>
          </a:p>
          <a:p>
            <a:pPr lvl="2"/>
            <a:r>
              <a:rPr lang="en-US" sz="2000" dirty="0" smtClean="0"/>
              <a:t>CDA R2 IG </a:t>
            </a:r>
            <a:r>
              <a:rPr lang="en-US" sz="2000" dirty="0" smtClean="0">
                <a:sym typeface="Wingdings" panose="05000000000000000000" pitchFamily="2" charset="2"/>
              </a:rPr>
              <a:t> Example provided in this presentation</a:t>
            </a:r>
            <a:endParaRPr lang="en-US" sz="2000" dirty="0" smtClean="0"/>
          </a:p>
          <a:p>
            <a:pPr lvl="2"/>
            <a:r>
              <a:rPr lang="en-US" sz="2000" dirty="0" smtClean="0"/>
              <a:t>HL7 FHIR Profiles</a:t>
            </a:r>
          </a:p>
        </p:txBody>
      </p:sp>
    </p:spTree>
    <p:extLst>
      <p:ext uri="{BB962C8B-B14F-4D97-AF65-F5344CB8AC3E}">
        <p14:creationId xmlns:p14="http://schemas.microsoft.com/office/powerpoint/2010/main" val="851710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Guide Modeling for a project-specific Implementation Guide based on HL7 CDA R2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generation</a:t>
            </a:r>
          </a:p>
          <a:p>
            <a:r>
              <a:rPr lang="en-US" dirty="0" smtClean="0"/>
              <a:t>Document/ballot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5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Guide Development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Step-by-step demonstration</a:t>
            </a:r>
          </a:p>
          <a:p>
            <a:r>
              <a:rPr lang="en-US" dirty="0" smtClean="0"/>
              <a:t>Reuse of information modeling and terminology (bindings) </a:t>
            </a:r>
          </a:p>
          <a:p>
            <a:pPr lvl="1"/>
            <a:r>
              <a:rPr lang="en-US" dirty="0" smtClean="0"/>
              <a:t>Data constraints</a:t>
            </a:r>
          </a:p>
          <a:p>
            <a:pPr lvl="1"/>
            <a:r>
              <a:rPr lang="en-US" dirty="0" smtClean="0"/>
              <a:t>Value set/code system/fixed value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91373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620000" cy="5105400"/>
          </a:xfrm>
        </p:spPr>
        <p:txBody>
          <a:bodyPr/>
          <a:lstStyle/>
          <a:p>
            <a:r>
              <a:rPr lang="en-US" dirty="0" smtClean="0"/>
              <a:t>Start with project-specific requirements</a:t>
            </a:r>
          </a:p>
          <a:p>
            <a:pPr lvl="1"/>
            <a:r>
              <a:rPr lang="en-US" dirty="0" smtClean="0"/>
              <a:t>State-based immunization registration</a:t>
            </a:r>
          </a:p>
          <a:p>
            <a:r>
              <a:rPr lang="en-US" dirty="0" smtClean="0"/>
              <a:t>Select the FHIM domain</a:t>
            </a:r>
          </a:p>
          <a:p>
            <a:pPr lvl="1"/>
            <a:r>
              <a:rPr lang="en-US" dirty="0" smtClean="0"/>
              <a:t>Immunization</a:t>
            </a:r>
          </a:p>
          <a:p>
            <a:pPr lvl="1"/>
            <a:r>
              <a:rPr lang="en-US" dirty="0" smtClean="0"/>
              <a:t>Identify focal classes and referenced classes</a:t>
            </a:r>
          </a:p>
          <a:p>
            <a:pPr lvl="1"/>
            <a:r>
              <a:rPr lang="en-US" dirty="0" smtClean="0"/>
              <a:t>Identify value set bindings</a:t>
            </a:r>
          </a:p>
          <a:p>
            <a:r>
              <a:rPr lang="en-US" dirty="0" smtClean="0"/>
              <a:t>Copy/clone the relevant classes and terminology</a:t>
            </a:r>
          </a:p>
          <a:p>
            <a:pPr lvl="1"/>
            <a:r>
              <a:rPr lang="en-US" dirty="0" smtClean="0"/>
              <a:t>State Immunization Registry UML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93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Registry Use Case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219200"/>
            <a:ext cx="5162550" cy="51339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705601" y="2438400"/>
            <a:ext cx="2286000" cy="1123710"/>
          </a:xfrm>
          <a:prstGeom prst="wedgeRoundRectCallout">
            <a:avLst>
              <a:gd name="adj1" fmla="val -142811"/>
              <a:gd name="adj2" fmla="val 91295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State-specific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- Funding source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989798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project constraints…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newly created UML model create your standard-neutral Implementation Guide (IG) model</a:t>
            </a:r>
          </a:p>
          <a:p>
            <a:pPr lvl="1"/>
            <a:r>
              <a:rPr lang="en-US" dirty="0" smtClean="0"/>
              <a:t>Constrain cardinality further, if needed</a:t>
            </a:r>
          </a:p>
          <a:p>
            <a:pPr lvl="1"/>
            <a:r>
              <a:rPr lang="en-US" dirty="0" smtClean="0"/>
              <a:t>Constrain data types, if needed</a:t>
            </a:r>
          </a:p>
          <a:p>
            <a:pPr lvl="1"/>
            <a:r>
              <a:rPr lang="en-US" dirty="0" smtClean="0"/>
              <a:t>Fix coded values, if needed</a:t>
            </a:r>
          </a:p>
          <a:p>
            <a:pPr lvl="1"/>
            <a:r>
              <a:rPr lang="en-US" dirty="0" smtClean="0"/>
              <a:t>Create sub-sets from existing value sets and bind them to appropriate coded attributes in the IG model classes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16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Driven Health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63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Model-Driven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Analyze once implement many times</a:t>
            </a:r>
          </a:p>
          <a:p>
            <a:pPr lvl="1"/>
            <a:r>
              <a:rPr lang="en-US" sz="2400" dirty="0" smtClean="0"/>
              <a:t>Maintain all your project constraints and improve them over time rather than starting “from scratch” if a new standard is </a:t>
            </a:r>
            <a:r>
              <a:rPr lang="en-US" sz="2400" dirty="0" smtClean="0"/>
              <a:t>needed</a:t>
            </a:r>
          </a:p>
          <a:p>
            <a:pPr lvl="2"/>
            <a:r>
              <a:rPr lang="en-US" sz="2400" dirty="0" smtClean="0"/>
              <a:t>Consistent with FHIM/Federal Guideline</a:t>
            </a:r>
            <a:endParaRPr lang="en-US" sz="2400" dirty="0" smtClean="0"/>
          </a:p>
          <a:p>
            <a:pPr lvl="1"/>
            <a:r>
              <a:rPr lang="en-US" sz="2400" dirty="0" smtClean="0"/>
              <a:t>Your IG model may be reused in the future for other interoperability </a:t>
            </a:r>
            <a:r>
              <a:rPr lang="en-US" sz="2400" dirty="0" smtClean="0"/>
              <a:t>standards IGs</a:t>
            </a:r>
            <a:endParaRPr lang="en-US" sz="2400" dirty="0" smtClean="0"/>
          </a:p>
          <a:p>
            <a:pPr lvl="2"/>
            <a:r>
              <a:rPr lang="en-US" sz="2400" dirty="0" smtClean="0"/>
              <a:t>Allows for transition from one information exchange format to another</a:t>
            </a:r>
          </a:p>
          <a:p>
            <a:pPr lvl="3"/>
            <a:r>
              <a:rPr lang="en-US" sz="2400" dirty="0" smtClean="0"/>
              <a:t>E.g. HL7 Version 2 to FHIR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874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1495</TotalTime>
  <Words>297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FHIM MDA Implementation Modeling Process Guide</vt:lpstr>
      <vt:lpstr>FHIM Implementation Demonstration</vt:lpstr>
      <vt:lpstr>Questions Discussion</vt:lpstr>
      <vt:lpstr>Implementation Guide Development </vt:lpstr>
      <vt:lpstr>How to…</vt:lpstr>
      <vt:lpstr>State Registry Use Case Analysis</vt:lpstr>
      <vt:lpstr>Apply project constraints…</vt:lpstr>
      <vt:lpstr>Model Driven Health Tools</vt:lpstr>
      <vt:lpstr>Benefits of Model-Driven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Ioana</cp:lastModifiedBy>
  <cp:revision>24</cp:revision>
  <dcterms:created xsi:type="dcterms:W3CDTF">2013-08-07T19:14:37Z</dcterms:created>
  <dcterms:modified xsi:type="dcterms:W3CDTF">2014-10-13T17:28:30Z</dcterms:modified>
</cp:coreProperties>
</file>