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lvl1pPr defTabSz="457200">
      <a:defRPr>
        <a:latin typeface="Avenir Book"/>
        <a:ea typeface="Avenir Book"/>
        <a:cs typeface="Avenir Book"/>
        <a:sym typeface="Avenir Book"/>
      </a:defRPr>
    </a:lvl1pPr>
    <a:lvl2pPr indent="457200" defTabSz="457200">
      <a:defRPr>
        <a:latin typeface="Avenir Book"/>
        <a:ea typeface="Avenir Book"/>
        <a:cs typeface="Avenir Book"/>
        <a:sym typeface="Avenir Book"/>
      </a:defRPr>
    </a:lvl2pPr>
    <a:lvl3pPr indent="914400" defTabSz="457200">
      <a:defRPr>
        <a:latin typeface="Avenir Book"/>
        <a:ea typeface="Avenir Book"/>
        <a:cs typeface="Avenir Book"/>
        <a:sym typeface="Avenir Book"/>
      </a:defRPr>
    </a:lvl3pPr>
    <a:lvl4pPr indent="1371600" defTabSz="457200">
      <a:defRPr>
        <a:latin typeface="Avenir Book"/>
        <a:ea typeface="Avenir Book"/>
        <a:cs typeface="Avenir Book"/>
        <a:sym typeface="Avenir Book"/>
      </a:defRPr>
    </a:lvl4pPr>
    <a:lvl5pPr indent="1828800" defTabSz="457200">
      <a:defRPr>
        <a:latin typeface="Avenir Book"/>
        <a:ea typeface="Avenir Book"/>
        <a:cs typeface="Avenir Book"/>
        <a:sym typeface="Avenir Book"/>
      </a:defRPr>
    </a:lvl5pPr>
    <a:lvl6pPr indent="2286000" defTabSz="457200">
      <a:defRPr>
        <a:latin typeface="Avenir Book"/>
        <a:ea typeface="Avenir Book"/>
        <a:cs typeface="Avenir Book"/>
        <a:sym typeface="Avenir Book"/>
      </a:defRPr>
    </a:lvl6pPr>
    <a:lvl7pPr indent="2743200" defTabSz="457200">
      <a:defRPr>
        <a:latin typeface="Avenir Book"/>
        <a:ea typeface="Avenir Book"/>
        <a:cs typeface="Avenir Book"/>
        <a:sym typeface="Avenir Book"/>
      </a:defRPr>
    </a:lvl7pPr>
    <a:lvl8pPr indent="3200400" defTabSz="457200">
      <a:defRPr>
        <a:latin typeface="Avenir Book"/>
        <a:ea typeface="Avenir Book"/>
        <a:cs typeface="Avenir Book"/>
        <a:sym typeface="Avenir Book"/>
      </a:defRPr>
    </a:lvl8pPr>
    <a:lvl9pPr indent="3657600" defTabSz="457200">
      <a:defRPr>
        <a:latin typeface="Avenir Book"/>
        <a:ea typeface="Avenir Book"/>
        <a:cs typeface="Avenir Book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E2CB"/>
          </a:solidFill>
        </a:fill>
      </a:tcStyle>
    </a:wholeTbl>
    <a:band2H>
      <a:tcTxStyle b="def" i="def"/>
      <a:tcStyle>
        <a:tcBdr/>
        <a:fill>
          <a:solidFill>
            <a:srgbClr val="FAF1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3D2CB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.jpe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697911"/>
            <a:ext cx="6400800" cy="5334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ew F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4.jpe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371600" y="3697911"/>
            <a:ext cx="6400800" cy="5334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3F80"/>
                </a:solidFill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Click to edit Master text styles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Second level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Third level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Fourth level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Click to edit Master text styles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Second level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Third level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Fourth level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165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Click to edit Master text styles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Second level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Third level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Fourth level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373063" y="0"/>
            <a:ext cx="8229601" cy="1924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2002690"/>
            <a:ext cx="8229600" cy="485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Click to edit Master text styles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Second level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Third level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Fourth level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970713" y="6211887"/>
            <a:ext cx="1905002" cy="2392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spd="med" advClick="1"/>
  <p:txStyles>
    <p:titleStyle>
      <a:lvl1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7429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68400" indent="-2540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573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14550" indent="-28575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5146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29718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4290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38862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447800" y="198021"/>
            <a:ext cx="7620000" cy="102503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619596">
              <a:defRPr spc="0">
                <a:solidFill>
                  <a:srgbClr val="000000"/>
                </a:solidFill>
              </a:defRPr>
            </a:pPr>
            <a:br>
              <a:rPr sz="1408"/>
            </a:br>
            <a:r>
              <a:rPr sz="2816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sz="2816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16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sz="2816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16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rPr>
              <a:t>Modeling WG </a:t>
            </a:r>
            <a:br>
              <a:rPr sz="2816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id="48" name="Group 48"/>
          <p:cNvGrpSpPr/>
          <p:nvPr/>
        </p:nvGrpSpPr>
        <p:grpSpPr>
          <a:xfrm>
            <a:off x="303209" y="1192209"/>
            <a:ext cx="3846519" cy="5360949"/>
            <a:chOff x="-2" y="-1"/>
            <a:chExt cx="3846517" cy="5360947"/>
          </a:xfrm>
        </p:grpSpPr>
        <p:grpSp>
          <p:nvGrpSpPr>
            <p:cNvPr id="38" name="Group 38"/>
            <p:cNvGrpSpPr/>
            <p:nvPr/>
          </p:nvGrpSpPr>
          <p:grpSpPr>
            <a:xfrm>
              <a:off x="-3" y="-2"/>
              <a:ext cx="3811866" cy="5333759"/>
              <a:chOff x="0" y="0"/>
              <a:chExt cx="3811865" cy="5333758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-1" y="-1"/>
                <a:ext cx="3811866" cy="5333759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-1" y="-1"/>
                <a:ext cx="3811866" cy="264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b="1" sz="1200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="0" sz="1800" u="none">
                    <a:solidFill>
                      <a:srgbClr val="000000"/>
                    </a:solidFill>
                  </a:defRPr>
                </a:pPr>
                <a:r>
                  <a:rPr b="1" sz="1200" u="sng">
                    <a:solidFill>
                      <a:srgbClr val="025AA3"/>
                    </a:solidFill>
                  </a:rPr>
                  <a:t>Federal Partners Problem Statement</a:t>
                </a: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-3" y="1473199"/>
              <a:ext cx="3811593" cy="404784"/>
              <a:chOff x="-1" y="-1"/>
              <a:chExt cx="3811592" cy="404783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-2" y="-1"/>
                <a:ext cx="3811580" cy="381004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-2" y="-2"/>
                <a:ext cx="3811594" cy="4047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/>
                <a:r>
                  <a:rPr b="1" sz="1200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rPr>
                  <a:t>Requestors</a:t>
                </a:r>
                <a:endParaRPr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/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DOD, VA</a:t>
                </a: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-1" y="1854197"/>
              <a:ext cx="3846517" cy="2514490"/>
              <a:chOff x="0" y="0"/>
              <a:chExt cx="3846515" cy="2514488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1" y="0"/>
                <a:ext cx="3846337" cy="2514489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0" y="0"/>
                <a:ext cx="3846516" cy="23982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76200" indent="-76200"/>
                <a:r>
                  <a:rPr b="1" sz="1200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rPr>
                  <a:t>Challenges: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1179" indent="-11179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Obtaining broad participation/input from the federal partners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1179" indent="-11179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Fully integrating the FHIM into the S&amp;I Framework process and maximize its efficient use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1179" indent="-11179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Standardizing the process and tools for modeling business use cases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1179" indent="-11179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Obtaining sufficient FHA or in-kind federal partner resources to accomplish all the work required to achieve goals</a:t>
                </a:r>
                <a:endParaRPr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/>
                <a:endParaRPr sz="11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/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Hot Button Issue</a:t>
                </a:r>
                <a:endParaRPr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67398" indent="-67398">
                  <a:buSzPct val="100000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Integration of FHIM into S&amp;I Framework going slowly.  First effort did not complete task.  Second effort about to start.</a:t>
                </a:r>
                <a:endParaRPr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67398" indent="-67398">
                  <a:buSzPct val="100000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Support for mapping S&amp;I Initiatives to FHIM seems to have dried up.</a:t>
                </a: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-1" y="4356099"/>
              <a:ext cx="3811721" cy="1004848"/>
              <a:chOff x="0" y="0"/>
              <a:chExt cx="3811720" cy="1004846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140" y="-1"/>
                <a:ext cx="3811580" cy="100484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-1" y="0"/>
                <a:ext cx="3811592" cy="684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84138" indent="-84138"/>
                <a:r>
                  <a:rPr b="1" sz="1200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rPr>
                  <a:t>Targets/Goals</a:t>
                </a:r>
                <a:endParaRPr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14426" indent="-14426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Fully integrate the FHIM into the S&amp;I Framework process</a:t>
                </a:r>
                <a:endParaRPr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14426" indent="-14426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 interoperability specifications using the MDA approach  to support MU and other federal partner use cases</a:t>
                </a:r>
              </a:p>
            </p:txBody>
          </p:sp>
        </p:grpSp>
      </p:grpSp>
      <p:grpSp>
        <p:nvGrpSpPr>
          <p:cNvPr id="51" name="Group 51"/>
          <p:cNvGrpSpPr/>
          <p:nvPr/>
        </p:nvGrpSpPr>
        <p:grpSpPr>
          <a:xfrm>
            <a:off x="4114797" y="1193796"/>
            <a:ext cx="4648206" cy="5328998"/>
            <a:chOff x="-1" y="-1"/>
            <a:chExt cx="4648204" cy="5328997"/>
          </a:xfrm>
        </p:grpSpPr>
        <p:sp>
          <p:nvSpPr>
            <p:cNvPr id="49" name="Shape 49"/>
            <p:cNvSpPr/>
            <p:nvPr/>
          </p:nvSpPr>
          <p:spPr>
            <a:xfrm>
              <a:off x="-2" y="-2"/>
              <a:ext cx="4647991" cy="532899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-2"/>
              <a:ext cx="4648204" cy="264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200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 u="none">
                  <a:solidFill>
                    <a:srgbClr val="000000"/>
                  </a:solidFill>
                </a:defRPr>
              </a:pPr>
              <a:r>
                <a:rPr b="1" sz="1200" u="sng">
                  <a:solidFill>
                    <a:srgbClr val="025AA3"/>
                  </a:solidFill>
                </a:rPr>
                <a:t>Federal Partners Action Plan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4123772" y="5554466"/>
            <a:ext cx="4630256" cy="1001014"/>
            <a:chOff x="0" y="-1"/>
            <a:chExt cx="4630254" cy="1001013"/>
          </a:xfrm>
        </p:grpSpPr>
        <p:sp>
          <p:nvSpPr>
            <p:cNvPr id="52" name="Shape 52"/>
            <p:cNvSpPr/>
            <p:nvPr/>
          </p:nvSpPr>
          <p:spPr>
            <a:xfrm>
              <a:off x="-1" y="-2"/>
              <a:ext cx="4630042" cy="10010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>
              <a:off x="-1" y="-1"/>
              <a:ext cx="4630255" cy="681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lvl="0" marL="95250" indent="-95250"/>
              <a:r>
                <a:rPr b="1" sz="1200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rPr>
                <a:t>Deliverables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marL="16331" indent="-16331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>
                  <a:latin typeface="Arial"/>
                  <a:ea typeface="Arial"/>
                  <a:cs typeface="Arial"/>
                  <a:sym typeface="Arial"/>
                </a:rPr>
                <a:t>Harmonized, logical information model (FHIM) (est. 3 years to complete modeling all domains)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marL="16331" indent="-16331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>
                  <a:latin typeface="Arial"/>
                  <a:ea typeface="Arial"/>
                  <a:cs typeface="Arial"/>
                  <a:sym typeface="Arial"/>
                </a:rPr>
                <a:t>Interoperability specifications</a:t>
              </a:r>
            </a:p>
          </p:txBody>
        </p:sp>
      </p:grpSp>
      <p:graphicFrame>
        <p:nvGraphicFramePr>
          <p:cNvPr id="55" name="Table 55"/>
          <p:cNvGraphicFramePr/>
          <p:nvPr/>
        </p:nvGraphicFramePr>
        <p:xfrm>
          <a:off x="4191000" y="1524000"/>
          <a:ext cx="4572000" cy="34101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27692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sz="1200">
                          <a:latin typeface="Arial"/>
                          <a:ea typeface="Arial"/>
                          <a:cs typeface="Arial"/>
                        </a:rPr>
                        <a:t>Action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solidFill>
                        <a:srgbClr val="8064A2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sz="1200">
                          <a:latin typeface="Arial"/>
                          <a:ea typeface="Arial"/>
                          <a:cs typeface="Arial"/>
                        </a:rPr>
                        <a:t>Date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8064A2"/>
                      </a:solidFill>
                      <a:round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</a:tr>
              <a:tr h="747044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Model at least one additional information domain per quarter (18 of 37 modeled, 1 underway,  18 to be modeled)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Quarterly 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715425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Model terminologies and define value sets to support each information domain modeled in previous action item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Quarterly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0508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Finish mapping FHIM to all ongoing S&amp;I Framework initiatives (10 of 13 completed)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Ongoing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446511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</a:t>
                      </a:r>
                      <a:r>
                        <a:rPr sz="1200">
                          <a:sym typeface="Avenir Book"/>
                        </a:rPr>
                        <a:t>ntegration of FHIM into the ongoing S&amp;I Framework process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31 Mar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13708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Produce interoperability specification for S&amp;I Framework using the MDA process (Dependent on completion of action item above)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S&amp;I Dependent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304800" y="1447800"/>
            <a:ext cx="3657600" cy="115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100"/>
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</a:p>
        </p:txBody>
      </p:sp>
      <p:sp>
        <p:nvSpPr>
          <p:cNvPr id="57" name="Shape 57"/>
          <p:cNvSpPr/>
          <p:nvPr/>
        </p:nvSpPr>
        <p:spPr>
          <a:xfrm>
            <a:off x="4216387" y="1924044"/>
            <a:ext cx="153983" cy="177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8" y="2882"/>
                </a:moveTo>
                <a:cubicBezTo>
                  <a:pt x="20640" y="6725"/>
                  <a:pt x="20640" y="12954"/>
                  <a:pt x="16798" y="16797"/>
                </a:cubicBezTo>
                <a:cubicBezTo>
                  <a:pt x="12955" y="20640"/>
                  <a:pt x="6725" y="20640"/>
                  <a:pt x="2882" y="16797"/>
                </a:cubicBezTo>
                <a:cubicBezTo>
                  <a:pt x="-960" y="12954"/>
                  <a:pt x="-960" y="6725"/>
                  <a:pt x="2882" y="2882"/>
                </a:cubicBezTo>
                <a:cubicBezTo>
                  <a:pt x="6725" y="-960"/>
                  <a:pt x="12955" y="-960"/>
                  <a:pt x="16798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203687" y="2592382"/>
            <a:ext cx="153983" cy="177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8" y="2882"/>
                </a:moveTo>
                <a:cubicBezTo>
                  <a:pt x="20640" y="6725"/>
                  <a:pt x="20640" y="12954"/>
                  <a:pt x="16798" y="16797"/>
                </a:cubicBezTo>
                <a:cubicBezTo>
                  <a:pt x="12955" y="20640"/>
                  <a:pt x="6725" y="20640"/>
                  <a:pt x="2882" y="16797"/>
                </a:cubicBezTo>
                <a:cubicBezTo>
                  <a:pt x="-960" y="12954"/>
                  <a:pt x="-960" y="6725"/>
                  <a:pt x="2882" y="2882"/>
                </a:cubicBezTo>
                <a:cubicBezTo>
                  <a:pt x="6725" y="-960"/>
                  <a:pt x="12955" y="-960"/>
                  <a:pt x="16798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4189403" y="3339306"/>
            <a:ext cx="153983" cy="17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8" y="2881"/>
                </a:moveTo>
                <a:cubicBezTo>
                  <a:pt x="20640" y="6724"/>
                  <a:pt x="20640" y="12953"/>
                  <a:pt x="16798" y="16796"/>
                </a:cubicBezTo>
                <a:cubicBezTo>
                  <a:pt x="12955" y="20639"/>
                  <a:pt x="6725" y="20639"/>
                  <a:pt x="2882" y="16796"/>
                </a:cubicBezTo>
                <a:cubicBezTo>
                  <a:pt x="-960" y="12953"/>
                  <a:pt x="-960" y="6724"/>
                  <a:pt x="2882" y="2881"/>
                </a:cubicBezTo>
                <a:cubicBezTo>
                  <a:pt x="6725" y="-961"/>
                  <a:pt x="12955" y="-961"/>
                  <a:pt x="16798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6" name="Group 76"/>
          <p:cNvGrpSpPr/>
          <p:nvPr/>
        </p:nvGrpSpPr>
        <p:grpSpPr>
          <a:xfrm>
            <a:off x="607996" y="6604000"/>
            <a:ext cx="6629418" cy="463256"/>
            <a:chOff x="-6" y="0"/>
            <a:chExt cx="6629416" cy="463255"/>
          </a:xfrm>
        </p:grpSpPr>
        <p:sp>
          <p:nvSpPr>
            <p:cNvPr id="60" name="Shape 60"/>
            <p:cNvSpPr/>
            <p:nvPr/>
          </p:nvSpPr>
          <p:spPr>
            <a:xfrm>
              <a:off x="7" y="0"/>
              <a:ext cx="6629404" cy="202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800"/>
                <a:t>     = Complete                          = On Target                               = “Go Faster”                         = Late/Problem area                  = Not Started</a:t>
              </a:r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-7" y="4"/>
              <a:ext cx="165731" cy="463252"/>
              <a:chOff x="-5" y="4"/>
              <a:chExt cx="165730" cy="463251"/>
            </a:xfrm>
          </p:grpSpPr>
          <p:sp>
            <p:nvSpPr>
              <p:cNvPr id="61" name="Shape 61"/>
              <p:cNvSpPr/>
              <p:nvPr/>
            </p:nvSpPr>
            <p:spPr>
              <a:xfrm>
                <a:off x="-6" y="4"/>
                <a:ext cx="165731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1"/>
                    </a:moveTo>
                    <a:cubicBezTo>
                      <a:pt x="20640" y="6724"/>
                      <a:pt x="20640" y="12953"/>
                      <a:pt x="16798" y="16796"/>
                    </a:cubicBezTo>
                    <a:cubicBezTo>
                      <a:pt x="12955" y="20639"/>
                      <a:pt x="6725" y="20639"/>
                      <a:pt x="2882" y="16796"/>
                    </a:cubicBezTo>
                    <a:cubicBezTo>
                      <a:pt x="-960" y="12953"/>
                      <a:pt x="-960" y="6724"/>
                      <a:pt x="2882" y="2881"/>
                    </a:cubicBezTo>
                    <a:cubicBezTo>
                      <a:pt x="6725" y="-961"/>
                      <a:pt x="12955" y="-961"/>
                      <a:pt x="16798" y="2881"/>
                    </a:cubicBezTo>
                  </a:path>
                </a:pathLst>
              </a:custGeom>
              <a:solidFill>
                <a:srgbClr val="005193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24278" y="26189"/>
                <a:ext cx="117195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1295399" y="4"/>
              <a:ext cx="165734" cy="463252"/>
              <a:chOff x="3" y="4"/>
              <a:chExt cx="165733" cy="463251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3" y="4"/>
                <a:ext cx="165734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1"/>
                    </a:moveTo>
                    <a:cubicBezTo>
                      <a:pt x="20640" y="6724"/>
                      <a:pt x="20640" y="12953"/>
                      <a:pt x="16798" y="16796"/>
                    </a:cubicBezTo>
                    <a:cubicBezTo>
                      <a:pt x="12955" y="20639"/>
                      <a:pt x="6725" y="20639"/>
                      <a:pt x="2882" y="16796"/>
                    </a:cubicBezTo>
                    <a:cubicBezTo>
                      <a:pt x="-960" y="12953"/>
                      <a:pt x="-960" y="6724"/>
                      <a:pt x="2882" y="2881"/>
                    </a:cubicBezTo>
                    <a:cubicBezTo>
                      <a:pt x="6725" y="-961"/>
                      <a:pt x="12955" y="-961"/>
                      <a:pt x="16798" y="2881"/>
                    </a:cubicBezTo>
                  </a:path>
                </a:pathLst>
              </a:custGeom>
              <a:solidFill>
                <a:srgbClr val="92D05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24279" y="26189"/>
                <a:ext cx="117197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2667000" y="4"/>
              <a:ext cx="165734" cy="463252"/>
              <a:chOff x="3" y="4"/>
              <a:chExt cx="165733" cy="463251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3" y="4"/>
                <a:ext cx="165734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1"/>
                    </a:moveTo>
                    <a:cubicBezTo>
                      <a:pt x="20640" y="6724"/>
                      <a:pt x="20640" y="12953"/>
                      <a:pt x="16798" y="16796"/>
                    </a:cubicBezTo>
                    <a:cubicBezTo>
                      <a:pt x="12955" y="20639"/>
                      <a:pt x="6725" y="20639"/>
                      <a:pt x="2882" y="16796"/>
                    </a:cubicBezTo>
                    <a:cubicBezTo>
                      <a:pt x="-960" y="12953"/>
                      <a:pt x="-960" y="6724"/>
                      <a:pt x="2882" y="2881"/>
                    </a:cubicBezTo>
                    <a:cubicBezTo>
                      <a:pt x="6725" y="-961"/>
                      <a:pt x="12955" y="-961"/>
                      <a:pt x="16798" y="2881"/>
                    </a:cubicBezTo>
                  </a:path>
                </a:pathLst>
              </a:cu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24279" y="26189"/>
                <a:ext cx="117197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4038600" y="4"/>
              <a:ext cx="165734" cy="463252"/>
              <a:chOff x="3" y="4"/>
              <a:chExt cx="165733" cy="463251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3" y="4"/>
                <a:ext cx="165734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1"/>
                    </a:moveTo>
                    <a:cubicBezTo>
                      <a:pt x="20640" y="6724"/>
                      <a:pt x="20640" y="12953"/>
                      <a:pt x="16798" y="16796"/>
                    </a:cubicBezTo>
                    <a:cubicBezTo>
                      <a:pt x="12955" y="20639"/>
                      <a:pt x="6725" y="20639"/>
                      <a:pt x="2882" y="16796"/>
                    </a:cubicBezTo>
                    <a:cubicBezTo>
                      <a:pt x="-960" y="12953"/>
                      <a:pt x="-960" y="6724"/>
                      <a:pt x="2882" y="2881"/>
                    </a:cubicBezTo>
                    <a:cubicBezTo>
                      <a:pt x="6725" y="-961"/>
                      <a:pt x="12955" y="-961"/>
                      <a:pt x="16798" y="2881"/>
                    </a:cubicBezTo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24279" y="26189"/>
                <a:ext cx="117197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5486401" y="4"/>
              <a:ext cx="152399" cy="463252"/>
              <a:chOff x="2" y="4"/>
              <a:chExt cx="152398" cy="463251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2" y="4"/>
                <a:ext cx="152399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1"/>
                    </a:moveTo>
                    <a:cubicBezTo>
                      <a:pt x="20639" y="6724"/>
                      <a:pt x="20639" y="12953"/>
                      <a:pt x="16797" y="16796"/>
                    </a:cubicBezTo>
                    <a:cubicBezTo>
                      <a:pt x="12954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4" y="-961"/>
                      <a:pt x="16797" y="2881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2325" y="26189"/>
                <a:ext cx="107765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</p:grpSp>
      <p:grpSp>
        <p:nvGrpSpPr>
          <p:cNvPr id="79" name="Group 79"/>
          <p:cNvGrpSpPr/>
          <p:nvPr/>
        </p:nvGrpSpPr>
        <p:grpSpPr>
          <a:xfrm>
            <a:off x="6094404" y="6604003"/>
            <a:ext cx="152401" cy="371814"/>
            <a:chOff x="2" y="4"/>
            <a:chExt cx="152400" cy="371813"/>
          </a:xfrm>
        </p:grpSpPr>
        <p:sp>
          <p:nvSpPr>
            <p:cNvPr id="77" name="Shape 77"/>
            <p:cNvSpPr/>
            <p:nvPr/>
          </p:nvSpPr>
          <p:spPr>
            <a:xfrm>
              <a:off x="2" y="4"/>
              <a:ext cx="152401" cy="178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22326" y="26189"/>
              <a:ext cx="107767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6094404" y="6604003"/>
            <a:ext cx="152401" cy="371814"/>
            <a:chOff x="2" y="4"/>
            <a:chExt cx="152400" cy="371813"/>
          </a:xfrm>
        </p:grpSpPr>
        <p:sp>
          <p:nvSpPr>
            <p:cNvPr id="80" name="Shape 80"/>
            <p:cNvSpPr/>
            <p:nvPr/>
          </p:nvSpPr>
          <p:spPr>
            <a:xfrm>
              <a:off x="2" y="4"/>
              <a:ext cx="152401" cy="178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22326" y="26189"/>
              <a:ext cx="107767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6094404" y="6604003"/>
            <a:ext cx="152401" cy="371814"/>
            <a:chOff x="2" y="4"/>
            <a:chExt cx="152400" cy="371813"/>
          </a:xfrm>
        </p:grpSpPr>
        <p:sp>
          <p:nvSpPr>
            <p:cNvPr id="83" name="Shape 83"/>
            <p:cNvSpPr/>
            <p:nvPr/>
          </p:nvSpPr>
          <p:spPr>
            <a:xfrm>
              <a:off x="2" y="4"/>
              <a:ext cx="152401" cy="178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22326" y="26189"/>
              <a:ext cx="107767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sp>
        <p:nvSpPr>
          <p:cNvPr id="86" name="Shape 86"/>
          <p:cNvSpPr/>
          <p:nvPr/>
        </p:nvSpPr>
        <p:spPr>
          <a:xfrm>
            <a:off x="4189408" y="4265616"/>
            <a:ext cx="153983" cy="179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8" y="2881"/>
                </a:moveTo>
                <a:cubicBezTo>
                  <a:pt x="20640" y="6724"/>
                  <a:pt x="20640" y="12953"/>
                  <a:pt x="16798" y="16796"/>
                </a:cubicBezTo>
                <a:cubicBezTo>
                  <a:pt x="12955" y="20639"/>
                  <a:pt x="6725" y="20639"/>
                  <a:pt x="2882" y="16796"/>
                </a:cubicBezTo>
                <a:cubicBezTo>
                  <a:pt x="-960" y="12953"/>
                  <a:pt x="-960" y="6724"/>
                  <a:pt x="2882" y="2881"/>
                </a:cubicBezTo>
                <a:cubicBezTo>
                  <a:pt x="6725" y="-961"/>
                  <a:pt x="12955" y="-961"/>
                  <a:pt x="16798" y="2881"/>
                </a:cubicBezTo>
              </a:path>
            </a:pathLst>
          </a:custGeom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8458200" y="6629399"/>
            <a:ext cx="417513" cy="1478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sz="1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08080"/>
                </a:solidFill>
              </a:rPr>
            </a:fld>
          </a:p>
        </p:txBody>
      </p:sp>
      <p:graphicFrame>
        <p:nvGraphicFramePr>
          <p:cNvPr id="88" name="Table 88"/>
          <p:cNvGraphicFramePr/>
          <p:nvPr/>
        </p:nvGraphicFramePr>
        <p:xfrm>
          <a:off x="4152900" y="3629695"/>
          <a:ext cx="4572000" cy="3516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351631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Avenir Book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Avenir Book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Table 89"/>
          <p:cNvGraphicFramePr/>
          <p:nvPr/>
        </p:nvGraphicFramePr>
        <p:xfrm>
          <a:off x="4180676" y="4906570"/>
          <a:ext cx="4572001" cy="6124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612415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Support evaluation of FHIM ability to harmonize data across S&amp;I Framework Initiatives by CIDMRTT effort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sym typeface="Avenir Book"/>
                        </a:rPr>
                        <a:t>S&amp;I Dependent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4189403" y="4911332"/>
            <a:ext cx="153983" cy="17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8" y="2881"/>
                </a:moveTo>
                <a:cubicBezTo>
                  <a:pt x="20640" y="6724"/>
                  <a:pt x="20640" y="12953"/>
                  <a:pt x="16798" y="16796"/>
                </a:cubicBezTo>
                <a:cubicBezTo>
                  <a:pt x="12955" y="20639"/>
                  <a:pt x="6725" y="20639"/>
                  <a:pt x="2882" y="16796"/>
                </a:cubicBezTo>
                <a:cubicBezTo>
                  <a:pt x="-960" y="12953"/>
                  <a:pt x="-960" y="6724"/>
                  <a:pt x="2882" y="2881"/>
                </a:cubicBezTo>
                <a:cubicBezTo>
                  <a:pt x="6725" y="-961"/>
                  <a:pt x="12955" y="-961"/>
                  <a:pt x="16798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4189408" y="3879856"/>
            <a:ext cx="153983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8" y="2882"/>
                </a:moveTo>
                <a:cubicBezTo>
                  <a:pt x="20640" y="6725"/>
                  <a:pt x="20640" y="12954"/>
                  <a:pt x="16798" y="16797"/>
                </a:cubicBezTo>
                <a:cubicBezTo>
                  <a:pt x="12955" y="20640"/>
                  <a:pt x="6725" y="20640"/>
                  <a:pt x="2882" y="16797"/>
                </a:cubicBezTo>
                <a:cubicBezTo>
                  <a:pt x="-960" y="12954"/>
                  <a:pt x="-960" y="6725"/>
                  <a:pt x="2882" y="2882"/>
                </a:cubicBezTo>
                <a:cubicBezTo>
                  <a:pt x="6725" y="-960"/>
                  <a:pt x="12955" y="-960"/>
                  <a:pt x="16798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