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9" r:id="rId2"/>
    <p:sldId id="406" r:id="rId3"/>
    <p:sldId id="416" r:id="rId4"/>
    <p:sldId id="457" r:id="rId5"/>
    <p:sldId id="458" r:id="rId6"/>
    <p:sldId id="459" r:id="rId7"/>
    <p:sldId id="462" r:id="rId8"/>
    <p:sldId id="449" r:id="rId9"/>
    <p:sldId id="448" r:id="rId10"/>
    <p:sldId id="460" r:id="rId11"/>
    <p:sldId id="450" r:id="rId12"/>
    <p:sldId id="461" r:id="rId13"/>
    <p:sldId id="418" r:id="rId14"/>
    <p:sldId id="455" r:id="rId15"/>
    <p:sldId id="453" r:id="rId16"/>
    <p:sldId id="452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Health and Human Services" initials="HHS" lastIdx="3" clrIdx="0"/>
  <p:cmAuthor id="1" name="Shannon Leigh" initials="SL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F80"/>
    <a:srgbClr val="A7101D"/>
    <a:srgbClr val="4E6A9B"/>
    <a:srgbClr val="72899B"/>
    <a:srgbClr val="7E9EC1"/>
    <a:srgbClr val="00254D"/>
    <a:srgbClr val="00529B"/>
    <a:srgbClr val="540000"/>
    <a:srgbClr val="E6D98E"/>
    <a:srgbClr val="005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4" autoAdjust="0"/>
    <p:restoredTop sz="97887" autoAdjust="0"/>
  </p:normalViewPr>
  <p:slideViewPr>
    <p:cSldViewPr>
      <p:cViewPr>
        <p:scale>
          <a:sx n="70" d="100"/>
          <a:sy n="70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14EDE2D-EC56-433F-8C09-5AB5E3D21CA8}" type="datetime1">
              <a:rPr lang="en-US"/>
              <a:pPr>
                <a:defRPr/>
              </a:pPr>
              <a:t>11/8/2013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C70B30E-7839-43F2-B49E-6557A2D9D9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14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C48A32B-ADD7-4DCB-BDED-E132697DC085}" type="datetime1">
              <a:rPr lang="en-US"/>
              <a:pPr>
                <a:defRPr/>
              </a:pPr>
              <a:t>11/8/2013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CFAE4A0-4829-4A3B-8A22-27E8ACCCEA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8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9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AE4A0-4829-4A3B-8A22-27E8ACCCEAA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6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Federal Health Architecture&#10;Strengthening Healthcare Communities&#10;&#10;Department of Health and Human Services&#10;&#10;Office of the National Coordinator for Health IT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1430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400800" y="57150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E3F78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D59F-D14E-4A8A-A8E7-EBF793365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EF3AE-E112-4E7B-9E21-C8695E977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4375" y="152400"/>
            <a:ext cx="20796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152400"/>
            <a:ext cx="608647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4BE72-A1F1-4649-96B7-836DF365F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Federal Health Architecture&#10;Strengthening Healthcare Communities&#10;&#10;Department of Health and Human Services&#10;&#10;Office of the National Coordinator for Health IT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1430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400800" y="57150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E3F78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7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396902"/>
          </a:xfrm>
          <a:prstGeom prst="rect">
            <a:avLst/>
          </a:prstGeom>
          <a:ln/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4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432A9-F1F3-4237-8CFB-140FB0671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D4E14-4EB8-4200-AD37-52E9C44B2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DB5E-7A64-473C-B4D4-D667A373B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93C9-C122-477C-80AF-3C5A096C5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7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D5B6-6634-4D3E-903D-5279E4814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1341-42E6-4D80-A824-0490F20B1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337300"/>
            <a:ext cx="91440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A9AAAD">
                  <a:alpha val="57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1452549" y="0"/>
            <a:ext cx="7691451" cy="381000"/>
          </a:xfrm>
          <a:prstGeom prst="rect">
            <a:avLst/>
          </a:prstGeom>
          <a:solidFill>
            <a:srgbClr val="013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AutoShape 8"/>
          <p:cNvSpPr>
            <a:spLocks noChangeArrowheads="1"/>
          </p:cNvSpPr>
          <p:nvPr/>
        </p:nvSpPr>
        <p:spPr bwMode="auto">
          <a:xfrm rot="5400000">
            <a:off x="-266148" y="254000"/>
            <a:ext cx="2362200" cy="1828800"/>
          </a:xfrm>
          <a:prstGeom prst="rtTriangle">
            <a:avLst/>
          </a:prstGeom>
          <a:gradFill rotWithShape="0">
            <a:gsLst>
              <a:gs pos="0">
                <a:srgbClr val="A9AAA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0" y="279400"/>
            <a:ext cx="152400" cy="711200"/>
          </a:xfrm>
          <a:prstGeom prst="rect">
            <a:avLst/>
          </a:prstGeom>
          <a:solidFill>
            <a:srgbClr val="013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9" name="AutoShape 10"/>
          <p:cNvSpPr>
            <a:spLocks noChangeArrowheads="1"/>
          </p:cNvSpPr>
          <p:nvPr/>
        </p:nvSpPr>
        <p:spPr bwMode="auto">
          <a:xfrm>
            <a:off x="119049" y="139700"/>
            <a:ext cx="9024951" cy="1155700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6892" y="152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4" name="Picture 10" descr="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17488"/>
            <a:ext cx="985837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996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777-10F0-48A4-A36C-025C1976E4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1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rgbClr val="3E3F7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C3E3D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C3E3D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C3E3D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lthit.gov/fh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FHA Architecture and Modeling Workgroup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Monthly Meeting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1800" dirty="0" smtClean="0">
                <a:solidFill>
                  <a:srgbClr val="002060"/>
                </a:solidFill>
              </a:rPr>
              <a:t>November 12,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Update on FHIM </a:t>
            </a:r>
            <a:r>
              <a:rPr lang="en-US" dirty="0"/>
              <a:t>Process </a:t>
            </a:r>
            <a:r>
              <a:rPr lang="en-US" dirty="0" smtClean="0"/>
              <a:t>Guides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1524000"/>
            <a:ext cx="7620000" cy="4114800"/>
          </a:xfrm>
          <a:ln/>
        </p:spPr>
        <p:txBody>
          <a:bodyPr/>
          <a:lstStyle/>
          <a:p>
            <a:pPr marL="190500" indent="-190500"/>
            <a:r>
              <a:rPr lang="en-US" sz="2400" dirty="0"/>
              <a:t>MDA Process </a:t>
            </a:r>
            <a:r>
              <a:rPr lang="en-US" sz="2400" dirty="0" smtClean="0"/>
              <a:t>Guide: Complete </a:t>
            </a:r>
            <a:endParaRPr lang="en-US" sz="2400" dirty="0"/>
          </a:p>
          <a:p>
            <a:pPr lvl="1"/>
            <a:r>
              <a:rPr lang="en-US" sz="2400" dirty="0"/>
              <a:t>Review of partner feedback underway, almost complete</a:t>
            </a:r>
          </a:p>
          <a:p>
            <a:pPr marL="190500" indent="-190500"/>
            <a:r>
              <a:rPr lang="en-US" sz="2400" dirty="0"/>
              <a:t>Terminology Modeling Process </a:t>
            </a:r>
            <a:r>
              <a:rPr lang="en-US" sz="2400" dirty="0" smtClean="0"/>
              <a:t>Guide: Complete</a:t>
            </a:r>
            <a:endParaRPr lang="en-US" sz="2400" dirty="0"/>
          </a:p>
          <a:p>
            <a:pPr lvl="1"/>
            <a:r>
              <a:rPr lang="en-US" sz="2400" dirty="0"/>
              <a:t>Revision currently in works to provide details from metadata design work.</a:t>
            </a:r>
          </a:p>
          <a:p>
            <a:pPr marL="190500" indent="-190500"/>
            <a:r>
              <a:rPr lang="en-US" sz="2400" dirty="0"/>
              <a:t>FHIM UML Modeling Style </a:t>
            </a:r>
            <a:r>
              <a:rPr lang="en-US" sz="2400" dirty="0" smtClean="0"/>
              <a:t>Guide: Drafted</a:t>
            </a:r>
            <a:endParaRPr lang="en-US" sz="2400" dirty="0"/>
          </a:p>
          <a:p>
            <a:pPr lvl="1"/>
            <a:r>
              <a:rPr lang="en-US" sz="2400" dirty="0"/>
              <a:t>Revisions currently in works include clarification of boundary between classes and datatypes, and alignment with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</p:spPr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0"/>
            <a:ext cx="7772400" cy="1362075"/>
          </a:xfrm>
        </p:spPr>
        <p:txBody>
          <a:bodyPr/>
          <a:lstStyle/>
          <a:p>
            <a:r>
              <a:rPr lang="en-US" sz="3600" cap="none" dirty="0"/>
              <a:t>FHIM</a:t>
            </a:r>
            <a:r>
              <a:rPr lang="en-US" sz="3600" cap="none" dirty="0" smtClean="0"/>
              <a:t>: </a:t>
            </a:r>
            <a:r>
              <a:rPr lang="en-US" sz="3600" cap="none" dirty="0"/>
              <a:t>Support to S&amp;I </a:t>
            </a:r>
            <a:r>
              <a:rPr lang="en-US" sz="3600" cap="none" dirty="0" smtClean="0"/>
              <a:t>Initiatives</a:t>
            </a:r>
            <a:endParaRPr lang="en-US" sz="36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4ABC0-B95F-467B-B037-7FF7CFC4E3E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201613"/>
            <a:ext cx="7886700" cy="1093787"/>
          </a:xfrm>
          <a:ln/>
        </p:spPr>
        <p:txBody>
          <a:bodyPr/>
          <a:lstStyle/>
          <a:p>
            <a:r>
              <a:rPr lang="en-US" dirty="0"/>
              <a:t>FHIM Integration with S&amp;I Framework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1447800"/>
            <a:ext cx="7620000" cy="4114800"/>
          </a:xfrm>
          <a:ln/>
        </p:spPr>
        <p:txBody>
          <a:bodyPr/>
          <a:lstStyle/>
          <a:p>
            <a:r>
              <a:rPr lang="en-US" sz="2400" dirty="0"/>
              <a:t>FHIM is now the information model for all of the S&amp;I Framework initiatives going forward</a:t>
            </a:r>
          </a:p>
          <a:p>
            <a:r>
              <a:rPr lang="en-US" sz="2400" dirty="0"/>
              <a:t>FHIM team modeled almost all of the information for S&amp;I initiatives to date</a:t>
            </a:r>
          </a:p>
          <a:p>
            <a:r>
              <a:rPr lang="en-US" sz="2400" dirty="0"/>
              <a:t>FHIM team is participating on DAF and SDC initiative calls</a:t>
            </a:r>
          </a:p>
          <a:p>
            <a:r>
              <a:rPr lang="en-US" sz="2400" dirty="0"/>
              <a:t>FHIM team member is also participating on S&amp;I Simplification cross-initiative WG</a:t>
            </a:r>
          </a:p>
          <a:p>
            <a:r>
              <a:rPr lang="en-US" sz="2400" dirty="0"/>
              <a:t> Further integration efforts related to the FHA MDA approach  and generation of implementation standards (interoperability specifications) are underway</a:t>
            </a:r>
          </a:p>
        </p:txBody>
      </p:sp>
    </p:spTree>
    <p:extLst>
      <p:ext uri="{BB962C8B-B14F-4D97-AF65-F5344CB8AC3E}">
        <p14:creationId xmlns:p14="http://schemas.microsoft.com/office/powerpoint/2010/main" val="39546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Role of </a:t>
            </a:r>
            <a:r>
              <a:rPr lang="en-US" dirty="0"/>
              <a:t>the FHA </a:t>
            </a:r>
            <a:r>
              <a:rPr lang="en-US" dirty="0" smtClean="0"/>
              <a:t>Architecture Model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to discuss at our next meeting!</a:t>
            </a:r>
          </a:p>
          <a:p>
            <a:r>
              <a:rPr lang="en-US" dirty="0" smtClean="0"/>
              <a:t>To Consider:</a:t>
            </a:r>
          </a:p>
          <a:p>
            <a:pPr lvl="1"/>
            <a:r>
              <a:rPr lang="en-US" sz="2000" dirty="0"/>
              <a:t>An enterprise architecture </a:t>
            </a:r>
            <a:r>
              <a:rPr lang="en-US" sz="2000" dirty="0" smtClean="0"/>
              <a:t>style model has always been part of FHA. It is, after all, the Federal Health </a:t>
            </a:r>
            <a:r>
              <a:rPr lang="en-US" sz="2000" i="1" dirty="0" smtClean="0"/>
              <a:t>Architecture</a:t>
            </a:r>
            <a:endParaRPr lang="en-US" sz="2000" dirty="0" smtClean="0"/>
          </a:p>
          <a:p>
            <a:pPr lvl="1"/>
            <a:r>
              <a:rPr lang="en-US" sz="2000" dirty="0"/>
              <a:t>An enterprise architecture model is in essence a decision support tool</a:t>
            </a:r>
          </a:p>
          <a:p>
            <a:pPr lvl="1"/>
            <a:r>
              <a:rPr lang="en-US" sz="2000" dirty="0"/>
              <a:t>The FHA PMO is a cross-agency function</a:t>
            </a:r>
          </a:p>
          <a:p>
            <a:pPr lvl="1"/>
            <a:r>
              <a:rPr lang="en-US" sz="2000" dirty="0" smtClean="0"/>
              <a:t>The FHA PMO exists to serve its partners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The FHA model should contribute to your respective agency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Role of </a:t>
            </a:r>
            <a:r>
              <a:rPr lang="en-US" dirty="0"/>
              <a:t>the FHA </a:t>
            </a:r>
            <a:r>
              <a:rPr lang="en-US" dirty="0" smtClean="0"/>
              <a:t>Architecture Model (2)</a:t>
            </a:r>
            <a:br>
              <a:rPr lang="en-US" dirty="0" smtClean="0"/>
            </a:br>
            <a:r>
              <a:rPr lang="en-US" sz="2400" dirty="0" smtClean="0"/>
              <a:t>Please discuss within your agency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295400"/>
            <a:ext cx="7620000" cy="4876800"/>
          </a:xfrm>
        </p:spPr>
        <p:txBody>
          <a:bodyPr/>
          <a:lstStyle/>
          <a:p>
            <a:r>
              <a:rPr lang="en-US" sz="2400" dirty="0" smtClean="0"/>
              <a:t>Agency use, in the best of worlds:</a:t>
            </a:r>
          </a:p>
          <a:p>
            <a:pPr lvl="1"/>
            <a:r>
              <a:rPr lang="en-US" sz="2000" dirty="0" smtClean="0"/>
              <a:t>What information about other agencies and the federal government should the FHA model give to your agency?</a:t>
            </a:r>
          </a:p>
          <a:p>
            <a:pPr lvl="1"/>
            <a:r>
              <a:rPr lang="en-US" sz="2000" dirty="0" smtClean="0"/>
              <a:t>E.g., could your IT Investment process be enhanced by better data about other agencies’ investments?</a:t>
            </a:r>
          </a:p>
          <a:p>
            <a:pPr lvl="1"/>
            <a:r>
              <a:rPr lang="en-US" sz="2000" dirty="0"/>
              <a:t>E.g., c</a:t>
            </a:r>
            <a:r>
              <a:rPr lang="en-US" sz="2000" dirty="0" smtClean="0"/>
              <a:t>ould your IT Development be enhanced by better data about current and planned standards? By other agencies’ plans to adopt them?</a:t>
            </a:r>
          </a:p>
          <a:p>
            <a:pPr lvl="1"/>
            <a:r>
              <a:rPr lang="en-US" sz="2000" dirty="0" smtClean="0"/>
              <a:t>Who are the real decision-makers that would benefit from better understanding of what the rest of the government is working on?</a:t>
            </a:r>
          </a:p>
          <a:p>
            <a:pPr lvl="1"/>
            <a:r>
              <a:rPr lang="en-US" sz="2000" dirty="0" smtClean="0"/>
              <a:t>Etc. … </a:t>
            </a:r>
          </a:p>
          <a:p>
            <a:r>
              <a:rPr lang="en-US" sz="2400" dirty="0"/>
              <a:t>What would your agency take from a perfect FHA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Other FHA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447800"/>
            <a:ext cx="7620000" cy="4648200"/>
          </a:xfrm>
        </p:spPr>
        <p:txBody>
          <a:bodyPr/>
          <a:lstStyle/>
          <a:p>
            <a:r>
              <a:rPr lang="en-US" dirty="0" smtClean="0"/>
              <a:t>DE&amp;I</a:t>
            </a:r>
            <a:r>
              <a:rPr lang="en-US" dirty="0"/>
              <a:t>: Healthcare Directory</a:t>
            </a:r>
          </a:p>
          <a:p>
            <a:r>
              <a:rPr lang="en-US" dirty="0" smtClean="0"/>
              <a:t>DE&amp;I</a:t>
            </a:r>
            <a:r>
              <a:rPr lang="en-US" dirty="0"/>
              <a:t>: </a:t>
            </a:r>
            <a:r>
              <a:rPr lang="en-US" dirty="0" smtClean="0"/>
              <a:t>Patient Consent/Authorization</a:t>
            </a:r>
            <a:endParaRPr lang="en-US" dirty="0"/>
          </a:p>
          <a:p>
            <a:r>
              <a:rPr lang="en-US" dirty="0" smtClean="0"/>
              <a:t>Directed Exchange</a:t>
            </a:r>
            <a:endParaRPr lang="en-US" dirty="0"/>
          </a:p>
          <a:p>
            <a:r>
              <a:rPr lang="en-US" dirty="0"/>
              <a:t>FHA Managing Board Meeting (Oct 29</a:t>
            </a:r>
            <a:r>
              <a:rPr lang="en-US" baseline="30000" dirty="0"/>
              <a:t>th</a:t>
            </a:r>
            <a:r>
              <a:rPr lang="en-US" dirty="0"/>
              <a:t>) review</a:t>
            </a:r>
          </a:p>
          <a:p>
            <a:r>
              <a:rPr lang="en-US" dirty="0" smtClean="0"/>
              <a:t>Upcoming Events</a:t>
            </a:r>
          </a:p>
          <a:p>
            <a:pPr lvl="1"/>
            <a:r>
              <a:rPr lang="en-US" sz="2000" dirty="0"/>
              <a:t>AFCEA Health IT Day (Bethesda, MD, Nov. 13)</a:t>
            </a:r>
          </a:p>
          <a:p>
            <a:pPr lvl="1"/>
            <a:r>
              <a:rPr lang="en-US" sz="2000" dirty="0"/>
              <a:t>HIMSS 2014 (Orlando, FL, Feb. 23-27, 2014)</a:t>
            </a:r>
          </a:p>
          <a:p>
            <a:pPr lvl="1"/>
            <a:r>
              <a:rPr lang="en-US" sz="2000" dirty="0" smtClean="0"/>
              <a:t>World </a:t>
            </a:r>
            <a:r>
              <a:rPr lang="en-US" sz="2000" dirty="0"/>
              <a:t>Health Care Congress (National Harbor, MD, April 7-9, 2014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Review of Action Items</a:t>
            </a:r>
          </a:p>
          <a:p>
            <a:endParaRPr lang="en-US" dirty="0" smtClean="0"/>
          </a:p>
          <a:p>
            <a:r>
              <a:rPr lang="en-US" dirty="0" smtClean="0"/>
              <a:t>Topics for next meeting?</a:t>
            </a:r>
          </a:p>
          <a:p>
            <a:endParaRPr lang="en-US" dirty="0"/>
          </a:p>
          <a:p>
            <a:r>
              <a:rPr lang="en-US" dirty="0" smtClean="0"/>
              <a:t>Next meeting on December 10, 2013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Visit the FHA web site at </a:t>
            </a:r>
            <a:r>
              <a:rPr lang="en-US" u="sng" dirty="0" smtClean="0">
                <a:hlinkClick r:id="rId2"/>
              </a:rPr>
              <a:t>HealthIT.gov/fha</a:t>
            </a:r>
            <a:endParaRPr lang="en-US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000" dirty="0" smtClean="0"/>
              <a:t>And if you have a question,</a:t>
            </a:r>
            <a:endParaRPr lang="en-US" dirty="0" smtClean="0"/>
          </a:p>
          <a:p>
            <a:pPr marL="0" indent="0" algn="ctr">
              <a:buNone/>
            </a:pPr>
            <a:r>
              <a:rPr lang="en-US" i="1" u="sng" dirty="0" smtClean="0"/>
              <a:t>email: federal.health@hhs.gov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01555"/>
              </p:ext>
            </p:extLst>
          </p:nvPr>
        </p:nvGraphicFramePr>
        <p:xfrm>
          <a:off x="838200" y="1363800"/>
          <a:ext cx="7467600" cy="49377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6096000"/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1:00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and Roll Call, Adjustments to the Agenda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FHIM: Results of Person Domain Review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FHIM: Updates</a:t>
                      </a:r>
                      <a:r>
                        <a:rPr lang="en-US" baseline="0" dirty="0" smtClean="0"/>
                        <a:t> on Process</a:t>
                      </a:r>
                      <a:r>
                        <a:rPr lang="en-US" dirty="0" smtClean="0"/>
                        <a:t> Guides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1:20</a:t>
                      </a:r>
                      <a:r>
                        <a:rPr lang="en-US" baseline="0" dirty="0" smtClean="0"/>
                        <a:t>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FHIM: Call for review of domains –</a:t>
                      </a:r>
                    </a:p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Immunizations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1:30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FHIM: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to S&amp;I initiatives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1:35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Role of the FHA Architecture Model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1:45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of Other FHA Activities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1:55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of Action Items and 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6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0"/>
            <a:ext cx="7772400" cy="1362075"/>
          </a:xfrm>
        </p:spPr>
        <p:txBody>
          <a:bodyPr/>
          <a:lstStyle/>
          <a:p>
            <a:r>
              <a:rPr lang="en-US" cap="none" dirty="0"/>
              <a:t>FHIM: </a:t>
            </a:r>
            <a:r>
              <a:rPr lang="en-US" cap="none" dirty="0" smtClean="0"/>
              <a:t>Results of Person Model Review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Person Model Review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1371600"/>
            <a:ext cx="7620000" cy="4114800"/>
          </a:xfrm>
          <a:ln/>
        </p:spPr>
        <p:txBody>
          <a:bodyPr/>
          <a:lstStyle/>
          <a:p>
            <a:pPr marL="190500" indent="-190500"/>
            <a:r>
              <a:rPr lang="en-US" sz="2400" dirty="0"/>
              <a:t>Received 103 comments</a:t>
            </a:r>
          </a:p>
          <a:p>
            <a:pPr lvl="1"/>
            <a:r>
              <a:rPr lang="en-US" sz="2400" dirty="0"/>
              <a:t>82 from VHA</a:t>
            </a:r>
          </a:p>
          <a:p>
            <a:pPr lvl="1"/>
            <a:r>
              <a:rPr lang="en-US" sz="2400" dirty="0"/>
              <a:t>4 from DoD</a:t>
            </a:r>
          </a:p>
          <a:p>
            <a:pPr lvl="1"/>
            <a:r>
              <a:rPr lang="en-US" sz="2400" dirty="0"/>
              <a:t>17 from FHA FHIM Team members</a:t>
            </a:r>
          </a:p>
          <a:p>
            <a:pPr marL="190500" indent="-190500"/>
            <a:r>
              <a:rPr lang="en-US" sz="2400" dirty="0"/>
              <a:t>These comments covered primarily structural issues</a:t>
            </a:r>
          </a:p>
          <a:p>
            <a:pPr lvl="1"/>
            <a:r>
              <a:rPr lang="en-US" sz="2400" dirty="0"/>
              <a:t>82 comments on structural model</a:t>
            </a:r>
          </a:p>
          <a:p>
            <a:pPr lvl="1"/>
            <a:r>
              <a:rPr lang="en-US" sz="2400" dirty="0"/>
              <a:t>10 comments on the presentation of review materials</a:t>
            </a:r>
          </a:p>
          <a:p>
            <a:pPr lvl="1"/>
            <a:r>
              <a:rPr lang="en-US" sz="2400" dirty="0"/>
              <a:t>11 comments on terminology bindings, but all from FHIM team</a:t>
            </a:r>
          </a:p>
          <a:p>
            <a:pPr marL="190500" indent="-190500"/>
            <a:r>
              <a:rPr lang="en-US" sz="2400" dirty="0"/>
              <a:t>Received *no* partner comments on terminology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</p:spPr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Disposition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90500" indent="-190500"/>
            <a:r>
              <a:rPr lang="en-US" dirty="0"/>
              <a:t>Held six meetings directly with VHA respondents to discuss their comments</a:t>
            </a:r>
          </a:p>
          <a:p>
            <a:pPr marL="190500" indent="-190500"/>
            <a:r>
              <a:rPr lang="en-US" dirty="0"/>
              <a:t>Dedicated four weekly FHIMS IM Project meetings to Person comment adjudication</a:t>
            </a:r>
          </a:p>
          <a:p>
            <a:pPr marL="190500" indent="-190500"/>
            <a:r>
              <a:rPr lang="en-US" dirty="0"/>
              <a:t>74 comments found “persuasive” or “persuasive with mod”</a:t>
            </a:r>
          </a:p>
          <a:p>
            <a:pPr marL="190500" indent="-190500"/>
            <a:r>
              <a:rPr lang="en-US" dirty="0"/>
              <a:t>29 comments found “not persuasive”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</p:spPr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409700" y="304800"/>
            <a:ext cx="7886700" cy="776287"/>
          </a:xfrm>
          <a:ln/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1676400"/>
            <a:ext cx="7886700" cy="5422900"/>
          </a:xfrm>
          <a:ln/>
        </p:spPr>
        <p:txBody>
          <a:bodyPr/>
          <a:lstStyle/>
          <a:p>
            <a:pPr marL="190500" indent="-190500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FHIM Person model has been updated to reflect the comments and resulting discussions</a:t>
            </a:r>
          </a:p>
          <a:p>
            <a:pPr marL="190500" indent="-190500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We contend that the Person model is stronger and more mature because of the review process, and are grateful for the in-depth comments received</a:t>
            </a:r>
          </a:p>
          <a:p>
            <a:pPr lvl="1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Special thanks to Mr. Peter Rush from VA’s Veteran’s Relationship Management Program for his exceptionally thorough review.</a:t>
            </a:r>
          </a:p>
          <a:p>
            <a:pPr marL="190500" indent="-190500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Person domain is perhaps the most re-used part of the FHIM and therefore is the most nuanced because of competing use cases</a:t>
            </a:r>
          </a:p>
          <a:p>
            <a:pPr lvl="1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Future reviews are expected to take less time, in part due to experience gained in the Person review </a:t>
            </a:r>
            <a:r>
              <a:rPr lang="en-US" sz="2000" dirty="0" smtClean="0"/>
              <a:t>process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</p:spPr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Review of the Person domain spawned interest in fleshing out and reviewing the Provider domain (these domains were at one time combined but separated about two years ago</a:t>
            </a:r>
            <a:r>
              <a:rPr lang="en-US" sz="2400" dirty="0" smtClean="0"/>
              <a:t>).</a:t>
            </a:r>
            <a:endParaRPr lang="en-US" sz="2400" dirty="0"/>
          </a:p>
          <a:p>
            <a:pPr marL="190500" indent="-190500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We were disappointed in the lack of terminology related comments.  Future reviews will specifically request that agencies assign their terminologists to review the package.</a:t>
            </a:r>
          </a:p>
          <a:p>
            <a:pPr marL="190500" indent="-190500">
              <a:lnSpc>
                <a:spcPct val="7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We plan to initiate review of two more domains (Immunizations and Problems</a:t>
            </a:r>
            <a:r>
              <a:rPr lang="en-US" sz="2400" dirty="0" smtClean="0"/>
              <a:t>) this month (November).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6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534400" cy="1362075"/>
          </a:xfrm>
        </p:spPr>
        <p:txBody>
          <a:bodyPr/>
          <a:lstStyle/>
          <a:p>
            <a:r>
              <a:rPr lang="en-US" cap="none" dirty="0"/>
              <a:t>FHIM: Call for review of </a:t>
            </a:r>
            <a:r>
              <a:rPr lang="en-US" cap="none" dirty="0" smtClean="0"/>
              <a:t>domains –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 </a:t>
            </a:r>
            <a:r>
              <a:rPr lang="en-US" i="1" u="sng" cap="none" dirty="0"/>
              <a:t>Immunizations</a:t>
            </a:r>
            <a:r>
              <a:rPr lang="en-US" cap="none" dirty="0"/>
              <a:t> and </a:t>
            </a:r>
            <a:r>
              <a:rPr lang="en-US" i="1" u="sng" cap="none" dirty="0" smtClean="0"/>
              <a:t>Problems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9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0"/>
            <a:ext cx="7772400" cy="1362075"/>
          </a:xfrm>
        </p:spPr>
        <p:txBody>
          <a:bodyPr/>
          <a:lstStyle/>
          <a:p>
            <a:r>
              <a:rPr lang="en-US" cap="none" dirty="0"/>
              <a:t>FHIM: </a:t>
            </a:r>
            <a:r>
              <a:rPr lang="en-US" cap="none" dirty="0" smtClean="0"/>
              <a:t>Update </a:t>
            </a:r>
            <a:r>
              <a:rPr lang="en-US" cap="none" dirty="0"/>
              <a:t>on </a:t>
            </a:r>
            <a:r>
              <a:rPr lang="en-US" cap="none" dirty="0" smtClean="0"/>
              <a:t>Process </a:t>
            </a:r>
            <a:r>
              <a:rPr lang="en-US" cap="none" dirty="0"/>
              <a:t>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95842"/>
      </p:ext>
    </p:extLst>
  </p:cSld>
  <p:clrMapOvr>
    <a:masterClrMapping/>
  </p:clrMapOvr>
</p:sld>
</file>

<file path=ppt/theme/theme1.xml><?xml version="1.0" encoding="utf-8"?>
<a:theme xmlns:a="http://schemas.openxmlformats.org/drawingml/2006/main" name="FHA Template">
  <a:themeElements>
    <a:clrScheme name="Custom 1">
      <a:dk1>
        <a:srgbClr val="000000"/>
      </a:dk1>
      <a:lt1>
        <a:srgbClr val="FFFFFF"/>
      </a:lt1>
      <a:dk2>
        <a:srgbClr val="343370"/>
      </a:dk2>
      <a:lt2>
        <a:srgbClr val="808080"/>
      </a:lt2>
      <a:accent1>
        <a:srgbClr val="D2E2B4"/>
      </a:accent1>
      <a:accent2>
        <a:srgbClr val="608C2D"/>
      </a:accent2>
      <a:accent3>
        <a:srgbClr val="FFFFFF"/>
      </a:accent3>
      <a:accent4>
        <a:srgbClr val="000000"/>
      </a:accent4>
      <a:accent5>
        <a:srgbClr val="E5EED6"/>
      </a:accent5>
      <a:accent6>
        <a:srgbClr val="567E28"/>
      </a:accent6>
      <a:hlink>
        <a:srgbClr val="365D75"/>
      </a:hlink>
      <a:folHlink>
        <a:srgbClr val="B97A2C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 Template</Template>
  <TotalTime>11445</TotalTime>
  <Words>837</Words>
  <Application>Microsoft Office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FHA Template</vt:lpstr>
      <vt:lpstr>FHA Architecture and Modeling Workgroup Monthly Meeting  November 12, 2013</vt:lpstr>
      <vt:lpstr>Agenda</vt:lpstr>
      <vt:lpstr>FHIM: Results of Person Model Review</vt:lpstr>
      <vt:lpstr>Person Model Review</vt:lpstr>
      <vt:lpstr>Disposition</vt:lpstr>
      <vt:lpstr>Results</vt:lpstr>
      <vt:lpstr>Results (continued)</vt:lpstr>
      <vt:lpstr>FHIM: Call for review of domains –  Immunizations and Problems</vt:lpstr>
      <vt:lpstr>FHIM: Update on Process Guides</vt:lpstr>
      <vt:lpstr>Update on FHIM Process Guides</vt:lpstr>
      <vt:lpstr>FHIM: Support to S&amp;I Initiatives</vt:lpstr>
      <vt:lpstr>FHIM Integration with S&amp;I Framework</vt:lpstr>
      <vt:lpstr>The Role of the FHA Architecture Model (1)</vt:lpstr>
      <vt:lpstr>The Role of the FHA Architecture Model (2) Please discuss within your agency</vt:lpstr>
      <vt:lpstr>Status of Other FHA Activities</vt:lpstr>
      <vt:lpstr>Wrap Up</vt:lpstr>
    </vt:vector>
  </TitlesOfParts>
  <Company>Vangent,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Lidström, N. Håkan</dc:creator>
  <cp:lastModifiedBy>Meyer, Tracy</cp:lastModifiedBy>
  <cp:revision>221</cp:revision>
  <dcterms:created xsi:type="dcterms:W3CDTF">2012-09-17T17:13:15Z</dcterms:created>
  <dcterms:modified xsi:type="dcterms:W3CDTF">2013-11-08T22:12:46Z</dcterms:modified>
</cp:coreProperties>
</file>