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3" r:id="rId3"/>
  </p:sldMasterIdLst>
  <p:notesMasterIdLst>
    <p:notesMasterId r:id="rId20"/>
  </p:notesMasterIdLst>
  <p:sldIdLst>
    <p:sldId id="322" r:id="rId4"/>
    <p:sldId id="319" r:id="rId5"/>
    <p:sldId id="304" r:id="rId6"/>
    <p:sldId id="264" r:id="rId7"/>
    <p:sldId id="257" r:id="rId8"/>
    <p:sldId id="318" r:id="rId9"/>
    <p:sldId id="320" r:id="rId10"/>
    <p:sldId id="313" r:id="rId11"/>
    <p:sldId id="314" r:id="rId12"/>
    <p:sldId id="321" r:id="rId13"/>
    <p:sldId id="316" r:id="rId14"/>
    <p:sldId id="317" r:id="rId15"/>
    <p:sldId id="306" r:id="rId16"/>
    <p:sldId id="308" r:id="rId17"/>
    <p:sldId id="309" r:id="rId18"/>
    <p:sldId id="31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57" autoAdjust="0"/>
  </p:normalViewPr>
  <p:slideViewPr>
    <p:cSldViewPr>
      <p:cViewPr>
        <p:scale>
          <a:sx n="66" d="100"/>
          <a:sy n="66" d="100"/>
        </p:scale>
        <p:origin x="-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144A-F274-43BE-9F2B-6EB3500BE986}" type="datetimeFigureOut">
              <a:rPr lang="en-US" smtClean="0"/>
              <a:t>3/10/2015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BA76-EE9F-46D6-AA6F-6A825E67B8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7153E0B7-C869-4B4E-85D0-4C903913A55B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ver-B.jp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n-US" smtClean="0">
                <a:solidFill>
                  <a:srgbClr val="1D165A"/>
                </a:solidFill>
              </a:rPr>
              <a:t>Click to edit Master title style</a:t>
            </a:r>
            <a:endParaRPr>
              <a:solidFill>
                <a:srgbClr val="1D165A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3467555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14164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1D165A"/>
                </a:solidFill>
              </a:rPr>
              <a:t>Click to edit Master title style</a:t>
            </a:r>
            <a:endParaRPr dirty="0">
              <a:solidFill>
                <a:srgbClr val="1D165A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800" smtClean="0">
                <a:solidFill>
                  <a:srgbClr val="1D165A"/>
                </a:solidFill>
              </a:rPr>
              <a:t>Fifth level</a:t>
            </a:r>
            <a:endParaRPr sz="2800">
              <a:solidFill>
                <a:srgbClr val="1D165A"/>
              </a:solid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40CB1-A71C-40F1-9C75-AF9CEBDD0B56}" type="datetimeFigureOut">
              <a:rPr lang="en-US" smtClean="0"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487B-A0C8-46D4-A441-D99A688C9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8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971800"/>
            <a:ext cx="7772400" cy="762000"/>
          </a:xfrm>
        </p:spPr>
        <p:txBody>
          <a:bodyPr/>
          <a:lstStyle>
            <a:lvl1pPr algn="ctr">
              <a:defRPr sz="3200" spc="1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697912"/>
            <a:ext cx="6400800" cy="5334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143000" y="4556268"/>
            <a:ext cx="6858000" cy="777732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3619500" y="53181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1D165A"/>
                </a:solidFill>
                <a:latin typeface="Georgia"/>
                <a:ea typeface="ＭＳ Ｐゴシック" charset="-128"/>
                <a:cs typeface="Georgi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50984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069242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ver-B.jp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656664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0115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9889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C215487B-A0C8-46D4-A441-D99A688C909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  <p:sldLayoutId id="2147483677" r:id="rId4"/>
  </p:sldLayoutIdLst>
  <p:transition spd="med"/>
  <p:txStyles>
    <p:titleStyle>
      <a:lvl1pPr eaLnBrk="1" hangingPunct="1">
        <a:defRPr sz="2800" b="1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 eaLnBrk="1" hangingPunct="1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 eaLnBrk="1" hangingPunct="1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 eaLnBrk="1" hangingPunct="1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 eaLnBrk="1" hangingPunct="1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 eaLnBrk="1" hangingPunct="1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 kern="0"/>
              <a:pPr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990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 spd="med"/>
  <p:txStyles>
    <p:titleStyle>
      <a:lvl1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 kern="0"/>
              <a:pPr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64186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ransition spd="med"/>
  <p:txStyles>
    <p:titleStyle>
      <a:lvl1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31242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Health Information Modeling WG</a:t>
            </a:r>
            <a:endParaRPr lang="en-US" sz="2800" dirty="0">
              <a:solidFill>
                <a:srgbClr val="002060"/>
              </a:solidFill>
              <a:ea typeface="+mj-ea"/>
            </a:endParaRPr>
          </a:p>
        </p:txBody>
      </p:sp>
      <p:sp>
        <p:nvSpPr>
          <p:cNvPr id="23555" name="Subtitle 6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533400"/>
          </a:xfrm>
        </p:spPr>
        <p:txBody>
          <a:bodyPr/>
          <a:lstStyle/>
          <a:p>
            <a:r>
              <a:rPr lang="en-US" altLang="en-US" b="1" dirty="0" smtClean="0">
                <a:latin typeface="Georgia" pitchFamily="18" charset="0"/>
                <a:cs typeface="Georgia" pitchFamily="18" charset="0"/>
              </a:rPr>
              <a:t>March 10, 2015</a:t>
            </a:r>
            <a:endParaRPr lang="en-US" altLang="en-US" b="1" dirty="0">
              <a:latin typeface="Georgia" pitchFamily="18" charset="0"/>
              <a:cs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06127"/>
      </p:ext>
    </p:extLst>
  </p:cSld>
  <p:clrMapOvr>
    <a:masterClrMapping/>
  </p:clrMapOvr>
  <p:transition advClick="0" advTm="427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/>
                </a:solidFill>
              </a:rPr>
              <a:t>FHIR DSTU </a:t>
            </a:r>
            <a:r>
              <a:rPr lang="en-US" b="0" dirty="0" smtClean="0">
                <a:solidFill>
                  <a:schemeClr val="accent1"/>
                </a:solidFill>
              </a:rPr>
              <a:t>Ballot</a:t>
            </a:r>
            <a:r>
              <a:rPr lang="en-US" sz="2000" b="0" dirty="0" smtClean="0">
                <a:solidFill>
                  <a:schemeClr val="accent1"/>
                </a:solidFill>
              </a:rPr>
              <a:t>…</a:t>
            </a:r>
            <a:r>
              <a:rPr lang="en-US" sz="2000" b="0" i="1" dirty="0" smtClean="0">
                <a:solidFill>
                  <a:schemeClr val="accent1"/>
                </a:solidFill>
              </a:rPr>
              <a:t>continued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5105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Ballot signup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Cl</a:t>
            </a:r>
            <a:r>
              <a:rPr lang="en-US" sz="2400" b="1" dirty="0" smtClean="0">
                <a:solidFill>
                  <a:schemeClr val="accent1"/>
                </a:solidFill>
              </a:rPr>
              <a:t>oses 4/2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Review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Starts 4/3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Ends 5/4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Ballot reconciliation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Starts at the HL7 WMG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7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chemeClr val="accent1"/>
                </a:solidFill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FHIM2FHIR Transformation </a:t>
            </a:r>
            <a:r>
              <a:rPr lang="en-US" altLang="en-US" b="0" dirty="0" smtClean="0">
                <a:solidFill>
                  <a:schemeClr val="accent1"/>
                </a:solidFill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Update -1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001000" cy="5105400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Extend HAPI FHIR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Initial solution to extend HAPI is underway to support a UML to HAPI transformation.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 Initially auto-generate profiles as XSL as input to HAPI FHIR </a:t>
            </a: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API (Java)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Eventually XML will be auto-generated from FHIM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Incorporate 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FHIR Terminology extensions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The expected terminology extensions have fallen short of expectations limiting our ability to start working on this functionality.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We will instead start to focus on generating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FHIR </a:t>
            </a:r>
            <a:r>
              <a:rPr lang="en-US" sz="24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extensions </a:t>
            </a: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from FHIM classes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0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chemeClr val="accent1"/>
                </a:solidFill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FHIM2FHIR Transformation </a:t>
            </a:r>
            <a:r>
              <a:rPr lang="en-US" altLang="en-US" b="0" dirty="0" smtClean="0">
                <a:solidFill>
                  <a:schemeClr val="accent1"/>
                </a:solidFill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Update -2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5105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Generate 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from FHIM conformance and coded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FHIR resources allow extensions</a:t>
            </a:r>
          </a:p>
          <a:p>
            <a:pPr lvl="2">
              <a:buFont typeface="Arial" panose="020B0604020202020204" pitchFamily="34" charset="0"/>
              <a:buChar char="−"/>
            </a:pP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FHIM can provide detailed definitions for extensions shared by  US and Federal partners</a:t>
            </a:r>
          </a:p>
          <a:p>
            <a:pPr marL="914400" lvl="2" indent="0">
              <a:buNone/>
            </a:pP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Publish 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FHIR resource artifacts for a Use case exchange defined in the FHIM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Currently planning to use the FHIM to model the </a:t>
            </a: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Vital 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Signs and generate the corresponding FHIR </a:t>
            </a: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profiles (including extension, if needed).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11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imag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" y="207615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2" descr="imag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6256"/>
            <a:ext cx="9142884" cy="15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1341686" y="218501"/>
            <a:ext cx="7802314" cy="685800"/>
          </a:xfrm>
        </p:spPr>
        <p:txBody>
          <a:bodyPr lIns="32144" tIns="32144" rIns="32144" bIns="32144" anchor="ctr"/>
          <a:lstStyle/>
          <a:p>
            <a:pPr algn="l" defTabSz="400706"/>
            <a:r>
              <a:rPr lang="en-US" altLang="en-US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/>
            </a:r>
            <a:br>
              <a:rPr lang="en-US" altLang="en-US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</a:br>
            <a:r>
              <a:rPr lang="en-US" altLang="en-US" b="0" dirty="0" smtClean="0">
                <a:solidFill>
                  <a:schemeClr val="accent1"/>
                </a:solidFill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FHIM2FHIR </a:t>
            </a:r>
            <a:r>
              <a:rPr lang="en-US" altLang="en-US" b="0" dirty="0">
                <a:solidFill>
                  <a:schemeClr val="accent1"/>
                </a:solidFill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Transformation Update </a:t>
            </a:r>
            <a:r>
              <a:rPr lang="en-US" altLang="en-US" b="0" dirty="0" smtClean="0">
                <a:solidFill>
                  <a:schemeClr val="accent1"/>
                </a:solidFill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-3</a:t>
            </a:r>
            <a:endParaRPr lang="en-US" altLang="en-US" sz="2400" b="0" dirty="0" smtClean="0">
              <a:solidFill>
                <a:schemeClr val="accent1"/>
              </a:solidFill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0285" y="1383272"/>
            <a:ext cx="7802314" cy="4419079"/>
          </a:xfrm>
        </p:spPr>
        <p:txBody>
          <a:bodyPr lIns="32144" tIns="32144" rIns="32144" bIns="32144" anchor="t"/>
          <a:lstStyle/>
          <a:p>
            <a:pPr defTabSz="642915">
              <a:spcBef>
                <a:spcPts val="422"/>
              </a:spcBef>
              <a:buSzPct val="77000"/>
            </a:pP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Microsoft .NET 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Support - The 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FHIR Management group 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has developed a series of solutions supporting FHIR for the .NET 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platform (https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://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github.com/ewoutkramer/fhir-net-api)</a:t>
            </a:r>
          </a:p>
          <a:p>
            <a:pPr lvl="1" indent="-342900" defTabSz="642915">
              <a:spcBef>
                <a:spcPts val="422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The 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current solution takes in a FHIR 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profile XML (conforming to the FHIR profile XSD) rather than the equivalent spreadsheet</a:t>
            </a:r>
          </a:p>
          <a:p>
            <a:pPr lvl="1" indent="-342900" defTabSz="642915">
              <a:spcBef>
                <a:spcPts val="422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We 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hope to leverage the tooling to provide a .NET solution for the FHIM exchanges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  <a:ea typeface="Georgia" pitchFamily="18" charset="0"/>
                <a:cs typeface="Georgia" pitchFamily="18" charset="0"/>
                <a:sym typeface="Georgia" pitchFamily="18" charset="0"/>
              </a:rPr>
              <a:t>.</a:t>
            </a:r>
          </a:p>
          <a:p>
            <a:pPr lvl="1" indent="-342900" defTabSz="642915">
              <a:spcBef>
                <a:spcPts val="422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  <a:sym typeface="Georgia" pitchFamily="18" charset="0"/>
              </a:rPr>
              <a:t>Leverage Microsoft RESTful service support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for resource retrieval and persistence</a:t>
            </a:r>
            <a:endParaRPr lang="en-US" altLang="en-US" sz="2400" dirty="0" smtClean="0">
              <a:solidFill>
                <a:schemeClr val="accent1"/>
              </a:solidFill>
              <a:latin typeface="Calibri" panose="020F0502020204030204" pitchFamily="34" charset="0"/>
              <a:sym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4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347826" y="0"/>
            <a:ext cx="7803431" cy="1518047"/>
          </a:xfrm>
        </p:spPr>
        <p:txBody>
          <a:bodyPr tIns="32146" bIns="32146"/>
          <a:lstStyle/>
          <a:p>
            <a:pPr algn="l" eaLnBrk="1"/>
            <a:r>
              <a:rPr lang="en-US" altLang="en-US" b="0" dirty="0" smtClean="0">
                <a:solidFill>
                  <a:schemeClr val="accent1"/>
                </a:solidFill>
              </a:rPr>
              <a:t>Straw Poll 1: </a:t>
            </a:r>
            <a:r>
              <a:rPr lang="en-US" altLang="en-US" b="0" dirty="0" smtClean="0">
                <a:solidFill>
                  <a:schemeClr val="accent1"/>
                </a:solidFill>
              </a:rPr>
              <a:t>FHIR </a:t>
            </a:r>
            <a:r>
              <a:rPr lang="en-US" altLang="en-US" b="0" dirty="0" smtClean="0">
                <a:solidFill>
                  <a:schemeClr val="accent1"/>
                </a:solidFill>
              </a:rPr>
              <a:t>Implementation Planning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03431" cy="4419079"/>
          </a:xfrm>
        </p:spPr>
        <p:txBody>
          <a:bodyPr tIns="32146" bIns="32146"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In order to better understand general FHIR usage, we would appreciate if everyone to could participate in a straw poll on your agencies plans for FHIR</a:t>
            </a: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600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514350" indent="-514350">
              <a:spcBef>
                <a:spcPct val="0"/>
              </a:spcBef>
              <a:buFont typeface="+mj-lt"/>
              <a:buAutoNum type="alphaUcPeriod"/>
            </a:pP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Already </a:t>
            </a:r>
            <a:r>
              <a:rPr lang="en-US" altLang="en-US" sz="2600" dirty="0">
                <a:solidFill>
                  <a:schemeClr val="accent1"/>
                </a:solidFill>
                <a:latin typeface="Calibri" panose="020F0502020204030204" pitchFamily="34" charset="0"/>
              </a:rPr>
              <a:t>implementing </a:t>
            </a: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FHIR</a:t>
            </a:r>
          </a:p>
          <a:p>
            <a:pPr marL="514350" indent="-514350">
              <a:spcBef>
                <a:spcPct val="0"/>
              </a:spcBef>
              <a:buFont typeface="+mj-lt"/>
              <a:buAutoNum type="alphaUcPeriod"/>
            </a:pP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We </a:t>
            </a: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plan on implementing FHIR </a:t>
            </a:r>
            <a:endParaRPr lang="en-US" altLang="en-US" sz="2600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1073150" lvl="1" indent="-514350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We 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will start in the next 12 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months</a:t>
            </a:r>
          </a:p>
          <a:p>
            <a:pPr marL="1073150" lvl="1" indent="-514350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We 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will start 1 to 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years</a:t>
            </a:r>
          </a:p>
          <a:p>
            <a:pPr marL="514350" indent="-514350">
              <a:spcBef>
                <a:spcPct val="0"/>
              </a:spcBef>
              <a:buFont typeface="+mj-lt"/>
              <a:buAutoNum type="alphaUcPeriod"/>
            </a:pP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We </a:t>
            </a: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have no plans but do expect to use </a:t>
            </a: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FHIR</a:t>
            </a:r>
          </a:p>
          <a:p>
            <a:pPr marL="514350" indent="-514350">
              <a:spcBef>
                <a:spcPct val="0"/>
              </a:spcBef>
              <a:buFont typeface="+mj-lt"/>
              <a:buAutoNum type="alphaUcPeriod"/>
            </a:pP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We </a:t>
            </a: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will not leverage FHIR for the foreseeable future</a:t>
            </a:r>
          </a:p>
        </p:txBody>
      </p:sp>
    </p:spTree>
    <p:extLst>
      <p:ext uri="{BB962C8B-B14F-4D97-AF65-F5344CB8AC3E}">
        <p14:creationId xmlns:p14="http://schemas.microsoft.com/office/powerpoint/2010/main" val="38000691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1340569" y="0"/>
            <a:ext cx="7803431" cy="1518047"/>
          </a:xfrm>
        </p:spPr>
        <p:txBody>
          <a:bodyPr tIns="32146" bIns="32146"/>
          <a:lstStyle/>
          <a:p>
            <a:pPr algn="l" eaLnBrk="1"/>
            <a:r>
              <a:rPr lang="en-US" altLang="en-US" b="0" dirty="0" smtClean="0">
                <a:solidFill>
                  <a:schemeClr val="accent1"/>
                </a:solidFill>
              </a:rPr>
              <a:t>Straw poll 2: </a:t>
            </a:r>
            <a:r>
              <a:rPr lang="en-US" altLang="en-US" b="0" dirty="0" smtClean="0">
                <a:solidFill>
                  <a:schemeClr val="accent1"/>
                </a:solidFill>
              </a:rPr>
              <a:t>FHIR </a:t>
            </a:r>
            <a:r>
              <a:rPr lang="en-US" altLang="en-US" b="0" dirty="0" smtClean="0">
                <a:solidFill>
                  <a:schemeClr val="accent1"/>
                </a:solidFill>
              </a:rPr>
              <a:t>Implementation Needs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03431" cy="4419079"/>
          </a:xfrm>
        </p:spPr>
        <p:txBody>
          <a:bodyPr tIns="32146" bIns="32146"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As part of our FHIR implementation we plan to do the following</a:t>
            </a: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600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357175" indent="-357175">
              <a:spcBef>
                <a:spcPct val="0"/>
              </a:spcBef>
              <a:buFontTx/>
              <a:buAutoNum type="alphaUcPeriod"/>
            </a:pPr>
            <a:r>
              <a:rPr lang="en-US" altLang="en-US" sz="2600" dirty="0">
                <a:solidFill>
                  <a:schemeClr val="accent1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existing FHIR resources </a:t>
            </a:r>
            <a:r>
              <a:rPr lang="en-US" altLang="en-US" sz="2600" dirty="0">
                <a:solidFill>
                  <a:schemeClr val="accent1"/>
                </a:solidFill>
                <a:latin typeface="Calibri" panose="020F0502020204030204" pitchFamily="34" charset="0"/>
              </a:rPr>
              <a:t>and profiles </a:t>
            </a: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“as is”</a:t>
            </a:r>
          </a:p>
          <a:p>
            <a:pPr marL="357175" indent="-357175">
              <a:spcBef>
                <a:spcPct val="0"/>
              </a:spcBef>
              <a:buFontTx/>
              <a:buAutoNum type="alphaUcPeriod"/>
            </a:pP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Develop new FHIR resource definitions</a:t>
            </a:r>
          </a:p>
          <a:p>
            <a:pPr marL="357175" indent="-357175">
              <a:spcBef>
                <a:spcPct val="0"/>
              </a:spcBef>
              <a:buFontTx/>
              <a:buAutoNum type="alphaUcPeriod"/>
            </a:pP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Develop additional FHIR profiles</a:t>
            </a:r>
          </a:p>
          <a:p>
            <a:pPr marL="1073150" lvl="1" indent="-514350">
              <a:spcBef>
                <a:spcPct val="0"/>
              </a:spcBef>
              <a:buFont typeface="+mj-lt"/>
              <a:buAutoNum type="arabicParenR"/>
            </a:pP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Constrain existing FHIR resources</a:t>
            </a:r>
          </a:p>
          <a:p>
            <a:pPr marL="1073150" lvl="1" indent="-514350">
              <a:spcBef>
                <a:spcPct val="0"/>
              </a:spcBef>
              <a:buFont typeface="+mj-lt"/>
              <a:buAutoNum type="arabicParenR"/>
            </a:pP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Extend existing FHIR resources</a:t>
            </a:r>
          </a:p>
        </p:txBody>
      </p:sp>
    </p:spTree>
    <p:extLst>
      <p:ext uri="{BB962C8B-B14F-4D97-AF65-F5344CB8AC3E}">
        <p14:creationId xmlns:p14="http://schemas.microsoft.com/office/powerpoint/2010/main" val="2737625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340569" y="10886"/>
            <a:ext cx="7803431" cy="1518047"/>
          </a:xfrm>
        </p:spPr>
        <p:txBody>
          <a:bodyPr tIns="32146" bIns="32146"/>
          <a:lstStyle/>
          <a:p>
            <a:pPr algn="l" eaLnBrk="1"/>
            <a:r>
              <a:rPr lang="en-US" altLang="en-US" b="0" dirty="0" smtClean="0">
                <a:solidFill>
                  <a:schemeClr val="accent1"/>
                </a:solidFill>
              </a:rPr>
              <a:t>Straw poll 3: </a:t>
            </a:r>
            <a:r>
              <a:rPr lang="en-US" altLang="en-US" b="0" dirty="0" smtClean="0">
                <a:solidFill>
                  <a:schemeClr val="accent1"/>
                </a:solidFill>
              </a:rPr>
              <a:t>Implementation </a:t>
            </a:r>
            <a:r>
              <a:rPr lang="en-US" altLang="en-US" b="0" dirty="0" smtClean="0">
                <a:solidFill>
                  <a:schemeClr val="accent1"/>
                </a:solidFill>
              </a:rPr>
              <a:t>Platform and Collaboration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03431" cy="4419079"/>
          </a:xfrm>
        </p:spPr>
        <p:txBody>
          <a:bodyPr tIns="32146" bIns="32146"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We will use the following technologies for </a:t>
            </a: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FHIR:</a:t>
            </a:r>
            <a:endParaRPr lang="en-US" altLang="en-US" sz="2600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318109" indent="-318109">
              <a:spcBef>
                <a:spcPct val="0"/>
              </a:spcBef>
              <a:buFontTx/>
              <a:buAutoNum type="alphaUcPeriod"/>
            </a:pPr>
            <a:r>
              <a:rPr lang="en-US" alt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Java/Apache</a:t>
            </a:r>
          </a:p>
          <a:p>
            <a:pPr marL="318109" indent="-318109">
              <a:spcBef>
                <a:spcPct val="0"/>
              </a:spcBef>
              <a:buFontTx/>
              <a:buAutoNum type="alphaUcPeriod"/>
            </a:pP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Microsoft.NET</a:t>
            </a:r>
          </a:p>
          <a:p>
            <a:pPr marL="318109" indent="-318109">
              <a:spcBef>
                <a:spcPct val="0"/>
              </a:spcBef>
              <a:buFontTx/>
              <a:buAutoNum type="alphaUcPeriod"/>
            </a:pPr>
            <a:endParaRPr lang="en-US" altLang="en-US" sz="2400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As part of our FHIR implementation we </a:t>
            </a:r>
            <a:r>
              <a:rPr lang="en-US" alt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are:</a:t>
            </a:r>
            <a:endParaRPr lang="en-US" altLang="en-US" sz="2600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318109" indent="-318109">
              <a:spcBef>
                <a:spcPct val="0"/>
              </a:spcBef>
              <a:buFontTx/>
              <a:buAutoNum type="alphaUcPeriod"/>
            </a:pPr>
            <a:r>
              <a:rPr lang="en-US" alt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Interested in collaborating to develop share FHIR solutions </a:t>
            </a:r>
          </a:p>
          <a:p>
            <a:pPr marL="1016000" lvl="1" indent="-457200">
              <a:spcBef>
                <a:spcPct val="0"/>
              </a:spcBef>
              <a:buFont typeface="+mj-lt"/>
              <a:buAutoNum type="arabicParenR"/>
            </a:pPr>
            <a:r>
              <a:rPr lang="en-US" altLang="en-US" sz="22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Open source</a:t>
            </a:r>
          </a:p>
          <a:p>
            <a:pPr marL="1016000" lvl="1" indent="-457200">
              <a:spcBef>
                <a:spcPct val="0"/>
              </a:spcBef>
              <a:buFont typeface="+mj-lt"/>
              <a:buAutoNum type="arabicParenR"/>
            </a:pPr>
            <a:r>
              <a:rPr lang="en-US" altLang="en-US" sz="22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Reference implementation</a:t>
            </a:r>
          </a:p>
          <a:p>
            <a:pPr marL="318109" indent="-318109">
              <a:spcBef>
                <a:spcPct val="0"/>
              </a:spcBef>
              <a:buFontTx/>
              <a:buAutoNum type="alphaUcPeriod"/>
            </a:pPr>
            <a:r>
              <a:rPr lang="en-US" alt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Not interested in collaborating </a:t>
            </a:r>
          </a:p>
        </p:txBody>
      </p:sp>
    </p:spTree>
    <p:extLst>
      <p:ext uri="{BB962C8B-B14F-4D97-AF65-F5344CB8AC3E}">
        <p14:creationId xmlns:p14="http://schemas.microsoft.com/office/powerpoint/2010/main" val="372680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idx="4294967295"/>
          </p:nvPr>
        </p:nvSpPr>
        <p:spPr>
          <a:xfrm>
            <a:off x="1524000" y="152399"/>
            <a:ext cx="76962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200">
                <a:solidFill>
                  <a:srgbClr val="013F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13F80"/>
                </a:solidFill>
              </a:rPr>
              <a:t>AGENDA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4294967295"/>
          </p:nvPr>
        </p:nvSpPr>
        <p:spPr>
          <a:xfrm>
            <a:off x="838200" y="1600200"/>
            <a:ext cx="7620000" cy="411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3914" lvl="0" indent="-293914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Welcome and </a:t>
            </a:r>
            <a:r>
              <a:rPr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Roll </a:t>
            </a:r>
            <a:r>
              <a:rPr sz="2600" dirty="0">
                <a:solidFill>
                  <a:schemeClr val="accent1"/>
                </a:solidFill>
                <a:latin typeface="Calibri" panose="020F0502020204030204" pitchFamily="34" charset="0"/>
              </a:rPr>
              <a:t>Call</a:t>
            </a:r>
          </a:p>
          <a:p>
            <a:pPr marL="293914" lvl="0" indent="-293914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accent1"/>
                </a:solidFill>
                <a:latin typeface="Calibri" panose="020F0502020204030204" pitchFamily="34" charset="0"/>
              </a:rPr>
              <a:t>Terminology Modeling </a:t>
            </a:r>
            <a:r>
              <a:rPr 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Update</a:t>
            </a:r>
          </a:p>
          <a:p>
            <a:pPr marL="293914" lvl="0" indent="-293914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FHIM </a:t>
            </a:r>
            <a:r>
              <a:rPr lang="en-US" sz="2600" dirty="0">
                <a:solidFill>
                  <a:schemeClr val="accent1"/>
                </a:solidFill>
                <a:latin typeface="Calibri" panose="020F0502020204030204" pitchFamily="34" charset="0"/>
              </a:rPr>
              <a:t>Support for FHIR </a:t>
            </a:r>
            <a:r>
              <a:rPr 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Update</a:t>
            </a:r>
          </a:p>
          <a:p>
            <a:pPr marL="293914" lvl="0" indent="-293914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CCDA </a:t>
            </a:r>
            <a:r>
              <a:rPr lang="en-US" sz="2600" dirty="0">
                <a:solidFill>
                  <a:schemeClr val="accent1"/>
                </a:solidFill>
                <a:latin typeface="Calibri" panose="020F0502020204030204" pitchFamily="34" charset="0"/>
              </a:rPr>
              <a:t>to FHIM Mapping </a:t>
            </a:r>
            <a:r>
              <a:rPr 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Results</a:t>
            </a:r>
            <a:endParaRPr lang="en-US" sz="2600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293914" lvl="0" indent="-293914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accent1"/>
                </a:solidFill>
                <a:latin typeface="Calibri" panose="020F0502020204030204" pitchFamily="34" charset="0"/>
              </a:rPr>
              <a:t>Review of Vital Signs Domain Prior to Distribution to Federal Partners for Review/Validation (Tentative</a:t>
            </a:r>
            <a:r>
              <a:rPr lang="en-US" sz="26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)</a:t>
            </a:r>
          </a:p>
          <a:p>
            <a:pPr marL="293914" lvl="0" indent="-293914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accent1"/>
                </a:solidFill>
                <a:latin typeface="Calibri" panose="020F0502020204030204" pitchFamily="34" charset="0"/>
              </a:rPr>
              <a:t>Wrap-up, Review of Action Items</a:t>
            </a:r>
          </a:p>
          <a:p>
            <a:pPr marL="293914" lvl="0" indent="-293914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endParaRPr lang="en-US" sz="2600" dirty="0">
              <a:latin typeface="Calibri" panose="020F0502020204030204" pitchFamily="34" charset="0"/>
            </a:endParaRPr>
          </a:p>
          <a:p>
            <a:pPr marL="293914" lvl="0" indent="-293914">
              <a:spcBef>
                <a:spcPts val="500"/>
              </a:spcBef>
              <a:buChar char="•"/>
              <a:defRPr sz="1800">
                <a:solidFill>
                  <a:srgbClr val="000000"/>
                </a:solidFill>
              </a:defRPr>
            </a:pPr>
            <a:endParaRPr sz="2600" dirty="0">
              <a:solidFill>
                <a:srgbClr val="1D165A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ker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83287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Overview of FHIM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Mapping/Validation Process -1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7620000" cy="5105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Ensure FHIM meets  information exchange requirements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Federal partners – direct participation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S&amp;I Framework Initiatives</a:t>
            </a:r>
          </a:p>
          <a:p>
            <a:pPr lvl="2">
              <a:buFont typeface="Arial" panose="020B0604020202020204" pitchFamily="34" charset="0"/>
              <a:buChar char="−"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Analysis of HL7 FHIR profiles/implementation guides for: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Data Access Framework (DAF)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Clinical Quality Framework  (CQF)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Structured Data Capture (</a:t>
            </a: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SDC)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Completed </a:t>
            </a: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so far mapping to: LRI, LOI, DS4P, CI, LCC, PD. QH, TOC</a:t>
            </a:r>
          </a:p>
          <a:p>
            <a:pPr lvl="2">
              <a:buFont typeface="Arial" panose="020B0604020202020204" pitchFamily="34" charset="0"/>
              <a:buChar char="−"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Under way: 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eLTSS (FHIM Care Plan modeling),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DPROV,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PDMP</a:t>
            </a:r>
          </a:p>
        </p:txBody>
      </p:sp>
    </p:spTree>
    <p:extLst>
      <p:ext uri="{BB962C8B-B14F-4D97-AF65-F5344CB8AC3E}">
        <p14:creationId xmlns:p14="http://schemas.microsoft.com/office/powerpoint/2010/main" val="4064281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Overview of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FHIM Mapping/Validation Process - 2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7620000" cy="5105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Ensure FHIM meets  information exchange requirements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Interoperability Standards provide broad guidelines:</a:t>
            </a:r>
          </a:p>
          <a:p>
            <a:pPr lvl="2">
              <a:buFont typeface="Arial" panose="020B0604020202020204" pitchFamily="34" charset="0"/>
              <a:buChar char="−"/>
            </a:pP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HL7 Version 2</a:t>
            </a:r>
          </a:p>
          <a:p>
            <a:pPr lvl="2">
              <a:buFont typeface="Arial" panose="020B0604020202020204" pitchFamily="34" charset="0"/>
              <a:buChar char="−"/>
            </a:pP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HL Version 3</a:t>
            </a:r>
          </a:p>
          <a:p>
            <a:pPr lvl="2">
              <a:buFont typeface="Arial" panose="020B0604020202020204" pitchFamily="34" charset="0"/>
              <a:buChar char="−"/>
            </a:pP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HL7 CDA R2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Meaningful Use Requirements and associated implementation guides</a:t>
            </a:r>
          </a:p>
          <a:p>
            <a:pPr lvl="2">
              <a:buFont typeface="Arial" panose="020B0604020202020204" pitchFamily="34" charset="0"/>
              <a:buChar char="−"/>
            </a:pP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Consolidated CDA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Release 1.1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Release 2.0 </a:t>
            </a:r>
          </a:p>
          <a:p>
            <a:pPr lvl="4"/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New template versions</a:t>
            </a:r>
          </a:p>
        </p:txBody>
      </p:sp>
    </p:spTree>
    <p:extLst>
      <p:ext uri="{BB962C8B-B14F-4D97-AF65-F5344CB8AC3E}">
        <p14:creationId xmlns:p14="http://schemas.microsoft.com/office/powerpoint/2010/main" val="851710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FHIM Validation Update: MU2 and C-CDA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620000" cy="5105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Meaningful Use Stage 2/2014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Data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Terminology </a:t>
            </a:r>
          </a:p>
          <a:p>
            <a:pPr lvl="2">
              <a:buFont typeface="Arial" panose="020B0604020202020204" pitchFamily="34" charset="0"/>
              <a:buChar char="−"/>
            </a:pPr>
            <a:r>
              <a:rPr lang="en-US" sz="2000" dirty="0" smtClean="0">
                <a:solidFill>
                  <a:schemeClr val="accent1"/>
                </a:solidFill>
              </a:rPr>
              <a:t>SNOME-CT, LOINC, UCUM, RxNorm, CPT-4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Templates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Constraints applied to the CDA R2 documents, sections, and entries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Testable constraints intended to support MU2</a:t>
            </a:r>
          </a:p>
          <a:p>
            <a:pPr lvl="2">
              <a:buFont typeface="Arial" panose="020B0604020202020204" pitchFamily="34" charset="0"/>
              <a:buChar char="−"/>
            </a:pPr>
            <a:r>
              <a:rPr lang="en-US" sz="2000" dirty="0" smtClean="0">
                <a:solidFill>
                  <a:schemeClr val="accent1"/>
                </a:solidFill>
              </a:rPr>
              <a:t>SHALL</a:t>
            </a:r>
          </a:p>
          <a:p>
            <a:pPr lvl="2">
              <a:buFont typeface="Arial" panose="020B0604020202020204" pitchFamily="34" charset="0"/>
              <a:buChar char="−"/>
            </a:pPr>
            <a:r>
              <a:rPr lang="en-US" sz="2000" dirty="0" smtClean="0">
                <a:solidFill>
                  <a:schemeClr val="accent1"/>
                </a:solidFill>
              </a:rPr>
              <a:t>SHOULD</a:t>
            </a:r>
          </a:p>
          <a:p>
            <a:pPr lvl="2">
              <a:buFont typeface="Arial" panose="020B0604020202020204" pitchFamily="34" charset="0"/>
              <a:buChar char="−"/>
            </a:pPr>
            <a:r>
              <a:rPr lang="en-US" sz="2000" dirty="0" smtClean="0">
                <a:solidFill>
                  <a:schemeClr val="accent1"/>
                </a:solidFill>
              </a:rPr>
              <a:t>Vocabulary constraints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Value Set bindings (STATIC, </a:t>
            </a:r>
            <a:r>
              <a:rPr lang="en-US" sz="2000" i="1" dirty="0" smtClean="0">
                <a:solidFill>
                  <a:schemeClr val="accent1"/>
                </a:solidFill>
              </a:rPr>
              <a:t>DYNAMIC</a:t>
            </a:r>
            <a:r>
              <a:rPr lang="en-US" sz="2000" dirty="0" smtClean="0">
                <a:solidFill>
                  <a:schemeClr val="accent1"/>
                </a:solidFill>
              </a:rPr>
              <a:t> keywords)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1"/>
                </a:solidFill>
              </a:rPr>
              <a:t>Mapping </a:t>
            </a:r>
            <a:r>
              <a:rPr lang="en-US" b="0" dirty="0" smtClean="0">
                <a:solidFill>
                  <a:schemeClr val="accent1"/>
                </a:solidFill>
              </a:rPr>
              <a:t>Summary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5105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Added </a:t>
            </a:r>
            <a:r>
              <a:rPr lang="en-US" sz="2400" dirty="0" smtClean="0">
                <a:solidFill>
                  <a:schemeClr val="accent1"/>
                </a:solidFill>
              </a:rPr>
              <a:t>an additional context code for diagnosis to support 6 templates using the current FHIM Diagnosis class: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"</a:t>
            </a:r>
            <a:r>
              <a:rPr lang="en-US" sz="2000" dirty="0">
                <a:solidFill>
                  <a:schemeClr val="accent1"/>
                </a:solidFill>
              </a:rPr>
              <a:t>59769-0" </a:t>
            </a:r>
            <a:r>
              <a:rPr lang="en-US" sz="2000" dirty="0" smtClean="0">
                <a:solidFill>
                  <a:schemeClr val="accent1"/>
                </a:solidFill>
              </a:rPr>
              <a:t>Post-procedure diagnosis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"11535-2" Hospital discharge </a:t>
            </a:r>
            <a:r>
              <a:rPr lang="en-US" sz="2000" dirty="0" smtClean="0">
                <a:solidFill>
                  <a:schemeClr val="accent1"/>
                </a:solidFill>
              </a:rPr>
              <a:t>diagnosis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"46241-6" Admission </a:t>
            </a:r>
            <a:r>
              <a:rPr lang="en-US" sz="2000" dirty="0" smtClean="0">
                <a:solidFill>
                  <a:schemeClr val="accent1"/>
                </a:solidFill>
              </a:rPr>
              <a:t>diagnosis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"29308-4" Diagnosis </a:t>
            </a:r>
            <a:r>
              <a:rPr lang="en-US" sz="2000" dirty="0" smtClean="0">
                <a:solidFill>
                  <a:schemeClr val="accent1"/>
                </a:solidFill>
              </a:rPr>
              <a:t>(Encounter </a:t>
            </a:r>
            <a:r>
              <a:rPr lang="en-US" sz="2000" dirty="0">
                <a:solidFill>
                  <a:schemeClr val="accent1"/>
                </a:solidFill>
              </a:rPr>
              <a:t>Diagnosis </a:t>
            </a:r>
            <a:r>
              <a:rPr lang="en-US" sz="2000" dirty="0" smtClean="0">
                <a:solidFill>
                  <a:schemeClr val="accent1"/>
                </a:solidFill>
              </a:rPr>
              <a:t>template)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"10219-4" Preoperative Diagnosis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"10218-6" Postoperative Diagnosis 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23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 idx="4294967295"/>
          </p:nvPr>
        </p:nvSpPr>
        <p:spPr>
          <a:xfrm>
            <a:off x="990600" y="2286000"/>
            <a:ext cx="7696200" cy="1447800"/>
          </a:xfrm>
        </p:spPr>
        <p:txBody>
          <a:bodyPr/>
          <a:lstStyle>
            <a:lvl1pPr algn="ctr">
              <a:defRPr sz="6600"/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HL7 Fast Health Interoperable Resources (FHIR</a:t>
            </a:r>
            <a:r>
              <a:rPr lang="en-US" sz="2800" dirty="0" smtClean="0">
                <a:solidFill>
                  <a:schemeClr val="accent1"/>
                </a:solidFill>
              </a:rPr>
              <a:t>)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500" dirty="0">
                <a:solidFill>
                  <a:srgbClr val="C00000"/>
                </a:solidFill>
              </a:rPr>
              <a:t>Content </a:t>
            </a:r>
            <a:r>
              <a:rPr lang="en-US" sz="2500" dirty="0" smtClean="0">
                <a:solidFill>
                  <a:srgbClr val="C00000"/>
                </a:solidFill>
              </a:rPr>
              <a:t>Validation/Analysis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019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1"/>
                </a:solidFill>
              </a:rPr>
              <a:t>FHIR Resources</a:t>
            </a:r>
            <a:endParaRPr lang="en-US" b="0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72029"/>
            <a:ext cx="769619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8806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143000"/>
          </a:xfrm>
        </p:spPr>
        <p:txBody>
          <a:bodyPr/>
          <a:lstStyle/>
          <a:p>
            <a:r>
              <a:rPr lang="en-US" b="0" dirty="0" smtClean="0">
                <a:solidFill>
                  <a:schemeClr val="accent1"/>
                </a:solidFill>
              </a:rPr>
              <a:t>FHIR </a:t>
            </a:r>
            <a:r>
              <a:rPr lang="en-US" b="0" dirty="0" smtClean="0">
                <a:solidFill>
                  <a:schemeClr val="accent1"/>
                </a:solidFill>
              </a:rPr>
              <a:t>DSTU Ballot </a:t>
            </a:r>
            <a:endParaRPr lang="en-US" b="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1181100"/>
            <a:ext cx="67056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uble Bracket 3"/>
          <p:cNvSpPr/>
          <p:nvPr/>
        </p:nvSpPr>
        <p:spPr>
          <a:xfrm>
            <a:off x="2286000" y="1600200"/>
            <a:ext cx="3933370" cy="1219200"/>
          </a:xfrm>
          <a:prstGeom prst="bracketPair">
            <a:avLst/>
          </a:prstGeom>
          <a:noFill/>
          <a:ln w="25400" cap="flat">
            <a:solidFill>
              <a:srgbClr val="013F8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4816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2014-09-09 HIM Agenda</Template>
  <TotalTime>1628</TotalTime>
  <Words>704</Words>
  <Application>Microsoft Office PowerPoint</Application>
  <PresentationFormat>On-screen Show (4:3)</PresentationFormat>
  <Paragraphs>113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Default</vt:lpstr>
      <vt:lpstr>1_Default</vt:lpstr>
      <vt:lpstr>2_Default</vt:lpstr>
      <vt:lpstr>Health Information Modeling WG</vt:lpstr>
      <vt:lpstr>AGENDA</vt:lpstr>
      <vt:lpstr>Overview of FHIM  Mapping/Validation Process -1 </vt:lpstr>
      <vt:lpstr>Overview of  FHIM Mapping/Validation Process - 2</vt:lpstr>
      <vt:lpstr>FHIM Validation Update: MU2 and C-CDA</vt:lpstr>
      <vt:lpstr>Mapping Summary</vt:lpstr>
      <vt:lpstr>HL7 Fast Health Interoperable Resources (FHIR) Content Validation/Analysis </vt:lpstr>
      <vt:lpstr>FHIR Resources</vt:lpstr>
      <vt:lpstr>FHIR DSTU Ballot </vt:lpstr>
      <vt:lpstr>FHIR DSTU Ballot…continued </vt:lpstr>
      <vt:lpstr>FHIM2FHIR Transformation Update -1</vt:lpstr>
      <vt:lpstr>FHIM2FHIR Transformation Update -2</vt:lpstr>
      <vt:lpstr> FHIM2FHIR Transformation Update -3</vt:lpstr>
      <vt:lpstr>Straw Poll 1: FHIR Implementation Planning</vt:lpstr>
      <vt:lpstr>Straw poll 2: FHIR Implementation Needs</vt:lpstr>
      <vt:lpstr>Straw poll 3: Implementation Platform and Collaboration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Singureanu</dc:creator>
  <cp:lastModifiedBy>Nicole Kegler</cp:lastModifiedBy>
  <cp:revision>42</cp:revision>
  <dcterms:created xsi:type="dcterms:W3CDTF">2013-08-07T19:14:37Z</dcterms:created>
  <dcterms:modified xsi:type="dcterms:W3CDTF">2015-03-10T15:21:07Z</dcterms:modified>
</cp:coreProperties>
</file>