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10"/>
  </p:notesMasterIdLst>
  <p:sldIdLst>
    <p:sldId id="256" r:id="rId3"/>
    <p:sldId id="258" r:id="rId4"/>
    <p:sldId id="264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lvl1pPr>
      <a:defRPr sz="2400">
        <a:latin typeface="Georgia"/>
        <a:ea typeface="Georgia"/>
        <a:cs typeface="Georgia"/>
        <a:sym typeface="Georgia"/>
      </a:defRPr>
    </a:lvl1pPr>
    <a:lvl2pPr indent="457200">
      <a:defRPr sz="2400">
        <a:latin typeface="Georgia"/>
        <a:ea typeface="Georgia"/>
        <a:cs typeface="Georgia"/>
        <a:sym typeface="Georgia"/>
      </a:defRPr>
    </a:lvl2pPr>
    <a:lvl3pPr indent="914400">
      <a:defRPr sz="2400">
        <a:latin typeface="Georgia"/>
        <a:ea typeface="Georgia"/>
        <a:cs typeface="Georgia"/>
        <a:sym typeface="Georgia"/>
      </a:defRPr>
    </a:lvl3pPr>
    <a:lvl4pPr indent="1371600">
      <a:defRPr sz="2400">
        <a:latin typeface="Georgia"/>
        <a:ea typeface="Georgia"/>
        <a:cs typeface="Georgia"/>
        <a:sym typeface="Georgia"/>
      </a:defRPr>
    </a:lvl4pPr>
    <a:lvl5pPr indent="1828800">
      <a:defRPr sz="2400">
        <a:latin typeface="Georgia"/>
        <a:ea typeface="Georgia"/>
        <a:cs typeface="Georgia"/>
        <a:sym typeface="Georgia"/>
      </a:defRPr>
    </a:lvl5pPr>
    <a:lvl6pPr>
      <a:defRPr sz="2400">
        <a:latin typeface="Georgia"/>
        <a:ea typeface="Georgia"/>
        <a:cs typeface="Georgia"/>
        <a:sym typeface="Georgia"/>
      </a:defRPr>
    </a:lvl6pPr>
    <a:lvl7pPr>
      <a:defRPr sz="2400">
        <a:latin typeface="Georgia"/>
        <a:ea typeface="Georgia"/>
        <a:cs typeface="Georgia"/>
        <a:sym typeface="Georgia"/>
      </a:defRPr>
    </a:lvl7pPr>
    <a:lvl8pPr>
      <a:defRPr sz="2400">
        <a:latin typeface="Georgia"/>
        <a:ea typeface="Georgia"/>
        <a:cs typeface="Georgia"/>
        <a:sym typeface="Georgia"/>
      </a:defRPr>
    </a:lvl8pPr>
    <a:lvl9pPr>
      <a:defRPr sz="2400">
        <a:latin typeface="Georgia"/>
        <a:ea typeface="Georgia"/>
        <a:cs typeface="Georgia"/>
        <a:sym typeface="Georgi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ACB"/>
          </a:solidFill>
        </a:fill>
      </a:tcStyle>
    </a:wholeTbl>
    <a:band2H>
      <a:tcTxStyle/>
      <a:tcStyle>
        <a:tcBdr/>
        <a:fill>
          <a:solidFill>
            <a:srgbClr val="F2E6E7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681425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64498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3.jpe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747815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4.jpe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3313260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16672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/>
  <p:txStyles>
    <p:titleStyle>
      <a:lvl1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fhalogo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jpeg" descr="strip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7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ransition spd="med"/>
  <p:txStyles>
    <p:titleStyle>
      <a:lvl1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8" indent="-320038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idx="4294967295"/>
          </p:nvPr>
        </p:nvSpPr>
        <p:spPr>
          <a:xfrm>
            <a:off x="533400" y="2971800"/>
            <a:ext cx="8077200" cy="76200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 algn="ctr" defTabSz="512063">
              <a:defRPr>
                <a:solidFill>
                  <a:srgbClr val="000000"/>
                </a:solidFill>
              </a:defRPr>
            </a:pPr>
            <a:r>
              <a:rPr sz="1008" dirty="0">
                <a:solidFill>
                  <a:srgbClr val="1D165A"/>
                </a:solidFill>
              </a:rPr>
              <a:t/>
            </a:r>
            <a:br>
              <a:rPr sz="1008" dirty="0">
                <a:solidFill>
                  <a:srgbClr val="1D165A"/>
                </a:solidFill>
              </a:rPr>
            </a:br>
            <a:r>
              <a:rPr sz="3600" b="1" dirty="0">
                <a:solidFill>
                  <a:schemeClr val="accent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Health Information Modeling </a:t>
            </a:r>
            <a:r>
              <a:rPr sz="2900" b="1" dirty="0">
                <a:solidFill>
                  <a:srgbClr val="00206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/>
            </a:r>
            <a:br>
              <a:rPr sz="2900" b="1" dirty="0">
                <a:solidFill>
                  <a:srgbClr val="00206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</a:br>
            <a:endParaRPr sz="2900" b="1" dirty="0">
              <a:solidFill>
                <a:srgbClr val="002060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body" idx="4294967295"/>
          </p:nvPr>
        </p:nvSpPr>
        <p:spPr>
          <a:xfrm>
            <a:off x="1371600" y="3697287"/>
            <a:ext cx="6400800" cy="5334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 b="1">
                <a:solidFill>
                  <a:srgbClr val="C10A25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0" i="1" dirty="0">
                <a:solidFill>
                  <a:srgbClr val="C10A25"/>
                </a:solidFill>
              </a:rPr>
              <a:t>Workgroup Meeting</a:t>
            </a:r>
          </a:p>
        </p:txBody>
      </p:sp>
      <p:sp>
        <p:nvSpPr>
          <p:cNvPr id="24" name="Shape 24"/>
          <p:cNvSpPr/>
          <p:nvPr/>
        </p:nvSpPr>
        <p:spPr>
          <a:xfrm>
            <a:off x="1143000" y="4556125"/>
            <a:ext cx="68580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solidFill>
                  <a:srgbClr val="1D16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January 13, 2015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1066800" y="1600200"/>
            <a:ext cx="7356475" cy="2319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chemeClr val="accent1"/>
                </a:solidFill>
              </a:rPr>
              <a:t>VSAC Update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914400" y="3200400"/>
            <a:ext cx="7356475" cy="7921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9421" indent="-269421" algn="ctr">
              <a:spcBef>
                <a:spcPts val="0"/>
              </a:spcBef>
              <a:defRPr sz="2200"/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 smtClean="0">
                <a:solidFill>
                  <a:srgbClr val="C00000"/>
                </a:solidFill>
              </a:rPr>
              <a:t>February </a:t>
            </a:r>
            <a:r>
              <a:rPr sz="2200" dirty="0" smtClean="0">
                <a:solidFill>
                  <a:srgbClr val="C00000"/>
                </a:solidFill>
              </a:rPr>
              <a:t>2015</a:t>
            </a:r>
            <a:endParaRPr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917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FHIM Terminology Process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1335270"/>
            <a:ext cx="1752600" cy="51077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Not Started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5954" y="2384826"/>
            <a:ext cx="1752600" cy="51077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 Process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3576404"/>
            <a:ext cx="2057400" cy="91939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Ready for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FHIM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review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5105400"/>
            <a:ext cx="2209800" cy="91939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Ready for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Partner 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review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247900" y="1846044"/>
            <a:ext cx="4354" cy="538782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2247900" y="2895600"/>
            <a:ext cx="4354" cy="680804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>
            <a:stCxn id="6" idx="2"/>
            <a:endCxn id="8" idx="0"/>
          </p:cNvCxnSpPr>
          <p:nvPr/>
        </p:nvCxnSpPr>
        <p:spPr>
          <a:xfrm>
            <a:off x="2247900" y="4495800"/>
            <a:ext cx="0" cy="609600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8" idx="3"/>
            <a:endCxn id="25" idx="1"/>
          </p:cNvCxnSpPr>
          <p:nvPr/>
        </p:nvCxnSpPr>
        <p:spPr>
          <a:xfrm flipV="1">
            <a:off x="3352800" y="2721410"/>
            <a:ext cx="2590800" cy="2843688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Rounded Rectangle 24"/>
          <p:cNvSpPr/>
          <p:nvPr/>
        </p:nvSpPr>
        <p:spPr>
          <a:xfrm>
            <a:off x="5943600" y="2057400"/>
            <a:ext cx="2362200" cy="1328019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Ready for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Concept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Code Creation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943600" y="3962400"/>
            <a:ext cx="2362200" cy="91939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Ready for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Publication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43600" y="5410200"/>
            <a:ext cx="2362200" cy="51077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Published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>
            <a:off x="7124700" y="3385419"/>
            <a:ext cx="0" cy="576981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>
            <a:stCxn id="26" idx="2"/>
            <a:endCxn id="27" idx="0"/>
          </p:cNvCxnSpPr>
          <p:nvPr/>
        </p:nvCxnSpPr>
        <p:spPr>
          <a:xfrm>
            <a:off x="7124700" y="4881796"/>
            <a:ext cx="0" cy="528404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/>
          <p:cNvCxnSpPr>
            <a:stCxn id="8" idx="3"/>
            <a:endCxn id="27" idx="1"/>
          </p:cNvCxnSpPr>
          <p:nvPr/>
        </p:nvCxnSpPr>
        <p:spPr>
          <a:xfrm>
            <a:off x="3352800" y="5565098"/>
            <a:ext cx="2590800" cy="100489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/>
          <p:cNvCxnSpPr>
            <a:stCxn id="8" idx="3"/>
            <a:endCxn id="26" idx="1"/>
          </p:cNvCxnSpPr>
          <p:nvPr/>
        </p:nvCxnSpPr>
        <p:spPr>
          <a:xfrm flipV="1">
            <a:off x="3352800" y="4422098"/>
            <a:ext cx="2590800" cy="1143000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861942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FHIM Terminology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Total Requirements (data elements)</a:t>
            </a:r>
            <a:r>
              <a:rPr lang="en-US" sz="2400" dirty="0" smtClean="0"/>
              <a:t>	</a:t>
            </a:r>
            <a:r>
              <a:rPr lang="en-US" sz="2400" dirty="0" smtClean="0"/>
              <a:t>	291</a:t>
            </a:r>
            <a:endParaRPr lang="en-US" sz="2400" dirty="0"/>
          </a:p>
          <a:p>
            <a:r>
              <a:rPr lang="en-US" sz="2400" dirty="0" smtClean="0"/>
              <a:t>Coded	</a:t>
            </a:r>
            <a:r>
              <a:rPr lang="en-US" sz="2400" dirty="0"/>
              <a:t>	</a:t>
            </a:r>
            <a:r>
              <a:rPr lang="en-US" sz="2400" dirty="0" smtClean="0"/>
              <a:t>				111</a:t>
            </a:r>
            <a:endParaRPr lang="en-US" sz="2400" dirty="0"/>
          </a:p>
          <a:p>
            <a:r>
              <a:rPr lang="en-US" sz="2400" dirty="0" smtClean="0"/>
              <a:t>Bound	 </a:t>
            </a:r>
            <a:r>
              <a:rPr lang="en-US" sz="2400" dirty="0"/>
              <a:t>				</a:t>
            </a:r>
            <a:r>
              <a:rPr lang="en-US" sz="2400" dirty="0" smtClean="0"/>
              <a:t>	127</a:t>
            </a:r>
          </a:p>
          <a:p>
            <a:pPr lvl="1"/>
            <a:r>
              <a:rPr lang="en-US" sz="1800" dirty="0" smtClean="0"/>
              <a:t>Some bound multiple times, e.g., Vitals qualifiers</a:t>
            </a:r>
          </a:p>
          <a:p>
            <a:r>
              <a:rPr lang="en-US" sz="2400" dirty="0" smtClean="0"/>
              <a:t>Value Sets </a:t>
            </a:r>
            <a:r>
              <a:rPr lang="en-US" sz="2400" dirty="0"/>
              <a:t>					</a:t>
            </a:r>
            <a:r>
              <a:rPr lang="en-US" sz="2400" dirty="0" smtClean="0"/>
              <a:t>	125</a:t>
            </a:r>
            <a:endParaRPr lang="en-US" sz="2400" dirty="0" smtClean="0"/>
          </a:p>
          <a:p>
            <a:pPr lvl="1"/>
            <a:r>
              <a:rPr lang="en-US" sz="1800" dirty="0" smtClean="0"/>
              <a:t>Some with multiple bindings, e.g., gender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55273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FHIM Terminology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 Set Publication Status</a:t>
            </a:r>
          </a:p>
          <a:p>
            <a:pPr lvl="1"/>
            <a:r>
              <a:rPr lang="en-US" sz="2400" dirty="0" smtClean="0"/>
              <a:t>Pending 					53</a:t>
            </a:r>
          </a:p>
          <a:p>
            <a:pPr lvl="2"/>
            <a:r>
              <a:rPr lang="en-US" sz="1800" dirty="0" smtClean="0"/>
              <a:t>External developments or review</a:t>
            </a:r>
          </a:p>
          <a:p>
            <a:pPr lvl="1"/>
            <a:r>
              <a:rPr lang="en-US" sz="2400" dirty="0" smtClean="0"/>
              <a:t>Drafted					  4</a:t>
            </a:r>
          </a:p>
          <a:p>
            <a:pPr lvl="1"/>
            <a:r>
              <a:rPr lang="en-US" sz="2400" dirty="0" smtClean="0"/>
              <a:t>Published</a:t>
            </a:r>
            <a:r>
              <a:rPr lang="en-US" sz="2400" dirty="0"/>
              <a:t>				</a:t>
            </a:r>
            <a:r>
              <a:rPr lang="en-US" sz="2400" dirty="0" smtClean="0"/>
              <a:t>	68</a:t>
            </a:r>
          </a:p>
        </p:txBody>
      </p:sp>
    </p:spTree>
    <p:extLst>
      <p:ext uri="{BB962C8B-B14F-4D97-AF65-F5344CB8AC3E}">
        <p14:creationId xmlns:p14="http://schemas.microsoft.com/office/powerpoint/2010/main" val="31558694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FHIM </a:t>
            </a:r>
            <a:r>
              <a:rPr lang="en-US" sz="3200" dirty="0" smtClean="0">
                <a:solidFill>
                  <a:schemeClr val="accent1"/>
                </a:solidFill>
              </a:rPr>
              <a:t>Terminology Publication Venue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371600"/>
            <a:ext cx="7620000" cy="5105400"/>
          </a:xfrm>
        </p:spPr>
        <p:txBody>
          <a:bodyPr/>
          <a:lstStyle/>
          <a:p>
            <a:r>
              <a:rPr lang="en-US" sz="2400" dirty="0" smtClean="0"/>
              <a:t>PHIN </a:t>
            </a:r>
            <a:r>
              <a:rPr lang="en-US" sz="2400" dirty="0" smtClean="0"/>
              <a:t>VADS			</a:t>
            </a:r>
            <a:r>
              <a:rPr lang="en-US" sz="2400" dirty="0" smtClean="0"/>
              <a:t>41</a:t>
            </a:r>
            <a:endParaRPr lang="en-US" sz="2400" dirty="0" smtClean="0"/>
          </a:p>
          <a:p>
            <a:r>
              <a:rPr lang="en-US" sz="2400" dirty="0" smtClean="0"/>
              <a:t>VSAC				  7</a:t>
            </a:r>
          </a:p>
          <a:p>
            <a:r>
              <a:rPr lang="en-US" sz="2400" dirty="0" smtClean="0"/>
              <a:t>NCI					  3</a:t>
            </a:r>
          </a:p>
          <a:p>
            <a:r>
              <a:rPr lang="en-US" sz="2400" dirty="0" smtClean="0"/>
              <a:t>HL7 V3				  5</a:t>
            </a:r>
          </a:p>
          <a:p>
            <a:r>
              <a:rPr lang="en-US" sz="2400" dirty="0" smtClean="0"/>
              <a:t>HL7 V2				  2</a:t>
            </a:r>
          </a:p>
          <a:p>
            <a:r>
              <a:rPr lang="en-US" sz="2400" dirty="0" smtClean="0"/>
              <a:t>NCHS				  1</a:t>
            </a:r>
          </a:p>
          <a:p>
            <a:r>
              <a:rPr lang="en-US" sz="2400" dirty="0" smtClean="0"/>
              <a:t>HITSP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		 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LOINC</a:t>
            </a:r>
            <a:r>
              <a:rPr lang="en-US" sz="2400" dirty="0"/>
              <a:t>				  1</a:t>
            </a:r>
            <a:endParaRPr lang="en-US" sz="2400" dirty="0" smtClean="0"/>
          </a:p>
          <a:p>
            <a:r>
              <a:rPr lang="en-US" sz="2400" dirty="0" smtClean="0"/>
              <a:t>FDA</a:t>
            </a:r>
            <a:r>
              <a:rPr lang="en-US" sz="2400" dirty="0"/>
              <a:t>				  </a:t>
            </a:r>
            <a:r>
              <a:rPr lang="en-US" sz="2400" dirty="0" smtClean="0"/>
              <a:t>6</a:t>
            </a:r>
          </a:p>
          <a:p>
            <a:r>
              <a:rPr lang="en-US" sz="2400" dirty="0" smtClean="0"/>
              <a:t>UMLS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	  </a:t>
            </a:r>
            <a:r>
              <a:rPr lang="en-US" sz="2400" dirty="0" smtClean="0"/>
              <a:t>	  1</a:t>
            </a:r>
          </a:p>
        </p:txBody>
      </p:sp>
    </p:spTree>
    <p:extLst>
      <p:ext uri="{BB962C8B-B14F-4D97-AF65-F5344CB8AC3E}">
        <p14:creationId xmlns:p14="http://schemas.microsoft.com/office/powerpoint/2010/main" val="30428846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lvl="0" algn="l"/>
            <a:r>
              <a:rPr lang="en-US" dirty="0" smtClean="0">
                <a:solidFill>
                  <a:schemeClr val="accent1"/>
                </a:solidFill>
              </a:rPr>
              <a:t>FHIM-Authored Terminology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3733800" cy="51054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4 value sets published in CDC PHIN VADS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Public Health Information Network Value Set Authoring &amp; Distribution System</a:t>
            </a:r>
          </a:p>
          <a:p>
            <a:pPr lvl="2"/>
            <a:r>
              <a:rPr lang="en-US" sz="1400" dirty="0"/>
              <a:t>Immunization Funding Source Excluding Nulls</a:t>
            </a:r>
          </a:p>
          <a:p>
            <a:pPr lvl="2"/>
            <a:r>
              <a:rPr lang="en-US" sz="1400" dirty="0"/>
              <a:t>Immunization Refusal Reason Excluding Nulls     </a:t>
            </a:r>
          </a:p>
          <a:p>
            <a:pPr lvl="2"/>
            <a:r>
              <a:rPr lang="en-US" sz="1400" dirty="0"/>
              <a:t>Pt Immunization Registry Status Excluding Nulls </a:t>
            </a:r>
          </a:p>
          <a:p>
            <a:pPr lvl="2"/>
            <a:r>
              <a:rPr lang="en-US" sz="1400" dirty="0"/>
              <a:t>Race Category Excluding </a:t>
            </a:r>
            <a:r>
              <a:rPr lang="en-US" sz="1400" dirty="0" smtClean="0"/>
              <a:t>Nulls</a:t>
            </a:r>
            <a:endParaRPr lang="en-US" sz="1400" dirty="0"/>
          </a:p>
        </p:txBody>
      </p:sp>
      <p:sp>
        <p:nvSpPr>
          <p:cNvPr id="4" name="Shape 37"/>
          <p:cNvSpPr txBox="1">
            <a:spLocks/>
          </p:cNvSpPr>
          <p:nvPr/>
        </p:nvSpPr>
        <p:spPr>
          <a:xfrm>
            <a:off x="4419600" y="1447800"/>
            <a:ext cx="42672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marL="342900" indent="-342900">
              <a:spcBef>
                <a:spcPts val="600"/>
              </a:spcBef>
              <a:buClr>
                <a:srgbClr val="C10A25"/>
              </a:buClr>
              <a:buSzPct val="100000"/>
              <a:buChar char="»"/>
              <a:defRPr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01700" indent="-444500">
              <a:spcBef>
                <a:spcPts val="600"/>
              </a:spcBef>
              <a:buClr>
                <a:srgbClr val="C10A25"/>
              </a:buClr>
              <a:buSzPct val="100000"/>
              <a:buChar char="–"/>
              <a:defRPr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81100" indent="-266700">
              <a:spcBef>
                <a:spcPts val="600"/>
              </a:spcBef>
              <a:buClr>
                <a:srgbClr val="C10A25"/>
              </a:buClr>
              <a:buSzPct val="100000"/>
              <a:buChar char="•"/>
              <a:defRPr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91638" indent="-320038">
              <a:spcBef>
                <a:spcPts val="600"/>
              </a:spcBef>
              <a:buClr>
                <a:srgbClr val="C10A25"/>
              </a:buClr>
              <a:buSzPct val="100000"/>
              <a:buChar char="–"/>
              <a:defRPr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84400" indent="-355600">
              <a:spcBef>
                <a:spcPts val="600"/>
              </a:spcBef>
              <a:buClr>
                <a:srgbClr val="C10A25"/>
              </a:buClr>
              <a:buSzPct val="100000"/>
              <a:buChar char="»"/>
              <a:defRPr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641600" indent="-355600">
              <a:spcBef>
                <a:spcPts val="600"/>
              </a:spcBef>
              <a:buClr>
                <a:srgbClr val="C10A25"/>
              </a:buClr>
              <a:buSzPct val="100000"/>
              <a:buChar char="•"/>
              <a:defRPr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098800" indent="-355600">
              <a:spcBef>
                <a:spcPts val="600"/>
              </a:spcBef>
              <a:buClr>
                <a:srgbClr val="C10A25"/>
              </a:buClr>
              <a:buSzPct val="100000"/>
              <a:buChar char="•"/>
              <a:defRPr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556000" indent="-355600">
              <a:spcBef>
                <a:spcPts val="600"/>
              </a:spcBef>
              <a:buClr>
                <a:srgbClr val="C10A25"/>
              </a:buClr>
              <a:buSzPct val="100000"/>
              <a:buChar char="•"/>
              <a:defRPr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013200" indent="-355600">
              <a:spcBef>
                <a:spcPts val="600"/>
              </a:spcBef>
              <a:buClr>
                <a:srgbClr val="C10A25"/>
              </a:buClr>
              <a:buSzPct val="100000"/>
              <a:buChar char="•"/>
              <a:defRPr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10 value sets created in NLM VSAC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Value Set Authority Center</a:t>
            </a:r>
          </a:p>
          <a:p>
            <a:pPr lvl="2"/>
            <a:r>
              <a:rPr lang="en-US" sz="1400" dirty="0" smtClean="0"/>
              <a:t>Act instance status (published)</a:t>
            </a:r>
          </a:p>
          <a:p>
            <a:pPr lvl="2"/>
            <a:r>
              <a:rPr lang="en-US" sz="1400" dirty="0" smtClean="0"/>
              <a:t>Adverse clinical reaction (published)</a:t>
            </a:r>
          </a:p>
          <a:p>
            <a:pPr lvl="2"/>
            <a:r>
              <a:rPr lang="en-US" sz="1400" dirty="0" smtClean="0"/>
              <a:t>Anatomical site modifier (published)</a:t>
            </a:r>
          </a:p>
          <a:p>
            <a:pPr lvl="2"/>
            <a:r>
              <a:rPr lang="en-US" sz="1400" dirty="0" smtClean="0"/>
              <a:t>Biological sex (published)</a:t>
            </a:r>
          </a:p>
          <a:p>
            <a:pPr lvl="2"/>
            <a:r>
              <a:rPr lang="en-US" sz="1400" dirty="0" smtClean="0"/>
              <a:t>Concern context (published)</a:t>
            </a:r>
          </a:p>
          <a:p>
            <a:pPr lvl="2"/>
            <a:r>
              <a:rPr lang="en-US" sz="1400" dirty="0" smtClean="0"/>
              <a:t>Advance directive legal function  (published)</a:t>
            </a:r>
            <a:endParaRPr lang="en-US" sz="1400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lvl="2"/>
            <a:r>
              <a:rPr lang="en-US" sz="1400" dirty="0" smtClean="0"/>
              <a:t>Administrative Gender Excluding Nulls</a:t>
            </a:r>
          </a:p>
          <a:p>
            <a:pPr lvl="2"/>
            <a:r>
              <a:rPr lang="en-US" sz="1400" dirty="0" smtClean="0"/>
              <a:t>Lab observation method</a:t>
            </a:r>
          </a:p>
          <a:p>
            <a:pPr lvl="2"/>
            <a:r>
              <a:rPr lang="en-US" sz="1400" dirty="0" smtClean="0"/>
              <a:t>Interpretation of quantity</a:t>
            </a:r>
          </a:p>
          <a:p>
            <a:pPr lvl="2"/>
            <a:r>
              <a:rPr lang="en-US" sz="1400" dirty="0" smtClean="0"/>
              <a:t>Propensity to adverse reaction status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89418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146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Book</vt:lpstr>
      <vt:lpstr>Calibri</vt:lpstr>
      <vt:lpstr>Georgia</vt:lpstr>
      <vt:lpstr>Helvetica</vt:lpstr>
      <vt:lpstr>Default</vt:lpstr>
      <vt:lpstr>1_Default</vt:lpstr>
      <vt:lpstr> Health Information Modeling  </vt:lpstr>
      <vt:lpstr>VSAC Update</vt:lpstr>
      <vt:lpstr>FHIM Terminology Process</vt:lpstr>
      <vt:lpstr>FHIM Terminology</vt:lpstr>
      <vt:lpstr>FHIM Terminology</vt:lpstr>
      <vt:lpstr>FHIM Terminology Publication Venue</vt:lpstr>
      <vt:lpstr>FHIM-Authored Terminology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Modeling</dc:title>
  <dc:creator>Nicole Kegler</dc:creator>
  <cp:lastModifiedBy>Jay Lyle</cp:lastModifiedBy>
  <cp:revision>22</cp:revision>
  <dcterms:modified xsi:type="dcterms:W3CDTF">2015-02-10T17:40:49Z</dcterms:modified>
</cp:coreProperties>
</file>