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Avenir Roman"/>
      </a:defRPr>
    </a:lvl1pPr>
    <a:lvl2pPr>
      <a:defRPr>
        <a:latin typeface="+mn-lt"/>
        <a:ea typeface="+mn-ea"/>
        <a:cs typeface="+mn-cs"/>
        <a:sym typeface="Avenir Roman"/>
      </a:defRPr>
    </a:lvl2pPr>
    <a:lvl3pPr>
      <a:defRPr>
        <a:latin typeface="+mn-lt"/>
        <a:ea typeface="+mn-ea"/>
        <a:cs typeface="+mn-cs"/>
        <a:sym typeface="Avenir Roman"/>
      </a:defRPr>
    </a:lvl3pPr>
    <a:lvl4pPr>
      <a:defRPr>
        <a:latin typeface="+mn-lt"/>
        <a:ea typeface="+mn-ea"/>
        <a:cs typeface="+mn-cs"/>
        <a:sym typeface="Avenir Roman"/>
      </a:defRPr>
    </a:lvl4pPr>
    <a:lvl5pPr>
      <a:defRPr>
        <a:latin typeface="+mn-lt"/>
        <a:ea typeface="+mn-ea"/>
        <a:cs typeface="+mn-cs"/>
        <a:sym typeface="Avenir Roman"/>
      </a:defRPr>
    </a:lvl5pPr>
    <a:lvl6pPr>
      <a:defRPr>
        <a:latin typeface="+mn-lt"/>
        <a:ea typeface="+mn-ea"/>
        <a:cs typeface="+mn-cs"/>
        <a:sym typeface="Avenir Roman"/>
      </a:defRPr>
    </a:lvl6pPr>
    <a:lvl7pPr>
      <a:defRPr>
        <a:latin typeface="+mn-lt"/>
        <a:ea typeface="+mn-ea"/>
        <a:cs typeface="+mn-cs"/>
        <a:sym typeface="Avenir Roman"/>
      </a:defRPr>
    </a:lvl7pPr>
    <a:lvl8pPr>
      <a:defRPr>
        <a:latin typeface="+mn-lt"/>
        <a:ea typeface="+mn-ea"/>
        <a:cs typeface="+mn-cs"/>
        <a:sym typeface="Avenir Roman"/>
      </a:defRPr>
    </a:lvl8pPr>
    <a:lvl9pPr>
      <a:defRPr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2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3D2CB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jpe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ew F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e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013F80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373063" y="0"/>
            <a:ext cx="8229601" cy="192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2002690"/>
            <a:ext cx="8229600" cy="485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970713" y="6211887"/>
            <a:ext cx="1905002" cy="239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 defTabSz="457200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spd="med" advClick="1"/>
  <p:txStyles>
    <p:titleStyle>
      <a:lvl1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7429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68400" indent="-2540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573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14550" indent="-28575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5146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29718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4290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38862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447800" y="685800"/>
            <a:ext cx="7620000" cy="812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04087">
              <a:defRPr spc="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  <a:t>Health Information Modeling WG </a:t>
            </a:r>
            <a:br>
              <a:rPr sz="2400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48" name="Group 48"/>
          <p:cNvGrpSpPr/>
          <p:nvPr/>
        </p:nvGrpSpPr>
        <p:grpSpPr>
          <a:xfrm>
            <a:off x="303212" y="1192211"/>
            <a:ext cx="3846516" cy="5360945"/>
            <a:chOff x="0" y="0"/>
            <a:chExt cx="3846515" cy="5360944"/>
          </a:xfrm>
        </p:grpSpPr>
        <p:grpSp>
          <p:nvGrpSpPr>
            <p:cNvPr id="38" name="Group 38"/>
            <p:cNvGrpSpPr/>
            <p:nvPr/>
          </p:nvGrpSpPr>
          <p:grpSpPr>
            <a:xfrm>
              <a:off x="-1" y="-1"/>
              <a:ext cx="3811862" cy="5333756"/>
              <a:chOff x="0" y="0"/>
              <a:chExt cx="3811861" cy="5333755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-1" y="0"/>
                <a:ext cx="3811863" cy="533375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-1" y="0"/>
                <a:ext cx="3811863" cy="264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 u="none">
                    <a:solidFill>
                      <a:srgbClr val="000000"/>
                    </a:solidFill>
                  </a:defRPr>
                </a:pPr>
                <a:r>
                  <a:rPr sz="1200" u="sng">
                    <a:solidFill>
                      <a:srgbClr val="025AA3"/>
                    </a:solidFill>
                  </a:rPr>
                  <a:t>Federal Partners Problem Statement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-1" y="1473200"/>
              <a:ext cx="3811589" cy="404784"/>
              <a:chOff x="0" y="0"/>
              <a:chExt cx="3811587" cy="404783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-1" y="-1"/>
                <a:ext cx="3811576" cy="38100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-1" y="-1"/>
                <a:ext cx="3811589" cy="4047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Requestors</a:t>
                </a:r>
                <a:endPara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endParaRPr>
              </a:p>
              <a:p>
                <a:pPr lvl="0" defTabSz="457200"/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DOD, VA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1854198"/>
              <a:ext cx="3846515" cy="2514486"/>
              <a:chOff x="0" y="-1"/>
              <a:chExt cx="3846514" cy="2514485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-2"/>
                <a:ext cx="3846336" cy="251448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-1" y="-1"/>
                <a:ext cx="3846515" cy="148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76200" indent="-76200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Challenges: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 broad participation/input from the federal partners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Fully integrate the FHIM into the S&amp;I Framework process and maximize its efficient use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Standardize the process and tools for modeling business use cases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Obtaining sufficient FHA or in-kind federal partner resources to accomplish all the work required to achieve goals</a:t>
                </a: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4356099"/>
              <a:ext cx="3811718" cy="1004845"/>
              <a:chOff x="0" y="0"/>
              <a:chExt cx="3811717" cy="1004843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141" y="0"/>
                <a:ext cx="3811577" cy="100484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0" y="1"/>
                <a:ext cx="3811588" cy="6841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84138" indent="-84138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Targets/Goals</a:t>
                </a:r>
                <a:endPara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endParaRPr>
              </a:p>
              <a:p>
                <a:pPr lvl="0" marL="25968" indent="-25968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Fully integrate the FHIM into the S&amp;I Framework process</a:t>
                </a:r>
                <a:endParaRPr sz="10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25968" indent="-25968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 interoperability specifications using the MDA approach  to support MU and other federal partner use cases</a:t>
                </a:r>
              </a:p>
            </p:txBody>
          </p:sp>
        </p:grpSp>
      </p:grpSp>
      <p:grpSp>
        <p:nvGrpSpPr>
          <p:cNvPr id="51" name="Group 51"/>
          <p:cNvGrpSpPr/>
          <p:nvPr/>
        </p:nvGrpSpPr>
        <p:grpSpPr>
          <a:xfrm>
            <a:off x="4114799" y="1193798"/>
            <a:ext cx="4648203" cy="5328996"/>
            <a:chOff x="0" y="0"/>
            <a:chExt cx="4648201" cy="5328994"/>
          </a:xfrm>
        </p:grpSpPr>
        <p:sp>
          <p:nvSpPr>
            <p:cNvPr id="49" name="Shape 49"/>
            <p:cNvSpPr/>
            <p:nvPr/>
          </p:nvSpPr>
          <p:spPr>
            <a:xfrm>
              <a:off x="-1" y="-1"/>
              <a:ext cx="4647987" cy="532899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-1"/>
              <a:ext cx="4648202" cy="264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 u="none">
                  <a:solidFill>
                    <a:srgbClr val="000000"/>
                  </a:solidFill>
                </a:defRPr>
              </a:pPr>
              <a:r>
                <a:rPr sz="1200" u="sng">
                  <a:solidFill>
                    <a:srgbClr val="025AA3"/>
                  </a:solidFill>
                </a:rPr>
                <a:t>Federal Partners Action Plan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4114797" y="5562597"/>
            <a:ext cx="4648203" cy="1004892"/>
            <a:chOff x="-1" y="-1"/>
            <a:chExt cx="4648202" cy="1004890"/>
          </a:xfrm>
        </p:grpSpPr>
        <p:sp>
          <p:nvSpPr>
            <p:cNvPr id="52" name="Shape 52"/>
            <p:cNvSpPr/>
            <p:nvPr/>
          </p:nvSpPr>
          <p:spPr>
            <a:xfrm>
              <a:off x="-2" y="-2"/>
              <a:ext cx="4647989" cy="10048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-1"/>
              <a:ext cx="4648202" cy="684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marL="95250" indent="-95250" defTabSz="457200"/>
              <a:r>
                <a: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</a:t>
              </a:r>
              <a:endParaRPr sz="1200" u="sng">
                <a:solidFill>
                  <a:srgbClr val="025AA3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lvl="0" marL="29397" indent="-29397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Harmonized, logical information model (FHIM) (est. 3 years to complete modeling all domains)</a:t>
              </a:r>
              <a:endParaRPr sz="1000">
                <a:latin typeface="Arial"/>
                <a:ea typeface="Arial"/>
                <a:cs typeface="Arial"/>
                <a:sym typeface="Arial"/>
              </a:endParaRPr>
            </a:p>
            <a:p>
              <a:pPr lvl="0" marL="29397" indent="-29397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Interoperability specifications</a:t>
              </a:r>
            </a:p>
          </p:txBody>
        </p:sp>
      </p:grpSp>
      <p:graphicFrame>
        <p:nvGraphicFramePr>
          <p:cNvPr id="55" name="Table 55"/>
          <p:cNvGraphicFramePr/>
          <p:nvPr/>
        </p:nvGraphicFramePr>
        <p:xfrm>
          <a:off x="4191000" y="1524000"/>
          <a:ext cx="4572000" cy="3352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32324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Action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solidFill>
                        <a:srgbClr val="8064A2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Date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8064A2"/>
                      </a:solidFill>
                      <a:round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</a:tr>
              <a:tr h="737781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Model at least one additional information domain per quarter (17 of 37 modeled, 1 underway,  19 to be modeled)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Quarterly 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Model terminologies and define value sets to support each information domain modeled in previous action item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Quarterly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963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Finish mapping FHIM to all ongoing S&amp;I Framework initiatives (x of xx completed)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Ongoing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I</a:t>
                      </a: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ntegration of FHIM into the ongoing S&amp;I Framework process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31 Oct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3252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Produce interoperability specification for S&amp;I Framework using the MDA process (Dependent on completion of action item above)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28 Nov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304800" y="1447800"/>
            <a:ext cx="3657600" cy="115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100"/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sp>
        <p:nvSpPr>
          <p:cNvPr id="57" name="Shape 57"/>
          <p:cNvSpPr/>
          <p:nvPr/>
        </p:nvSpPr>
        <p:spPr>
          <a:xfrm>
            <a:off x="4216392" y="1924049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203692" y="2592387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189408" y="3339302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6" name="Group 76"/>
          <p:cNvGrpSpPr/>
          <p:nvPr/>
        </p:nvGrpSpPr>
        <p:grpSpPr>
          <a:xfrm>
            <a:off x="608003" y="6604000"/>
            <a:ext cx="6629410" cy="463256"/>
            <a:chOff x="-4" y="4"/>
            <a:chExt cx="6629409" cy="463255"/>
          </a:xfrm>
        </p:grpSpPr>
        <p:sp>
          <p:nvSpPr>
            <p:cNvPr id="60" name="Shape 60"/>
            <p:cNvSpPr/>
            <p:nvPr/>
          </p:nvSpPr>
          <p:spPr>
            <a:xfrm>
              <a:off x="4" y="4"/>
              <a:ext cx="6629401" cy="202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800"/>
                <a:t>     = Complete                          = On Target                               = “Go Faster”                         = Late/Problem area                  = Not Started</a:t>
              </a:r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-5" y="4"/>
              <a:ext cx="165729" cy="463256"/>
              <a:chOff x="-4" y="4"/>
              <a:chExt cx="165728" cy="463255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-5" y="4"/>
                <a:ext cx="16572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005193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24274" y="26193"/>
                <a:ext cx="117194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295392" y="4"/>
              <a:ext cx="165732" cy="463256"/>
              <a:chOff x="-5" y="4"/>
              <a:chExt cx="165731" cy="463255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92D05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2666993" y="4"/>
              <a:ext cx="165732" cy="463256"/>
              <a:chOff x="-5" y="4"/>
              <a:chExt cx="165731" cy="463255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038593" y="4"/>
              <a:ext cx="165732" cy="463256"/>
              <a:chOff x="-5" y="4"/>
              <a:chExt cx="165731" cy="463255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5486394" y="4"/>
              <a:ext cx="152397" cy="463256"/>
              <a:chOff x="-3" y="4"/>
              <a:chExt cx="152396" cy="46325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4" y="4"/>
                <a:ext cx="152397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2322" y="26193"/>
                <a:ext cx="107764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</p:grpSp>
      <p:grpSp>
        <p:nvGrpSpPr>
          <p:cNvPr id="79" name="Group 79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77" name="Shape 77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80" name="Shape 80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83" name="Shape 83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sp>
        <p:nvSpPr>
          <p:cNvPr id="86" name="Shape 86"/>
          <p:cNvSpPr/>
          <p:nvPr/>
        </p:nvSpPr>
        <p:spPr>
          <a:xfrm>
            <a:off x="4189412" y="4265612"/>
            <a:ext cx="153982" cy="17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8458200" y="6629400"/>
            <a:ext cx="417513" cy="1478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808080"/>
                </a:solidFill>
              </a:rPr>
            </a:fld>
          </a:p>
        </p:txBody>
      </p:sp>
      <p:graphicFrame>
        <p:nvGraphicFramePr>
          <p:cNvPr id="88" name="Table 88"/>
          <p:cNvGraphicFramePr/>
          <p:nvPr/>
        </p:nvGraphicFramePr>
        <p:xfrm>
          <a:off x="4152900" y="3629695"/>
          <a:ext cx="4572000" cy="4571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457165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89"/>
          <p:cNvGraphicFramePr/>
          <p:nvPr/>
        </p:nvGraphicFramePr>
        <p:xfrm>
          <a:off x="4184650" y="4906566"/>
          <a:ext cx="4572000" cy="625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625800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Support evaluation of FHIM by DAF/SDC/CQF Tiger Team to support their information modeling requirements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S&amp;I Dependent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4189408" y="4911328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189412" y="3879852"/>
            <a:ext cx="153982" cy="179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