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Override1.xml" ContentType="application/vnd.openxmlformats-officedocument.themeOverrid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831" r:id="rId2"/>
    <p:sldMasterId id="2147483808" r:id="rId3"/>
    <p:sldMasterId id="2147483823" r:id="rId4"/>
  </p:sldMasterIdLst>
  <p:notesMasterIdLst>
    <p:notesMasterId r:id="rId15"/>
  </p:notesMasterIdLst>
  <p:handoutMasterIdLst>
    <p:handoutMasterId r:id="rId16"/>
  </p:handoutMasterIdLst>
  <p:sldIdLst>
    <p:sldId id="2250" r:id="rId5"/>
    <p:sldId id="2251" r:id="rId6"/>
    <p:sldId id="2252" r:id="rId7"/>
    <p:sldId id="2254" r:id="rId8"/>
    <p:sldId id="2259" r:id="rId9"/>
    <p:sldId id="2255" r:id="rId10"/>
    <p:sldId id="2262" r:id="rId11"/>
    <p:sldId id="2256" r:id="rId12"/>
    <p:sldId id="2261" r:id="rId13"/>
    <p:sldId id="2258" r:id="rId14"/>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94"/>
    <a:srgbClr val="D4D3D4"/>
    <a:srgbClr val="0B2338"/>
    <a:srgbClr val="FF40FF"/>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6327" autoAdjust="0"/>
  </p:normalViewPr>
  <p:slideViewPr>
    <p:cSldViewPr snapToGrid="0" snapToObjects="1" showGuides="1">
      <p:cViewPr varScale="1">
        <p:scale>
          <a:sx n="80" d="100"/>
          <a:sy n="80" d="100"/>
        </p:scale>
        <p:origin x="60" y="1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03"/>
    </p:cViewPr>
  </p:sorterViewPr>
  <p:notesViewPr>
    <p:cSldViewPr snapToGrid="0" snapToObjects="1">
      <p:cViewPr varScale="1">
        <p:scale>
          <a:sx n="43" d="100"/>
          <a:sy n="43" d="100"/>
        </p:scale>
        <p:origin x="27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9/9/2020</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9/9/2020</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prs.mitre.org/prs/(S(a1cqbnaiusbszyg55yqggjgu))/default.aspx" TargetMode="External"/><Relationship Id="rId2" Type="http://schemas.openxmlformats.org/officeDocument/2006/relationships/hyperlink" Target="https://communityshare.mitre.org/sites/CCPA/Web%20Pages/508Compliance.aspx" TargetMode="External"/><Relationship Id="rId1" Type="http://schemas.openxmlformats.org/officeDocument/2006/relationships/slideMaster" Target="../slideMasters/slideMaster1.xml"/><Relationship Id="rId6" Type="http://schemas.openxmlformats.org/officeDocument/2006/relationships/hyperlink" Target="https://comm.mitre.org/strategiccommunications" TargetMode="External"/><Relationship Id="rId5" Type="http://schemas.openxmlformats.org/officeDocument/2006/relationships/hyperlink" Target="https://emediasrv1.mitre.org/brand/emshare2/index.html" TargetMode="External"/><Relationship Id="rId4" Type="http://schemas.openxmlformats.org/officeDocument/2006/relationships/hyperlink" Target="https://emediasrv1.mitre.org/mmc/emshare/index.html"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Content Placeholder 2">
            <a:hlinkClick r:id="rId2"/>
            <a:extLst>
              <a:ext uri="{FF2B5EF4-FFF2-40B4-BE49-F238E27FC236}">
                <a16:creationId xmlns:a16="http://schemas.microsoft.com/office/drawing/2014/main" id="{8D636831-C12A-4E83-9117-12848B3A8EE8}"/>
              </a:ext>
            </a:extLst>
          </p:cNvPr>
          <p:cNvSpPr txBox="1">
            <a:spLocks/>
          </p:cNvSpPr>
          <p:nvPr userDrawn="1"/>
        </p:nvSpPr>
        <p:spPr>
          <a:xfrm>
            <a:off x="396876" y="849595"/>
            <a:ext cx="11608987" cy="747451"/>
          </a:xfrm>
          <a:prstGeom prst="rect">
            <a:avLst/>
          </a:prstGeom>
        </p:spPr>
        <p:txBody>
          <a:bodyPr lIns="0">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0"/>
              </a:spcAft>
            </a:pPr>
            <a:r>
              <a:rPr lang="en-US" sz="1400" b="0" cap="none" dirty="0">
                <a:solidFill>
                  <a:schemeClr val="tx1"/>
                </a:solidFill>
              </a:rPr>
              <a:t>This template is the result of collaboration and input from internal partners and is designed to offer a variety of layout options. While most users will be served with the core deck option, we encourage you to explore all slide layout options and choose the ones that best suit your needs. </a:t>
            </a:r>
          </a:p>
        </p:txBody>
      </p:sp>
      <p:sp>
        <p:nvSpPr>
          <p:cNvPr id="11" name="Text Placeholder 1">
            <a:extLst>
              <a:ext uri="{FF2B5EF4-FFF2-40B4-BE49-F238E27FC236}">
                <a16:creationId xmlns:a16="http://schemas.microsoft.com/office/drawing/2014/main" id="{38E60EAC-F27F-4D18-A4EE-276A60637D42}"/>
              </a:ext>
            </a:extLst>
          </p:cNvPr>
          <p:cNvSpPr txBox="1">
            <a:spLocks/>
          </p:cNvSpPr>
          <p:nvPr userDrawn="1"/>
        </p:nvSpPr>
        <p:spPr>
          <a:xfrm>
            <a:off x="6685993" y="1597046"/>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customization</a:t>
            </a:r>
          </a:p>
        </p:txBody>
      </p:sp>
      <p:sp>
        <p:nvSpPr>
          <p:cNvPr id="12" name="Text Placeholder 1">
            <a:extLst>
              <a:ext uri="{FF2B5EF4-FFF2-40B4-BE49-F238E27FC236}">
                <a16:creationId xmlns:a16="http://schemas.microsoft.com/office/drawing/2014/main" id="{930E93F8-74D0-49A5-90F2-82F0171930BF}"/>
              </a:ext>
            </a:extLst>
          </p:cNvPr>
          <p:cNvSpPr txBox="1">
            <a:spLocks/>
          </p:cNvSpPr>
          <p:nvPr userDrawn="1"/>
        </p:nvSpPr>
        <p:spPr>
          <a:xfrm>
            <a:off x="396876" y="1597046"/>
            <a:ext cx="2911100"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DESIGN TIPS</a:t>
            </a:r>
          </a:p>
        </p:txBody>
      </p:sp>
      <p:sp>
        <p:nvSpPr>
          <p:cNvPr id="13" name="TextBox 12">
            <a:extLst>
              <a:ext uri="{FF2B5EF4-FFF2-40B4-BE49-F238E27FC236}">
                <a16:creationId xmlns:a16="http://schemas.microsoft.com/office/drawing/2014/main" id="{6C46ABF6-6125-4B7D-BC6D-D59D30A198CA}"/>
              </a:ext>
            </a:extLst>
          </p:cNvPr>
          <p:cNvSpPr txBox="1"/>
          <p:nvPr userDrawn="1"/>
        </p:nvSpPr>
        <p:spPr>
          <a:xfrm>
            <a:off x="334058" y="2087700"/>
            <a:ext cx="5703776" cy="4519186"/>
          </a:xfrm>
          <a:prstGeom prst="rect">
            <a:avLst/>
          </a:prstGeom>
          <a:ln>
            <a:noFill/>
          </a:ln>
        </p:spPr>
        <p:txBody>
          <a:bodyPr vert="horz" wrap="square" lIns="91440" tIns="45720" rIns="91440" bIns="45720" rtlCol="0">
            <a:spAutoFit/>
          </a:bodyPr>
          <a:lstStyle/>
          <a:p>
            <a:r>
              <a:rPr lang="en-US" altLang="en-US" sz="1400" dirty="0">
                <a:latin typeface="Arial" panose="020B0604020202020204" pitchFamily="34" charset="0"/>
                <a:cs typeface="Arial" panose="020B0604020202020204" pitchFamily="34" charset="0"/>
              </a:rPr>
              <a:t>To bring greater impact to your presentation, use a variety of dark and light slides. See the slide master view for all layout and color options. </a:t>
            </a:r>
            <a:r>
              <a:rPr lang="en-US" sz="1400" b="1" i="1" dirty="0"/>
              <a:t>Please note: For decks that must be printed, use the light background slides only. Delete any unused slides. </a:t>
            </a:r>
            <a:r>
              <a:rPr lang="en-US" sz="1400" b="1" i="1" kern="1200" dirty="0">
                <a:solidFill>
                  <a:schemeClr val="tx1"/>
                </a:solidFill>
                <a:effectLst/>
                <a:latin typeface="+mn-lt"/>
                <a:ea typeface="+mn-ea"/>
                <a:cs typeface="+mn-cs"/>
              </a:rPr>
              <a:t>Using light slides and deleting any unused slides also reduces file size.</a:t>
            </a:r>
            <a:endParaRPr lang="en-US" sz="1400" b="1" i="1" dirty="0"/>
          </a:p>
          <a:p>
            <a:r>
              <a:rPr lang="en-US" sz="1400" dirty="0"/>
              <a:t>Keep presentations simple. Write content with your audience in mind.</a:t>
            </a:r>
          </a:p>
          <a:p>
            <a:r>
              <a:rPr lang="en-US" sz="1400" dirty="0"/>
              <a:t>Limit bullet points and text. Limit transitions and other animations. </a:t>
            </a:r>
          </a:p>
          <a:p>
            <a:r>
              <a:rPr lang="en-US" sz="1400" dirty="0"/>
              <a:t>Limit use of fonts to </a:t>
            </a:r>
            <a:r>
              <a:rPr lang="en-US" sz="1400" b="1" dirty="0"/>
              <a:t>Arial,</a:t>
            </a:r>
            <a:r>
              <a:rPr lang="en-US" sz="1400" dirty="0"/>
              <a:t> our default brand font family.</a:t>
            </a:r>
          </a:p>
          <a:p>
            <a:r>
              <a:rPr lang="en-US" sz="1400" dirty="0"/>
              <a:t>Do not use images and graphics found on internet searches, as they might be subject to copyright.</a:t>
            </a:r>
          </a:p>
          <a:p>
            <a:endParaRPr lang="en-US" sz="1400" dirty="0"/>
          </a:p>
          <a:p>
            <a:r>
              <a:rPr lang="en-US" sz="1600" b="1" dirty="0"/>
              <a:t>APPROVAL PROCESS FOR PRESENTING</a:t>
            </a:r>
            <a:br>
              <a:rPr lang="en-US" sz="1600" b="1" dirty="0"/>
            </a:br>
            <a:r>
              <a:rPr lang="en-US" sz="1600" b="1" dirty="0"/>
              <a:t>OUTSIDE OF MITRE. </a:t>
            </a:r>
          </a:p>
          <a:p>
            <a:r>
              <a:rPr lang="en-US" sz="1400" dirty="0"/>
              <a:t>Before releasing MITRE information to the public, authors must ensure copyright protection and obtain formal release approval.</a:t>
            </a:r>
            <a:br>
              <a:rPr lang="en-US" sz="1400" dirty="0"/>
            </a:br>
            <a:r>
              <a:rPr lang="en-US" sz="1400" b="1" u="sng" dirty="0">
                <a:hlinkClick r:id="rId3">
                  <a:extLst>
                    <a:ext uri="{A12FA001-AC4F-418D-AE19-62706E023703}">
                      <ahyp:hlinkClr xmlns:ahyp="http://schemas.microsoft.com/office/drawing/2018/hyperlinkcolor" val="tx"/>
                    </a:ext>
                  </a:extLst>
                </a:hlinkClick>
              </a:rPr>
              <a:t>FJ: PRS</a:t>
            </a:r>
            <a:r>
              <a:rPr lang="en-US" sz="1400" b="1" dirty="0"/>
              <a:t> </a:t>
            </a:r>
            <a:r>
              <a:rPr lang="en-US" sz="1400" dirty="0"/>
              <a:t>for guidance and to start the public release process.</a:t>
            </a:r>
          </a:p>
          <a:p>
            <a:endParaRPr lang="en-US" sz="1400" dirty="0"/>
          </a:p>
          <a:p>
            <a:pPr>
              <a:lnSpc>
                <a:spcPct val="100000"/>
              </a:lnSpc>
              <a:spcAft>
                <a:spcPts val="0"/>
              </a:spcAft>
            </a:pPr>
            <a:r>
              <a:rPr lang="en-US" sz="1600" b="1" dirty="0"/>
              <a:t>508 COMPLIANCE</a:t>
            </a:r>
          </a:p>
          <a:p>
            <a:pPr>
              <a:lnSpc>
                <a:spcPct val="100000"/>
              </a:lnSpc>
              <a:spcBef>
                <a:spcPts val="200"/>
              </a:spcBef>
            </a:pPr>
            <a:r>
              <a:rPr lang="en-US" sz="1400" b="1" u="sng" dirty="0">
                <a:hlinkClick r:id="rId2">
                  <a:extLst>
                    <a:ext uri="{A12FA001-AC4F-418D-AE19-62706E023703}">
                      <ahyp:hlinkClr xmlns:ahyp="http://schemas.microsoft.com/office/drawing/2018/hyperlinkcolor" val="tx"/>
                    </a:ext>
                  </a:extLst>
                </a:hlinkClick>
              </a:rPr>
              <a:t>FJ: 508</a:t>
            </a:r>
            <a:r>
              <a:rPr lang="en-US" sz="1400" b="1" dirty="0"/>
              <a:t> </a:t>
            </a:r>
            <a:r>
              <a:rPr lang="en-US" sz="1400" dirty="0"/>
              <a:t>for guidance, resources, and submitting 508 compliance review requests on your final deliverables. </a:t>
            </a:r>
          </a:p>
        </p:txBody>
      </p:sp>
      <p:sp>
        <p:nvSpPr>
          <p:cNvPr id="14" name="Rectangle 13">
            <a:extLst>
              <a:ext uri="{FF2B5EF4-FFF2-40B4-BE49-F238E27FC236}">
                <a16:creationId xmlns:a16="http://schemas.microsoft.com/office/drawing/2014/main" id="{243FEA83-19A2-46FA-A2D1-F2D6319DA1B2}"/>
              </a:ext>
            </a:extLst>
          </p:cNvPr>
          <p:cNvSpPr/>
          <p:nvPr userDrawn="1"/>
        </p:nvSpPr>
        <p:spPr>
          <a:xfrm>
            <a:off x="6685993" y="2087700"/>
            <a:ext cx="5171949" cy="3570208"/>
          </a:xfrm>
          <a:prstGeom prst="rect">
            <a:avLst/>
          </a:prstGeom>
        </p:spPr>
        <p:txBody>
          <a:bodyPr wrap="square">
            <a:spAutoFit/>
          </a:bodyPr>
          <a:lstStyle/>
          <a:p>
            <a:pPr>
              <a:lnSpc>
                <a:spcPct val="100000"/>
              </a:lnSpc>
              <a:spcAft>
                <a:spcPts val="0"/>
              </a:spcAft>
            </a:pPr>
            <a:r>
              <a:rPr lang="en-US" sz="1600" b="1" dirty="0"/>
              <a:t>WHERE TO FIND IMAGES</a:t>
            </a:r>
          </a:p>
          <a:p>
            <a:pPr>
              <a:lnSpc>
                <a:spcPct val="100000"/>
              </a:lnSpc>
              <a:spcBef>
                <a:spcPts val="200"/>
              </a:spcBef>
            </a:pPr>
            <a:r>
              <a:rPr lang="en-US" sz="1400" dirty="0"/>
              <a:t>Brand approved images and other assets can be found at</a:t>
            </a:r>
            <a:br>
              <a:rPr lang="en-US" sz="1400" dirty="0"/>
            </a:br>
            <a:r>
              <a:rPr lang="en-US" sz="1400" b="1" u="sng" dirty="0">
                <a:hlinkClick r:id="rId4">
                  <a:extLst>
                    <a:ext uri="{A12FA001-AC4F-418D-AE19-62706E023703}">
                      <ahyp:hlinkClr xmlns:ahyp="http://schemas.microsoft.com/office/drawing/2018/hyperlinkcolor" val="tx"/>
                    </a:ext>
                  </a:extLst>
                </a:hlinkClick>
              </a:rPr>
              <a:t>FJ: Images</a:t>
            </a:r>
            <a:r>
              <a:rPr lang="en-US" sz="1400" dirty="0"/>
              <a:t>.</a:t>
            </a:r>
          </a:p>
          <a:p>
            <a:pPr>
              <a:lnSpc>
                <a:spcPct val="100000"/>
              </a:lnSpc>
              <a:spcBef>
                <a:spcPts val="200"/>
              </a:spcBef>
            </a:pPr>
            <a:endParaRPr lang="en-US" sz="1400" dirty="0"/>
          </a:p>
          <a:p>
            <a:pPr>
              <a:lnSpc>
                <a:spcPct val="100000"/>
              </a:lnSpc>
              <a:spcAft>
                <a:spcPts val="0"/>
              </a:spcAft>
            </a:pPr>
            <a:r>
              <a:rPr lang="en-US" sz="1600" b="1" dirty="0"/>
              <a:t>ADDING AN IMAGE TO A TITLE SLIDE</a:t>
            </a:r>
          </a:p>
          <a:p>
            <a:pPr>
              <a:lnSpc>
                <a:spcPct val="100000"/>
              </a:lnSpc>
              <a:spcBef>
                <a:spcPts val="200"/>
              </a:spcBef>
            </a:pPr>
            <a:r>
              <a:rPr lang="en-US" sz="1400" dirty="0"/>
              <a:t>To add an image that best represents your project, use slide layout </a:t>
            </a:r>
            <a:r>
              <a:rPr lang="en-US" sz="1400" i="0" dirty="0"/>
              <a:t>“Title </a:t>
            </a:r>
            <a:r>
              <a:rPr lang="en-US" sz="1400" i="0" dirty="0" err="1"/>
              <a:t>Slide_Insert_Photo_Image</a:t>
            </a:r>
            <a:r>
              <a:rPr lang="en-US" sz="1400" i="0" dirty="0"/>
              <a:t>.” </a:t>
            </a:r>
            <a:r>
              <a:rPr lang="en-US" sz="1400" dirty="0"/>
              <a:t>Go to </a:t>
            </a:r>
            <a:r>
              <a:rPr lang="en-US" sz="1400" b="1" u="sng" dirty="0">
                <a:hlinkClick r:id="rId5">
                  <a:extLst>
                    <a:ext uri="{A12FA001-AC4F-418D-AE19-62706E023703}">
                      <ahyp:hlinkClr xmlns:ahyp="http://schemas.microsoft.com/office/drawing/2018/hyperlinkcolor" val="tx"/>
                    </a:ext>
                  </a:extLst>
                </a:hlinkClick>
              </a:rPr>
              <a:t>FJ: Images</a:t>
            </a:r>
            <a:r>
              <a:rPr lang="en-US" sz="1400" b="1" dirty="0"/>
              <a:t> </a:t>
            </a:r>
            <a:r>
              <a:rPr lang="en-US" sz="1400" dirty="0"/>
              <a:t>and see curated gallery, “Images for PPT Cover Slides.” Download your image and click the icon on the slide to insert. </a:t>
            </a:r>
          </a:p>
          <a:p>
            <a:pPr>
              <a:lnSpc>
                <a:spcPct val="100000"/>
              </a:lnSpc>
              <a:spcBef>
                <a:spcPts val="200"/>
              </a:spcBef>
            </a:pPr>
            <a:endParaRPr lang="en-US" altLang="en-US" sz="1400" dirty="0">
              <a:latin typeface="Arial" panose="020B0604020202020204" pitchFamily="34" charset="0"/>
            </a:endParaRPr>
          </a:p>
          <a:p>
            <a:pPr>
              <a:lnSpc>
                <a:spcPct val="100000"/>
              </a:lnSpc>
              <a:spcAft>
                <a:spcPts val="0"/>
              </a:spcAft>
            </a:pPr>
            <a:r>
              <a:rPr lang="en-US" sz="1600" b="1" dirty="0"/>
              <a:t>MY WORDS DON’T FIT</a:t>
            </a:r>
          </a:p>
          <a:p>
            <a:pPr>
              <a:lnSpc>
                <a:spcPct val="100000"/>
              </a:lnSpc>
              <a:spcBef>
                <a:spcPts val="200"/>
              </a:spcBef>
            </a:pPr>
            <a:r>
              <a:rPr lang="en-US" sz="1400" dirty="0"/>
              <a:t>If you need to add more words or if your presentation supports a technical report, use the annotated briefing template instead.</a:t>
            </a:r>
            <a:br>
              <a:rPr lang="en-US" sz="1400" dirty="0"/>
            </a:br>
            <a:r>
              <a:rPr lang="en-US" sz="1400" b="1" u="sng" dirty="0">
                <a:hlinkClick r:id="rId6">
                  <a:extLst>
                    <a:ext uri="{A12FA001-AC4F-418D-AE19-62706E023703}">
                      <ahyp:hlinkClr xmlns:ahyp="http://schemas.microsoft.com/office/drawing/2018/hyperlinkcolor" val="tx"/>
                    </a:ext>
                  </a:extLst>
                </a:hlinkClick>
              </a:rPr>
              <a:t>FJ:</a:t>
            </a:r>
            <a:r>
              <a:rPr lang="en-US" sz="1400" b="1" u="sng" dirty="0"/>
              <a:t> </a:t>
            </a:r>
            <a:r>
              <a:rPr lang="en-US" sz="1400" b="1" u="sng" dirty="0">
                <a:hlinkClick r:id="rId6">
                  <a:extLst>
                    <a:ext uri="{A12FA001-AC4F-418D-AE19-62706E023703}">
                      <ahyp:hlinkClr xmlns:ahyp="http://schemas.microsoft.com/office/drawing/2018/hyperlinkcolor" val="tx"/>
                    </a:ext>
                  </a:extLst>
                </a:hlinkClick>
              </a:rPr>
              <a:t>Strategic Communications</a:t>
            </a:r>
            <a:r>
              <a:rPr lang="en-US" sz="1400" b="1" dirty="0"/>
              <a:t> </a:t>
            </a:r>
            <a:r>
              <a:rPr lang="en-US" sz="1400" dirty="0"/>
              <a:t>for templates and guidance. </a:t>
            </a:r>
          </a:p>
          <a:p>
            <a:pPr>
              <a:lnSpc>
                <a:spcPct val="100000"/>
              </a:lnSpc>
              <a:spcBef>
                <a:spcPts val="200"/>
              </a:spcBef>
            </a:pPr>
            <a:endParaRPr lang="en-US" altLang="en-US" sz="1400" dirty="0">
              <a:latin typeface="Arial" panose="020B0604020202020204" pitchFamily="34" charset="0"/>
            </a:endParaRPr>
          </a:p>
        </p:txBody>
      </p:sp>
      <p:sp>
        <p:nvSpPr>
          <p:cNvPr id="15" name="Text Placeholder 1">
            <a:extLst>
              <a:ext uri="{FF2B5EF4-FFF2-40B4-BE49-F238E27FC236}">
                <a16:creationId xmlns:a16="http://schemas.microsoft.com/office/drawing/2014/main" id="{C09168C9-BC22-4943-B022-5DF74A9CDD93}"/>
              </a:ext>
            </a:extLst>
          </p:cNvPr>
          <p:cNvSpPr txBox="1">
            <a:spLocks/>
          </p:cNvSpPr>
          <p:nvPr userDrawn="1"/>
        </p:nvSpPr>
        <p:spPr>
          <a:xfrm>
            <a:off x="396876" y="285759"/>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introduction</a:t>
            </a:r>
          </a:p>
        </p:txBody>
      </p:sp>
      <p:sp>
        <p:nvSpPr>
          <p:cNvPr id="16" name="Footer Placeholder 4">
            <a:extLst>
              <a:ext uri="{FF2B5EF4-FFF2-40B4-BE49-F238E27FC236}">
                <a16:creationId xmlns:a16="http://schemas.microsoft.com/office/drawing/2014/main" id="{28EA2436-2909-4B15-87F4-FE725EEF0FEE}"/>
              </a:ext>
            </a:extLst>
          </p:cNvPr>
          <p:cNvSpPr txBox="1">
            <a:spLocks/>
          </p:cNvSpPr>
          <p:nvPr userDrawn="1"/>
        </p:nvSpPr>
        <p:spPr>
          <a:xfrm>
            <a:off x="8765373" y="5826471"/>
            <a:ext cx="2887651" cy="644181"/>
          </a:xfrm>
          <a:prstGeom prst="rect">
            <a:avLst/>
          </a:prstGeom>
          <a:ln w="12700">
            <a:solidFill>
              <a:srgbClr val="FF0000"/>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0000"/>
                </a:solidFill>
              </a:rPr>
              <a:t>DELETE FROM DECK WHEN DONE. DO NOT PRINT.</a:t>
            </a:r>
          </a:p>
        </p:txBody>
      </p:sp>
    </p:spTree>
    <p:extLst>
      <p:ext uri="{BB962C8B-B14F-4D97-AF65-F5344CB8AC3E}">
        <p14:creationId xmlns:p14="http://schemas.microsoft.com/office/powerpoint/2010/main" val="412735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with 4 image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3684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_White">
    <p:bg>
      <p:bgRef idx="1001">
        <a:schemeClr val="bg2"/>
      </p:bgRef>
    </p:bg>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dirty="0"/>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1909461271"/>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ine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4780221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e Chart With Tex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5969031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Pie Charts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Graphic 8">
            <a:extLst>
              <a:ext uri="{FF2B5EF4-FFF2-40B4-BE49-F238E27FC236}">
                <a16:creationId xmlns:a16="http://schemas.microsoft.com/office/drawing/2014/main" id="{B6EB501E-0B63-4B53-86AE-BA17AC5515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6929996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ation-Slide_Grey 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userDrawn="1"/>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0" y="0"/>
            <a:ext cx="10763250" cy="18923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47385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r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683A65AB-6877-4D8D-B81F-E9FDAB0A5E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755844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 Chart_White">
    <p:bg>
      <p:bgRef idx="1001">
        <a:schemeClr val="bg2"/>
      </p:bgRef>
    </p:bg>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2C359E7E-8CF1-46CE-9E76-860FBFC259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8478354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0" name="Straight Connector 9">
            <a:extLst>
              <a:ext uri="{FF2B5EF4-FFF2-40B4-BE49-F238E27FC236}">
                <a16:creationId xmlns:a16="http://schemas.microsoft.com/office/drawing/2014/main" id="{7597BBE6-4675-4CED-B181-DE46DD024617}"/>
              </a:ext>
            </a:extLst>
          </p:cNvPr>
          <p:cNvCxnSpPr/>
          <p:nvPr userDrawn="1"/>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31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userDrawn="1"/>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userDrawn="1"/>
        </p:nvPicPr>
        <p:blipFill>
          <a:blip r:embed="rId2"/>
          <a:stretch>
            <a:fillRect/>
          </a:stretch>
        </p:blipFill>
        <p:spPr>
          <a:xfrm>
            <a:off x="0" y="-19859"/>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dirty="0"/>
              <a:t>Presenter Name</a:t>
            </a:r>
          </a:p>
        </p:txBody>
      </p:sp>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 y="1"/>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8" name="Graphic 11">
            <a:extLst>
              <a:ext uri="{FF2B5EF4-FFF2-40B4-BE49-F238E27FC236}">
                <a16:creationId xmlns:a16="http://schemas.microsoft.com/office/drawing/2014/main" id="{D85C768E-021F-471D-8EFF-3029DF7827B8}"/>
              </a:ext>
            </a:extLst>
          </p:cNvPr>
          <p:cNvPicPr>
            <a:picLocks noChangeAspect="1"/>
          </p:cNvPicPr>
          <p:nvPr userDrawn="1"/>
        </p:nvPicPr>
        <p:blipFill>
          <a:blip r:embed="rId3"/>
          <a:srcRect/>
          <a:stretch/>
        </p:blipFill>
        <p:spPr>
          <a:xfrm>
            <a:off x="7315200" y="5719738"/>
            <a:ext cx="4297680" cy="530379"/>
          </a:xfrm>
          <a:prstGeom prst="rect">
            <a:avLst/>
          </a:prstGeom>
        </p:spPr>
      </p:pic>
      <p:sp>
        <p:nvSpPr>
          <p:cNvPr id="9" name="Footer Placeholder 8">
            <a:extLst>
              <a:ext uri="{FF2B5EF4-FFF2-40B4-BE49-F238E27FC236}">
                <a16:creationId xmlns:a16="http://schemas.microsoft.com/office/drawing/2014/main" id="{18782B54-69E4-4BD1-A25A-83AC8EE11AD7}"/>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3105732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dirty="0"/>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dirty="0"/>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userDrawn="1"/>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756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meline Horizontal_White">
    <p:bg>
      <p:bgRef idx="1001">
        <a:schemeClr val="bg2"/>
      </p:bgRef>
    </p:bg>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userDrawn="1"/>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userDrawn="1"/>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userDrawn="1"/>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userDrawn="1"/>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userDrawn="1"/>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userDrawn="1"/>
        </p:nvSpPr>
        <p:spPr>
          <a:xfrm>
            <a:off x="5309023" y="33694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4944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Defaul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2"/>
                </a:solidFill>
              </a:defRPr>
            </a:lvl2pPr>
          </a:lstStyle>
          <a:p>
            <a:pPr lvl="1"/>
            <a:r>
              <a:rPr lang="en-US" dirty="0"/>
              <a:t>Name</a:t>
            </a:r>
          </a:p>
          <a:p>
            <a:pPr lvl="1"/>
            <a:r>
              <a:rPr lang="en-US" u="sng" dirty="0">
                <a:hlinkClick r:id="rId2" tooltip="mailto:email@mitre.org">
                  <a:extLst>
                    <a:ext uri="{A12FA001-AC4F-418D-AE19-62706E023703}">
                      <ahyp:hlinkClr xmlns:ahyp="http://schemas.microsoft.com/office/drawing/2018/hyperlinkcolor" val="tx"/>
                    </a:ext>
                  </a:extLst>
                </a:hlinkClick>
              </a:rPr>
              <a:t>email@mitre.org</a:t>
            </a:r>
            <a:r>
              <a:rPr lang="en-US" dirty="0"/>
              <a:t>  </a:t>
            </a:r>
          </a:p>
          <a:p>
            <a:pPr lvl="1"/>
            <a:r>
              <a:rPr lang="en-US" dirty="0"/>
              <a:t>     @</a:t>
            </a:r>
            <a:r>
              <a:rPr lang="en-US" dirty="0" err="1"/>
              <a:t>TwitterHandle</a:t>
            </a:r>
            <a:endParaRPr lang="en-US" dirty="0"/>
          </a:p>
          <a:p>
            <a:pPr lvl="1"/>
            <a:r>
              <a:rPr lang="en-US" dirty="0"/>
              <a:t>      linkedin.com/in/</a:t>
            </a:r>
            <a:r>
              <a:rPr lang="en-US" dirty="0" err="1"/>
              <a:t>firstnamelastname</a:t>
            </a:r>
            <a:endParaRPr lang="en-US" dirty="0"/>
          </a:p>
        </p:txBody>
      </p:sp>
      <p:pic>
        <p:nvPicPr>
          <p:cNvPr id="5" name="Picture 4">
            <a:extLst>
              <a:ext uri="{FF2B5EF4-FFF2-40B4-BE49-F238E27FC236}">
                <a16:creationId xmlns:a16="http://schemas.microsoft.com/office/drawing/2014/main" id="{F3B15F32-C794-49E1-92DF-9748163743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5"/>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6"/>
          <a:srcRect/>
          <a:stretch/>
        </p:blipFill>
        <p:spPr>
          <a:xfrm>
            <a:off x="7315200" y="5719738"/>
            <a:ext cx="4297680" cy="530379"/>
          </a:xfrm>
          <a:prstGeom prst="rect">
            <a:avLst/>
          </a:prstGeom>
        </p:spPr>
      </p:pic>
    </p:spTree>
    <p:extLst>
      <p:ext uri="{BB962C8B-B14F-4D97-AF65-F5344CB8AC3E}">
        <p14:creationId xmlns:p14="http://schemas.microsoft.com/office/powerpoint/2010/main" val="3025633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25239" y="3865081"/>
            <a:ext cx="5773269" cy="2100262"/>
          </a:xfrm>
        </p:spPr>
        <p:txBody>
          <a:bodyPr/>
          <a:lstStyle/>
          <a:p>
            <a:pPr lvl="0"/>
            <a:r>
              <a:rPr lang="en-US" dirty="0"/>
              <a:t>Name</a:t>
            </a:r>
            <a:br>
              <a:rPr lang="en-US" dirty="0"/>
            </a:br>
            <a:r>
              <a:rPr lang="en-US" dirty="0" err="1"/>
              <a:t>email@mitre.org</a:t>
            </a:r>
            <a:br>
              <a:rPr lang="en-US" dirty="0"/>
            </a:br>
            <a:r>
              <a:rPr lang="en-US" dirty="0"/>
              <a:t>@</a:t>
            </a:r>
            <a:r>
              <a:rPr lang="en-US" dirty="0" err="1"/>
              <a:t>TwitterHandle</a:t>
            </a:r>
            <a:br>
              <a:rPr lang="en-US" dirty="0"/>
            </a:br>
            <a:r>
              <a:rPr lang="en-US" dirty="0" err="1"/>
              <a:t>linkedin.com</a:t>
            </a:r>
            <a:r>
              <a:rPr lang="en-US" dirty="0"/>
              <a:t>/in/</a:t>
            </a:r>
            <a:r>
              <a:rPr lang="en-US" dirty="0" err="1"/>
              <a:t>firstnamelastname</a:t>
            </a:r>
            <a:endParaRPr lang="en-US" dirty="0"/>
          </a:p>
        </p:txBody>
      </p:sp>
    </p:spTree>
    <p:extLst>
      <p:ext uri="{BB962C8B-B14F-4D97-AF65-F5344CB8AC3E}">
        <p14:creationId xmlns:p14="http://schemas.microsoft.com/office/powerpoint/2010/main" val="1050156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17553" y="3262876"/>
            <a:ext cx="5773269" cy="552532"/>
          </a:xfrm>
        </p:spPr>
        <p:txBody>
          <a:bodyPr/>
          <a:lstStyle/>
          <a:p>
            <a:pPr lvl="0"/>
            <a:r>
              <a:rPr lang="en-US" dirty="0"/>
              <a:t>Name</a:t>
            </a:r>
            <a:br>
              <a:rPr lang="en-US" dirty="0"/>
            </a:br>
            <a:endParaRPr lang="en-US" dirty="0"/>
          </a:p>
        </p:txBody>
      </p:sp>
      <p:sp>
        <p:nvSpPr>
          <p:cNvPr id="10" name="Text Placeholder 2">
            <a:extLst>
              <a:ext uri="{FF2B5EF4-FFF2-40B4-BE49-F238E27FC236}">
                <a16:creationId xmlns:a16="http://schemas.microsoft.com/office/drawing/2014/main" id="{9BB05AAA-0306-674C-A90E-8A90884EC7D0}"/>
              </a:ext>
            </a:extLst>
          </p:cNvPr>
          <p:cNvSpPr>
            <a:spLocks noGrp="1"/>
          </p:cNvSpPr>
          <p:nvPr>
            <p:ph type="body" sz="quarter" idx="14" hasCustomPrompt="1"/>
          </p:nvPr>
        </p:nvSpPr>
        <p:spPr>
          <a:xfrm>
            <a:off x="817554" y="3898208"/>
            <a:ext cx="5773269" cy="461650"/>
          </a:xfrm>
        </p:spPr>
        <p:txBody>
          <a:bodyPr/>
          <a:lstStyle/>
          <a:p>
            <a:pPr lvl="0"/>
            <a:r>
              <a:rPr lang="en-US" dirty="0" err="1"/>
              <a:t>email@mitre.org</a:t>
            </a:r>
            <a:endParaRPr lang="en-US" dirty="0"/>
          </a:p>
        </p:txBody>
      </p:sp>
      <p:sp>
        <p:nvSpPr>
          <p:cNvPr id="11" name="Text Placeholder 2">
            <a:extLst>
              <a:ext uri="{FF2B5EF4-FFF2-40B4-BE49-F238E27FC236}">
                <a16:creationId xmlns:a16="http://schemas.microsoft.com/office/drawing/2014/main" id="{87944789-3E64-D942-9771-0C67E045604A}"/>
              </a:ext>
            </a:extLst>
          </p:cNvPr>
          <p:cNvSpPr>
            <a:spLocks noGrp="1"/>
          </p:cNvSpPr>
          <p:nvPr>
            <p:ph type="body" sz="quarter" idx="15" hasCustomPrompt="1"/>
          </p:nvPr>
        </p:nvSpPr>
        <p:spPr>
          <a:xfrm>
            <a:off x="817555" y="5074809"/>
            <a:ext cx="5773269" cy="530379"/>
          </a:xfrm>
        </p:spPr>
        <p:txBody>
          <a:bodyPr/>
          <a:lstStyle/>
          <a:p>
            <a:pPr lvl="0"/>
            <a:r>
              <a:rPr lang="en-US" dirty="0" err="1"/>
              <a:t>linkedin.com</a:t>
            </a:r>
            <a:r>
              <a:rPr lang="en-US" dirty="0"/>
              <a:t>/in/</a:t>
            </a:r>
            <a:r>
              <a:rPr lang="en-US" dirty="0" err="1"/>
              <a:t>firstnamelastname</a:t>
            </a:r>
            <a:endParaRPr lang="en-US" dirty="0"/>
          </a:p>
        </p:txBody>
      </p:sp>
      <p:sp>
        <p:nvSpPr>
          <p:cNvPr id="12" name="Text Placeholder 2">
            <a:extLst>
              <a:ext uri="{FF2B5EF4-FFF2-40B4-BE49-F238E27FC236}">
                <a16:creationId xmlns:a16="http://schemas.microsoft.com/office/drawing/2014/main" id="{65BF9B06-1C76-2B43-B18C-E6E6A08D01C4}"/>
              </a:ext>
            </a:extLst>
          </p:cNvPr>
          <p:cNvSpPr>
            <a:spLocks noGrp="1"/>
          </p:cNvSpPr>
          <p:nvPr>
            <p:ph type="body" sz="quarter" idx="16" hasCustomPrompt="1"/>
          </p:nvPr>
        </p:nvSpPr>
        <p:spPr>
          <a:xfrm>
            <a:off x="825239" y="4481455"/>
            <a:ext cx="5773269" cy="552532"/>
          </a:xfrm>
        </p:spPr>
        <p:txBody>
          <a:bodyPr/>
          <a:lstStyle/>
          <a:p>
            <a:pPr lvl="0"/>
            <a:r>
              <a:rPr lang="en-US" dirty="0"/>
              <a:t>@</a:t>
            </a:r>
            <a:r>
              <a:rPr lang="en-US" dirty="0" err="1"/>
              <a:t>TwitterHandle</a:t>
            </a:r>
            <a:endParaRPr lang="en-US" dirty="0"/>
          </a:p>
        </p:txBody>
      </p:sp>
    </p:spTree>
    <p:extLst>
      <p:ext uri="{BB962C8B-B14F-4D97-AF65-F5344CB8AC3E}">
        <p14:creationId xmlns:p14="http://schemas.microsoft.com/office/powerpoint/2010/main" val="391810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2875280" cy="2459038"/>
          </a:xfrm>
        </p:spPr>
        <p:txBody>
          <a:bodyPr/>
          <a:lstStyle>
            <a:lvl1pPr>
              <a:defRPr/>
            </a:lvl1pPr>
            <a:lvl2pPr>
              <a:defRPr/>
            </a:lvl2pPr>
          </a:lstStyle>
          <a:p>
            <a:pPr lvl="0"/>
            <a:r>
              <a:rPr lang="en-US" dirty="0"/>
              <a:t>Project Name</a:t>
            </a:r>
          </a:p>
          <a:p>
            <a:pPr lvl="0"/>
            <a:r>
              <a:rPr lang="en-US" dirty="0"/>
              <a:t>Project Number</a:t>
            </a:r>
          </a:p>
          <a:p>
            <a:pPr lvl="0"/>
            <a:r>
              <a:rPr lang="en-US" dirty="0"/>
              <a:t>Disclaimer text</a:t>
            </a:r>
          </a:p>
          <a:p>
            <a:pPr lvl="1"/>
            <a:r>
              <a:rPr lang="en-US" dirty="0"/>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Tree>
    <p:extLst>
      <p:ext uri="{BB962C8B-B14F-4D97-AF65-F5344CB8AC3E}">
        <p14:creationId xmlns:p14="http://schemas.microsoft.com/office/powerpoint/2010/main" val="3228255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3267704"/>
          </a:xfrm>
        </p:spPr>
        <p:txBody>
          <a:bodyPr/>
          <a:lstStyle>
            <a:lvl1pPr marL="0" indent="0">
              <a:buFontTx/>
              <a:buNone/>
              <a:defRPr/>
            </a:lvl1pPr>
          </a:lstStyle>
          <a:p>
            <a:pPr lvl="0"/>
            <a:r>
              <a:rPr lang="en-US" dirty="0"/>
              <a:t>Click to edit Master text</a:t>
            </a:r>
            <a:br>
              <a:rPr lang="en-US" dirty="0"/>
            </a:br>
            <a:r>
              <a:rPr lang="en-US" dirty="0"/>
              <a:t>Project Name</a:t>
            </a:r>
            <a:br>
              <a:rPr lang="en-US" dirty="0"/>
            </a:br>
            <a:r>
              <a:rPr lang="en-US" dirty="0"/>
              <a:t>Project Number</a:t>
            </a:r>
            <a:br>
              <a:rPr lang="en-US" dirty="0"/>
            </a:br>
            <a:r>
              <a:rPr lang="en-US" dirty="0"/>
              <a:t>Disclaimer Text</a:t>
            </a:r>
            <a:br>
              <a:rPr lang="en-US" dirty="0"/>
            </a:br>
            <a:r>
              <a:rPr lang="en-US" dirty="0"/>
              <a:t>Additional Text</a:t>
            </a:r>
          </a:p>
        </p:txBody>
      </p:sp>
    </p:spTree>
    <p:extLst>
      <p:ext uri="{BB962C8B-B14F-4D97-AF65-F5344CB8AC3E}">
        <p14:creationId xmlns:p14="http://schemas.microsoft.com/office/powerpoint/2010/main" val="923866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439725"/>
          </a:xfrm>
        </p:spPr>
        <p:txBody>
          <a:bodyPr/>
          <a:lstStyle>
            <a:lvl1pPr marL="0" indent="0">
              <a:buFontTx/>
              <a:buNone/>
              <a:defRPr/>
            </a:lvl1pPr>
          </a:lstStyle>
          <a:p>
            <a:pPr lvl="0"/>
            <a:r>
              <a:rPr lang="en-US" dirty="0"/>
              <a:t>Project Name</a:t>
            </a:r>
          </a:p>
        </p:txBody>
      </p:sp>
      <p:sp>
        <p:nvSpPr>
          <p:cNvPr id="7" name="Text Placeholder 5">
            <a:extLst>
              <a:ext uri="{FF2B5EF4-FFF2-40B4-BE49-F238E27FC236}">
                <a16:creationId xmlns:a16="http://schemas.microsoft.com/office/drawing/2014/main" id="{FFD3FC81-CA81-5843-BDE6-D095093EA7F9}"/>
              </a:ext>
            </a:extLst>
          </p:cNvPr>
          <p:cNvSpPr>
            <a:spLocks noGrp="1"/>
          </p:cNvSpPr>
          <p:nvPr>
            <p:ph type="body" sz="quarter" idx="19" hasCustomPrompt="1"/>
          </p:nvPr>
        </p:nvSpPr>
        <p:spPr>
          <a:xfrm>
            <a:off x="263394" y="2498119"/>
            <a:ext cx="6458682" cy="530379"/>
          </a:xfrm>
        </p:spPr>
        <p:txBody>
          <a:bodyPr/>
          <a:lstStyle>
            <a:lvl1pPr marL="0" indent="0">
              <a:buFontTx/>
              <a:buNone/>
              <a:defRPr/>
            </a:lvl1pPr>
          </a:lstStyle>
          <a:p>
            <a:pPr lvl="0"/>
            <a:r>
              <a:rPr lang="en-US" dirty="0"/>
              <a:t>Project Number</a:t>
            </a:r>
          </a:p>
        </p:txBody>
      </p:sp>
      <p:sp>
        <p:nvSpPr>
          <p:cNvPr id="8" name="Text Placeholder 5">
            <a:extLst>
              <a:ext uri="{FF2B5EF4-FFF2-40B4-BE49-F238E27FC236}">
                <a16:creationId xmlns:a16="http://schemas.microsoft.com/office/drawing/2014/main" id="{8DAD110E-0473-6048-9538-302E3FB6231E}"/>
              </a:ext>
            </a:extLst>
          </p:cNvPr>
          <p:cNvSpPr>
            <a:spLocks noGrp="1"/>
          </p:cNvSpPr>
          <p:nvPr>
            <p:ph type="body" sz="quarter" idx="20" hasCustomPrompt="1"/>
          </p:nvPr>
        </p:nvSpPr>
        <p:spPr>
          <a:xfrm>
            <a:off x="263394" y="3156819"/>
            <a:ext cx="6458682" cy="439725"/>
          </a:xfrm>
        </p:spPr>
        <p:txBody>
          <a:bodyPr/>
          <a:lstStyle>
            <a:lvl1pPr marL="0" indent="0">
              <a:buFontTx/>
              <a:buNone/>
              <a:defRPr/>
            </a:lvl1pPr>
          </a:lstStyle>
          <a:p>
            <a:pPr lvl="0"/>
            <a:r>
              <a:rPr lang="en-US" dirty="0"/>
              <a:t>Disclaimer Text</a:t>
            </a:r>
          </a:p>
        </p:txBody>
      </p:sp>
      <p:sp>
        <p:nvSpPr>
          <p:cNvPr id="9" name="Text Placeholder 5">
            <a:extLst>
              <a:ext uri="{FF2B5EF4-FFF2-40B4-BE49-F238E27FC236}">
                <a16:creationId xmlns:a16="http://schemas.microsoft.com/office/drawing/2014/main" id="{49B9D580-2EA2-E94E-800C-462ED78FAB40}"/>
              </a:ext>
            </a:extLst>
          </p:cNvPr>
          <p:cNvSpPr>
            <a:spLocks noGrp="1"/>
          </p:cNvSpPr>
          <p:nvPr>
            <p:ph type="body" sz="quarter" idx="21" hasCustomPrompt="1"/>
          </p:nvPr>
        </p:nvSpPr>
        <p:spPr>
          <a:xfrm>
            <a:off x="263394" y="3740690"/>
            <a:ext cx="6458682" cy="451192"/>
          </a:xfrm>
        </p:spPr>
        <p:txBody>
          <a:bodyPr/>
          <a:lstStyle>
            <a:lvl1pPr marL="0" indent="0">
              <a:buFontTx/>
              <a:buNone/>
              <a:defRPr/>
            </a:lvl1pPr>
          </a:lstStyle>
          <a:p>
            <a:pPr lvl="0"/>
            <a:r>
              <a:rPr lang="en-US" dirty="0"/>
              <a:t>Additional Text</a:t>
            </a:r>
          </a:p>
        </p:txBody>
      </p:sp>
    </p:spTree>
    <p:extLst>
      <p:ext uri="{BB962C8B-B14F-4D97-AF65-F5344CB8AC3E}">
        <p14:creationId xmlns:p14="http://schemas.microsoft.com/office/powerpoint/2010/main" val="1213509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702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523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3_White">
    <p:bg>
      <p:bgRef idx="1001">
        <a:schemeClr val="bg2"/>
      </p:bgRef>
    </p:bg>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5" name="Graphic 4">
            <a:extLst>
              <a:ext uri="{FF2B5EF4-FFF2-40B4-BE49-F238E27FC236}">
                <a16:creationId xmlns:a16="http://schemas.microsoft.com/office/drawing/2014/main" id="{82679C98-6E2B-4800-9028-133E080E8A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2366158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Slide">
    <p:bg>
      <p:bgPr>
        <a:solidFill>
          <a:schemeClr val="bg1"/>
        </a:solidFill>
        <a:effectLst/>
      </p:bgPr>
    </p:bg>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1044156" y="2568939"/>
            <a:ext cx="7655345" cy="389922"/>
          </a:xfrm>
        </p:spPr>
        <p:txBody>
          <a:bodyPr/>
          <a:lstStyle>
            <a:lvl1pPr marL="0" indent="0">
              <a:buFont typeface="Wingdings" pitchFamily="2" charset="2"/>
              <a:buNone/>
              <a:defRPr b="1" spc="0" baseline="0">
                <a:solidFill>
                  <a:schemeClr val="tx2"/>
                </a:solidFill>
                <a:latin typeface="Arial" pitchFamily="34" charset="0"/>
                <a:cs typeface="Arial"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sp>
        <p:nvSpPr>
          <p:cNvPr id="10" name="Text Box 27"/>
          <p:cNvSpPr txBox="1">
            <a:spLocks noChangeArrowheads="1"/>
          </p:cNvSpPr>
          <p:nvPr/>
        </p:nvSpPr>
        <p:spPr bwMode="auto">
          <a:xfrm>
            <a:off x="987358" y="6550370"/>
            <a:ext cx="10442641" cy="240707"/>
          </a:xfrm>
          <a:prstGeom prst="rect">
            <a:avLst/>
          </a:prstGeom>
          <a:noFill/>
          <a:ln w="9525">
            <a:noFill/>
            <a:miter lim="800000"/>
            <a:headEnd/>
            <a:tailEnd/>
          </a:ln>
          <a:effectLst/>
        </p:spPr>
        <p:txBody>
          <a:bodyPr wrap="square">
            <a:spAutoFit/>
          </a:bodyPr>
          <a:lstStyle/>
          <a:p>
            <a:pPr algn="l" defTabSz="914400">
              <a:lnSpc>
                <a:spcPts val="1300"/>
              </a:lnSpc>
              <a:spcAft>
                <a:spcPct val="0"/>
              </a:spcAft>
            </a:pPr>
            <a:r>
              <a:rPr lang="en-US" altLang="en-US" sz="800" b="0" dirty="0">
                <a:solidFill>
                  <a:schemeClr val="tx1">
                    <a:lumMod val="50000"/>
                    <a:lumOff val="50000"/>
                  </a:schemeClr>
                </a:solidFill>
                <a:latin typeface="Arial" pitchFamily="34" charset="0"/>
                <a:cs typeface="Arial" pitchFamily="34" charset="0"/>
              </a:rPr>
              <a:t>© 2020</a:t>
            </a:r>
            <a:r>
              <a:rPr lang="en-US" altLang="en-US" sz="800" b="0" baseline="0" dirty="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rights reserved. </a:t>
            </a:r>
            <a:r>
              <a:rPr lang="en-US" sz="800" b="0" dirty="0">
                <a:solidFill>
                  <a:schemeClr val="tx1">
                    <a:lumMod val="50000"/>
                    <a:lumOff val="50000"/>
                  </a:schemeClr>
                </a:solidFill>
                <a:latin typeface="Arial" pitchFamily="34" charset="0"/>
              </a:rPr>
              <a:t>Approved for Public Release 19-3439. Distribution Unlimited.</a:t>
            </a:r>
          </a:p>
        </p:txBody>
      </p:sp>
      <p:cxnSp>
        <p:nvCxnSpPr>
          <p:cNvPr id="15" name="Straight Connector 14"/>
          <p:cNvCxnSpPr/>
          <p:nvPr/>
        </p:nvCxnSpPr>
        <p:spPr bwMode="auto">
          <a:xfrm>
            <a:off x="1098200"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cxnSp>
        <p:nvCxnSpPr>
          <p:cNvPr id="16" name="Straight Connector 15"/>
          <p:cNvCxnSpPr/>
          <p:nvPr/>
        </p:nvCxnSpPr>
        <p:spPr bwMode="auto">
          <a:xfrm>
            <a:off x="1098200"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00578" y="6250820"/>
            <a:ext cx="894007" cy="243820"/>
          </a:xfrm>
          <a:prstGeom prst="rect">
            <a:avLst/>
          </a:prstGeom>
        </p:spPr>
      </p:pic>
      <p:sp>
        <p:nvSpPr>
          <p:cNvPr id="5" name="Text Placeholder 4"/>
          <p:cNvSpPr>
            <a:spLocks noGrp="1"/>
          </p:cNvSpPr>
          <p:nvPr>
            <p:ph type="body" sz="quarter" idx="10" hasCustomPrompt="1"/>
          </p:nvPr>
        </p:nvSpPr>
        <p:spPr>
          <a:xfrm>
            <a:off x="5715001" y="76201"/>
            <a:ext cx="6096000" cy="247649"/>
          </a:xfrm>
        </p:spPr>
        <p:txBody>
          <a:bodyPr/>
          <a:lstStyle>
            <a:lvl1pPr marL="0" marR="0" indent="0" algn="r" defTabSz="914400" rtl="0" eaLnBrk="1" fontAlgn="auto" latinLnBrk="0" hangingPunct="1">
              <a:lnSpc>
                <a:spcPct val="100000"/>
              </a:lnSpc>
              <a:spcBef>
                <a:spcPts val="0"/>
              </a:spcBef>
              <a:spcAft>
                <a:spcPts val="600"/>
              </a:spcAft>
              <a:buClrTx/>
              <a:buSzTx/>
              <a:buFontTx/>
              <a:buNone/>
              <a:tabLst/>
              <a:defRPr sz="1200" b="1">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5F9E"/>
                </a:solidFill>
                <a:effectLst/>
                <a:uLnTx/>
                <a:uFillTx/>
                <a:latin typeface="Arial" pitchFamily="34" charset="0"/>
                <a:ea typeface="Verdana" pitchFamily="34" charset="0"/>
                <a:cs typeface="Verdana" pitchFamily="34" charset="0"/>
              </a:rPr>
              <a:t>Organization Name Here</a:t>
            </a:r>
          </a:p>
        </p:txBody>
      </p:sp>
      <p:sp>
        <p:nvSpPr>
          <p:cNvPr id="13" name="Text Placeholder 12"/>
          <p:cNvSpPr>
            <a:spLocks noGrp="1"/>
          </p:cNvSpPr>
          <p:nvPr>
            <p:ph type="body" sz="quarter" idx="11" hasCustomPrompt="1"/>
          </p:nvPr>
        </p:nvSpPr>
        <p:spPr>
          <a:xfrm>
            <a:off x="1066801" y="3086101"/>
            <a:ext cx="3416300" cy="447675"/>
          </a:xfrm>
        </p:spPr>
        <p:txBody>
          <a:bodyPr/>
          <a:lstStyle>
            <a:lvl1pPr marL="0" indent="0" algn="l" defTabSz="914400" rtl="0" eaLnBrk="1" latinLnBrk="0" hangingPunct="1">
              <a:spcBef>
                <a:spcPts val="0"/>
              </a:spcBef>
              <a:spcAft>
                <a:spcPts val="600"/>
              </a:spcAft>
              <a:buClr>
                <a:schemeClr val="tx2"/>
              </a:buClr>
              <a:buSzPct val="120000"/>
              <a:buFont typeface="Wingdings" pitchFamily="2" charset="2"/>
              <a:buNone/>
              <a:defRPr lang="en-US" sz="1800" b="1" kern="1200" spc="0" baseline="0" dirty="0">
                <a:solidFill>
                  <a:schemeClr val="tx2"/>
                </a:solidFill>
                <a:latin typeface="Arial" pitchFamily="34" charset="0"/>
                <a:ea typeface="+mn-ea"/>
                <a:cs typeface="Arial" pitchFamily="34" charset="0"/>
              </a:defRPr>
            </a:lvl1pPr>
            <a:lvl2pPr marL="287338" indent="0">
              <a:buNone/>
              <a:defRPr/>
            </a:lvl2pPr>
            <a:lvl3pPr marL="515938" indent="0">
              <a:buNone/>
              <a:defRPr/>
            </a:lvl3pPr>
            <a:lvl4pPr marL="801688" indent="0">
              <a:buNone/>
              <a:defRPr/>
            </a:lvl4pPr>
            <a:lvl5pPr marL="1090613" indent="0">
              <a:buNone/>
              <a:defRPr/>
            </a:lvl5pPr>
          </a:lstStyle>
          <a:p>
            <a:pPr lvl="0"/>
            <a:r>
              <a:rPr lang="en-US" dirty="0"/>
              <a:t>Date</a:t>
            </a:r>
          </a:p>
        </p:txBody>
      </p:sp>
      <p:sp>
        <p:nvSpPr>
          <p:cNvPr id="18" name="Rectangle 17">
            <a:extLst>
              <a:ext uri="{FF2B5EF4-FFF2-40B4-BE49-F238E27FC236}">
                <a16:creationId xmlns:a16="http://schemas.microsoft.com/office/drawing/2014/main" id="{804CEEF7-50A3-D341-B445-969BC24B2800}"/>
              </a:ext>
            </a:extLst>
          </p:cNvPr>
          <p:cNvSpPr/>
          <p:nvPr/>
        </p:nvSpPr>
        <p:spPr bwMode="auto">
          <a:xfrm>
            <a:off x="81480" y="0"/>
            <a:ext cx="99589"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R="0" lvl="0" indent="0" algn="ctr" defTabSz="1216185" eaLnBrk="0" fontAlgn="base" hangingPunct="0">
              <a:lnSpc>
                <a:spcPts val="3325"/>
              </a:lnSpc>
              <a:spcBef>
                <a:spcPct val="0"/>
              </a:spcBef>
              <a:spcAft>
                <a:spcPts val="1330"/>
              </a:spcAft>
              <a:buClr>
                <a:srgbClr val="FDAA03"/>
              </a:buClr>
              <a:buSzTx/>
              <a:buFontTx/>
              <a:buNone/>
              <a:tabLst/>
            </a:pPr>
            <a:endParaRPr kumimoji="0" lang="en-US" sz="2394" b="1" i="0" u="none" strike="noStrike" cap="none" normalizeH="0" baseline="0" dirty="0">
              <a:ln>
                <a:noFill/>
              </a:ln>
              <a:effectLst/>
              <a:latin typeface="Arial" charset="0"/>
            </a:endParaRPr>
          </a:p>
        </p:txBody>
      </p:sp>
      <p:sp>
        <p:nvSpPr>
          <p:cNvPr id="19" name="Rectangle 18">
            <a:extLst>
              <a:ext uri="{FF2B5EF4-FFF2-40B4-BE49-F238E27FC236}">
                <a16:creationId xmlns:a16="http://schemas.microsoft.com/office/drawing/2014/main" id="{3D247A2F-7238-A345-B6B9-2E8B5606DECA}"/>
              </a:ext>
            </a:extLst>
          </p:cNvPr>
          <p:cNvSpPr/>
          <p:nvPr/>
        </p:nvSpPr>
        <p:spPr bwMode="auto">
          <a:xfrm>
            <a:off x="81480" y="2510287"/>
            <a:ext cx="99589"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spTree>
    <p:extLst>
      <p:ext uri="{BB962C8B-B14F-4D97-AF65-F5344CB8AC3E}">
        <p14:creationId xmlns:p14="http://schemas.microsoft.com/office/powerpoint/2010/main" val="2555396700"/>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dirty="0">
                <a:latin typeface="Arial" panose="020B0604020202020204" pitchFamily="34" charset="0"/>
                <a:cs typeface="Arial" panose="020B0604020202020204" pitchFamily="34" charset="0"/>
              </a:rPr>
              <a:t>MITRE POWERPOINT</a:t>
            </a:r>
          </a:p>
          <a:p>
            <a:pPr algn="ctr"/>
            <a:r>
              <a:rPr lang="en-US" sz="4800" b="1" dirty="0">
                <a:latin typeface="Arial" panose="020B0604020202020204" pitchFamily="34" charset="0"/>
                <a:cs typeface="Arial" panose="020B0604020202020204" pitchFamily="34" charset="0"/>
              </a:rPr>
              <a:t>TEMPLATE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dirty="0"/>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36136370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To add background image: </a:t>
            </a:r>
            <a:br>
              <a:rPr lang="en-US" dirty="0"/>
            </a:br>
            <a:r>
              <a:rPr lang="en-US" dirty="0"/>
              <a:t>1. Navigate to FJ: Images </a:t>
            </a:r>
            <a:br>
              <a:rPr lang="en-US" dirty="0"/>
            </a:br>
            <a:r>
              <a:rPr lang="en-US" dirty="0"/>
              <a:t>2. Select a photo from the featured gallery, “Images for PPT Cover Slides” </a:t>
            </a:r>
            <a:br>
              <a:rPr lang="en-US" dirty="0"/>
            </a:br>
            <a:r>
              <a:rPr lang="en-US" dirty="0"/>
              <a:t>3. Save the desired image to your computer or desired location. </a:t>
            </a:r>
            <a:br>
              <a:rPr lang="en-US" dirty="0"/>
            </a:br>
            <a:r>
              <a:rPr lang="en-US" dirty="0"/>
              <a:t>4. Next, click on the icon &amp; choose image from the saved location. </a:t>
            </a:r>
            <a:br>
              <a:rPr lang="en-US" dirty="0"/>
            </a:br>
            <a:r>
              <a:rPr lang="en-US" dirty="0"/>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dirty="0"/>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31870614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dirty="0"/>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dirty="0"/>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00000"/>
              <a:buFont typeface="Wingdings" panose="05000000000000000000" pitchFamily="2" charset="2"/>
              <a:buChar char="§"/>
              <a:defRPr>
                <a:solidFill>
                  <a:schemeClr val="tx1"/>
                </a:solidFill>
              </a:defRPr>
            </a:lvl2pPr>
            <a:lvl3pPr marL="1033463" indent="-344488">
              <a:buSzPct val="100000"/>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SzPct val="100000"/>
              <a:buFont typeface="Wingdings" panose="05000000000000000000" pitchFamily="2" charset="2"/>
              <a:buChar char="§"/>
              <a:defRPr sz="1800">
                <a:solidFill>
                  <a:schemeClr val="tx1"/>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with 3 imag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dirty="0"/>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4192222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dirty="0"/>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dirty="0"/>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dirty="0"/>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dirty="0"/>
              <a:t>“Click to edit text”</a:t>
            </a:r>
          </a:p>
          <a:p>
            <a:pPr lvl="1"/>
            <a:r>
              <a:rPr lang="en-US" dirty="0"/>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dirty="0"/>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dirty="0"/>
              <a:t>“Click to edit textbox text”</a:t>
            </a:r>
          </a:p>
          <a:p>
            <a:pPr lvl="1"/>
            <a:r>
              <a:rPr lang="en-US" dirty="0"/>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dirty="0"/>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Layout with 3 images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964692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dirty="0"/>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2"/>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00000"/>
              <a:buFont typeface="Wingdings" panose="05000000000000000000" pitchFamily="2" charset="2"/>
              <a:buChar char="§"/>
              <a:defRPr>
                <a:solidFill>
                  <a:schemeClr val="tx2"/>
                </a:solidFill>
              </a:defRPr>
            </a:lvl2pPr>
            <a:lvl3pPr marL="1033463" indent="-344488">
              <a:buSzPct val="100000"/>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SzPct val="100000"/>
              <a:buFont typeface="Wingdings" panose="05000000000000000000" pitchFamily="2" charset="2"/>
              <a:buChar char="§"/>
              <a:defRPr sz="1800">
                <a:solidFill>
                  <a:schemeClr val="tx2"/>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63610905"/>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dirty="0"/>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dirty="0"/>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dirty="0"/>
              <a:t>@</a:t>
            </a:r>
            <a:r>
              <a:rPr lang="en-US" dirty="0" err="1"/>
              <a:t>TwitterHandle</a:t>
            </a:r>
            <a:endParaRPr lang="en-US" dirty="0"/>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dirty="0"/>
              <a:t>linkedin.com/in/</a:t>
            </a:r>
            <a:r>
              <a:rPr lang="en-US" dirty="0" err="1"/>
              <a:t>firstnamelastname</a:t>
            </a:r>
            <a:endParaRPr lang="en-US" dirty="0"/>
          </a:p>
        </p:txBody>
      </p:sp>
    </p:spTree>
    <p:extLst>
      <p:ext uri="{BB962C8B-B14F-4D97-AF65-F5344CB8AC3E}">
        <p14:creationId xmlns:p14="http://schemas.microsoft.com/office/powerpoint/2010/main" val="4004820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dirty="0"/>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br>
              <a:rPr lang="en-US" dirty="0"/>
            </a:b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dirty="0"/>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dirty="0"/>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dirty="0"/>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dirty="0"/>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conten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2"/>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dirty="0"/>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80684645"/>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sz="2400">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_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Arial 24 PT. </a:t>
            </a:r>
            <a:r>
              <a:rPr lang="en-US" dirty="0" err="1"/>
              <a:t>Subheadline</a:t>
            </a:r>
            <a:endParaRPr lang="en-US" dirty="0"/>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dirty="0"/>
              <a:t>Arial 24 PT. </a:t>
            </a:r>
            <a:r>
              <a:rPr lang="en-US" dirty="0" err="1"/>
              <a:t>Subheadline</a:t>
            </a:r>
            <a:endParaRPr lang="en-US" dirty="0"/>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40896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_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16608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theme" Target="../theme/theme2.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8"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5" Type="http://schemas.openxmlformats.org/officeDocument/2006/relationships/theme" Target="../theme/theme3.xml"/><Relationship Id="rId4"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9.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theme" Target="../theme/theme4.xml"/><Relationship Id="rId5" Type="http://schemas.openxmlformats.org/officeDocument/2006/relationships/slideLayout" Target="../slideLayouts/slideLayout71.xml"/><Relationship Id="rId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3510356" y="6498426"/>
            <a:ext cx="5171287" cy="240707"/>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300"/>
              </a:lnSpc>
              <a:spcBef>
                <a:spcPts val="0"/>
              </a:spcBef>
              <a:spcAft>
                <a:spcPct val="0"/>
              </a:spcAft>
              <a:buClrTx/>
              <a:buSzTx/>
              <a:buFontTx/>
              <a:buNone/>
              <a:tabLst/>
              <a:defRPr/>
            </a:pPr>
            <a:r>
              <a:rPr kumimoji="0" lang="en-US" altLang="en-US" sz="800" b="0" i="0" u="none" strike="noStrike" kern="1200" cap="none" spc="0" normalizeH="0" baseline="0" noProof="0" dirty="0">
                <a:ln>
                  <a:noFill/>
                </a:ln>
                <a:solidFill>
                  <a:prstClr val="black">
                    <a:lumMod val="50000"/>
                    <a:lumOff val="50000"/>
                  </a:prstClr>
                </a:solidFill>
                <a:effectLst/>
                <a:uLnTx/>
                <a:uFillTx/>
                <a:latin typeface="Arial" pitchFamily="34" charset="0"/>
                <a:ea typeface="+mn-ea"/>
                <a:cs typeface="Arial" pitchFamily="34" charset="0"/>
              </a:rPr>
              <a:t>© 2020 The MITRE Corporation. All rights reserved. </a:t>
            </a:r>
            <a:r>
              <a:rPr kumimoji="0" lang="en-US" sz="800" b="0" i="0" u="none" strike="noStrike" kern="1200" cap="none" spc="0" normalizeH="0" baseline="0" noProof="0" dirty="0">
                <a:ln>
                  <a:noFill/>
                </a:ln>
                <a:solidFill>
                  <a:prstClr val="black">
                    <a:lumMod val="50000"/>
                    <a:lumOff val="50000"/>
                  </a:prstClr>
                </a:solidFill>
                <a:effectLst/>
                <a:uLnTx/>
                <a:uFillTx/>
                <a:latin typeface="Arial" pitchFamily="34" charset="0"/>
                <a:ea typeface="+mn-ea"/>
                <a:cs typeface="+mn-cs"/>
              </a:rPr>
              <a:t>Approved for Public Release 19-3439. Distribution Unlimited.</a:t>
            </a:r>
          </a:p>
        </p:txBody>
      </p:sp>
    </p:spTree>
    <p:extLst>
      <p:ext uri="{BB962C8B-B14F-4D97-AF65-F5344CB8AC3E}">
        <p14:creationId xmlns:p14="http://schemas.microsoft.com/office/powerpoint/2010/main" val="1858441892"/>
      </p:ext>
    </p:extLst>
  </p:cSld>
  <p:clrMap bg1="dk1" tx1="lt1" bg2="dk2" tx2="lt2" accent1="accent1" accent2="accent2" accent3="accent3" accent4="accent4" accent5="accent5" accent6="accent6" hlink="hlink" folHlink="folHlink"/>
  <p:sldLayoutIdLst>
    <p:sldLayoutId id="2147483886" r:id="rId1"/>
    <p:sldLayoutId id="2147483830" r:id="rId2"/>
    <p:sldLayoutId id="2147483776" r:id="rId3"/>
    <p:sldLayoutId id="2147483786" r:id="rId4"/>
    <p:sldLayoutId id="2147483787" r:id="rId5"/>
    <p:sldLayoutId id="2147483772" r:id="rId6"/>
    <p:sldLayoutId id="2147483773" r:id="rId7"/>
    <p:sldLayoutId id="2147483788" r:id="rId8"/>
    <p:sldLayoutId id="2147483825" r:id="rId9"/>
    <p:sldLayoutId id="2147483789" r:id="rId10"/>
    <p:sldLayoutId id="2147483781" r:id="rId11"/>
    <p:sldLayoutId id="2147483782" r:id="rId12"/>
    <p:sldLayoutId id="2147483777" r:id="rId13"/>
    <p:sldLayoutId id="2147483778" r:id="rId14"/>
    <p:sldLayoutId id="2147483884" r:id="rId15"/>
    <p:sldLayoutId id="2147483779" r:id="rId16"/>
    <p:sldLayoutId id="2147483780" r:id="rId17"/>
    <p:sldLayoutId id="2147483791" r:id="rId18"/>
    <p:sldLayoutId id="2147483794" r:id="rId19"/>
    <p:sldLayoutId id="2147483795" r:id="rId20"/>
    <p:sldLayoutId id="2147483771" r:id="rId21"/>
    <p:sldLayoutId id="2147483796" r:id="rId22"/>
    <p:sldLayoutId id="2147483889" r:id="rId23"/>
    <p:sldLayoutId id="2147483891" r:id="rId24"/>
    <p:sldLayoutId id="2147483824" r:id="rId25"/>
    <p:sldLayoutId id="2147483888" r:id="rId26"/>
    <p:sldLayoutId id="2147483890" r:id="rId27"/>
    <p:sldLayoutId id="2147483658" r:id="rId28"/>
    <p:sldLayoutId id="2147483783" r:id="rId29"/>
    <p:sldLayoutId id="2147483893" r:id="rId30"/>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288" userDrawn="1">
          <p15:clr>
            <a:srgbClr val="F26B43"/>
          </p15:clr>
        </p15:guide>
        <p15:guide id="25" pos="7392" userDrawn="1">
          <p15:clr>
            <a:srgbClr val="F26B43"/>
          </p15:clr>
        </p15:guide>
        <p15:guide id="26" orient="horz" pos="3936" userDrawn="1">
          <p15:clr>
            <a:srgbClr val="F26B43"/>
          </p15:clr>
        </p15:guide>
        <p15:guide id="27" orient="horz" pos="240" userDrawn="1">
          <p15:clr>
            <a:srgbClr val="F26B43"/>
          </p15:clr>
        </p15:guide>
        <p15:guide id="28" orient="horz" pos="4248" userDrawn="1">
          <p15:clr>
            <a:srgbClr val="F26B43"/>
          </p15:clr>
        </p15:guide>
        <p15:guide id="29" pos="3840" userDrawn="1">
          <p15:clr>
            <a:srgbClr val="F26B43"/>
          </p15:clr>
        </p15:guide>
        <p15:guide id="30" orient="horz" pos="4200" userDrawn="1">
          <p15:clr>
            <a:srgbClr val="F26B43"/>
          </p15:clr>
        </p15:guide>
        <p15:guide id="31" orient="horz" pos="4128" userDrawn="1">
          <p15:clr>
            <a:srgbClr val="F26B43"/>
          </p15:clr>
        </p15:guide>
        <p15:guide id="32" orient="horz" pos="9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2020 THE MITRE CORPORATION. ALL RIGHTS RESERVED. FOR INTERNAL USE ONLY.</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fshschool.org/FSHOnlin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hl7.org/fhir/us/core/StructureDefinition-us-core-allergyintolerance.json.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fshschool.org/"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fshschool.org/doc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455B2-B961-43D3-AECF-6FC9C0714D32}"/>
              </a:ext>
            </a:extLst>
          </p:cNvPr>
          <p:cNvSpPr>
            <a:spLocks noGrp="1"/>
          </p:cNvSpPr>
          <p:nvPr>
            <p:ph type="ctrTitle" sz="quarter"/>
          </p:nvPr>
        </p:nvSpPr>
        <p:spPr>
          <a:xfrm>
            <a:off x="2001328" y="2769781"/>
            <a:ext cx="8391180" cy="452220"/>
          </a:xfrm>
        </p:spPr>
        <p:txBody>
          <a:bodyPr>
            <a:normAutofit fontScale="90000"/>
          </a:bodyPr>
          <a:lstStyle/>
          <a:p>
            <a:pPr algn="ctr"/>
            <a:r>
              <a:rPr lang="en-US" dirty="0"/>
              <a:t>Tutorial: </a:t>
            </a:r>
            <a:r>
              <a:rPr lang="en-US" dirty="0" err="1"/>
              <a:t>FSHing</a:t>
            </a:r>
            <a:r>
              <a:rPr lang="en-US" dirty="0"/>
              <a:t> Equipment</a:t>
            </a:r>
          </a:p>
        </p:txBody>
      </p:sp>
      <p:sp>
        <p:nvSpPr>
          <p:cNvPr id="5" name="Text Placeholder 4">
            <a:extLst>
              <a:ext uri="{FF2B5EF4-FFF2-40B4-BE49-F238E27FC236}">
                <a16:creationId xmlns:a16="http://schemas.microsoft.com/office/drawing/2014/main" id="{BE83E0E9-6F72-4C74-B481-2799D3E044EB}"/>
              </a:ext>
            </a:extLst>
          </p:cNvPr>
          <p:cNvSpPr>
            <a:spLocks noGrp="1"/>
          </p:cNvSpPr>
          <p:nvPr>
            <p:ph type="body" sz="quarter" idx="11"/>
          </p:nvPr>
        </p:nvSpPr>
        <p:spPr>
          <a:xfrm>
            <a:off x="1066801" y="6073852"/>
            <a:ext cx="3416300" cy="447675"/>
          </a:xfrm>
        </p:spPr>
        <p:txBody>
          <a:bodyPr/>
          <a:lstStyle/>
          <a:p>
            <a:r>
              <a:rPr lang="en-US" dirty="0"/>
              <a:t>September, 2020</a:t>
            </a:r>
          </a:p>
        </p:txBody>
      </p:sp>
      <p:pic>
        <p:nvPicPr>
          <p:cNvPr id="13" name="Picture 12">
            <a:extLst>
              <a:ext uri="{FF2B5EF4-FFF2-40B4-BE49-F238E27FC236}">
                <a16:creationId xmlns:a16="http://schemas.microsoft.com/office/drawing/2014/main" id="{A2072A59-F017-48A0-A17B-693484BBC2BC}"/>
              </a:ext>
            </a:extLst>
          </p:cNvPr>
          <p:cNvPicPr>
            <a:picLocks noChangeAspect="1"/>
          </p:cNvPicPr>
          <p:nvPr/>
        </p:nvPicPr>
        <p:blipFill rotWithShape="1">
          <a:blip r:embed="rId2"/>
          <a:srcRect l="15455" t="16032" b="35895"/>
          <a:stretch/>
        </p:blipFill>
        <p:spPr>
          <a:xfrm>
            <a:off x="3125212" y="336473"/>
            <a:ext cx="6154226" cy="2057400"/>
          </a:xfrm>
          <a:prstGeom prst="rect">
            <a:avLst/>
          </a:prstGeom>
        </p:spPr>
      </p:pic>
      <p:sp>
        <p:nvSpPr>
          <p:cNvPr id="16" name="Rectangle 15">
            <a:extLst>
              <a:ext uri="{FF2B5EF4-FFF2-40B4-BE49-F238E27FC236}">
                <a16:creationId xmlns:a16="http://schemas.microsoft.com/office/drawing/2014/main" id="{B351FB26-71C9-4895-839D-3604AFBF406D}"/>
              </a:ext>
            </a:extLst>
          </p:cNvPr>
          <p:cNvSpPr/>
          <p:nvPr/>
        </p:nvSpPr>
        <p:spPr>
          <a:xfrm>
            <a:off x="2444496" y="3488529"/>
            <a:ext cx="7303007" cy="2585323"/>
          </a:xfrm>
          <a:prstGeom prst="rect">
            <a:avLst/>
          </a:prstGeom>
        </p:spPr>
        <p:txBody>
          <a:bodyPr wrap="square">
            <a:spAutoFit/>
          </a:bodyPr>
          <a:lstStyle/>
          <a:p>
            <a:pPr lvl="0" algn="ctr"/>
            <a:r>
              <a:rPr lang="en-US" dirty="0">
                <a:solidFill>
                  <a:prstClr val="black"/>
                </a:solidFill>
              </a:rPr>
              <a:t>Julia Afeltra</a:t>
            </a:r>
          </a:p>
          <a:p>
            <a:pPr lvl="0" algn="ctr"/>
            <a:r>
              <a:rPr lang="en-US" dirty="0">
                <a:solidFill>
                  <a:prstClr val="black"/>
                </a:solidFill>
              </a:rPr>
              <a:t>Senior Software Engineer, MITRE Corporation</a:t>
            </a:r>
          </a:p>
          <a:p>
            <a:pPr lvl="0" algn="ctr"/>
            <a:endParaRPr lang="en-US" dirty="0">
              <a:solidFill>
                <a:prstClr val="black"/>
              </a:solidFill>
            </a:endParaRPr>
          </a:p>
          <a:p>
            <a:pPr lvl="0" algn="ctr"/>
            <a:r>
              <a:rPr lang="en-US" dirty="0">
                <a:solidFill>
                  <a:prstClr val="black"/>
                </a:solidFill>
              </a:rPr>
              <a:t>Nick Freiter</a:t>
            </a:r>
          </a:p>
          <a:p>
            <a:pPr lvl="0" algn="ctr"/>
            <a:r>
              <a:rPr lang="en-US" dirty="0">
                <a:solidFill>
                  <a:prstClr val="black"/>
                </a:solidFill>
              </a:rPr>
              <a:t>Software Engineer, MITRE Corporation</a:t>
            </a:r>
          </a:p>
          <a:p>
            <a:pPr lvl="0" algn="ctr"/>
            <a:endParaRPr lang="en-US" dirty="0">
              <a:solidFill>
                <a:prstClr val="black"/>
              </a:solidFill>
            </a:endParaRPr>
          </a:p>
          <a:p>
            <a:pPr lvl="0" algn="ctr"/>
            <a:r>
              <a:rPr lang="en-US" dirty="0">
                <a:solidFill>
                  <a:prstClr val="black"/>
                </a:solidFill>
              </a:rPr>
              <a:t>Mint Thompson</a:t>
            </a:r>
          </a:p>
          <a:p>
            <a:pPr lvl="0" algn="ctr"/>
            <a:r>
              <a:rPr lang="en-US" dirty="0">
                <a:solidFill>
                  <a:prstClr val="black"/>
                </a:solidFill>
              </a:rPr>
              <a:t>Senior Software Systems Engineer, MITRE Corporation</a:t>
            </a:r>
          </a:p>
          <a:p>
            <a:pPr lvl="0" algn="ctr"/>
            <a:endParaRPr lang="en-US" dirty="0">
              <a:solidFill>
                <a:prstClr val="black"/>
              </a:solidFill>
            </a:endParaRPr>
          </a:p>
        </p:txBody>
      </p:sp>
      <p:pic>
        <p:nvPicPr>
          <p:cNvPr id="4" name="Picture 3" descr="A picture containing drawing&#10;&#10;Description automatically generated">
            <a:extLst>
              <a:ext uri="{FF2B5EF4-FFF2-40B4-BE49-F238E27FC236}">
                <a16:creationId xmlns:a16="http://schemas.microsoft.com/office/drawing/2014/main" id="{8B62164B-873F-4906-914E-B1F55B2EDDD2}"/>
              </a:ext>
            </a:extLst>
          </p:cNvPr>
          <p:cNvPicPr>
            <a:picLocks noChangeAspect="1"/>
          </p:cNvPicPr>
          <p:nvPr/>
        </p:nvPicPr>
        <p:blipFill>
          <a:blip r:embed="rId3"/>
          <a:stretch>
            <a:fillRect/>
          </a:stretch>
        </p:blipFill>
        <p:spPr>
          <a:xfrm>
            <a:off x="655571" y="2769781"/>
            <a:ext cx="2200156" cy="2847261"/>
          </a:xfrm>
          <a:prstGeom prst="rect">
            <a:avLst/>
          </a:prstGeom>
        </p:spPr>
      </p:pic>
    </p:spTree>
    <p:extLst>
      <p:ext uri="{BB962C8B-B14F-4D97-AF65-F5344CB8AC3E}">
        <p14:creationId xmlns:p14="http://schemas.microsoft.com/office/powerpoint/2010/main" val="190295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91C961-141E-3D44-844F-7202E22AF9A6}"/>
              </a:ext>
            </a:extLst>
          </p:cNvPr>
          <p:cNvSpPr>
            <a:spLocks noGrp="1"/>
          </p:cNvSpPr>
          <p:nvPr>
            <p:ph type="sldNum" sz="quarter" idx="11"/>
          </p:nvPr>
        </p:nvSpPr>
        <p:spPr/>
        <p:txBody>
          <a:bodyPr/>
          <a:lstStyle/>
          <a:p>
            <a:fld id="{2F2F552B-1952-B44E-8CAB-5705F0ACD2E2}" type="slidenum">
              <a:rPr lang="uk-UA" smtClean="0"/>
              <a:pPr/>
              <a:t>10</a:t>
            </a:fld>
            <a:endParaRPr lang="uk-UA" dirty="0"/>
          </a:p>
        </p:txBody>
      </p:sp>
      <p:sp>
        <p:nvSpPr>
          <p:cNvPr id="3" name="Title 2">
            <a:extLst>
              <a:ext uri="{FF2B5EF4-FFF2-40B4-BE49-F238E27FC236}">
                <a16:creationId xmlns:a16="http://schemas.microsoft.com/office/drawing/2014/main" id="{03ABAEBA-48D4-D84B-9347-C36CBC223AA2}"/>
              </a:ext>
            </a:extLst>
          </p:cNvPr>
          <p:cNvSpPr>
            <a:spLocks noGrp="1"/>
          </p:cNvSpPr>
          <p:nvPr>
            <p:ph type="title"/>
          </p:nvPr>
        </p:nvSpPr>
        <p:spPr/>
        <p:txBody>
          <a:bodyPr/>
          <a:lstStyle/>
          <a:p>
            <a:r>
              <a:rPr lang="en-US" dirty="0"/>
              <a:t>FSH Online</a:t>
            </a:r>
          </a:p>
        </p:txBody>
      </p:sp>
      <p:sp>
        <p:nvSpPr>
          <p:cNvPr id="4" name="Content Placeholder 3">
            <a:extLst>
              <a:ext uri="{FF2B5EF4-FFF2-40B4-BE49-F238E27FC236}">
                <a16:creationId xmlns:a16="http://schemas.microsoft.com/office/drawing/2014/main" id="{9578387E-9566-464A-838B-4100DEECC801}"/>
              </a:ext>
            </a:extLst>
          </p:cNvPr>
          <p:cNvSpPr>
            <a:spLocks noGrp="1"/>
          </p:cNvSpPr>
          <p:nvPr>
            <p:ph sz="quarter" idx="12"/>
          </p:nvPr>
        </p:nvSpPr>
        <p:spPr>
          <a:xfrm>
            <a:off x="457200" y="1246909"/>
            <a:ext cx="5638800" cy="5001491"/>
          </a:xfrm>
        </p:spPr>
        <p:txBody>
          <a:bodyPr/>
          <a:lstStyle/>
          <a:p>
            <a:r>
              <a:rPr lang="en-US" dirty="0"/>
              <a:t>The place to go to quickly experiment with FSH</a:t>
            </a:r>
          </a:p>
          <a:p>
            <a:r>
              <a:rPr lang="en-US" dirty="0"/>
              <a:t>Author and edit FSH directly </a:t>
            </a:r>
            <a:r>
              <a:rPr lang="en-US"/>
              <a:t>in the </a:t>
            </a:r>
            <a:r>
              <a:rPr lang="en-US" dirty="0"/>
              <a:t>browser</a:t>
            </a:r>
          </a:p>
          <a:p>
            <a:r>
              <a:rPr lang="en-US" dirty="0"/>
              <a:t>Runs SUSHI on the authored FSH</a:t>
            </a:r>
          </a:p>
          <a:p>
            <a:r>
              <a:rPr lang="en-US" dirty="0"/>
              <a:t>Visit </a:t>
            </a:r>
            <a:r>
              <a:rPr lang="en-US" dirty="0">
                <a:hlinkClick r:id="rId2"/>
              </a:rPr>
              <a:t>https://fshschool.org/FSHOnline/</a:t>
            </a:r>
            <a:endParaRPr lang="en-US" dirty="0"/>
          </a:p>
          <a:p>
            <a:r>
              <a:rPr lang="en-US" dirty="0"/>
              <a:t>Alpha version for early release and experimentation</a:t>
            </a:r>
          </a:p>
          <a:p>
            <a:endParaRPr lang="en-US" dirty="0"/>
          </a:p>
        </p:txBody>
      </p:sp>
      <p:pic>
        <p:nvPicPr>
          <p:cNvPr id="5" name="Picture 4">
            <a:extLst>
              <a:ext uri="{FF2B5EF4-FFF2-40B4-BE49-F238E27FC236}">
                <a16:creationId xmlns:a16="http://schemas.microsoft.com/office/drawing/2014/main" id="{CF32AC8B-5A72-9042-94D0-77BBAA8EBEF2}"/>
              </a:ext>
            </a:extLst>
          </p:cNvPr>
          <p:cNvPicPr>
            <a:picLocks noChangeAspect="1"/>
          </p:cNvPicPr>
          <p:nvPr/>
        </p:nvPicPr>
        <p:blipFill>
          <a:blip r:embed="rId3"/>
          <a:stretch>
            <a:fillRect/>
          </a:stretch>
        </p:blipFill>
        <p:spPr>
          <a:xfrm>
            <a:off x="6096000" y="1090242"/>
            <a:ext cx="5639942" cy="4783784"/>
          </a:xfrm>
          <a:prstGeom prst="rect">
            <a:avLst/>
          </a:prstGeom>
        </p:spPr>
      </p:pic>
    </p:spTree>
    <p:extLst>
      <p:ext uri="{BB962C8B-B14F-4D97-AF65-F5344CB8AC3E}">
        <p14:creationId xmlns:p14="http://schemas.microsoft.com/office/powerpoint/2010/main" val="203712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9ACD9-52F3-446F-8C40-4F2DEAE6BD26}"/>
              </a:ext>
            </a:extLst>
          </p:cNvPr>
          <p:cNvSpPr>
            <a:spLocks noGrp="1"/>
          </p:cNvSpPr>
          <p:nvPr>
            <p:ph type="sldNum" sz="quarter" idx="11"/>
          </p:nvPr>
        </p:nvSpPr>
        <p:spPr/>
        <p:txBody>
          <a:bodyPr/>
          <a:lstStyle/>
          <a:p>
            <a:fld id="{2F2F552B-1952-B44E-8CAB-5705F0ACD2E2}" type="slidenum">
              <a:rPr lang="uk-UA" smtClean="0"/>
              <a:pPr/>
              <a:t>2</a:t>
            </a:fld>
            <a:endParaRPr lang="uk-UA" dirty="0"/>
          </a:p>
        </p:txBody>
      </p:sp>
      <p:sp>
        <p:nvSpPr>
          <p:cNvPr id="6" name="Content Placeholder 5">
            <a:extLst>
              <a:ext uri="{FF2B5EF4-FFF2-40B4-BE49-F238E27FC236}">
                <a16:creationId xmlns:a16="http://schemas.microsoft.com/office/drawing/2014/main" id="{F3E3A669-8379-4D03-BDED-625AE7E8C259}"/>
              </a:ext>
            </a:extLst>
          </p:cNvPr>
          <p:cNvSpPr>
            <a:spLocks noGrp="1"/>
          </p:cNvSpPr>
          <p:nvPr>
            <p:ph sz="quarter" idx="12"/>
          </p:nvPr>
        </p:nvSpPr>
        <p:spPr/>
        <p:txBody>
          <a:bodyPr/>
          <a:lstStyle/>
          <a:p>
            <a:r>
              <a:rPr lang="en-US" dirty="0"/>
              <a:t>A companion tool to SUSHI (SUSHI Unshortens </a:t>
            </a:r>
            <a:r>
              <a:rPr lang="en-US" dirty="0" err="1"/>
              <a:t>ShortHand</a:t>
            </a:r>
            <a:r>
              <a:rPr lang="en-US" dirty="0"/>
              <a:t> Inputs)</a:t>
            </a:r>
          </a:p>
          <a:p>
            <a:pPr lvl="1"/>
            <a:r>
              <a:rPr lang="en-US" dirty="0"/>
              <a:t>SUSHI unshortens FHIR Shorthand (FSH) into FHIR</a:t>
            </a:r>
          </a:p>
          <a:p>
            <a:pPr lvl="1"/>
            <a:r>
              <a:rPr lang="en-US" dirty="0" err="1"/>
              <a:t>GoFSH</a:t>
            </a:r>
            <a:r>
              <a:rPr lang="en-US" dirty="0"/>
              <a:t> shortens FHIR into FSH</a:t>
            </a:r>
          </a:p>
          <a:p>
            <a:endParaRPr lang="en-US" dirty="0"/>
          </a:p>
        </p:txBody>
      </p:sp>
      <p:sp>
        <p:nvSpPr>
          <p:cNvPr id="5" name="Title 4">
            <a:extLst>
              <a:ext uri="{FF2B5EF4-FFF2-40B4-BE49-F238E27FC236}">
                <a16:creationId xmlns:a16="http://schemas.microsoft.com/office/drawing/2014/main" id="{3B30D7FB-57D5-47F0-8057-37CC99CF65D9}"/>
              </a:ext>
            </a:extLst>
          </p:cNvPr>
          <p:cNvSpPr>
            <a:spLocks noGrp="1"/>
          </p:cNvSpPr>
          <p:nvPr>
            <p:ph type="title"/>
          </p:nvPr>
        </p:nvSpPr>
        <p:spPr/>
        <p:txBody>
          <a:bodyPr/>
          <a:lstStyle/>
          <a:p>
            <a:r>
              <a:rPr lang="en-US" dirty="0"/>
              <a:t>What is </a:t>
            </a:r>
            <a:r>
              <a:rPr lang="en-US" dirty="0" err="1"/>
              <a:t>GoFSH</a:t>
            </a:r>
            <a:r>
              <a:rPr lang="en-US" dirty="0"/>
              <a:t>?</a:t>
            </a:r>
          </a:p>
        </p:txBody>
      </p:sp>
      <p:sp>
        <p:nvSpPr>
          <p:cNvPr id="3" name="Arrow: Curved Down 2">
            <a:extLst>
              <a:ext uri="{FF2B5EF4-FFF2-40B4-BE49-F238E27FC236}">
                <a16:creationId xmlns:a16="http://schemas.microsoft.com/office/drawing/2014/main" id="{D90DF002-2921-4A87-A366-8928A99B2AAC}"/>
              </a:ext>
            </a:extLst>
          </p:cNvPr>
          <p:cNvSpPr/>
          <p:nvPr/>
        </p:nvSpPr>
        <p:spPr>
          <a:xfrm>
            <a:off x="3467100" y="3103685"/>
            <a:ext cx="5257800" cy="914400"/>
          </a:xfrm>
          <a:prstGeom prst="curvedDownArrow">
            <a:avLst>
              <a:gd name="adj1" fmla="val 25000"/>
              <a:gd name="adj2" fmla="val 50000"/>
              <a:gd name="adj3" fmla="val 46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SUSHI</a:t>
            </a:r>
          </a:p>
        </p:txBody>
      </p:sp>
      <p:sp>
        <p:nvSpPr>
          <p:cNvPr id="11" name="Arrow: Curved Up 10">
            <a:extLst>
              <a:ext uri="{FF2B5EF4-FFF2-40B4-BE49-F238E27FC236}">
                <a16:creationId xmlns:a16="http://schemas.microsoft.com/office/drawing/2014/main" id="{23A40B1D-495F-4489-85D4-E346319C0384}"/>
              </a:ext>
            </a:extLst>
          </p:cNvPr>
          <p:cNvSpPr/>
          <p:nvPr/>
        </p:nvSpPr>
        <p:spPr>
          <a:xfrm flipH="1">
            <a:off x="3467100" y="5356480"/>
            <a:ext cx="5086350" cy="914400"/>
          </a:xfrm>
          <a:prstGeom prst="curvedUpArrow">
            <a:avLst>
              <a:gd name="adj1" fmla="val 25000"/>
              <a:gd name="adj2" fmla="val 50000"/>
              <a:gd name="adj3" fmla="val 44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GoFSH</a:t>
            </a:r>
            <a:endParaRPr lang="en-US" dirty="0">
              <a:solidFill>
                <a:schemeClr val="tx1"/>
              </a:solidFill>
            </a:endParaRPr>
          </a:p>
        </p:txBody>
      </p:sp>
      <p:sp>
        <p:nvSpPr>
          <p:cNvPr id="12" name="TextBox 11">
            <a:extLst>
              <a:ext uri="{FF2B5EF4-FFF2-40B4-BE49-F238E27FC236}">
                <a16:creationId xmlns:a16="http://schemas.microsoft.com/office/drawing/2014/main" id="{EC8DE3DD-F12A-4C74-82DA-A8C948142F1E}"/>
              </a:ext>
            </a:extLst>
          </p:cNvPr>
          <p:cNvSpPr txBox="1"/>
          <p:nvPr/>
        </p:nvSpPr>
        <p:spPr>
          <a:xfrm>
            <a:off x="2542808" y="4358332"/>
            <a:ext cx="1848583" cy="584775"/>
          </a:xfrm>
          <a:prstGeom prst="rect">
            <a:avLst/>
          </a:prstGeom>
          <a:ln>
            <a:noFill/>
          </a:ln>
        </p:spPr>
        <p:txBody>
          <a:bodyPr vert="horz" wrap="none" lIns="91440" tIns="45720" rIns="91440" bIns="45720" rtlCol="0">
            <a:spAutoFit/>
          </a:bodyPr>
          <a:lstStyle/>
          <a:p>
            <a:pPr algn="l"/>
            <a:r>
              <a:rPr lang="en-US" sz="3200" dirty="0"/>
              <a:t>FSH files</a:t>
            </a:r>
          </a:p>
        </p:txBody>
      </p:sp>
      <p:sp>
        <p:nvSpPr>
          <p:cNvPr id="13" name="TextBox 12">
            <a:extLst>
              <a:ext uri="{FF2B5EF4-FFF2-40B4-BE49-F238E27FC236}">
                <a16:creationId xmlns:a16="http://schemas.microsoft.com/office/drawing/2014/main" id="{9E4D6CD2-7C2C-4D5E-86B9-925CE9431170}"/>
              </a:ext>
            </a:extLst>
          </p:cNvPr>
          <p:cNvSpPr txBox="1"/>
          <p:nvPr/>
        </p:nvSpPr>
        <p:spPr>
          <a:xfrm>
            <a:off x="7026429" y="4362023"/>
            <a:ext cx="3236784" cy="584775"/>
          </a:xfrm>
          <a:prstGeom prst="rect">
            <a:avLst/>
          </a:prstGeom>
          <a:ln>
            <a:noFill/>
          </a:ln>
        </p:spPr>
        <p:txBody>
          <a:bodyPr vert="horz" wrap="none" lIns="91440" tIns="45720" rIns="91440" bIns="45720" rtlCol="0">
            <a:spAutoFit/>
          </a:bodyPr>
          <a:lstStyle/>
          <a:p>
            <a:pPr algn="l"/>
            <a:r>
              <a:rPr lang="en-US" sz="3200" dirty="0"/>
              <a:t>FHIR IG artifacts</a:t>
            </a:r>
          </a:p>
        </p:txBody>
      </p:sp>
    </p:spTree>
    <p:extLst>
      <p:ext uri="{BB962C8B-B14F-4D97-AF65-F5344CB8AC3E}">
        <p14:creationId xmlns:p14="http://schemas.microsoft.com/office/powerpoint/2010/main" val="355058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D45BFC-D990-4462-855E-3940DF36116C}"/>
              </a:ext>
            </a:extLst>
          </p:cNvPr>
          <p:cNvSpPr>
            <a:spLocks noGrp="1"/>
          </p:cNvSpPr>
          <p:nvPr>
            <p:ph type="sldNum" sz="quarter" idx="11"/>
          </p:nvPr>
        </p:nvSpPr>
        <p:spPr/>
        <p:txBody>
          <a:bodyPr/>
          <a:lstStyle/>
          <a:p>
            <a:fld id="{2F2F552B-1952-B44E-8CAB-5705F0ACD2E2}" type="slidenum">
              <a:rPr lang="uk-UA" smtClean="0"/>
              <a:pPr/>
              <a:t>3</a:t>
            </a:fld>
            <a:endParaRPr lang="uk-UA" dirty="0"/>
          </a:p>
        </p:txBody>
      </p:sp>
      <p:sp>
        <p:nvSpPr>
          <p:cNvPr id="12" name="Title 11">
            <a:extLst>
              <a:ext uri="{FF2B5EF4-FFF2-40B4-BE49-F238E27FC236}">
                <a16:creationId xmlns:a16="http://schemas.microsoft.com/office/drawing/2014/main" id="{9BB0B72B-DA65-44CF-AAB1-7E3226FE96C1}"/>
              </a:ext>
            </a:extLst>
          </p:cNvPr>
          <p:cNvSpPr>
            <a:spLocks noGrp="1"/>
          </p:cNvSpPr>
          <p:nvPr>
            <p:ph type="title" hasCustomPrompt="1"/>
          </p:nvPr>
        </p:nvSpPr>
        <p:spPr/>
        <p:txBody>
          <a:bodyPr/>
          <a:lstStyle>
            <a:lvl1pPr>
              <a:defRPr sz="3200">
                <a:solidFill>
                  <a:schemeClr val="tx2"/>
                </a:solidFill>
              </a:defRPr>
            </a:lvl1pPr>
          </a:lstStyle>
          <a:p>
            <a:r>
              <a:rPr lang="en-US" dirty="0"/>
              <a:t>What is </a:t>
            </a:r>
            <a:r>
              <a:rPr lang="en-US" dirty="0" err="1"/>
              <a:t>GoFSH</a:t>
            </a:r>
            <a:r>
              <a:rPr lang="en-US" dirty="0"/>
              <a:t> good for?</a:t>
            </a:r>
          </a:p>
        </p:txBody>
      </p:sp>
      <p:sp>
        <p:nvSpPr>
          <p:cNvPr id="13" name="Content Placeholder 4">
            <a:extLst>
              <a:ext uri="{FF2B5EF4-FFF2-40B4-BE49-F238E27FC236}">
                <a16:creationId xmlns:a16="http://schemas.microsoft.com/office/drawing/2014/main" id="{0D79E690-1F02-4980-851C-6038C2D3909F}"/>
              </a:ext>
            </a:extLst>
          </p:cNvPr>
          <p:cNvSpPr>
            <a:spLocks noGrp="1"/>
          </p:cNvSpPr>
          <p:nvPr>
            <p:ph sz="quarter" idx="12" hasCustomPrompt="1"/>
          </p:nvPr>
        </p:nvSpPr>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10000"/>
              <a:buFont typeface="Wingdings" panose="05000000000000000000" pitchFamily="2" charset="2"/>
              <a:buChar char="§"/>
              <a:defRPr>
                <a:solidFill>
                  <a:schemeClr val="tx2"/>
                </a:solidFill>
              </a:defRPr>
            </a:lvl2pPr>
            <a:lvl3pPr marL="1033463" indent="-344488">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2"/>
                </a:solidFill>
              </a:defRPr>
            </a:lvl5pPr>
            <a:lvl6pPr marL="1603375" indent="-225425">
              <a:buFont typeface="Wingdings" panose="05000000000000000000" pitchFamily="2" charset="2"/>
              <a:buChar char="§"/>
              <a:defRPr sz="1600">
                <a:solidFill>
                  <a:schemeClr val="tx1"/>
                </a:solidFill>
              </a:defRPr>
            </a:lvl6pPr>
          </a:lstStyle>
          <a:p>
            <a:pPr lvl="0"/>
            <a:r>
              <a:rPr lang="en-US" dirty="0"/>
              <a:t>When you start creating a new IG, you don't need </a:t>
            </a:r>
            <a:r>
              <a:rPr lang="en-US" dirty="0" err="1"/>
              <a:t>GoFSH</a:t>
            </a:r>
            <a:r>
              <a:rPr lang="en-US" dirty="0"/>
              <a:t>.</a:t>
            </a:r>
          </a:p>
          <a:p>
            <a:pPr lvl="0"/>
            <a:r>
              <a:rPr lang="en-US" dirty="0"/>
              <a:t>When you have an existing IG or </a:t>
            </a:r>
            <a:r>
              <a:rPr lang="en-US" dirty="0" err="1"/>
              <a:t>StructureDefinitions</a:t>
            </a:r>
            <a:r>
              <a:rPr lang="en-US" dirty="0"/>
              <a:t>, and you want to use FSH, you have an obstacle: accurately creating equivalent FSH</a:t>
            </a:r>
          </a:p>
          <a:p>
            <a:pPr lvl="1"/>
            <a:r>
              <a:rPr lang="en-US" dirty="0"/>
              <a:t>Manual conversion is tedious and error-prone</a:t>
            </a:r>
          </a:p>
          <a:p>
            <a:pPr lvl="1"/>
            <a:r>
              <a:rPr lang="en-US" dirty="0"/>
              <a:t>Automatic conversion using </a:t>
            </a:r>
            <a:r>
              <a:rPr lang="en-US" dirty="0" err="1"/>
              <a:t>GoFSH</a:t>
            </a:r>
            <a:r>
              <a:rPr lang="en-US" dirty="0"/>
              <a:t> removes this obstacle</a:t>
            </a:r>
          </a:p>
        </p:txBody>
      </p:sp>
    </p:spTree>
    <p:extLst>
      <p:ext uri="{BB962C8B-B14F-4D97-AF65-F5344CB8AC3E}">
        <p14:creationId xmlns:p14="http://schemas.microsoft.com/office/powerpoint/2010/main" val="290414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D45BFC-D990-4462-855E-3940DF36116C}"/>
              </a:ext>
            </a:extLst>
          </p:cNvPr>
          <p:cNvSpPr>
            <a:spLocks noGrp="1"/>
          </p:cNvSpPr>
          <p:nvPr>
            <p:ph type="sldNum" sz="quarter" idx="11"/>
          </p:nvPr>
        </p:nvSpPr>
        <p:spPr/>
        <p:txBody>
          <a:bodyPr/>
          <a:lstStyle/>
          <a:p>
            <a:fld id="{2F2F552B-1952-B44E-8CAB-5705F0ACD2E2}" type="slidenum">
              <a:rPr lang="uk-UA" smtClean="0"/>
              <a:pPr/>
              <a:t>4</a:t>
            </a:fld>
            <a:endParaRPr lang="uk-UA" dirty="0"/>
          </a:p>
        </p:txBody>
      </p:sp>
      <p:sp>
        <p:nvSpPr>
          <p:cNvPr id="12" name="Title 11">
            <a:extLst>
              <a:ext uri="{FF2B5EF4-FFF2-40B4-BE49-F238E27FC236}">
                <a16:creationId xmlns:a16="http://schemas.microsoft.com/office/drawing/2014/main" id="{9BB0B72B-DA65-44CF-AAB1-7E3226FE96C1}"/>
              </a:ext>
            </a:extLst>
          </p:cNvPr>
          <p:cNvSpPr>
            <a:spLocks noGrp="1"/>
          </p:cNvSpPr>
          <p:nvPr>
            <p:ph type="title" hasCustomPrompt="1"/>
          </p:nvPr>
        </p:nvSpPr>
        <p:spPr/>
        <p:txBody>
          <a:bodyPr/>
          <a:lstStyle>
            <a:lvl1pPr>
              <a:defRPr sz="3200">
                <a:solidFill>
                  <a:schemeClr val="tx2"/>
                </a:solidFill>
              </a:defRPr>
            </a:lvl1pPr>
          </a:lstStyle>
          <a:p>
            <a:r>
              <a:rPr lang="en-US" dirty="0"/>
              <a:t>Current State of </a:t>
            </a:r>
            <a:r>
              <a:rPr lang="en-US" dirty="0" err="1"/>
              <a:t>GoFSH</a:t>
            </a:r>
            <a:r>
              <a:rPr lang="en-US" dirty="0"/>
              <a:t> development</a:t>
            </a:r>
          </a:p>
        </p:txBody>
      </p:sp>
      <p:sp>
        <p:nvSpPr>
          <p:cNvPr id="13" name="Content Placeholder 4">
            <a:extLst>
              <a:ext uri="{FF2B5EF4-FFF2-40B4-BE49-F238E27FC236}">
                <a16:creationId xmlns:a16="http://schemas.microsoft.com/office/drawing/2014/main" id="{0D79E690-1F02-4980-851C-6038C2D3909F}"/>
              </a:ext>
            </a:extLst>
          </p:cNvPr>
          <p:cNvSpPr>
            <a:spLocks noGrp="1"/>
          </p:cNvSpPr>
          <p:nvPr>
            <p:ph sz="quarter" idx="12" hasCustomPrompt="1"/>
          </p:nvPr>
        </p:nvSpPr>
        <p:spPr>
          <a:xfrm>
            <a:off x="457200" y="1261198"/>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10000"/>
              <a:buFont typeface="Wingdings" panose="05000000000000000000" pitchFamily="2" charset="2"/>
              <a:buChar char="§"/>
              <a:defRPr>
                <a:solidFill>
                  <a:schemeClr val="tx2"/>
                </a:solidFill>
              </a:defRPr>
            </a:lvl2pPr>
            <a:lvl3pPr marL="1033463" indent="-344488">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2"/>
                </a:solidFill>
              </a:defRPr>
            </a:lvl5pPr>
            <a:lvl6pPr marL="1603375" indent="-225425">
              <a:buFont typeface="Wingdings" panose="05000000000000000000" pitchFamily="2" charset="2"/>
              <a:buChar char="§"/>
              <a:defRPr sz="1600">
                <a:solidFill>
                  <a:schemeClr val="tx1"/>
                </a:solidFill>
              </a:defRPr>
            </a:lvl6pPr>
          </a:lstStyle>
          <a:p>
            <a:pPr lvl="0"/>
            <a:r>
              <a:rPr lang="en-US" dirty="0" err="1"/>
              <a:t>GoFSH</a:t>
            </a:r>
            <a:r>
              <a:rPr lang="en-US" dirty="0"/>
              <a:t> is currently in alpha</a:t>
            </a:r>
          </a:p>
          <a:p>
            <a:r>
              <a:rPr lang="en-US" dirty="0"/>
              <a:t>Most features for converting </a:t>
            </a:r>
            <a:r>
              <a:rPr lang="en-US" dirty="0" err="1"/>
              <a:t>StructureDefinitions</a:t>
            </a:r>
            <a:r>
              <a:rPr lang="en-US" dirty="0"/>
              <a:t> to FSH Profiles and Extensions are working</a:t>
            </a:r>
          </a:p>
          <a:p>
            <a:pPr lvl="1"/>
            <a:r>
              <a:rPr lang="en-US" dirty="0"/>
              <a:t>Most FSH rules are correctly extracted</a:t>
            </a:r>
          </a:p>
          <a:p>
            <a:pPr lvl="1"/>
            <a:r>
              <a:rPr lang="en-US" dirty="0"/>
              <a:t>Some issues remain with complex value types, such as Quantity</a:t>
            </a:r>
          </a:p>
          <a:p>
            <a:r>
              <a:rPr lang="en-US" dirty="0"/>
              <a:t>Other FHIR resources are not yet supported</a:t>
            </a:r>
          </a:p>
          <a:p>
            <a:pPr lvl="1"/>
            <a:r>
              <a:rPr lang="en-US" dirty="0" err="1"/>
              <a:t>ValueSet</a:t>
            </a:r>
            <a:r>
              <a:rPr lang="en-US" dirty="0"/>
              <a:t>, </a:t>
            </a:r>
            <a:r>
              <a:rPr lang="en-US" dirty="0" err="1"/>
              <a:t>CodeSystem</a:t>
            </a:r>
            <a:r>
              <a:rPr lang="en-US" dirty="0"/>
              <a:t>, and Instance</a:t>
            </a:r>
          </a:p>
        </p:txBody>
      </p:sp>
    </p:spTree>
    <p:extLst>
      <p:ext uri="{BB962C8B-B14F-4D97-AF65-F5344CB8AC3E}">
        <p14:creationId xmlns:p14="http://schemas.microsoft.com/office/powerpoint/2010/main" val="363591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D45BFC-D990-4462-855E-3940DF36116C}"/>
              </a:ext>
            </a:extLst>
          </p:cNvPr>
          <p:cNvSpPr>
            <a:spLocks noGrp="1"/>
          </p:cNvSpPr>
          <p:nvPr>
            <p:ph type="sldNum" sz="quarter" idx="11"/>
          </p:nvPr>
        </p:nvSpPr>
        <p:spPr/>
        <p:txBody>
          <a:bodyPr/>
          <a:lstStyle/>
          <a:p>
            <a:fld id="{2F2F552B-1952-B44E-8CAB-5705F0ACD2E2}" type="slidenum">
              <a:rPr lang="uk-UA" smtClean="0"/>
              <a:pPr/>
              <a:t>5</a:t>
            </a:fld>
            <a:endParaRPr lang="uk-UA" dirty="0"/>
          </a:p>
        </p:txBody>
      </p:sp>
      <p:sp>
        <p:nvSpPr>
          <p:cNvPr id="12" name="Title 11">
            <a:extLst>
              <a:ext uri="{FF2B5EF4-FFF2-40B4-BE49-F238E27FC236}">
                <a16:creationId xmlns:a16="http://schemas.microsoft.com/office/drawing/2014/main" id="{9BB0B72B-DA65-44CF-AAB1-7E3226FE96C1}"/>
              </a:ext>
            </a:extLst>
          </p:cNvPr>
          <p:cNvSpPr>
            <a:spLocks noGrp="1"/>
          </p:cNvSpPr>
          <p:nvPr>
            <p:ph type="title" hasCustomPrompt="1"/>
          </p:nvPr>
        </p:nvSpPr>
        <p:spPr/>
        <p:txBody>
          <a:bodyPr/>
          <a:lstStyle>
            <a:lvl1pPr>
              <a:defRPr sz="3200">
                <a:solidFill>
                  <a:schemeClr val="tx2"/>
                </a:solidFill>
              </a:defRPr>
            </a:lvl1pPr>
          </a:lstStyle>
          <a:p>
            <a:r>
              <a:rPr lang="en-US" dirty="0"/>
              <a:t>Future work for </a:t>
            </a:r>
            <a:r>
              <a:rPr lang="en-US" dirty="0" err="1"/>
              <a:t>GoFSH</a:t>
            </a:r>
            <a:endParaRPr lang="en-US" dirty="0"/>
          </a:p>
        </p:txBody>
      </p:sp>
      <p:sp>
        <p:nvSpPr>
          <p:cNvPr id="13" name="Content Placeholder 4">
            <a:extLst>
              <a:ext uri="{FF2B5EF4-FFF2-40B4-BE49-F238E27FC236}">
                <a16:creationId xmlns:a16="http://schemas.microsoft.com/office/drawing/2014/main" id="{0D79E690-1F02-4980-851C-6038C2D3909F}"/>
              </a:ext>
            </a:extLst>
          </p:cNvPr>
          <p:cNvSpPr>
            <a:spLocks noGrp="1"/>
          </p:cNvSpPr>
          <p:nvPr>
            <p:ph sz="quarter" idx="12" hasCustomPrompt="1"/>
          </p:nvPr>
        </p:nvSpPr>
        <p:spPr>
          <a:xfrm>
            <a:off x="457200" y="1261198"/>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10000"/>
              <a:buFont typeface="Wingdings" panose="05000000000000000000" pitchFamily="2" charset="2"/>
              <a:buChar char="§"/>
              <a:defRPr>
                <a:solidFill>
                  <a:schemeClr val="tx2"/>
                </a:solidFill>
              </a:defRPr>
            </a:lvl2pPr>
            <a:lvl3pPr marL="1033463" indent="-344488">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2"/>
                </a:solidFill>
              </a:defRPr>
            </a:lvl5pPr>
            <a:lvl6pPr marL="1603375" indent="-225425">
              <a:buFont typeface="Wingdings" panose="05000000000000000000" pitchFamily="2" charset="2"/>
              <a:buChar char="§"/>
              <a:defRPr sz="1600">
                <a:solidFill>
                  <a:schemeClr val="tx1"/>
                </a:solidFill>
              </a:defRPr>
            </a:lvl6pPr>
          </a:lstStyle>
          <a:p>
            <a:r>
              <a:rPr lang="en-US" dirty="0"/>
              <a:t>Support </a:t>
            </a:r>
            <a:r>
              <a:rPr lang="en-US" dirty="0" err="1"/>
              <a:t>ValueSet</a:t>
            </a:r>
            <a:r>
              <a:rPr lang="en-US" dirty="0"/>
              <a:t>, </a:t>
            </a:r>
            <a:r>
              <a:rPr lang="en-US" dirty="0" err="1"/>
              <a:t>CodeSystem</a:t>
            </a:r>
            <a:r>
              <a:rPr lang="en-US" dirty="0"/>
              <a:t>, and Instance</a:t>
            </a:r>
          </a:p>
          <a:p>
            <a:r>
              <a:rPr lang="en-US" dirty="0"/>
              <a:t>Stylistic improvements</a:t>
            </a:r>
          </a:p>
          <a:p>
            <a:pPr lvl="1"/>
            <a:r>
              <a:rPr lang="en-US" dirty="0"/>
              <a:t>Output should not only be correct, but when possible, should also reflect good FSH authoring styles</a:t>
            </a:r>
          </a:p>
          <a:p>
            <a:r>
              <a:rPr lang="en-US" dirty="0"/>
              <a:t>Round-trip using </a:t>
            </a:r>
            <a:r>
              <a:rPr lang="en-US" dirty="0" err="1"/>
              <a:t>FSHing</a:t>
            </a:r>
            <a:r>
              <a:rPr lang="en-US" dirty="0"/>
              <a:t> Trip</a:t>
            </a:r>
          </a:p>
          <a:p>
            <a:pPr lvl="1"/>
            <a:r>
              <a:rPr lang="en-US" dirty="0"/>
              <a:t>Helps verify correctness of FSH produced by </a:t>
            </a:r>
            <a:r>
              <a:rPr lang="en-US" dirty="0" err="1"/>
              <a:t>GoFSH</a:t>
            </a:r>
            <a:endParaRPr lang="en-US" dirty="0"/>
          </a:p>
        </p:txBody>
      </p:sp>
    </p:spTree>
    <p:extLst>
      <p:ext uri="{BB962C8B-B14F-4D97-AF65-F5344CB8AC3E}">
        <p14:creationId xmlns:p14="http://schemas.microsoft.com/office/powerpoint/2010/main" val="145859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7A8F02-F845-4221-82EA-377888BF00FA}"/>
              </a:ext>
            </a:extLst>
          </p:cNvPr>
          <p:cNvSpPr>
            <a:spLocks noGrp="1"/>
          </p:cNvSpPr>
          <p:nvPr>
            <p:ph type="body" idx="1"/>
          </p:nvPr>
        </p:nvSpPr>
        <p:spPr/>
        <p:txBody>
          <a:bodyPr/>
          <a:lstStyle/>
          <a:p>
            <a:r>
              <a:rPr lang="en-US" dirty="0"/>
              <a:t>Input: FHIR Resource JSON</a:t>
            </a:r>
          </a:p>
        </p:txBody>
      </p:sp>
      <p:sp>
        <p:nvSpPr>
          <p:cNvPr id="4" name="Text Placeholder 3">
            <a:extLst>
              <a:ext uri="{FF2B5EF4-FFF2-40B4-BE49-F238E27FC236}">
                <a16:creationId xmlns:a16="http://schemas.microsoft.com/office/drawing/2014/main" id="{6269C84F-BC39-4012-BF96-A0AF595BF184}"/>
              </a:ext>
            </a:extLst>
          </p:cNvPr>
          <p:cNvSpPr>
            <a:spLocks noGrp="1"/>
          </p:cNvSpPr>
          <p:nvPr>
            <p:ph type="body" sz="quarter" idx="3"/>
          </p:nvPr>
        </p:nvSpPr>
        <p:spPr/>
        <p:txBody>
          <a:bodyPr/>
          <a:lstStyle/>
          <a:p>
            <a:r>
              <a:rPr lang="en-US" dirty="0"/>
              <a:t>Output: FSH definition</a:t>
            </a:r>
          </a:p>
        </p:txBody>
      </p:sp>
      <p:sp>
        <p:nvSpPr>
          <p:cNvPr id="12" name="Title 11">
            <a:extLst>
              <a:ext uri="{FF2B5EF4-FFF2-40B4-BE49-F238E27FC236}">
                <a16:creationId xmlns:a16="http://schemas.microsoft.com/office/drawing/2014/main" id="{9BB0B72B-DA65-44CF-AAB1-7E3226FE96C1}"/>
              </a:ext>
            </a:extLst>
          </p:cNvPr>
          <p:cNvSpPr>
            <a:spLocks noGrp="1"/>
          </p:cNvSpPr>
          <p:nvPr>
            <p:ph type="title" hasCustomPrompt="1"/>
          </p:nvPr>
        </p:nvSpPr>
        <p:spPr/>
        <p:txBody>
          <a:bodyPr/>
          <a:lstStyle>
            <a:lvl1pPr>
              <a:defRPr sz="3200">
                <a:solidFill>
                  <a:schemeClr val="tx2"/>
                </a:solidFill>
              </a:defRPr>
            </a:lvl1pPr>
          </a:lstStyle>
          <a:p>
            <a:r>
              <a:rPr lang="en-US" dirty="0"/>
              <a:t>Example: </a:t>
            </a:r>
            <a:r>
              <a:rPr lang="en-US" dirty="0" err="1"/>
              <a:t>StructureDefinition</a:t>
            </a:r>
            <a:endParaRPr lang="en-US" dirty="0"/>
          </a:p>
        </p:txBody>
      </p:sp>
      <p:sp>
        <p:nvSpPr>
          <p:cNvPr id="15" name="TextBox 14">
            <a:extLst>
              <a:ext uri="{FF2B5EF4-FFF2-40B4-BE49-F238E27FC236}">
                <a16:creationId xmlns:a16="http://schemas.microsoft.com/office/drawing/2014/main" id="{C07CA671-657C-4405-A224-8A43C871926A}"/>
              </a:ext>
            </a:extLst>
          </p:cNvPr>
          <p:cNvSpPr txBox="1"/>
          <p:nvPr/>
        </p:nvSpPr>
        <p:spPr>
          <a:xfrm>
            <a:off x="6717323" y="3204796"/>
            <a:ext cx="4336626" cy="2031325"/>
          </a:xfrm>
          <a:prstGeom prst="rect">
            <a:avLst/>
          </a:prstGeom>
          <a:ln>
            <a:noFill/>
          </a:ln>
        </p:spPr>
        <p:txBody>
          <a:bodyPr vert="horz" wrap="square" lIns="91440" tIns="45720" rIns="91440" bIns="45720" rtlCol="0">
            <a:spAutoFit/>
          </a:bodyPr>
          <a:lstStyle/>
          <a:p>
            <a:pPr marL="285750" indent="-285750" algn="l">
              <a:buFont typeface="Arial" panose="020B0604020202020204" pitchFamily="34" charset="0"/>
              <a:buChar char="•"/>
            </a:pPr>
            <a:r>
              <a:rPr lang="en-US" dirty="0"/>
              <a:t>name – "Profile" keyword</a:t>
            </a:r>
          </a:p>
          <a:p>
            <a:pPr marL="285750" indent="-285750" algn="l">
              <a:buFont typeface="Arial" panose="020B0604020202020204" pitchFamily="34" charset="0"/>
              <a:buChar char="•"/>
            </a:pPr>
            <a:r>
              <a:rPr lang="en-US" dirty="0" err="1"/>
              <a:t>baseDefinition</a:t>
            </a:r>
            <a:r>
              <a:rPr lang="en-US" dirty="0"/>
              <a:t> – "Parent" keyword</a:t>
            </a:r>
          </a:p>
          <a:p>
            <a:pPr marL="285750" indent="-285750" algn="l">
              <a:buFont typeface="Arial" panose="020B0604020202020204" pitchFamily="34" charset="0"/>
              <a:buChar char="•"/>
            </a:pPr>
            <a:r>
              <a:rPr lang="en-US" dirty="0"/>
              <a:t>id – "Id" keyword</a:t>
            </a:r>
          </a:p>
          <a:p>
            <a:pPr marL="285750" indent="-285750" algn="l">
              <a:buFont typeface="Arial" panose="020B0604020202020204" pitchFamily="34" charset="0"/>
              <a:buChar char="•"/>
            </a:pPr>
            <a:r>
              <a:rPr lang="en-US" dirty="0"/>
              <a:t>description – "Description" keyword</a:t>
            </a:r>
          </a:p>
          <a:p>
            <a:pPr marL="285750" indent="-285750" algn="l">
              <a:buFont typeface="Arial" panose="020B0604020202020204" pitchFamily="34" charset="0"/>
              <a:buChar char="•"/>
            </a:pPr>
            <a:r>
              <a:rPr lang="en-US" dirty="0" err="1"/>
              <a:t>differential.element</a:t>
            </a:r>
            <a:r>
              <a:rPr lang="en-US" dirty="0"/>
              <a:t>[]</a:t>
            </a:r>
          </a:p>
          <a:p>
            <a:pPr marL="742950" lvl="1" indent="-285750">
              <a:buFont typeface="Arial" panose="020B0604020202020204" pitchFamily="34" charset="0"/>
              <a:buChar char="•"/>
            </a:pPr>
            <a:r>
              <a:rPr lang="en-US" dirty="0"/>
              <a:t>min – Cardinality rule</a:t>
            </a:r>
          </a:p>
          <a:p>
            <a:pPr marL="742950" lvl="1" indent="-285750">
              <a:buFont typeface="Arial" panose="020B0604020202020204" pitchFamily="34" charset="0"/>
              <a:buChar char="•"/>
            </a:pPr>
            <a:r>
              <a:rPr lang="en-US" dirty="0" err="1"/>
              <a:t>isSummary</a:t>
            </a:r>
            <a:r>
              <a:rPr lang="en-US" dirty="0"/>
              <a:t> – Flag rule</a:t>
            </a:r>
          </a:p>
        </p:txBody>
      </p:sp>
      <p:pic>
        <p:nvPicPr>
          <p:cNvPr id="6" name="Picture 5">
            <a:extLst>
              <a:ext uri="{FF2B5EF4-FFF2-40B4-BE49-F238E27FC236}">
                <a16:creationId xmlns:a16="http://schemas.microsoft.com/office/drawing/2014/main" id="{F5299B47-0EFE-4125-9576-4AB742BC46D9}"/>
              </a:ext>
            </a:extLst>
          </p:cNvPr>
          <p:cNvPicPr>
            <a:picLocks noChangeAspect="1"/>
          </p:cNvPicPr>
          <p:nvPr/>
        </p:nvPicPr>
        <p:blipFill>
          <a:blip r:embed="rId2"/>
          <a:stretch>
            <a:fillRect/>
          </a:stretch>
        </p:blipFill>
        <p:spPr>
          <a:xfrm>
            <a:off x="944527" y="1890675"/>
            <a:ext cx="5070511" cy="4402154"/>
          </a:xfrm>
          <a:prstGeom prst="rect">
            <a:avLst/>
          </a:prstGeom>
        </p:spPr>
      </p:pic>
      <p:pic>
        <p:nvPicPr>
          <p:cNvPr id="8" name="Picture 7">
            <a:extLst>
              <a:ext uri="{FF2B5EF4-FFF2-40B4-BE49-F238E27FC236}">
                <a16:creationId xmlns:a16="http://schemas.microsoft.com/office/drawing/2014/main" id="{1CD0DE96-A1F1-4C66-8251-6D6B7548C1D2}"/>
              </a:ext>
            </a:extLst>
          </p:cNvPr>
          <p:cNvPicPr>
            <a:picLocks noChangeAspect="1"/>
          </p:cNvPicPr>
          <p:nvPr/>
        </p:nvPicPr>
        <p:blipFill>
          <a:blip r:embed="rId3"/>
          <a:stretch>
            <a:fillRect/>
          </a:stretch>
        </p:blipFill>
        <p:spPr>
          <a:xfrm>
            <a:off x="6748276" y="1890675"/>
            <a:ext cx="4743861" cy="1089754"/>
          </a:xfrm>
          <a:prstGeom prst="rect">
            <a:avLst/>
          </a:prstGeom>
        </p:spPr>
      </p:pic>
    </p:spTree>
    <p:extLst>
      <p:ext uri="{BB962C8B-B14F-4D97-AF65-F5344CB8AC3E}">
        <p14:creationId xmlns:p14="http://schemas.microsoft.com/office/powerpoint/2010/main" val="252782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D45BFC-D990-4462-855E-3940DF36116C}"/>
              </a:ext>
            </a:extLst>
          </p:cNvPr>
          <p:cNvSpPr>
            <a:spLocks noGrp="1"/>
          </p:cNvSpPr>
          <p:nvPr>
            <p:ph type="sldNum" sz="quarter" idx="11"/>
          </p:nvPr>
        </p:nvSpPr>
        <p:spPr/>
        <p:txBody>
          <a:bodyPr/>
          <a:lstStyle/>
          <a:p>
            <a:fld id="{2F2F552B-1952-B44E-8CAB-5705F0ACD2E2}" type="slidenum">
              <a:rPr lang="uk-UA" smtClean="0"/>
              <a:pPr/>
              <a:t>7</a:t>
            </a:fld>
            <a:endParaRPr lang="uk-UA" dirty="0"/>
          </a:p>
        </p:txBody>
      </p:sp>
      <p:sp>
        <p:nvSpPr>
          <p:cNvPr id="12" name="Title 11">
            <a:extLst>
              <a:ext uri="{FF2B5EF4-FFF2-40B4-BE49-F238E27FC236}">
                <a16:creationId xmlns:a16="http://schemas.microsoft.com/office/drawing/2014/main" id="{9BB0B72B-DA65-44CF-AAB1-7E3226FE96C1}"/>
              </a:ext>
            </a:extLst>
          </p:cNvPr>
          <p:cNvSpPr>
            <a:spLocks noGrp="1"/>
          </p:cNvSpPr>
          <p:nvPr>
            <p:ph type="title" hasCustomPrompt="1"/>
          </p:nvPr>
        </p:nvSpPr>
        <p:spPr/>
        <p:txBody>
          <a:bodyPr/>
          <a:lstStyle>
            <a:lvl1pPr>
              <a:defRPr sz="3200">
                <a:solidFill>
                  <a:schemeClr val="tx2"/>
                </a:solidFill>
              </a:defRPr>
            </a:lvl1pPr>
          </a:lstStyle>
          <a:p>
            <a:r>
              <a:rPr lang="en-US" dirty="0"/>
              <a:t>Let's Try Using </a:t>
            </a:r>
            <a:r>
              <a:rPr lang="en-US" dirty="0" err="1"/>
              <a:t>GoFSH</a:t>
            </a:r>
            <a:r>
              <a:rPr lang="en-US" dirty="0"/>
              <a:t>!</a:t>
            </a:r>
          </a:p>
        </p:txBody>
      </p:sp>
      <p:sp>
        <p:nvSpPr>
          <p:cNvPr id="13" name="Content Placeholder 4">
            <a:extLst>
              <a:ext uri="{FF2B5EF4-FFF2-40B4-BE49-F238E27FC236}">
                <a16:creationId xmlns:a16="http://schemas.microsoft.com/office/drawing/2014/main" id="{0D79E690-1F02-4980-851C-6038C2D3909F}"/>
              </a:ext>
            </a:extLst>
          </p:cNvPr>
          <p:cNvSpPr>
            <a:spLocks noGrp="1"/>
          </p:cNvSpPr>
          <p:nvPr>
            <p:ph sz="quarter" idx="12" hasCustomPrompt="1"/>
          </p:nvPr>
        </p:nvSpPr>
        <p:spPr>
          <a:xfrm>
            <a:off x="457200" y="1261198"/>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10000"/>
              <a:buFont typeface="Wingdings" panose="05000000000000000000" pitchFamily="2" charset="2"/>
              <a:buChar char="§"/>
              <a:defRPr>
                <a:solidFill>
                  <a:schemeClr val="tx2"/>
                </a:solidFill>
              </a:defRPr>
            </a:lvl2pPr>
            <a:lvl3pPr marL="1033463" indent="-344488">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2"/>
                </a:solidFill>
              </a:defRPr>
            </a:lvl5pPr>
            <a:lvl6pPr marL="1603375" indent="-225425">
              <a:buFont typeface="Wingdings" panose="05000000000000000000" pitchFamily="2" charset="2"/>
              <a:buChar char="§"/>
              <a:defRPr sz="1600">
                <a:solidFill>
                  <a:schemeClr val="tx1"/>
                </a:solidFill>
              </a:defRPr>
            </a:lvl6pPr>
          </a:lstStyle>
          <a:p>
            <a:r>
              <a:rPr lang="en-US" dirty="0"/>
              <a:t>Get your input files (</a:t>
            </a:r>
            <a:r>
              <a:rPr lang="en-US" dirty="0" err="1"/>
              <a:t>StructureDefinition</a:t>
            </a:r>
            <a:r>
              <a:rPr lang="en-US" dirty="0"/>
              <a:t> JSON) ready in one directory</a:t>
            </a:r>
          </a:p>
          <a:p>
            <a:pPr lvl="1"/>
            <a:r>
              <a:rPr lang="en-US" dirty="0"/>
              <a:t>Try using the profile at </a:t>
            </a:r>
            <a:r>
              <a:rPr lang="en-US" dirty="0">
                <a:hlinkClick r:id="rId2"/>
              </a:rPr>
              <a:t>http://hl7.org/fhir/us/core/StructureDefinition-us-core-allergyintolerance.json.html</a:t>
            </a:r>
            <a:r>
              <a:rPr lang="en-US" dirty="0"/>
              <a:t> </a:t>
            </a:r>
          </a:p>
          <a:p>
            <a:r>
              <a:rPr lang="en-US" dirty="0"/>
              <a:t>Install node (version 12.x or 10.x will work): </a:t>
            </a:r>
            <a:r>
              <a:rPr lang="en-US" dirty="0">
                <a:hlinkClick r:id="rId3"/>
              </a:rPr>
              <a:t>https://nodejs.org/</a:t>
            </a:r>
            <a:r>
              <a:rPr lang="en-US" dirty="0"/>
              <a:t> </a:t>
            </a:r>
          </a:p>
          <a:p>
            <a:r>
              <a:rPr lang="en-US" dirty="0"/>
              <a:t>Install </a:t>
            </a:r>
            <a:r>
              <a:rPr lang="en-US" dirty="0" err="1"/>
              <a:t>GoFSH</a:t>
            </a:r>
            <a:r>
              <a:rPr lang="en-US" dirty="0"/>
              <a:t> from the command line: </a:t>
            </a:r>
            <a:r>
              <a:rPr lang="en-US" dirty="0" err="1"/>
              <a:t>npm</a:t>
            </a:r>
            <a:r>
              <a:rPr lang="en-US" dirty="0"/>
              <a:t> install -g </a:t>
            </a:r>
            <a:r>
              <a:rPr lang="en-US" dirty="0" err="1"/>
              <a:t>gofsh</a:t>
            </a:r>
            <a:endParaRPr lang="en-US" dirty="0"/>
          </a:p>
          <a:p>
            <a:r>
              <a:rPr lang="en-US" dirty="0"/>
              <a:t>Confirm installation from command line: </a:t>
            </a:r>
            <a:r>
              <a:rPr lang="en-US" dirty="0" err="1"/>
              <a:t>gofsh</a:t>
            </a:r>
            <a:r>
              <a:rPr lang="en-US" dirty="0"/>
              <a:t> --help</a:t>
            </a:r>
          </a:p>
          <a:p>
            <a:r>
              <a:rPr lang="en-US" dirty="0"/>
              <a:t>Run </a:t>
            </a:r>
            <a:r>
              <a:rPr lang="en-US" dirty="0" err="1"/>
              <a:t>GoFSH</a:t>
            </a:r>
            <a:r>
              <a:rPr lang="en-US" dirty="0"/>
              <a:t> from the command line: </a:t>
            </a:r>
            <a:r>
              <a:rPr lang="en-US" dirty="0" err="1"/>
              <a:t>gofsh</a:t>
            </a:r>
            <a:r>
              <a:rPr lang="en-US" dirty="0"/>
              <a:t> [path-to-</a:t>
            </a:r>
            <a:r>
              <a:rPr lang="en-US" dirty="0" err="1"/>
              <a:t>fhir</a:t>
            </a:r>
            <a:r>
              <a:rPr lang="en-US" dirty="0"/>
              <a:t>-resources]</a:t>
            </a:r>
          </a:p>
          <a:p>
            <a:r>
              <a:rPr lang="en-US" dirty="0"/>
              <a:t>Output is written to </a:t>
            </a:r>
            <a:r>
              <a:rPr lang="en-US" dirty="0" err="1"/>
              <a:t>fsh</a:t>
            </a:r>
            <a:r>
              <a:rPr lang="en-US" dirty="0"/>
              <a:t>/</a:t>
            </a:r>
            <a:r>
              <a:rPr lang="en-US" dirty="0" err="1"/>
              <a:t>resources.fsh</a:t>
            </a:r>
            <a:r>
              <a:rPr lang="en-US" dirty="0"/>
              <a:t> by default</a:t>
            </a:r>
          </a:p>
          <a:p>
            <a:endParaRPr lang="en-US" dirty="0"/>
          </a:p>
        </p:txBody>
      </p:sp>
    </p:spTree>
    <p:extLst>
      <p:ext uri="{BB962C8B-B14F-4D97-AF65-F5344CB8AC3E}">
        <p14:creationId xmlns:p14="http://schemas.microsoft.com/office/powerpoint/2010/main" val="419963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E4D780-B011-497C-9414-DD8CAE6110BD}"/>
              </a:ext>
            </a:extLst>
          </p:cNvPr>
          <p:cNvSpPr>
            <a:spLocks noGrp="1"/>
          </p:cNvSpPr>
          <p:nvPr>
            <p:ph type="sldNum" sz="quarter" idx="11"/>
          </p:nvPr>
        </p:nvSpPr>
        <p:spPr/>
        <p:txBody>
          <a:bodyPr/>
          <a:lstStyle/>
          <a:p>
            <a:fld id="{2F2F552B-1952-B44E-8CAB-5705F0ACD2E2}" type="slidenum">
              <a:rPr lang="uk-UA" smtClean="0"/>
              <a:pPr/>
              <a:t>8</a:t>
            </a:fld>
            <a:endParaRPr lang="uk-UA" dirty="0"/>
          </a:p>
        </p:txBody>
      </p:sp>
      <p:sp>
        <p:nvSpPr>
          <p:cNvPr id="3" name="Title 2">
            <a:extLst>
              <a:ext uri="{FF2B5EF4-FFF2-40B4-BE49-F238E27FC236}">
                <a16:creationId xmlns:a16="http://schemas.microsoft.com/office/drawing/2014/main" id="{E111DD23-FD58-4B0B-BB6C-73C407CD0BF8}"/>
              </a:ext>
            </a:extLst>
          </p:cNvPr>
          <p:cNvSpPr>
            <a:spLocks noGrp="1"/>
          </p:cNvSpPr>
          <p:nvPr>
            <p:ph type="title"/>
          </p:nvPr>
        </p:nvSpPr>
        <p:spPr/>
        <p:txBody>
          <a:bodyPr/>
          <a:lstStyle/>
          <a:p>
            <a:r>
              <a:rPr lang="en-US" dirty="0"/>
              <a:t>FSH School</a:t>
            </a:r>
          </a:p>
        </p:txBody>
      </p:sp>
      <p:sp>
        <p:nvSpPr>
          <p:cNvPr id="8" name="Content Placeholder 7">
            <a:extLst>
              <a:ext uri="{FF2B5EF4-FFF2-40B4-BE49-F238E27FC236}">
                <a16:creationId xmlns:a16="http://schemas.microsoft.com/office/drawing/2014/main" id="{265FFFD8-1BF7-48E6-B243-65F8A579FE37}"/>
              </a:ext>
            </a:extLst>
          </p:cNvPr>
          <p:cNvSpPr>
            <a:spLocks noGrp="1"/>
          </p:cNvSpPr>
          <p:nvPr>
            <p:ph sz="quarter" idx="12"/>
          </p:nvPr>
        </p:nvSpPr>
        <p:spPr/>
        <p:txBody>
          <a:bodyPr/>
          <a:lstStyle/>
          <a:p>
            <a:r>
              <a:rPr lang="en-US" dirty="0"/>
              <a:t>The place to go for learning and experimenting with FSH</a:t>
            </a:r>
          </a:p>
          <a:p>
            <a:r>
              <a:rPr lang="en-US" dirty="0"/>
              <a:t>Detailed documentation and tutorials showing you how to get started building IGs with FSH</a:t>
            </a:r>
          </a:p>
          <a:p>
            <a:r>
              <a:rPr lang="en-US" dirty="0"/>
              <a:t>New home of SUSHI documentation</a:t>
            </a:r>
          </a:p>
          <a:p>
            <a:r>
              <a:rPr lang="en-US" dirty="0"/>
              <a:t>Visit </a:t>
            </a:r>
            <a:r>
              <a:rPr lang="en-US" dirty="0">
                <a:hlinkClick r:id="rId2"/>
              </a:rPr>
              <a:t>https://fshschool.org/</a:t>
            </a:r>
            <a:endParaRPr lang="en-US" dirty="0"/>
          </a:p>
        </p:txBody>
      </p:sp>
      <p:pic>
        <p:nvPicPr>
          <p:cNvPr id="12" name="Picture 11">
            <a:extLst>
              <a:ext uri="{FF2B5EF4-FFF2-40B4-BE49-F238E27FC236}">
                <a16:creationId xmlns:a16="http://schemas.microsoft.com/office/drawing/2014/main" id="{5A9382C1-1AD4-4542-9971-43251E1F8514}"/>
              </a:ext>
            </a:extLst>
          </p:cNvPr>
          <p:cNvPicPr>
            <a:picLocks noChangeAspect="1"/>
          </p:cNvPicPr>
          <p:nvPr/>
        </p:nvPicPr>
        <p:blipFill>
          <a:blip r:embed="rId3"/>
          <a:stretch>
            <a:fillRect/>
          </a:stretch>
        </p:blipFill>
        <p:spPr>
          <a:xfrm>
            <a:off x="5287754" y="3429000"/>
            <a:ext cx="6046996" cy="2819400"/>
          </a:xfrm>
          <a:prstGeom prst="rect">
            <a:avLst/>
          </a:prstGeom>
        </p:spPr>
      </p:pic>
    </p:spTree>
    <p:extLst>
      <p:ext uri="{BB962C8B-B14F-4D97-AF65-F5344CB8AC3E}">
        <p14:creationId xmlns:p14="http://schemas.microsoft.com/office/powerpoint/2010/main" val="16468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515AD1-B033-4B11-98E0-6AE1D1725165}"/>
              </a:ext>
            </a:extLst>
          </p:cNvPr>
          <p:cNvSpPr>
            <a:spLocks noGrp="1"/>
          </p:cNvSpPr>
          <p:nvPr>
            <p:ph type="sldNum" sz="quarter" idx="11"/>
          </p:nvPr>
        </p:nvSpPr>
        <p:spPr/>
        <p:txBody>
          <a:bodyPr/>
          <a:lstStyle/>
          <a:p>
            <a:fld id="{2F2F552B-1952-B44E-8CAB-5705F0ACD2E2}" type="slidenum">
              <a:rPr lang="uk-UA" smtClean="0"/>
              <a:pPr/>
              <a:t>9</a:t>
            </a:fld>
            <a:endParaRPr lang="uk-UA" dirty="0"/>
          </a:p>
        </p:txBody>
      </p:sp>
      <p:sp>
        <p:nvSpPr>
          <p:cNvPr id="3" name="Title 2">
            <a:extLst>
              <a:ext uri="{FF2B5EF4-FFF2-40B4-BE49-F238E27FC236}">
                <a16:creationId xmlns:a16="http://schemas.microsoft.com/office/drawing/2014/main" id="{735D6186-3703-4DBE-86D9-5E9A6CA06A61}"/>
              </a:ext>
            </a:extLst>
          </p:cNvPr>
          <p:cNvSpPr>
            <a:spLocks noGrp="1"/>
          </p:cNvSpPr>
          <p:nvPr>
            <p:ph type="title"/>
          </p:nvPr>
        </p:nvSpPr>
        <p:spPr/>
        <p:txBody>
          <a:bodyPr/>
          <a:lstStyle/>
          <a:p>
            <a:r>
              <a:rPr lang="en-US" dirty="0"/>
              <a:t>FSH and SUSHI Documentation on FSH School	</a:t>
            </a:r>
          </a:p>
        </p:txBody>
      </p:sp>
      <p:sp>
        <p:nvSpPr>
          <p:cNvPr id="4" name="Content Placeholder 3">
            <a:extLst>
              <a:ext uri="{FF2B5EF4-FFF2-40B4-BE49-F238E27FC236}">
                <a16:creationId xmlns:a16="http://schemas.microsoft.com/office/drawing/2014/main" id="{71B50FA7-4F1B-4121-AB03-F0873D1AB4A8}"/>
              </a:ext>
            </a:extLst>
          </p:cNvPr>
          <p:cNvSpPr>
            <a:spLocks noGrp="1"/>
          </p:cNvSpPr>
          <p:nvPr>
            <p:ph sz="quarter" idx="12"/>
          </p:nvPr>
        </p:nvSpPr>
        <p:spPr/>
        <p:txBody>
          <a:bodyPr/>
          <a:lstStyle/>
          <a:p>
            <a:r>
              <a:rPr lang="en-US" dirty="0">
                <a:hlinkClick r:id="rId2"/>
              </a:rPr>
              <a:t>https://fshschool.org/docs/</a:t>
            </a:r>
            <a:r>
              <a:rPr lang="en-US" dirty="0"/>
              <a:t> </a:t>
            </a:r>
          </a:p>
        </p:txBody>
      </p:sp>
    </p:spTree>
    <p:extLst>
      <p:ext uri="{BB962C8B-B14F-4D97-AF65-F5344CB8AC3E}">
        <p14:creationId xmlns:p14="http://schemas.microsoft.com/office/powerpoint/2010/main" val="2825032305"/>
      </p:ext>
    </p:extLst>
  </p:cSld>
  <p:clrMapOvr>
    <a:masterClrMapping/>
  </p:clrMapOvr>
</p:sld>
</file>

<file path=ppt/theme/theme1.xml><?xml version="1.0" encoding="utf-8"?>
<a:theme xmlns:a="http://schemas.openxmlformats.org/drawingml/2006/main" name="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901E961D-FB9D-514F-AA5E-8AA820C06E75}"/>
    </a:ext>
  </a:extLst>
</a:theme>
</file>

<file path=ppt/theme/theme2.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3896229F-9E5C-FC4B-82DF-4DD38E63E63F}"/>
    </a:ext>
  </a:extLst>
</a:theme>
</file>

<file path=ppt/theme/theme3.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4" id="{D42081C6-DCB9-C946-97DD-1F50A14AA8F6}" vid="{E682FF53-94A0-4B4B-AD4F-ED2034540D0E}"/>
    </a:ext>
  </a:extLst>
</a:theme>
</file>

<file path=ppt/theme/theme4.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01641063-B77B-244F-A136-805D0847723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TRE_Corporate Palette">
    <a:dk1>
      <a:sysClr val="windowText" lastClr="000000"/>
    </a:dk1>
    <a:lt1>
      <a:sysClr val="window" lastClr="FFFFFF"/>
    </a:lt1>
    <a:dk2>
      <a:srgbClr val="005B94"/>
    </a:dk2>
    <a:lt2>
      <a:srgbClr val="DFE1DF"/>
    </a:lt2>
    <a:accent1>
      <a:srgbClr val="00B3DC"/>
    </a:accent1>
    <a:accent2>
      <a:srgbClr val="F7901E"/>
    </a:accent2>
    <a:accent3>
      <a:srgbClr val="FFE23C"/>
    </a:accent3>
    <a:accent4>
      <a:srgbClr val="BED131"/>
    </a:accent4>
    <a:accent5>
      <a:srgbClr val="C64227"/>
    </a:accent5>
    <a:accent6>
      <a:srgbClr val="FFFFFF"/>
    </a:accent6>
    <a:hlink>
      <a:srgbClr val="00B3DC"/>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MITRE_PPT_template_16x9_2020_v6</Template>
  <TotalTime>1545</TotalTime>
  <Words>472</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Arial</vt:lpstr>
      <vt:lpstr>Arial Regular</vt:lpstr>
      <vt:lpstr>Calibri</vt:lpstr>
      <vt:lpstr>Courier New</vt:lpstr>
      <vt:lpstr>Wingdings</vt:lpstr>
      <vt:lpstr>Office Theme</vt:lpstr>
      <vt:lpstr>3_Office Theme</vt:lpstr>
      <vt:lpstr>1_Office Theme</vt:lpstr>
      <vt:lpstr>2_Office Theme</vt:lpstr>
      <vt:lpstr>Tutorial: FSHing Equipment</vt:lpstr>
      <vt:lpstr>What is GoFSH?</vt:lpstr>
      <vt:lpstr>What is GoFSH good for?</vt:lpstr>
      <vt:lpstr>Current State of GoFSH development</vt:lpstr>
      <vt:lpstr>Future work for GoFSH</vt:lpstr>
      <vt:lpstr>Example: StructureDefinition</vt:lpstr>
      <vt:lpstr>Let's Try Using GoFSH!</vt:lpstr>
      <vt:lpstr>FSH School</vt:lpstr>
      <vt:lpstr>FSH and SUSHI Documentation on FSH School </vt:lpstr>
      <vt:lpstr>FSH Online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Mint</dc:creator>
  <cp:keywords/>
  <dc:description/>
  <cp:lastModifiedBy>Mint N Thompson</cp:lastModifiedBy>
  <cp:revision>51</cp:revision>
  <cp:lastPrinted>2020-03-06T14:31:16Z</cp:lastPrinted>
  <dcterms:created xsi:type="dcterms:W3CDTF">2020-08-24T17:54:32Z</dcterms:created>
  <dcterms:modified xsi:type="dcterms:W3CDTF">2020-09-09T20:50:04Z</dcterms:modified>
  <cp:category/>
</cp:coreProperties>
</file>