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1" r:id="rId2"/>
    <p:sldId id="259" r:id="rId3"/>
    <p:sldId id="294" r:id="rId4"/>
    <p:sldId id="2214" r:id="rId5"/>
    <p:sldId id="2215" r:id="rId6"/>
    <p:sldId id="2218" r:id="rId7"/>
    <p:sldId id="2232" r:id="rId8"/>
    <p:sldId id="2234" r:id="rId9"/>
    <p:sldId id="2235" r:id="rId10"/>
    <p:sldId id="2237" r:id="rId11"/>
    <p:sldId id="2236" r:id="rId12"/>
    <p:sldId id="2238" r:id="rId13"/>
    <p:sldId id="2216" r:id="rId14"/>
    <p:sldId id="2226" r:id="rId15"/>
    <p:sldId id="2239" r:id="rId16"/>
    <p:sldId id="2240" r:id="rId17"/>
    <p:sldId id="2241" r:id="rId18"/>
    <p:sldId id="2242" r:id="rId19"/>
    <p:sldId id="2229" r:id="rId20"/>
    <p:sldId id="2243" r:id="rId21"/>
    <p:sldId id="2244" r:id="rId22"/>
    <p:sldId id="2231" r:id="rId23"/>
    <p:sldId id="2245" r:id="rId24"/>
    <p:sldId id="267" r:id="rId25"/>
  </p:sldIdLst>
  <p:sldSz cx="12192000" cy="6858000"/>
  <p:notesSz cx="6858000" cy="9144000"/>
  <p:custShowLst>
    <p:custShow name="Custom Show 1" id="0">
      <p:sldLst>
        <p:sld r:id="rId3"/>
        <p:sld r:id="rId2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2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FCE32D"/>
    <a:srgbClr val="FF0000"/>
    <a:srgbClr val="0091B9"/>
    <a:srgbClr val="B6B6B6"/>
    <a:srgbClr val="F8E12B"/>
    <a:srgbClr val="A72931"/>
    <a:srgbClr val="0092B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1" autoAdjust="0"/>
    <p:restoredTop sz="67763"/>
  </p:normalViewPr>
  <p:slideViewPr>
    <p:cSldViewPr snapToGrid="0" snapToObjects="1" showGuides="1">
      <p:cViewPr varScale="1">
        <p:scale>
          <a:sx n="79" d="100"/>
          <a:sy n="79" d="100"/>
        </p:scale>
        <p:origin x="1308" y="90"/>
      </p:cViewPr>
      <p:guideLst>
        <p:guide orient="horz" pos="2160"/>
        <p:guide pos="384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59" d="100"/>
          <a:sy n="159" d="100"/>
        </p:scale>
        <p:origin x="262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AFB1-094A-5D42-8886-B282110F459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2984-3105-B544-B3D7-84F0E257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261A-6A60-FE4F-8563-E052493846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946F-C9B2-9B49-8DCA-D38D97C43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01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5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273521"/>
            <a:ext cx="12192000" cy="3496141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59369"/>
            <a:ext cx="12192000" cy="3031744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0414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8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FHIR </a:t>
            </a:r>
            <a:r>
              <a:rPr lang="en-US" dirty="0" err="1"/>
              <a:t>DevDays</a:t>
            </a:r>
            <a:r>
              <a:rPr lang="en-US" dirty="0"/>
              <a:t> Virtual, edition November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1204502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5EDDA-3C0D-1241-AC8F-D017C7E79D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-3" y="2404410"/>
            <a:ext cx="12192000" cy="31097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D37FFF-18DE-4F4D-B77B-22BABB2CEC3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44CCE1-5980-2145-987A-E64F91605A2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17148" y="299588"/>
            <a:ext cx="1980565" cy="68434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38C624-0D8D-7E41-BEF0-C701F9C77C76}"/>
              </a:ext>
            </a:extLst>
          </p:cNvPr>
          <p:cNvSpPr/>
          <p:nvPr userDrawn="1"/>
        </p:nvSpPr>
        <p:spPr>
          <a:xfrm>
            <a:off x="0" y="5505228"/>
            <a:ext cx="12192000" cy="13672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kstvak 1">
            <a:extLst>
              <a:ext uri="{FF2B5EF4-FFF2-40B4-BE49-F238E27FC236}">
                <a16:creationId xmlns:a16="http://schemas.microsoft.com/office/drawing/2014/main" id="{D5741496-7A30-F34A-A276-19C18AC138C2}"/>
              </a:ext>
            </a:extLst>
          </p:cNvPr>
          <p:cNvSpPr txBox="1"/>
          <p:nvPr userDrawn="1"/>
        </p:nvSpPr>
        <p:spPr>
          <a:xfrm>
            <a:off x="1399062" y="5600583"/>
            <a:ext cx="9315674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2020, Virtual Edition, November 17–20, 2020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/november-2020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7505AB-C363-B547-9F10-321550009A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4799829" y="5999134"/>
            <a:ext cx="2089914" cy="5442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55CFBAA-19B7-9A4E-ABD5-674F25DEB48E}"/>
              </a:ext>
            </a:extLst>
          </p:cNvPr>
          <p:cNvSpPr txBox="1"/>
          <p:nvPr userDrawn="1"/>
        </p:nvSpPr>
        <p:spPr>
          <a:xfrm>
            <a:off x="0" y="6607562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C00D2-2F01-204A-BD1D-459251F6F02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 rot="20917237">
            <a:off x="186359" y="57066"/>
            <a:ext cx="2098077" cy="209807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220682"/>
            <a:ext cx="12192000" cy="3496141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13327"/>
            <a:ext cx="10515600" cy="9421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for speaker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E44B32-AF80-F149-A42A-C560F92BB2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" y="2564800"/>
            <a:ext cx="12192000" cy="307340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0" y="2135753"/>
            <a:ext cx="12192000" cy="43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118907"/>
            <a:ext cx="10515600" cy="441529"/>
          </a:xfrm>
          <a:prstGeom prst="rect">
            <a:avLst/>
          </a:prstGeom>
        </p:spPr>
        <p:txBody>
          <a:bodyPr tIns="54000" anchor="ctr" anchorCtr="0"/>
          <a:lstStyle>
            <a:lvl1pPr>
              <a:defRPr sz="2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Speaker Name and Company 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1204502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5505228"/>
            <a:ext cx="12192000" cy="13672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kstvak 1">
            <a:extLst>
              <a:ext uri="{FF2B5EF4-FFF2-40B4-BE49-F238E27FC236}">
                <a16:creationId xmlns:a16="http://schemas.microsoft.com/office/drawing/2014/main" id="{4EA14793-1643-FF4C-B1C4-CD44871B2496}"/>
              </a:ext>
            </a:extLst>
          </p:cNvPr>
          <p:cNvSpPr txBox="1"/>
          <p:nvPr userDrawn="1"/>
        </p:nvSpPr>
        <p:spPr>
          <a:xfrm>
            <a:off x="1399062" y="5600583"/>
            <a:ext cx="9315674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2020, Virtual Edition, November 17–20, 2020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/november-2020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607562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56C3AF1-E9D6-2843-B19D-A54E881810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 rot="20917237">
            <a:off x="186359" y="57066"/>
            <a:ext cx="2098077" cy="20980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846315" y="280459"/>
            <a:ext cx="4198193" cy="6589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D1120A-932F-5741-9AE3-E96EC5508C8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17148" y="309748"/>
            <a:ext cx="1980565" cy="6843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FD55AF-0B74-E04C-81D8-3907EA742B6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4799829" y="5999134"/>
            <a:ext cx="2089914" cy="5442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60072-5050-0A4B-AFE1-AB93CFCC3AA5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726D1F-4323-A24D-934C-7D9DBF64B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6062-60B4-534E-8A3F-055D7BBE6D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54283" y="61763"/>
            <a:ext cx="1308869" cy="4522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176522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60072-5050-0A4B-AFE1-AB93CFCC3AA5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726D1F-4323-A24D-934C-7D9DBF64B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6062-60B4-534E-8A3F-055D7BBE6D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54283" y="61763"/>
            <a:ext cx="1308869" cy="452252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A4FBB5-3D68-C044-AB88-7B5EE2BD9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77280" y="1997236"/>
            <a:ext cx="5178108" cy="42397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5353732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89DAF-C941-8343-91EE-7C8164BA81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0B960-14DC-1841-B599-2B04EF3AF0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54283" y="61763"/>
            <a:ext cx="1308869" cy="452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1C7C93-A012-E04C-87FA-83782B69507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89DAF-C941-8343-91EE-7C8164BA81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0B960-14DC-1841-B599-2B04EF3AF0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54283" y="61763"/>
            <a:ext cx="1308869" cy="452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1C7C93-A012-E04C-87FA-83782B69507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925591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r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89DAF-C941-8343-91EE-7C8164BA81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0B960-14DC-1841-B599-2B04EF3AF0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54283" y="61763"/>
            <a:ext cx="1308869" cy="452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1C7C93-A012-E04C-87FA-83782B69507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111065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257801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89DAF-C941-8343-91EE-7C8164BA81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0B960-14DC-1841-B599-2B04EF3AF0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54283" y="61763"/>
            <a:ext cx="1308869" cy="452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1C7C93-A012-E04C-87FA-83782B69507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DEEEBE3-525B-9F41-BA4E-EABEBFAED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77280" y="1997236"/>
            <a:ext cx="5178108" cy="42397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3902767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661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1" r:id="rId3"/>
    <p:sldLayoutId id="2147483669" r:id="rId4"/>
    <p:sldLayoutId id="2147483652" r:id="rId5"/>
    <p:sldLayoutId id="2147483672" r:id="rId6"/>
    <p:sldLayoutId id="2147483673" r:id="rId7"/>
    <p:sldLayoutId id="2147483670" r:id="rId8"/>
    <p:sldLayoutId id="2147483671" r:id="rId9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erminology.hl7.org/CodeSystem/adverse-event-seriousness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nomed.info/sct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horthand/reference.html#defining-extensions" TargetMode="External"/><Relationship Id="rId2" Type="http://schemas.openxmlformats.org/officeDocument/2006/relationships/hyperlink" Target="http://hl7.org/fhir/uv/shorthand/reference.html#defining-item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hl7.org/fhir/uv/shorthand/reference.html#binding-rules" TargetMode="External"/><Relationship Id="rId4" Type="http://schemas.openxmlformats.org/officeDocument/2006/relationships/hyperlink" Target="http://hl7.org/fhir/uv/shorthand/reference.html#type-rul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horthand/reference.html#defining-profiles" TargetMode="External"/><Relationship Id="rId2" Type="http://schemas.openxmlformats.org/officeDocument/2006/relationships/hyperlink" Target="http://hl7.org/fhir/uv/shorthand/reference.html#defining-items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horthand/reference.html#type-rules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horthand/reference.html#cardinality-rules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horthand/reference.html#binding-rules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horthand/reference.html#assignments-with-primitive-data-types" TargetMode="External"/><Relationship Id="rId2" Type="http://schemas.openxmlformats.org/officeDocument/2006/relationships/hyperlink" Target="http://hl7.org/fhir/uv/shorthand/reference.html#assignment-rule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hl7.org/fhir/uv/shorthand/reference.html#assignments-with-the-codeableconcept-data-typ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horthand/reference.html#contains-rules-for-extens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shschool.org/docs/sushi/running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terminology.hl7.org/CodeSystem/adverse-event-causality-assess" TargetMode="External"/><Relationship Id="rId3" Type="http://schemas.openxmlformats.org/officeDocument/2006/relationships/hyperlink" Target="http://hl7.org/fhir/uv/shorthand/reference.html#defining-instances" TargetMode="External"/><Relationship Id="rId7" Type="http://schemas.openxmlformats.org/officeDocument/2006/relationships/hyperlink" Target="http://terminology.hl7.org/CodeSystem/adverse-event-outcome" TargetMode="External"/><Relationship Id="rId2" Type="http://schemas.openxmlformats.org/officeDocument/2006/relationships/hyperlink" Target="http://hl7.org/fhir/uv/shorthand/reference.html#defining-item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terminology.hl7.org/CodeSystem/adverse-event-seriousness" TargetMode="External"/><Relationship Id="rId5" Type="http://schemas.openxmlformats.org/officeDocument/2006/relationships/hyperlink" Target="http://hl7.org/fhir/uv/shorthand/reference.html#data-type-choice-x-paths" TargetMode="External"/><Relationship Id="rId4" Type="http://schemas.openxmlformats.org/officeDocument/2006/relationships/hyperlink" Target="http://hl7.org/fhir/uv/shorthand/reference.html#extension-path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shschool.org/docs/sushi/run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erminology.hl7.org/CodeSystem/MDRAE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shschool.org/docs/sushi/installation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horthand/reference.html#defining-items" TargetMode="External"/><Relationship Id="rId2" Type="http://schemas.openxmlformats.org/officeDocument/2006/relationships/hyperlink" Target="http://terminology.hl7.org/CodeSystem/MDRA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hl7.org/fhir/uv/shorthand/reference.html#defining-aliases" TargetMode="External"/><Relationship Id="rId4" Type="http://schemas.openxmlformats.org/officeDocument/2006/relationships/hyperlink" Target="http://hl7.org/fhir/uv/shorthand/reference.html#defining-value-se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Let's Build with FHIR Shorthand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Chris Moesel and Mark Kramer, MITRE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 dir="u"/>
      </p:transition>
    </mc:Choice>
    <mc:Fallback xmlns="">
      <p:transition spd="slow" advClick="0" advTm="3000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4026-498A-43B0-931A-96D4D2F6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Create a value set for the seriousness of the AE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B540-FA16-475B-A16A-3C21583B1F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8" y="1997237"/>
            <a:ext cx="10847833" cy="10751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Define a new value set called “</a:t>
            </a:r>
            <a:r>
              <a:rPr lang="en-US" b="1" dirty="0" err="1"/>
              <a:t>AdverseEventSeriousness_VS</a:t>
            </a:r>
            <a:r>
              <a:rPr lang="en-US" b="1" dirty="0"/>
              <a:t>”</a:t>
            </a:r>
          </a:p>
          <a:p>
            <a:r>
              <a:rPr lang="en-US" dirty="0"/>
              <a:t>In the MedDRA/CTCAE model of AEs, seriousness only has two values: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2B90D2-1482-9E4A-89A8-2C6A6D075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48937"/>
              </p:ext>
            </p:extLst>
          </p:nvPr>
        </p:nvGraphicFramePr>
        <p:xfrm>
          <a:off x="1154176" y="3097106"/>
          <a:ext cx="96357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688">
                  <a:extLst>
                    <a:ext uri="{9D8B030D-6E8A-4147-A177-3AD203B41FA5}">
                      <a16:colId xmlns:a16="http://schemas.microsoft.com/office/drawing/2014/main" val="268005885"/>
                    </a:ext>
                  </a:extLst>
                </a:gridCol>
                <a:gridCol w="7306056">
                  <a:extLst>
                    <a:ext uri="{9D8B030D-6E8A-4147-A177-3AD203B41FA5}">
                      <a16:colId xmlns:a16="http://schemas.microsoft.com/office/drawing/2014/main" val="225306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1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non-serious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Non-serious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3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16110"/>
                  </a:ext>
                </a:extLst>
              </a:tr>
            </a:tbl>
          </a:graphicData>
        </a:graphic>
      </p:graphicFrame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CAA28EA-B7DD-E149-BAD2-E8DF40BBE24D}"/>
              </a:ext>
            </a:extLst>
          </p:cNvPr>
          <p:cNvSpPr txBox="1">
            <a:spLocks/>
          </p:cNvSpPr>
          <p:nvPr/>
        </p:nvSpPr>
        <p:spPr>
          <a:xfrm>
            <a:off x="838198" y="4507993"/>
            <a:ext cx="10847833" cy="18850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“serious” indication means the event resulted in disability, death, hospitalization or birth defect.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AES Code System URI: </a:t>
            </a:r>
            <a:r>
              <a:rPr lang="en-US" sz="2000" dirty="0">
                <a:hlinkClick r:id="rId2"/>
              </a:rPr>
              <a:t>http://terminology.hl7.org/CodeSystem/adverse-event-seriousness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3936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4026-498A-43B0-931A-96D4D2F6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Create a value set for the grade of the AE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B540-FA16-475B-A16A-3C21583B1F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8" y="1997237"/>
            <a:ext cx="10847833" cy="10751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Define a new value set called “</a:t>
            </a:r>
            <a:r>
              <a:rPr lang="en-US" b="1" dirty="0" err="1"/>
              <a:t>AdverseEventGrade_VS</a:t>
            </a:r>
            <a:r>
              <a:rPr lang="en-US" b="1" dirty="0"/>
              <a:t>”</a:t>
            </a:r>
          </a:p>
          <a:p>
            <a:r>
              <a:rPr lang="en-US" dirty="0"/>
              <a:t>It should contain the following five codes from SNOMED-CT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2B90D2-1482-9E4A-89A8-2C6A6D075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30084"/>
              </p:ext>
            </p:extLst>
          </p:nvPr>
        </p:nvGraphicFramePr>
        <p:xfrm>
          <a:off x="1154176" y="3097106"/>
          <a:ext cx="96357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688">
                  <a:extLst>
                    <a:ext uri="{9D8B030D-6E8A-4147-A177-3AD203B41FA5}">
                      <a16:colId xmlns:a16="http://schemas.microsoft.com/office/drawing/2014/main" val="268005885"/>
                    </a:ext>
                  </a:extLst>
                </a:gridCol>
                <a:gridCol w="7306056">
                  <a:extLst>
                    <a:ext uri="{9D8B030D-6E8A-4147-A177-3AD203B41FA5}">
                      <a16:colId xmlns:a16="http://schemas.microsoft.com/office/drawing/2014/main" val="225306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1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255604002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Mild (qualifier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3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6736007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Moderate (severity modifier) (qualifier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24484000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Severe (severity modifier) (qualifier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9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442452003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Life threatening severity (qualifier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95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399166001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Fatal (qualifier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6618"/>
                  </a:ext>
                </a:extLst>
              </a:tr>
            </a:tbl>
          </a:graphicData>
        </a:graphic>
      </p:graphicFrame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CAA28EA-B7DD-E149-BAD2-E8DF40BBE24D}"/>
              </a:ext>
            </a:extLst>
          </p:cNvPr>
          <p:cNvSpPr txBox="1">
            <a:spLocks/>
          </p:cNvSpPr>
          <p:nvPr/>
        </p:nvSpPr>
        <p:spPr>
          <a:xfrm>
            <a:off x="838198" y="5814247"/>
            <a:ext cx="10847833" cy="578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SNOMED-CT URI: </a:t>
            </a:r>
            <a:r>
              <a:rPr lang="en-US" dirty="0">
                <a:hlinkClick r:id="rId2"/>
              </a:rPr>
              <a:t>http://snomed.info/sct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07136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4026-498A-43B0-931A-96D4D2F6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Create an extension for the grade of the AE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B540-FA16-475B-A16A-3C21583B1F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8" y="1997236"/>
            <a:ext cx="10847833" cy="422514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Define a new extension called “</a:t>
            </a:r>
            <a:r>
              <a:rPr lang="en-US" b="1" dirty="0" err="1"/>
              <a:t>AdverseEventGrade</a:t>
            </a:r>
            <a:r>
              <a:rPr lang="en-US" b="1" dirty="0"/>
              <a:t>”</a:t>
            </a:r>
          </a:p>
          <a:p>
            <a:r>
              <a:rPr lang="en-US" dirty="0"/>
              <a:t>Restrict </a:t>
            </a:r>
            <a:r>
              <a:rPr lang="en-US" b="1" dirty="0"/>
              <a:t>value[x]</a:t>
            </a:r>
            <a:r>
              <a:rPr lang="en-US" dirty="0"/>
              <a:t> to only allow </a:t>
            </a:r>
            <a:r>
              <a:rPr lang="en-US" b="1" dirty="0" err="1"/>
              <a:t>CodeableConcept</a:t>
            </a:r>
            <a:endParaRPr lang="en-US" b="1" dirty="0"/>
          </a:p>
          <a:p>
            <a:r>
              <a:rPr lang="en-US" dirty="0"/>
              <a:t>Bind </a:t>
            </a:r>
            <a:r>
              <a:rPr lang="en-US" b="1" dirty="0"/>
              <a:t>value[x]</a:t>
            </a:r>
            <a:r>
              <a:rPr lang="en-US" dirty="0"/>
              <a:t> to the </a:t>
            </a:r>
            <a:r>
              <a:rPr lang="en-US" b="1" dirty="0" err="1"/>
              <a:t>AdverseEventGrade_VS</a:t>
            </a:r>
            <a:r>
              <a:rPr lang="en-US" dirty="0"/>
              <a:t> value set</a:t>
            </a:r>
          </a:p>
          <a:p>
            <a:pPr lvl="1"/>
            <a:r>
              <a:rPr lang="en-US" dirty="0"/>
              <a:t>Use binding strength: </a:t>
            </a:r>
            <a:r>
              <a:rPr lang="en-US" b="1" dirty="0"/>
              <a:t>required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Need help?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FSH 3.6: Defining Items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FSH 3.6.3: Defining Extensions</a:t>
            </a:r>
            <a:endParaRPr lang="en-US" dirty="0"/>
          </a:p>
          <a:p>
            <a:r>
              <a:rPr lang="en-US" dirty="0"/>
              <a:t>Also see </a:t>
            </a:r>
            <a:r>
              <a:rPr lang="en-US" dirty="0">
                <a:hlinkClick r:id="rId4"/>
              </a:rPr>
              <a:t>FSH 3.5.9: Type Rules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FSH 3.5.2: Binding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5539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EDC1-AB38-432C-9ED8-B762AF8F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Create a profile of Adverse Event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61E61-41B4-4339-8D43-500BC7F51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Define a new profile called “</a:t>
            </a:r>
            <a:r>
              <a:rPr lang="en-US" b="1" dirty="0" err="1"/>
              <a:t>ImmunizationAdverseEvent</a:t>
            </a:r>
            <a:r>
              <a:rPr lang="en-US" b="1" dirty="0"/>
              <a:t>”</a:t>
            </a:r>
          </a:p>
          <a:p>
            <a:r>
              <a:rPr lang="en-US" dirty="0"/>
              <a:t>Based on the </a:t>
            </a:r>
            <a:r>
              <a:rPr lang="en-US" b="1" dirty="0" err="1"/>
              <a:t>AdverseEvent</a:t>
            </a:r>
            <a:r>
              <a:rPr lang="en-US" dirty="0"/>
              <a:t> resource</a:t>
            </a:r>
          </a:p>
          <a:p>
            <a:r>
              <a:rPr lang="en-US" dirty="0"/>
              <a:t>Further constraints to follow on next slides…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Need help?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FSH 3.6: Defining Items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FSH 3.6.7: Defining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666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EDC1-AB38-432C-9ED8-B762AF8F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6a: Apply Type Constraints to AE Profile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5391777-D65F-5C46-815C-1D03A96548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8" y="1997237"/>
            <a:ext cx="10847833" cy="53565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Define the following Type rules to constrain types on AE elements: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772B881-C365-1445-B21F-7374CEBF5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1705"/>
              </p:ext>
            </p:extLst>
          </p:nvPr>
        </p:nvGraphicFramePr>
        <p:xfrm>
          <a:off x="934720" y="2532888"/>
          <a:ext cx="104190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080">
                  <a:extLst>
                    <a:ext uri="{9D8B030D-6E8A-4147-A177-3AD203B41FA5}">
                      <a16:colId xmlns:a16="http://schemas.microsoft.com/office/drawing/2014/main" val="268005885"/>
                    </a:ext>
                  </a:extLst>
                </a:gridCol>
                <a:gridCol w="7900000">
                  <a:extLst>
                    <a:ext uri="{9D8B030D-6E8A-4147-A177-3AD203B41FA5}">
                      <a16:colId xmlns:a16="http://schemas.microsoft.com/office/drawing/2014/main" val="225306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Element/Path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Constrain Type to…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1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Reference(Patient)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3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suspectEntity.instance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Reference(Immunization)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16110"/>
                  </a:ext>
                </a:extLst>
              </a:tr>
            </a:tbl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BDDB6BD-C120-B54E-911C-D7420953340C}"/>
              </a:ext>
            </a:extLst>
          </p:cNvPr>
          <p:cNvSpPr txBox="1">
            <a:spLocks/>
          </p:cNvSpPr>
          <p:nvPr/>
        </p:nvSpPr>
        <p:spPr>
          <a:xfrm>
            <a:off x="838198" y="5280545"/>
            <a:ext cx="10847833" cy="11125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Need help?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FSH 3.5.9: Type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1833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EDC1-AB38-432C-9ED8-B762AF8F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6b: Apply Cardinality Constraints to AE Profile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5391777-D65F-5C46-815C-1D03A96548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8" y="1997237"/>
            <a:ext cx="10847833" cy="53565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Define the following Cardinality rules to constrain occurrences of AE elements: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772B881-C365-1445-B21F-7374CEBF5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2883"/>
              </p:ext>
            </p:extLst>
          </p:nvPr>
        </p:nvGraphicFramePr>
        <p:xfrm>
          <a:off x="934720" y="2532888"/>
          <a:ext cx="1034172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016">
                  <a:extLst>
                    <a:ext uri="{9D8B030D-6E8A-4147-A177-3AD203B41FA5}">
                      <a16:colId xmlns:a16="http://schemas.microsoft.com/office/drawing/2014/main" val="268005885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253068936"/>
                    </a:ext>
                  </a:extLst>
                </a:gridCol>
                <a:gridCol w="1069848">
                  <a:extLst>
                    <a:ext uri="{9D8B030D-6E8A-4147-A177-3AD203B41FA5}">
                      <a16:colId xmlns:a16="http://schemas.microsoft.com/office/drawing/2014/main" val="421576828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01475080"/>
                    </a:ext>
                  </a:extLst>
                </a:gridCol>
                <a:gridCol w="5451712">
                  <a:extLst>
                    <a:ext uri="{9D8B030D-6E8A-4147-A177-3AD203B41FA5}">
                      <a16:colId xmlns:a16="http://schemas.microsoft.com/office/drawing/2014/main" val="273057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Element/Path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1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3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event.text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6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Severity is not a part of the </a:t>
                      </a:r>
                      <a:r>
                        <a:rPr lang="en-US" dirty="0" err="1"/>
                        <a:t>MedDRA+CTCAE</a:t>
                      </a:r>
                      <a:r>
                        <a:rPr lang="en-US" dirty="0"/>
                        <a:t> model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We’ll use the </a:t>
                      </a:r>
                      <a:r>
                        <a:rPr lang="en-US" dirty="0" err="1"/>
                        <a:t>AdverseEventGrade</a:t>
                      </a:r>
                      <a:r>
                        <a:rPr lang="en-US" dirty="0"/>
                        <a:t> extension instead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88375"/>
                  </a:ext>
                </a:extLst>
              </a:tr>
            </a:tbl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BDDB6BD-C120-B54E-911C-D7420953340C}"/>
              </a:ext>
            </a:extLst>
          </p:cNvPr>
          <p:cNvSpPr txBox="1">
            <a:spLocks/>
          </p:cNvSpPr>
          <p:nvPr/>
        </p:nvSpPr>
        <p:spPr>
          <a:xfrm>
            <a:off x="838198" y="5294375"/>
            <a:ext cx="10847833" cy="1098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Need help?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FSH 3.5.3: Cardinality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6215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EDC1-AB38-432C-9ED8-B762AF8F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6c: Apply Binding Constraints to AE Profile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5391777-D65F-5C46-815C-1D03A96548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8" y="1997237"/>
            <a:ext cx="10847833" cy="53565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Define the following Binding rules to constrain codes on AE elements: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772B881-C365-1445-B21F-7374CEBF5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82629"/>
              </p:ext>
            </p:extLst>
          </p:nvPr>
        </p:nvGraphicFramePr>
        <p:xfrm>
          <a:off x="934720" y="2532888"/>
          <a:ext cx="104190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208">
                  <a:extLst>
                    <a:ext uri="{9D8B030D-6E8A-4147-A177-3AD203B41FA5}">
                      <a16:colId xmlns:a16="http://schemas.microsoft.com/office/drawing/2014/main" val="268005885"/>
                    </a:ext>
                  </a:extLst>
                </a:gridCol>
                <a:gridCol w="4007703">
                  <a:extLst>
                    <a:ext uri="{9D8B030D-6E8A-4147-A177-3AD203B41FA5}">
                      <a16:colId xmlns:a16="http://schemas.microsoft.com/office/drawing/2014/main" val="2253068936"/>
                    </a:ext>
                  </a:extLst>
                </a:gridCol>
                <a:gridCol w="4493170">
                  <a:extLst>
                    <a:ext uri="{9D8B030D-6E8A-4147-A177-3AD203B41FA5}">
                      <a16:colId xmlns:a16="http://schemas.microsoft.com/office/drawing/2014/main" val="357150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Element/Path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1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MedDRA_VS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3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seriousness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AdverseEventSeriousness_VS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16110"/>
                  </a:ext>
                </a:extLst>
              </a:tr>
            </a:tbl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BDDB6BD-C120-B54E-911C-D7420953340C}"/>
              </a:ext>
            </a:extLst>
          </p:cNvPr>
          <p:cNvSpPr txBox="1">
            <a:spLocks/>
          </p:cNvSpPr>
          <p:nvPr/>
        </p:nvSpPr>
        <p:spPr>
          <a:xfrm>
            <a:off x="838198" y="4818889"/>
            <a:ext cx="10847833" cy="15741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Need help?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FSH 3.5.2: Binding Rules</a:t>
            </a:r>
            <a:endParaRPr lang="en-US" dirty="0"/>
          </a:p>
          <a:p>
            <a:r>
              <a:rPr lang="en-US" i="1" dirty="0"/>
              <a:t>NOTE: You can refer to locally defined value sets by their name</a:t>
            </a:r>
          </a:p>
        </p:txBody>
      </p:sp>
    </p:spTree>
    <p:extLst>
      <p:ext uri="{BB962C8B-B14F-4D97-AF65-F5344CB8AC3E}">
        <p14:creationId xmlns:p14="http://schemas.microsoft.com/office/powerpoint/2010/main" val="327211219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EDC1-AB38-432C-9ED8-B762AF8F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6d: Apply Pattern Constraints to AE Profile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5391777-D65F-5C46-815C-1D03A96548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8" y="1997237"/>
            <a:ext cx="10847833" cy="53565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Define the following Assignment rules to constrain values of AE elements: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772B881-C365-1445-B21F-7374CEBF5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0829"/>
              </p:ext>
            </p:extLst>
          </p:nvPr>
        </p:nvGraphicFramePr>
        <p:xfrm>
          <a:off x="934720" y="2532888"/>
          <a:ext cx="1041908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712">
                  <a:extLst>
                    <a:ext uri="{9D8B030D-6E8A-4147-A177-3AD203B41FA5}">
                      <a16:colId xmlns:a16="http://schemas.microsoft.com/office/drawing/2014/main" val="268005885"/>
                    </a:ext>
                  </a:extLst>
                </a:gridCol>
                <a:gridCol w="3071351">
                  <a:extLst>
                    <a:ext uri="{9D8B030D-6E8A-4147-A177-3AD203B41FA5}">
                      <a16:colId xmlns:a16="http://schemas.microsoft.com/office/drawing/2014/main" val="2253068936"/>
                    </a:ext>
                  </a:extLst>
                </a:gridCol>
                <a:gridCol w="3071351">
                  <a:extLst>
                    <a:ext uri="{9D8B030D-6E8A-4147-A177-3AD203B41FA5}">
                      <a16:colId xmlns:a16="http://schemas.microsoft.com/office/drawing/2014/main" val="3050733669"/>
                    </a:ext>
                  </a:extLst>
                </a:gridCol>
                <a:gridCol w="3168667">
                  <a:extLst>
                    <a:ext uri="{9D8B030D-6E8A-4147-A177-3AD203B41FA5}">
                      <a16:colId xmlns:a16="http://schemas.microsoft.com/office/drawing/2014/main" val="357150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Element/Path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1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3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SNOMED-CT 264519003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CodeableConcept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16110"/>
                  </a:ext>
                </a:extLst>
              </a:tr>
            </a:tbl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BDDB6BD-C120-B54E-911C-D7420953340C}"/>
              </a:ext>
            </a:extLst>
          </p:cNvPr>
          <p:cNvSpPr txBox="1">
            <a:spLocks/>
          </p:cNvSpPr>
          <p:nvPr/>
        </p:nvSpPr>
        <p:spPr>
          <a:xfrm>
            <a:off x="838198" y="4160520"/>
            <a:ext cx="10847833" cy="22325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Need help?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FSH 3.5.1: Assignment Rules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FSH 3.5.1.1: Assignments with Primitive Data Types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FSH 3.5.1.3: Assignments with the CodeableConcept Data Type</a:t>
            </a:r>
            <a:endParaRPr lang="en-US" dirty="0"/>
          </a:p>
          <a:p>
            <a:r>
              <a:rPr lang="en-US" sz="2000" i="1" dirty="0"/>
              <a:t>NOTE: Technically, we should “slice” category, but that is beyond the scope of this beginner’s exercise.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6544996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EDC1-AB38-432C-9ED8-B762AF8F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Step 6e: Add </a:t>
            </a:r>
            <a:r>
              <a:rPr lang="en-US" sz="3200" dirty="0" err="1"/>
              <a:t>AdverseEventGrade</a:t>
            </a:r>
            <a:r>
              <a:rPr lang="en-US" sz="3200" dirty="0"/>
              <a:t> extension to the AE Profile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61E61-41B4-4339-8D43-500BC7F51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 the extension using a Contains rule with a local name</a:t>
            </a:r>
          </a:p>
          <a:p>
            <a:r>
              <a:rPr lang="en-US" dirty="0"/>
              <a:t>The local name should be “grade”</a:t>
            </a:r>
          </a:p>
          <a:p>
            <a:r>
              <a:rPr lang="en-US" dirty="0"/>
              <a:t>The extension should be optional and non-repeating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Need help?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FSH 3.5.4: Contains Rules for Extensions</a:t>
            </a:r>
            <a:endParaRPr lang="en-US" dirty="0"/>
          </a:p>
          <a:p>
            <a:r>
              <a:rPr lang="en-US" i="1" dirty="0"/>
              <a:t>NOTE: You can reference locally defined extensions by their name</a:t>
            </a:r>
          </a:p>
        </p:txBody>
      </p:sp>
    </p:spTree>
    <p:extLst>
      <p:ext uri="{BB962C8B-B14F-4D97-AF65-F5344CB8AC3E}">
        <p14:creationId xmlns:p14="http://schemas.microsoft.com/office/powerpoint/2010/main" val="104531895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E056E-6817-41B7-8A62-BFB39C502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095" y="1997236"/>
            <a:ext cx="10515600" cy="422514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a terminal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to your project root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command: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sushi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you get error messages? What do they tell you? Try fixing them and then run SUSHI again.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the generated files in </a:t>
            </a:r>
            <a:r>
              <a:rPr lang="en-US" b="1" dirty="0"/>
              <a:t>./</a:t>
            </a:r>
            <a:r>
              <a:rPr lang="en-US" b="1" dirty="0" err="1"/>
              <a:t>fsh</a:t>
            </a:r>
            <a:r>
              <a:rPr lang="en-US" b="1" dirty="0"/>
              <a:t>-generated/resources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https://fshschool.org/docs/sushi/running/</a:t>
            </a:r>
            <a:r>
              <a:rPr lang="en-US" dirty="0"/>
              <a:t> for additional details.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B40EC0-3113-7E46-A281-135C85F2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Check: Try Compiling with SUSHI</a:t>
            </a:r>
          </a:p>
        </p:txBody>
      </p:sp>
    </p:spTree>
    <p:extLst>
      <p:ext uri="{BB962C8B-B14F-4D97-AF65-F5344CB8AC3E}">
        <p14:creationId xmlns:p14="http://schemas.microsoft.com/office/powerpoint/2010/main" val="40027990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49253C-3ED4-43B5-B790-666AE10E6D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9" t="308" r="729" b="7777"/>
          <a:stretch>
            <a:fillRect/>
          </a:stretch>
        </p:blipFill>
        <p:spPr>
          <a:xfrm>
            <a:off x="3302382" y="3163690"/>
            <a:ext cx="1732996" cy="2023645"/>
          </a:xfrm>
          <a:custGeom>
            <a:avLst/>
            <a:gdLst>
              <a:gd name="connsiteX0" fmla="*/ 880951 w 1761902"/>
              <a:gd name="connsiteY0" fmla="*/ 0 h 2057398"/>
              <a:gd name="connsiteX1" fmla="*/ 1761902 w 1761902"/>
              <a:gd name="connsiteY1" fmla="*/ 1028699 h 2057398"/>
              <a:gd name="connsiteX2" fmla="*/ 880951 w 1761902"/>
              <a:gd name="connsiteY2" fmla="*/ 2057398 h 2057398"/>
              <a:gd name="connsiteX3" fmla="*/ 0 w 1761902"/>
              <a:gd name="connsiteY3" fmla="*/ 1028699 h 2057398"/>
              <a:gd name="connsiteX4" fmla="*/ 880951 w 1761902"/>
              <a:gd name="connsiteY4" fmla="*/ 0 h 205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902" h="2057398">
                <a:moveTo>
                  <a:pt x="880951" y="0"/>
                </a:moveTo>
                <a:cubicBezTo>
                  <a:pt x="1367487" y="0"/>
                  <a:pt x="1761902" y="460564"/>
                  <a:pt x="1761902" y="1028699"/>
                </a:cubicBezTo>
                <a:cubicBezTo>
                  <a:pt x="1761902" y="1596834"/>
                  <a:pt x="1367487" y="2057398"/>
                  <a:pt x="880951" y="2057398"/>
                </a:cubicBezTo>
                <a:cubicBezTo>
                  <a:pt x="394415" y="2057398"/>
                  <a:pt x="0" y="1596834"/>
                  <a:pt x="0" y="1028699"/>
                </a:cubicBezTo>
                <a:cubicBezTo>
                  <a:pt x="0" y="460564"/>
                  <a:pt x="394415" y="0"/>
                  <a:pt x="880951" y="0"/>
                </a:cubicBezTo>
                <a:close/>
              </a:path>
            </a:pathLst>
          </a:custGeom>
        </p:spPr>
      </p:pic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607A43C-5B60-4250-865C-5BAA483438C5}"/>
              </a:ext>
            </a:extLst>
          </p:cNvPr>
          <p:cNvSpPr txBox="1">
            <a:spLocks/>
          </p:cNvSpPr>
          <p:nvPr/>
        </p:nvSpPr>
        <p:spPr>
          <a:xfrm>
            <a:off x="421532" y="1012725"/>
            <a:ext cx="5464175" cy="4224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/>
              <a:t>Mark Kramer</a:t>
            </a:r>
          </a:p>
          <a:p>
            <a:pPr lvl="1"/>
            <a:r>
              <a:rPr lang="en-US" sz="2000"/>
              <a:t>Chief Engineer for Health Innovation Center</a:t>
            </a:r>
          </a:p>
          <a:p>
            <a:pPr marL="0" indent="0">
              <a:buFont typeface="Arial"/>
              <a:buNone/>
            </a:pPr>
            <a:r>
              <a:rPr lang="en-US"/>
              <a:t>Chris Moesel </a:t>
            </a:r>
          </a:p>
          <a:p>
            <a:pPr lvl="1"/>
            <a:r>
              <a:rPr lang="en-US" sz="2000"/>
              <a:t>Prinicipal Software Systems Engineer</a:t>
            </a:r>
          </a:p>
          <a:p>
            <a:pPr lvl="1"/>
            <a:endParaRPr lang="en-US" sz="2000"/>
          </a:p>
        </p:txBody>
      </p:sp>
      <p:pic>
        <p:nvPicPr>
          <p:cNvPr id="8" name="Picture 7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DBBCF5ED-30C5-473D-B41C-F3DF9AAC6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29" y="3184905"/>
            <a:ext cx="1732996" cy="1990610"/>
          </a:xfrm>
          <a:prstGeom prst="ellipse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50D29C-A95F-4B75-B632-D6E4C06D65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255" t="20932" r="11146" b="21908"/>
          <a:stretch/>
        </p:blipFill>
        <p:spPr>
          <a:xfrm>
            <a:off x="6815164" y="1137706"/>
            <a:ext cx="1310313" cy="397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C2CD8-45E3-40CA-BD11-7C1B218CFBF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3144" y="3173452"/>
            <a:ext cx="1549357" cy="415070"/>
          </a:xfrm>
          <a:prstGeom prst="rect">
            <a:avLst/>
          </a:prstGeom>
          <a:ln w="19050">
            <a:solidFill>
              <a:srgbClr val="F2F2F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1BE24B-56E9-46F0-B537-8C6CA04292ED}"/>
              </a:ext>
            </a:extLst>
          </p:cNvPr>
          <p:cNvSpPr txBox="1"/>
          <p:nvPr/>
        </p:nvSpPr>
        <p:spPr>
          <a:xfrm>
            <a:off x="6723285" y="1662035"/>
            <a:ext cx="47709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/>
              <a:t>Non-profit R&amp;D funded by the US government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2F41C6-30B6-4B19-8D93-D2BEFC2267F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1124" y="2303486"/>
            <a:ext cx="1512545" cy="312452"/>
          </a:xfrm>
          <a:prstGeom prst="rect">
            <a:avLst/>
          </a:prstGeom>
        </p:spPr>
      </p:pic>
      <p:pic>
        <p:nvPicPr>
          <p:cNvPr id="13" name="Picture 2" descr="Image result for inferno onc">
            <a:extLst>
              <a:ext uri="{FF2B5EF4-FFF2-40B4-BE49-F238E27FC236}">
                <a16:creationId xmlns:a16="http://schemas.microsoft.com/office/drawing/2014/main" id="{035446EB-D8BC-4549-A68D-4C053E6BF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534" y="2131100"/>
            <a:ext cx="17430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17110-3072-4436-877A-81D1EC287F91}"/>
              </a:ext>
            </a:extLst>
          </p:cNvPr>
          <p:cNvGrpSpPr/>
          <p:nvPr/>
        </p:nvGrpSpPr>
        <p:grpSpPr>
          <a:xfrm>
            <a:off x="9571790" y="2830566"/>
            <a:ext cx="1255767" cy="1008576"/>
            <a:chOff x="6350000" y="5070000"/>
            <a:chExt cx="1682044" cy="15710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B4C859-1FB7-46D9-B359-1B6FFE9C9F92}"/>
                </a:ext>
              </a:extLst>
            </p:cNvPr>
            <p:cNvSpPr/>
            <p:nvPr/>
          </p:nvSpPr>
          <p:spPr>
            <a:xfrm>
              <a:off x="6350000" y="5070000"/>
              <a:ext cx="1682044" cy="1571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>
                  <a:solidFill>
                    <a:schemeClr val="accent6">
                      <a:lumMod val="75000"/>
                    </a:schemeClr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Clinical </a:t>
              </a:r>
            </a:p>
            <a:p>
              <a:pPr algn="ctr"/>
              <a:r>
                <a:rPr lang="en-US" sz="2000">
                  <a:solidFill>
                    <a:srgbClr val="C00000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Quality  </a:t>
              </a:r>
              <a:r>
                <a:rPr lang="en-US">
                  <a:solidFill>
                    <a:schemeClr val="accent1">
                      <a:lumMod val="75000"/>
                    </a:schemeClr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Language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9FF73C-F161-49F1-A3CE-A5CE62A22860}"/>
                </a:ext>
              </a:extLst>
            </p:cNvPr>
            <p:cNvCxnSpPr/>
            <p:nvPr/>
          </p:nvCxnSpPr>
          <p:spPr>
            <a:xfrm>
              <a:off x="6509730" y="5609345"/>
              <a:ext cx="138661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2A79681-C9B0-48D8-BF07-E7C48C421C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9534" y="3988055"/>
            <a:ext cx="4038600" cy="771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F5CA22-C6D7-44C5-8ECC-1F2EF1C686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7237" y="4960639"/>
            <a:ext cx="2583193" cy="6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205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EDC1-AB38-432C-9ED8-B762AF8F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0628"/>
            <a:ext cx="10515600" cy="886732"/>
          </a:xfrm>
        </p:spPr>
        <p:txBody>
          <a:bodyPr/>
          <a:lstStyle/>
          <a:p>
            <a:r>
              <a:rPr lang="en-US" sz="3200" dirty="0"/>
              <a:t>Step 7: Create an Example of an </a:t>
            </a:r>
            <a:r>
              <a:rPr lang="en-US" sz="3200" dirty="0" err="1"/>
              <a:t>ImmunizationAdverseEvent</a:t>
            </a:r>
            <a:endParaRPr lang="en-US" sz="32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5391777-D65F-5C46-815C-1D03A96548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046654"/>
            <a:ext cx="10847833" cy="53565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Your example should have the following values: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772B881-C365-1445-B21F-7374CEBF5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10196"/>
              </p:ext>
            </p:extLst>
          </p:nvPr>
        </p:nvGraphicFramePr>
        <p:xfrm>
          <a:off x="934720" y="1453896"/>
          <a:ext cx="10419080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824">
                  <a:extLst>
                    <a:ext uri="{9D8B030D-6E8A-4147-A177-3AD203B41FA5}">
                      <a16:colId xmlns:a16="http://schemas.microsoft.com/office/drawing/2014/main" val="268005885"/>
                    </a:ext>
                  </a:extLst>
                </a:gridCol>
                <a:gridCol w="6446520">
                  <a:extLst>
                    <a:ext uri="{9D8B030D-6E8A-4147-A177-3AD203B41FA5}">
                      <a16:colId xmlns:a16="http://schemas.microsoft.com/office/drawing/2014/main" val="2253068936"/>
                    </a:ext>
                  </a:extLst>
                </a:gridCol>
                <a:gridCol w="1697736">
                  <a:extLst>
                    <a:ext uri="{9D8B030D-6E8A-4147-A177-3AD203B41FA5}">
                      <a16:colId xmlns:a16="http://schemas.microsoft.com/office/drawing/2014/main" val="305073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Element/Path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1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MedDRA 10002198 (display: </a:t>
                      </a:r>
                      <a:r>
                        <a:rPr lang="en-US" sz="1600" dirty="0" err="1"/>
                        <a:t>Anaphylatcic</a:t>
                      </a:r>
                      <a:r>
                        <a:rPr lang="en-US" sz="1600" dirty="0"/>
                        <a:t> reaction)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CodeableConcept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3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event.text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Anaphylaxis self-reported, self-treated by Epi pen.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extension[grade]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.</a:t>
                      </a:r>
                      <a:r>
                        <a:rPr lang="en-US" sz="1600" dirty="0" err="1"/>
                        <a:t>valueCodeableConcept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SNOMED-CT #6736007 (display: Moderate (severity modifier) (qualifier value))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CodeableConcept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0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seriousness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AES non-serious (display: Non-serious)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CodeableConcept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3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AEO resolved (display: Resolved)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CodeableConcept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4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recorder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Mary Roe (id: </a:t>
                      </a:r>
                      <a:r>
                        <a:rPr lang="en-US" sz="1600" dirty="0" err="1"/>
                        <a:t>mary</a:t>
                      </a:r>
                      <a:r>
                        <a:rPr lang="en-US" sz="1600" dirty="0"/>
                        <a:t>-roe)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2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Mary Roe (id: </a:t>
                      </a:r>
                      <a:r>
                        <a:rPr lang="en-US" sz="1600" dirty="0" err="1"/>
                        <a:t>mary</a:t>
                      </a:r>
                      <a:r>
                        <a:rPr lang="en-US" sz="1600" dirty="0"/>
                        <a:t>-roe)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2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suspectEntity.instance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Immunization Profile Example (id: </a:t>
                      </a:r>
                      <a:r>
                        <a:rPr lang="en-US" sz="1600" dirty="0" err="1"/>
                        <a:t>immunizationprofile</a:t>
                      </a:r>
                      <a:r>
                        <a:rPr lang="en-US" sz="1600" dirty="0"/>
                        <a:t>-example)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97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suspectEntity.causality</a:t>
                      </a:r>
                      <a:endParaRPr lang="en-US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.assessment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AEA probably-likely (display: Probably/Likely)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CodeableConcept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3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2020-10-31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dateTime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45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recordedDate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2020-11-02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dateTime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60806"/>
                  </a:ext>
                </a:extLst>
              </a:tr>
            </a:tbl>
          </a:graphicData>
        </a:graphic>
      </p:graphicFrame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9E4CA27-89F8-2A4F-B5E1-8124DDB4BFE7}"/>
              </a:ext>
            </a:extLst>
          </p:cNvPr>
          <p:cNvSpPr/>
          <p:nvPr/>
        </p:nvSpPr>
        <p:spPr>
          <a:xfrm>
            <a:off x="4917527" y="6368905"/>
            <a:ext cx="2356945" cy="35887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Help on next slide…</a:t>
            </a:r>
          </a:p>
        </p:txBody>
      </p:sp>
    </p:spTree>
    <p:extLst>
      <p:ext uri="{BB962C8B-B14F-4D97-AF65-F5344CB8AC3E}">
        <p14:creationId xmlns:p14="http://schemas.microsoft.com/office/powerpoint/2010/main" val="140686628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CA94-4648-4E42-9A39-4877446F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581"/>
            <a:ext cx="10515600" cy="886732"/>
          </a:xfrm>
        </p:spPr>
        <p:txBody>
          <a:bodyPr/>
          <a:lstStyle/>
          <a:p>
            <a:r>
              <a:rPr lang="en-US" dirty="0"/>
              <a:t>Step 7 Help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84BC2E7-0CFD-A049-A4D9-C9AD8FEE05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8" y="1261244"/>
            <a:ext cx="10880835" cy="5223640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FSH 3.6: Defining Items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FSH 3.6.4: Defining Instances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4"/>
              </a:rPr>
              <a:t>FSH 3.4.6: Extension Paths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FSH 3.4.5: Data Type Choice [x] Paths</a:t>
            </a:r>
            <a:endParaRPr lang="en-US" dirty="0"/>
          </a:p>
          <a:p>
            <a:r>
              <a:rPr lang="en-US" dirty="0"/>
              <a:t>Code System URIs:</a:t>
            </a:r>
          </a:p>
          <a:p>
            <a:pPr lvl="1"/>
            <a:r>
              <a:rPr lang="en-US" dirty="0"/>
              <a:t>AES = </a:t>
            </a:r>
            <a:r>
              <a:rPr lang="en-US" dirty="0">
                <a:hlinkClick r:id="rId6"/>
              </a:rPr>
              <a:t>http://terminology.hl7.org/CodeSystem/adverse-event-seriousness</a:t>
            </a:r>
            <a:endParaRPr lang="en-US" dirty="0"/>
          </a:p>
          <a:p>
            <a:pPr lvl="1"/>
            <a:r>
              <a:rPr lang="en-US" dirty="0"/>
              <a:t>AEO = </a:t>
            </a:r>
            <a:r>
              <a:rPr lang="en-US" dirty="0">
                <a:hlinkClick r:id="rId7"/>
              </a:rPr>
              <a:t>http://terminology.hl7.org/CodeSystem/adverse-event-outcome</a:t>
            </a:r>
            <a:endParaRPr lang="en-US" dirty="0"/>
          </a:p>
          <a:p>
            <a:pPr lvl="1"/>
            <a:r>
              <a:rPr lang="en-US" dirty="0"/>
              <a:t>AEA = </a:t>
            </a:r>
            <a:r>
              <a:rPr lang="en-US" dirty="0">
                <a:hlinkClick r:id="rId8"/>
              </a:rPr>
              <a:t>http://terminology.hl7.org/CodeSystem/adverse-event-causality-assess</a:t>
            </a:r>
            <a:endParaRPr lang="en-US" dirty="0"/>
          </a:p>
          <a:p>
            <a:r>
              <a:rPr lang="en-US" dirty="0"/>
              <a:t>The following will be inserted automatically based on the profile:</a:t>
            </a:r>
          </a:p>
          <a:p>
            <a:pPr lvl="1"/>
            <a:r>
              <a:rPr lang="en-US" dirty="0"/>
              <a:t>actuality = #actual</a:t>
            </a:r>
          </a:p>
          <a:p>
            <a:pPr lvl="1"/>
            <a:r>
              <a:rPr lang="en-US" dirty="0"/>
              <a:t>category = SCT#264519003 "Drug reaction (qualifier value)”</a:t>
            </a:r>
          </a:p>
          <a:p>
            <a:r>
              <a:rPr lang="en-US" dirty="0"/>
              <a:t>To avoid broken references in the IG Publisher, consider defining simple examples for </a:t>
            </a:r>
            <a:r>
              <a:rPr lang="en-US" dirty="0" err="1"/>
              <a:t>mary</a:t>
            </a:r>
            <a:r>
              <a:rPr lang="en-US" dirty="0"/>
              <a:t>-roe and </a:t>
            </a:r>
            <a:r>
              <a:rPr lang="en-US" dirty="0" err="1"/>
              <a:t>immunizationprofile</a:t>
            </a:r>
            <a:r>
              <a:rPr lang="en-US" dirty="0"/>
              <a:t>-example (but this is optional based on time available)</a:t>
            </a:r>
          </a:p>
        </p:txBody>
      </p:sp>
    </p:spTree>
    <p:extLst>
      <p:ext uri="{BB962C8B-B14F-4D97-AF65-F5344CB8AC3E}">
        <p14:creationId xmlns:p14="http://schemas.microsoft.com/office/powerpoint/2010/main" val="291903127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C5A8-AA9E-4C8C-9365-4207C716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Build an IG using SUSHI and the IG Publisher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60571-052E-48BD-8DC7-1BFE7C560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734208"/>
            <a:ext cx="10828284" cy="448817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a terminal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to your project root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command: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sushi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Debug errors as necessary and run SUSHI again until you have 0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command: </a:t>
            </a:r>
            <a:r>
              <a:rPr lang="en-US" b="1" dirty="0"/>
              <a:t>./_</a:t>
            </a:r>
            <a:r>
              <a:rPr lang="en-US" b="1" dirty="0" err="1"/>
              <a:t>updatePublisher</a:t>
            </a:r>
            <a:r>
              <a:rPr lang="en-US" b="1" dirty="0"/>
              <a:t> </a:t>
            </a:r>
            <a:r>
              <a:rPr lang="en-US" i="1" dirty="0"/>
              <a:t>(mac: </a:t>
            </a:r>
            <a:r>
              <a:rPr lang="en-US" b="1" i="1" dirty="0"/>
              <a:t>.</a:t>
            </a:r>
            <a:r>
              <a:rPr lang="en-US" b="1" i="1" dirty="0" err="1"/>
              <a:t>sh</a:t>
            </a:r>
            <a:r>
              <a:rPr lang="en-US" i="1" dirty="0"/>
              <a:t>, win: </a:t>
            </a:r>
            <a:r>
              <a:rPr lang="en-US" b="1" i="1" dirty="0"/>
              <a:t>.bat</a:t>
            </a:r>
            <a:r>
              <a:rPr lang="en-US" i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command: </a:t>
            </a:r>
            <a:r>
              <a:rPr lang="en-US" b="1" dirty="0"/>
              <a:t>./_</a:t>
            </a:r>
            <a:r>
              <a:rPr lang="en-US" b="1" dirty="0" err="1"/>
              <a:t>genonce</a:t>
            </a:r>
            <a:r>
              <a:rPr lang="en-US" b="1" dirty="0"/>
              <a:t> </a:t>
            </a:r>
            <a:r>
              <a:rPr lang="en-US" i="1" dirty="0"/>
              <a:t>(mac: </a:t>
            </a:r>
            <a:r>
              <a:rPr lang="en-US" b="1" i="1" dirty="0"/>
              <a:t>.</a:t>
            </a:r>
            <a:r>
              <a:rPr lang="en-US" b="1" i="1" dirty="0" err="1"/>
              <a:t>sh</a:t>
            </a:r>
            <a:r>
              <a:rPr lang="en-US" i="1" dirty="0"/>
              <a:t>, win: </a:t>
            </a:r>
            <a:r>
              <a:rPr lang="en-US" b="1" i="1" dirty="0"/>
              <a:t>.bat</a:t>
            </a:r>
            <a:r>
              <a:rPr lang="en-US" i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generated </a:t>
            </a:r>
            <a:r>
              <a:rPr lang="en-US" b="1" dirty="0"/>
              <a:t>./output/</a:t>
            </a:r>
            <a:r>
              <a:rPr lang="en-US" b="1" dirty="0" err="1"/>
              <a:t>index.html</a:t>
            </a:r>
            <a:r>
              <a:rPr lang="en-US" b="1" dirty="0"/>
              <a:t> </a:t>
            </a:r>
            <a:r>
              <a:rPr lang="en-US" dirty="0"/>
              <a:t>in your browser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dirty="0">
                <a:hlinkClick r:id="rId3"/>
              </a:rPr>
              <a:t>https://fshschool.org/docs/sushi/running/</a:t>
            </a:r>
            <a:r>
              <a:rPr lang="en-US" dirty="0"/>
              <a:t> for additional details.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8928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273D-7D36-1F4A-9C87-78841099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788"/>
            <a:ext cx="10515600" cy="886732"/>
          </a:xfrm>
        </p:spPr>
        <p:txBody>
          <a:bodyPr/>
          <a:lstStyle/>
          <a:p>
            <a:r>
              <a:rPr lang="en-US" dirty="0"/>
              <a:t>Rendered </a:t>
            </a:r>
            <a:r>
              <a:rPr lang="en-US" dirty="0" err="1"/>
              <a:t>ImmunizationAdverseEvent</a:t>
            </a:r>
            <a:r>
              <a:rPr lang="en-US" dirty="0"/>
              <a:t> Profile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E188F7-682C-F84B-BDE8-1EE7365A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03" y="1098236"/>
            <a:ext cx="9238594" cy="530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8844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C1B69-ECA4-4324-A47F-B33BA9F9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Contact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0F8029-2E27-40C8-A27E-A393EEF3C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During DevDays, you can find / reach us here:</a:t>
            </a:r>
          </a:p>
          <a:p>
            <a:pPr lvl="1"/>
            <a:r>
              <a:rPr lang="en-US" dirty="0"/>
              <a:t>Via Whova App – Speaker’s Gallery</a:t>
            </a:r>
          </a:p>
          <a:p>
            <a:pPr lvl="1"/>
            <a:r>
              <a:rPr lang="en-US" dirty="0"/>
              <a:t># shorthand channel on </a:t>
            </a:r>
            <a:r>
              <a:rPr lang="en-US" dirty="0" err="1"/>
              <a:t>chat.fhir.org</a:t>
            </a:r>
            <a:endParaRPr lang="en-US" dirty="0"/>
          </a:p>
          <a:p>
            <a:pPr lvl="1"/>
            <a:endParaRPr lang="nl-NL" dirty="0"/>
          </a:p>
          <a:p>
            <a:pPr lvl="1"/>
            <a:r>
              <a:rPr lang="nl-NL" dirty="0"/>
              <a:t>email: </a:t>
            </a:r>
            <a:r>
              <a:rPr lang="nl-NL" dirty="0" err="1"/>
              <a:t>cmoesel@mitre.org</a:t>
            </a:r>
            <a:endParaRPr lang="nl-NL" dirty="0"/>
          </a:p>
          <a:p>
            <a:pPr lvl="1"/>
            <a:r>
              <a:rPr lang="nl-NL" dirty="0"/>
              <a:t>email: </a:t>
            </a:r>
            <a:r>
              <a:rPr lang="nl-NL" dirty="0" err="1"/>
              <a:t>mkramer@mitre.org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07833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CABF-E054-4159-8E1A-784A14C4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53" y="2550954"/>
            <a:ext cx="3329198" cy="1756091"/>
          </a:xfrm>
        </p:spPr>
        <p:txBody>
          <a:bodyPr/>
          <a:lstStyle/>
          <a:p>
            <a:r>
              <a:rPr lang="en-US" sz="4800"/>
              <a:t>Let's Build with FSH</a:t>
            </a:r>
          </a:p>
        </p:txBody>
      </p:sp>
      <p:pic>
        <p:nvPicPr>
          <p:cNvPr id="5" name="Picture 4" descr="A plate of food on a table&#10;&#10;Description automatically generated">
            <a:extLst>
              <a:ext uri="{FF2B5EF4-FFF2-40B4-BE49-F238E27FC236}">
                <a16:creationId xmlns:a16="http://schemas.microsoft.com/office/drawing/2014/main" id="{4A73AB8B-22D0-4C9C-91BA-5135AE89C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574" y="1169193"/>
            <a:ext cx="6330951" cy="4748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07B65E-CD65-4667-89E2-FF2468B3B605}"/>
              </a:ext>
            </a:extLst>
          </p:cNvPr>
          <p:cNvSpPr txBox="1"/>
          <p:nvPr/>
        </p:nvSpPr>
        <p:spPr>
          <a:xfrm>
            <a:off x="5616574" y="5917406"/>
            <a:ext cx="6379695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Image: https://</a:t>
            </a:r>
            <a:r>
              <a:rPr lang="en-US" sz="1200" dirty="0" err="1">
                <a:solidFill>
                  <a:schemeClr val="tx2"/>
                </a:solidFill>
              </a:rPr>
              <a:t>www.flickr.com</a:t>
            </a:r>
            <a:r>
              <a:rPr lang="en-US" sz="1200" dirty="0">
                <a:solidFill>
                  <a:schemeClr val="tx2"/>
                </a:solidFill>
              </a:rPr>
              <a:t>/photos/</a:t>
            </a:r>
            <a:r>
              <a:rPr lang="en-US" sz="1200" dirty="0" err="1">
                <a:solidFill>
                  <a:schemeClr val="tx2"/>
                </a:solidFill>
              </a:rPr>
              <a:t>reilly</a:t>
            </a:r>
            <a:r>
              <a:rPr lang="en-US" sz="1200" dirty="0">
                <a:solidFill>
                  <a:schemeClr val="tx2"/>
                </a:solidFill>
              </a:rPr>
              <a:t>/374345 (Creative Commons </a:t>
            </a:r>
            <a:r>
              <a:rPr lang="en-US" sz="1200" dirty="0" err="1">
                <a:solidFill>
                  <a:schemeClr val="tx2"/>
                </a:solidFill>
              </a:rPr>
              <a:t>Atribution-ShareAlike</a:t>
            </a:r>
            <a:r>
              <a:rPr lang="en-US" sz="1200" dirty="0">
                <a:solidFill>
                  <a:schemeClr val="tx2"/>
                </a:solidFill>
              </a:rPr>
              <a:t> 2.0)</a:t>
            </a:r>
            <a:endParaRPr lang="en-US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659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7A30-9688-4C2F-A230-5ACA9265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1097986" cy="886732"/>
          </a:xfrm>
        </p:spPr>
        <p:txBody>
          <a:bodyPr/>
          <a:lstStyle/>
          <a:p>
            <a:r>
              <a:rPr lang="en-US"/>
              <a:t>Scenario:  Adverse Events resulting from Vaccinations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08CD-963C-4A65-874F-EE998DAFFE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682496"/>
            <a:ext cx="10515600" cy="453988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FSH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value set for the type of AE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value set for the seriousness of the AE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value set for the grade of the AE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extension representing the grade of the AE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Incorporate the above into a profile of </a:t>
            </a:r>
            <a:r>
              <a:rPr lang="en-US" dirty="0" err="1"/>
              <a:t>AdverseEvent</a:t>
            </a:r>
            <a:r>
              <a:rPr lang="en-US" dirty="0"/>
              <a:t> (AE)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example of an </a:t>
            </a:r>
            <a:r>
              <a:rPr lang="en-US" dirty="0" err="1"/>
              <a:t>ImmunizationAdverseEvent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an IG with all of the above using SUSHI and IG Publisher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538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D10C-2834-43DC-856E-3230A6B2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Adverse Event?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9EDA1-AD32-434E-A4C6-A23A71815E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World Health Organization (WHO)</a:t>
            </a:r>
          </a:p>
          <a:p>
            <a:pPr lvl="1"/>
            <a:r>
              <a:rPr lang="en-US"/>
              <a:t>Medical occurrence </a:t>
            </a:r>
            <a:r>
              <a:rPr lang="en-US">
                <a:highlight>
                  <a:srgbClr val="FFFF00"/>
                </a:highlight>
              </a:rPr>
              <a:t>temporally associated</a:t>
            </a:r>
            <a:r>
              <a:rPr lang="en-US"/>
              <a:t> with the use of a medicinal product, but not necessarily causally related</a:t>
            </a:r>
          </a:p>
          <a:p>
            <a:r>
              <a:rPr lang="en-US"/>
              <a:t>FHIR Release 4</a:t>
            </a:r>
          </a:p>
          <a:p>
            <a:pPr lvl="1"/>
            <a:r>
              <a:rPr lang="en-US"/>
              <a:t>Actual or potential/avoided event causing unintended physical injury </a:t>
            </a:r>
            <a:r>
              <a:rPr lang="en-US">
                <a:highlight>
                  <a:srgbClr val="FFFF00"/>
                </a:highlight>
              </a:rPr>
              <a:t>resulting from or contributed to by medical care, a research study or other healthcare setting</a:t>
            </a:r>
            <a:r>
              <a:rPr lang="en-US"/>
              <a:t> factors that requires additional monitoring, treatment, or hospitalization, or that results in death.</a:t>
            </a:r>
          </a:p>
        </p:txBody>
      </p:sp>
    </p:spTree>
    <p:extLst>
      <p:ext uri="{BB962C8B-B14F-4D97-AF65-F5344CB8AC3E}">
        <p14:creationId xmlns:p14="http://schemas.microsoft.com/office/powerpoint/2010/main" val="13909860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CBD2-7939-451F-8965-F73DA3E5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C63A8-8A86-4ACA-87ED-FE33238EB2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8" y="1997236"/>
            <a:ext cx="11097987" cy="4225143"/>
          </a:xfrm>
        </p:spPr>
        <p:txBody>
          <a:bodyPr/>
          <a:lstStyle/>
          <a:p>
            <a:r>
              <a:rPr lang="en-US" dirty="0"/>
              <a:t>MedDRA (</a:t>
            </a:r>
            <a:r>
              <a:rPr lang="en-US" u="sng" dirty="0"/>
              <a:t>Med</a:t>
            </a:r>
            <a:r>
              <a:rPr lang="en-US" dirty="0"/>
              <a:t>ical </a:t>
            </a:r>
            <a:r>
              <a:rPr lang="en-US" u="sng" dirty="0"/>
              <a:t>D</a:t>
            </a:r>
            <a:r>
              <a:rPr lang="en-US" dirty="0"/>
              <a:t>ictionary for </a:t>
            </a:r>
            <a:r>
              <a:rPr lang="en-US" u="sng" dirty="0"/>
              <a:t>R</a:t>
            </a:r>
            <a:r>
              <a:rPr lang="en-US" dirty="0"/>
              <a:t>egulatory </a:t>
            </a:r>
            <a:r>
              <a:rPr lang="en-US" u="sng" dirty="0"/>
              <a:t>A</a:t>
            </a:r>
            <a:r>
              <a:rPr lang="en-US" dirty="0"/>
              <a:t>ctivities)</a:t>
            </a:r>
          </a:p>
          <a:p>
            <a:pPr lvl="1"/>
            <a:r>
              <a:rPr lang="en-US" dirty="0"/>
              <a:t>Developed by the International Council for </a:t>
            </a:r>
            <a:r>
              <a:rPr lang="en-US" dirty="0" err="1"/>
              <a:t>Harmonisation</a:t>
            </a:r>
            <a:r>
              <a:rPr lang="en-US" dirty="0"/>
              <a:t> of Technical Requirements for Pharmaceuticals for Human Use (ICH)</a:t>
            </a:r>
          </a:p>
          <a:p>
            <a:pPr lvl="1"/>
            <a:r>
              <a:rPr lang="en-US" dirty="0"/>
              <a:t>Used worldwide to report clinical trial adverse events</a:t>
            </a:r>
          </a:p>
          <a:p>
            <a:pPr lvl="1"/>
            <a:r>
              <a:rPr lang="en-US" dirty="0"/>
              <a:t>Canonical URL: </a:t>
            </a:r>
            <a:r>
              <a:rPr lang="en-US" b="1" dirty="0">
                <a:hlinkClick r:id="rId2"/>
              </a:rPr>
              <a:t>http://terminology.hl7.org/CodeSystem/MDRAE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dirty="0"/>
              <a:t>CTCAE (Common Terminology Criteria for Adverse Events)</a:t>
            </a:r>
          </a:p>
          <a:p>
            <a:pPr lvl="1"/>
            <a:r>
              <a:rPr lang="en-US" dirty="0"/>
              <a:t>Defines grades (levels of severity or harm) for each type of event in MedDRA</a:t>
            </a:r>
          </a:p>
          <a:p>
            <a:pPr lvl="1"/>
            <a:r>
              <a:rPr lang="en-US" dirty="0"/>
              <a:t>Five levels from mild to fatal, represented by SNOMED-CT codes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1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868A-B9CE-4C68-8201-07FD15368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8" y="1935678"/>
            <a:ext cx="10657115" cy="45245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tutorial assumes you are running </a:t>
            </a:r>
            <a:r>
              <a:rPr lang="en-US" b="1" dirty="0"/>
              <a:t>SUSHI 1.0.1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 install or update SUSHI:</a:t>
            </a:r>
          </a:p>
          <a:p>
            <a:r>
              <a:rPr lang="en-US" dirty="0"/>
              <a:t>Install </a:t>
            </a:r>
            <a:r>
              <a:rPr lang="en-US" b="1" dirty="0"/>
              <a:t>Node.js LTS </a:t>
            </a:r>
            <a:r>
              <a:rPr lang="en-US" dirty="0"/>
              <a:t>edition from </a:t>
            </a:r>
            <a:r>
              <a:rPr lang="en-US" dirty="0">
                <a:hlinkClick r:id="rId3"/>
              </a:rPr>
              <a:t>https://nodejs.org/</a:t>
            </a:r>
            <a:r>
              <a:rPr lang="en-US" dirty="0"/>
              <a:t> </a:t>
            </a:r>
            <a:r>
              <a:rPr lang="en-US" i="1" dirty="0"/>
              <a:t>(if applicable</a:t>
            </a:r>
            <a:r>
              <a:rPr lang="en-US" dirty="0"/>
              <a:t>)</a:t>
            </a:r>
          </a:p>
          <a:p>
            <a:r>
              <a:rPr lang="en-US" dirty="0"/>
              <a:t>Open a terminal and run:  </a:t>
            </a:r>
            <a:r>
              <a:rPr lang="en-US" b="1" dirty="0" err="1">
                <a:latin typeface="Consolas" panose="020B0609020204030204" pitchFamily="49" charset="0"/>
              </a:rPr>
              <a:t>npm</a:t>
            </a:r>
            <a:r>
              <a:rPr lang="en-US" b="1" dirty="0">
                <a:latin typeface="Consolas" panose="020B0609020204030204" pitchFamily="49" charset="0"/>
              </a:rPr>
              <a:t> install -g </a:t>
            </a:r>
            <a:r>
              <a:rPr lang="en-US" b="1" dirty="0" err="1">
                <a:latin typeface="Consolas" panose="020B0609020204030204" pitchFamily="49" charset="0"/>
              </a:rPr>
              <a:t>fsh</a:t>
            </a:r>
            <a:r>
              <a:rPr lang="en-US" b="1" dirty="0">
                <a:latin typeface="Consolas" panose="020B0609020204030204" pitchFamily="49" charset="0"/>
              </a:rPr>
              <a:t>-sushi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dirty="0">
                <a:hlinkClick r:id="rId4"/>
              </a:rPr>
              <a:t>https://fshschool.org/docs/sushi/installation/</a:t>
            </a:r>
            <a:r>
              <a:rPr lang="en-US" dirty="0"/>
              <a:t> for additional details.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A4BC217-A5A7-5A4E-9431-E780C0D9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Install SUSHI</a:t>
            </a:r>
          </a:p>
        </p:txBody>
      </p:sp>
    </p:spTree>
    <p:extLst>
      <p:ext uri="{BB962C8B-B14F-4D97-AF65-F5344CB8AC3E}">
        <p14:creationId xmlns:p14="http://schemas.microsoft.com/office/powerpoint/2010/main" val="15302162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F4C9-DE7F-2448-A7DA-62195717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FSH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0D606-C50B-E048-B999-945CD5B2E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8" y="1997236"/>
            <a:ext cx="10884409" cy="4225143"/>
          </a:xfrm>
        </p:spPr>
        <p:txBody>
          <a:bodyPr/>
          <a:lstStyle/>
          <a:p>
            <a:r>
              <a:rPr lang="en-US" dirty="0"/>
              <a:t>Create a directory for development (e.g., </a:t>
            </a:r>
            <a:r>
              <a:rPr lang="en-US" b="1" dirty="0" err="1">
                <a:latin typeface="Consolas" panose="020B0609020204030204" pitchFamily="49" charset="0"/>
              </a:rPr>
              <a:t>devdays</a:t>
            </a:r>
            <a:r>
              <a:rPr lang="en-US" dirty="0"/>
              <a:t>)</a:t>
            </a:r>
          </a:p>
          <a:p>
            <a:r>
              <a:rPr lang="en-US" dirty="0"/>
              <a:t>Open a terminal and:</a:t>
            </a:r>
          </a:p>
          <a:p>
            <a:pPr lvl="1"/>
            <a:r>
              <a:rPr lang="en-US" dirty="0"/>
              <a:t>Change to your development directory (e.g.,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cd C:\workspace\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devdays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Run the command: </a:t>
            </a:r>
            <a:r>
              <a:rPr lang="en-US" b="1" dirty="0">
                <a:latin typeface="Consolas" panose="020B0609020204030204" pitchFamily="49" charset="0"/>
              </a:rPr>
              <a:t>sushi --</a:t>
            </a:r>
            <a:r>
              <a:rPr lang="en-US" b="1" dirty="0" err="1">
                <a:latin typeface="Consolas" panose="020B0609020204030204" pitchFamily="49" charset="0"/>
              </a:rPr>
              <a:t>init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Recommended project properties:</a:t>
            </a:r>
          </a:p>
          <a:p>
            <a:pPr lvl="1"/>
            <a:r>
              <a:rPr lang="en-US" dirty="0"/>
              <a:t>Name: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Covid19Vaccine</a:t>
            </a:r>
          </a:p>
          <a:p>
            <a:pPr lvl="1"/>
            <a:r>
              <a:rPr lang="en-US" dirty="0"/>
              <a:t>Id: 	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devdays.letsbuildafhirspec.fsh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Canonical: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https://fhir.devdays.com/R4/devdays-covid19-vaccine</a:t>
            </a:r>
          </a:p>
          <a:p>
            <a:pPr lvl="1"/>
            <a:r>
              <a:rPr lang="en-US" dirty="0"/>
              <a:t>Status: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draft</a:t>
            </a:r>
          </a:p>
          <a:p>
            <a:pPr lvl="1"/>
            <a:r>
              <a:rPr lang="en-US" dirty="0"/>
              <a:t>Version: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0.1.0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0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4026-498A-43B0-931A-96D4D2F6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Create a value set for the type of AE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B540-FA16-475B-A16A-3C21583B1F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8" y="1997236"/>
            <a:ext cx="11012426" cy="44950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First, rename </a:t>
            </a:r>
            <a:r>
              <a:rPr lang="en-US" b="1" dirty="0"/>
              <a:t>input/</a:t>
            </a:r>
            <a:r>
              <a:rPr lang="en-US" b="1" dirty="0" err="1"/>
              <a:t>fsh</a:t>
            </a:r>
            <a:r>
              <a:rPr lang="en-US" b="1" dirty="0"/>
              <a:t>/</a:t>
            </a:r>
            <a:r>
              <a:rPr lang="en-US" b="1" dirty="0" err="1"/>
              <a:t>patient.fsh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b="1" dirty="0"/>
              <a:t>input/</a:t>
            </a:r>
            <a:r>
              <a:rPr lang="en-US" b="1" dirty="0" err="1"/>
              <a:t>fsh</a:t>
            </a:r>
            <a:r>
              <a:rPr lang="en-US" b="1" dirty="0"/>
              <a:t>/adverse-</a:t>
            </a:r>
            <a:r>
              <a:rPr lang="en-US" b="1" dirty="0" err="1"/>
              <a:t>event.fsh</a:t>
            </a:r>
            <a:r>
              <a:rPr lang="en-US" dirty="0"/>
              <a:t>, then…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b="1" dirty="0"/>
              <a:t>Define a new value set called “</a:t>
            </a:r>
            <a:r>
              <a:rPr lang="en-US" b="1" dirty="0" err="1"/>
              <a:t>MedDRA_VS</a:t>
            </a:r>
            <a:r>
              <a:rPr lang="en-US" b="1" dirty="0"/>
              <a:t>”</a:t>
            </a:r>
          </a:p>
          <a:p>
            <a:r>
              <a:rPr lang="en-US" dirty="0"/>
              <a:t>It should contain the set of all codes from the MedDRA code system</a:t>
            </a:r>
          </a:p>
          <a:p>
            <a:pPr lvl="1"/>
            <a:r>
              <a:rPr lang="en-US" dirty="0">
                <a:hlinkClick r:id="rId2"/>
              </a:rPr>
              <a:t>http://terminology.hl7.org/CodeSystem/MDRAE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Need help?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FSH 3.6: Defining Items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FSH 3.6.9: Defining Value Sets</a:t>
            </a:r>
            <a:endParaRPr lang="en-US" dirty="0"/>
          </a:p>
          <a:p>
            <a:r>
              <a:rPr lang="en-US" dirty="0"/>
              <a:t>Consider defining an Alias for the MedDRA code system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5"/>
              </a:rPr>
              <a:t>FSH 3.6.1: Defining Aliases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902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20794</TotalTime>
  <Words>1656</Words>
  <Application>Microsoft Office PowerPoint</Application>
  <PresentationFormat>Widescreen</PresentationFormat>
  <Paragraphs>269</Paragraphs>
  <Slides>24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Arial</vt:lpstr>
      <vt:lpstr>Calibri</vt:lpstr>
      <vt:lpstr>Consolas</vt:lpstr>
      <vt:lpstr>Open Sans</vt:lpstr>
      <vt:lpstr>Source Sans Pro Black</vt:lpstr>
      <vt:lpstr>Office Theme</vt:lpstr>
      <vt:lpstr>Chris Moesel and Mark Kramer, MITRE Corporation</vt:lpstr>
      <vt:lpstr>PowerPoint Presentation</vt:lpstr>
      <vt:lpstr>Let's Build with FSH</vt:lpstr>
      <vt:lpstr>Scenario:  Adverse Events resulting from Vaccinations</vt:lpstr>
      <vt:lpstr>What is an Adverse Event?</vt:lpstr>
      <vt:lpstr>Terminology</vt:lpstr>
      <vt:lpstr>Step 0: Install SUSHI</vt:lpstr>
      <vt:lpstr>Step 1: Create a FSH Project</vt:lpstr>
      <vt:lpstr>Step 2: Create a value set for the type of AE</vt:lpstr>
      <vt:lpstr>Step 3: Create a value set for the seriousness of the AE</vt:lpstr>
      <vt:lpstr>Step 4: Create a value set for the grade of the AE</vt:lpstr>
      <vt:lpstr>Step 5: Create an extension for the grade of the AE</vt:lpstr>
      <vt:lpstr>Step 6: Create a profile of Adverse Event </vt:lpstr>
      <vt:lpstr>Step 6a: Apply Type Constraints to AE Profile</vt:lpstr>
      <vt:lpstr>Step 6b: Apply Cardinality Constraints to AE Profile</vt:lpstr>
      <vt:lpstr>Step 6c: Apply Binding Constraints to AE Profile</vt:lpstr>
      <vt:lpstr>Step 6d: Apply Pattern Constraints to AE Profile</vt:lpstr>
      <vt:lpstr>Step 6e: Add AdverseEventGrade extension to the AE Profile</vt:lpstr>
      <vt:lpstr>Sanity Check: Try Compiling with SUSHI</vt:lpstr>
      <vt:lpstr>Step 7: Create an Example of an ImmunizationAdverseEvent</vt:lpstr>
      <vt:lpstr>Step 7 Help</vt:lpstr>
      <vt:lpstr>Step 8: Build an IG using SUSHI and the IG Publisher</vt:lpstr>
      <vt:lpstr>Rendered ImmunizationAdverseEvent Profile</vt:lpstr>
      <vt:lpstr>Contact</vt:lpstr>
      <vt:lpstr>Custom Show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Marita</dc:creator>
  <cp:keywords/>
  <dc:description/>
  <cp:lastModifiedBy>Dr. Mark A Kramer</cp:lastModifiedBy>
  <cp:revision>344</cp:revision>
  <dcterms:created xsi:type="dcterms:W3CDTF">2017-07-13T07:33:22Z</dcterms:created>
  <dcterms:modified xsi:type="dcterms:W3CDTF">2020-11-17T13:41:59Z</dcterms:modified>
  <cp:category/>
</cp:coreProperties>
</file>