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67" r:id="rId2"/>
    <p:sldId id="690" r:id="rId3"/>
    <p:sldId id="381" r:id="rId4"/>
    <p:sldId id="392" r:id="rId5"/>
    <p:sldId id="696" r:id="rId6"/>
    <p:sldId id="699" r:id="rId7"/>
    <p:sldId id="700" r:id="rId8"/>
    <p:sldId id="703" r:id="rId9"/>
    <p:sldId id="701" r:id="rId10"/>
    <p:sldId id="379" r:id="rId11"/>
    <p:sldId id="398" r:id="rId12"/>
    <p:sldId id="702" r:id="rId13"/>
    <p:sldId id="740" r:id="rId14"/>
    <p:sldId id="704" r:id="rId15"/>
    <p:sldId id="705" r:id="rId16"/>
    <p:sldId id="707" r:id="rId17"/>
    <p:sldId id="708" r:id="rId18"/>
    <p:sldId id="711" r:id="rId19"/>
    <p:sldId id="709" r:id="rId20"/>
    <p:sldId id="387" r:id="rId21"/>
    <p:sldId id="388" r:id="rId22"/>
    <p:sldId id="712" r:id="rId23"/>
    <p:sldId id="739" r:id="rId24"/>
    <p:sldId id="741" r:id="rId25"/>
    <p:sldId id="713" r:id="rId26"/>
    <p:sldId id="714" r:id="rId27"/>
    <p:sldId id="716" r:id="rId28"/>
    <p:sldId id="715" r:id="rId29"/>
    <p:sldId id="717" r:id="rId30"/>
    <p:sldId id="471" r:id="rId31"/>
    <p:sldId id="718" r:id="rId32"/>
    <p:sldId id="719" r:id="rId33"/>
    <p:sldId id="720" r:id="rId34"/>
    <p:sldId id="304" r:id="rId35"/>
    <p:sldId id="305" r:id="rId36"/>
    <p:sldId id="721" r:id="rId37"/>
    <p:sldId id="722" r:id="rId38"/>
    <p:sldId id="725" r:id="rId39"/>
    <p:sldId id="723" r:id="rId40"/>
    <p:sldId id="727" r:id="rId41"/>
    <p:sldId id="728" r:id="rId42"/>
    <p:sldId id="423" r:id="rId43"/>
    <p:sldId id="742" r:id="rId44"/>
    <p:sldId id="729" r:id="rId45"/>
    <p:sldId id="730" r:id="rId46"/>
    <p:sldId id="731" r:id="rId47"/>
    <p:sldId id="405" r:id="rId48"/>
    <p:sldId id="408" r:id="rId49"/>
    <p:sldId id="732" r:id="rId50"/>
    <p:sldId id="733" r:id="rId51"/>
    <p:sldId id="734" r:id="rId52"/>
    <p:sldId id="736" r:id="rId53"/>
    <p:sldId id="735" r:id="rId54"/>
    <p:sldId id="737" r:id="rId55"/>
    <p:sldId id="697" r:id="rId56"/>
    <p:sldId id="414" r:id="rId57"/>
    <p:sldId id="413" r:id="rId58"/>
    <p:sldId id="417" r:id="rId59"/>
    <p:sldId id="416" r:id="rId60"/>
    <p:sldId id="386" r:id="rId61"/>
    <p:sldId id="465" r:id="rId62"/>
    <p:sldId id="464" r:id="rId63"/>
    <p:sldId id="463" r:id="rId64"/>
    <p:sldId id="462" r:id="rId65"/>
    <p:sldId id="481" r:id="rId66"/>
    <p:sldId id="449" r:id="rId67"/>
    <p:sldId id="455" r:id="rId68"/>
    <p:sldId id="460" r:id="rId69"/>
    <p:sldId id="486" r:id="rId70"/>
    <p:sldId id="743" r:id="rId71"/>
    <p:sldId id="485" r:id="rId7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3" autoAdjust="0"/>
    <p:restoredTop sz="67767" autoAdjust="0"/>
  </p:normalViewPr>
  <p:slideViewPr>
    <p:cSldViewPr snapToGrid="0" snapToObjects="1">
      <p:cViewPr varScale="1">
        <p:scale>
          <a:sx n="106" d="100"/>
          <a:sy n="106" d="100"/>
        </p:scale>
        <p:origin x="828" y="102"/>
      </p:cViewPr>
      <p:guideLst/>
    </p:cSldViewPr>
  </p:slideViewPr>
  <p:outlineViewPr>
    <p:cViewPr>
      <p:scale>
        <a:sx n="33" d="100"/>
        <a:sy n="33" d="100"/>
      </p:scale>
      <p:origin x="0" y="-27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 custLinFactY="26202" custLinFactNeighborX="52638" custLinFactNeighborY="100000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 custAng="0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 custLinFactNeighborY="6183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73849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624180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46222"/>
        <a:ext cx="407454" cy="40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3/1/2023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2/27/2023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 at definitions</a:t>
            </a:r>
            <a:r>
              <a:rPr lang="en-CA" baseline="0" dirty="0"/>
              <a:t>, usage notes, value sets, not just names</a:t>
            </a:r>
          </a:p>
          <a:p>
            <a:r>
              <a:rPr lang="en-CA" dirty="0"/>
              <a:t>How</a:t>
            </a:r>
            <a:r>
              <a:rPr lang="en-CA" baseline="0" dirty="0"/>
              <a:t> do you understand the resource</a:t>
            </a:r>
          </a:p>
          <a:p>
            <a:r>
              <a:rPr lang="en-CA" baseline="0" dirty="0"/>
              <a:t>FHIR resources inherit common content</a:t>
            </a:r>
          </a:p>
          <a:p>
            <a:r>
              <a:rPr lang="en-CA" baseline="0" dirty="0"/>
              <a:t>How to drill down to see all of the data types (including overview diagrams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48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get to the various help pages</a:t>
            </a:r>
          </a:p>
          <a:p>
            <a:r>
              <a:rPr lang="en-CA" dirty="0"/>
              <a:t>Where useful content is</a:t>
            </a:r>
          </a:p>
          <a:p>
            <a:r>
              <a:rPr lang="en-CA" dirty="0"/>
              <a:t>How to find </a:t>
            </a:r>
            <a:r>
              <a:rPr lang="en-CA" dirty="0" err="1"/>
              <a:t>Zulip</a:t>
            </a:r>
            <a:r>
              <a:rPr lang="en-CA" dirty="0"/>
              <a:t> streams</a:t>
            </a:r>
          </a:p>
          <a:p>
            <a:r>
              <a:rPr lang="en-CA" dirty="0"/>
              <a:t>How to get </a:t>
            </a:r>
            <a:r>
              <a:rPr lang="en-CA" dirty="0" err="1"/>
              <a:t>Zulip</a:t>
            </a:r>
            <a:r>
              <a:rPr lang="en-CA" dirty="0"/>
              <a:t> help</a:t>
            </a:r>
          </a:p>
          <a:p>
            <a:endParaRPr lang="en-CA" dirty="0"/>
          </a:p>
          <a:p>
            <a:r>
              <a:rPr lang="en-CA" dirty="0"/>
              <a:t>Considerations around using reference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0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dirty="0"/>
              <a:t>Show resolving an extension – browser, GET</a:t>
            </a:r>
          </a:p>
          <a:p>
            <a:pPr lvl="0"/>
            <a:r>
              <a:rPr lang="en-CA" sz="1200" dirty="0"/>
              <a:t>Accept</a:t>
            </a:r>
            <a:r>
              <a:rPr lang="en-CA" sz="1200" baseline="0" dirty="0"/>
              <a:t> or reject?</a:t>
            </a:r>
          </a:p>
          <a:p>
            <a:pPr lvl="0"/>
            <a:r>
              <a:rPr lang="en-CA" sz="1200" baseline="0" dirty="0"/>
              <a:t>Persist ?</a:t>
            </a:r>
          </a:p>
          <a:p>
            <a:pPr lvl="0"/>
            <a:r>
              <a:rPr lang="en-CA" sz="1200" baseline="0" dirty="0"/>
              <a:t>Display &amp; edit?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appear even inside </a:t>
            </a:r>
            <a:r>
              <a:rPr lang="en-US" dirty="0" err="1"/>
              <a:t>boolean</a:t>
            </a:r>
            <a:r>
              <a:rPr lang="en-US" dirty="0"/>
              <a:t> or date</a:t>
            </a:r>
          </a:p>
          <a:p>
            <a:r>
              <a:rPr lang="en-CA" dirty="0"/>
              <a:t>Can persist in slot structure, comment structure</a:t>
            </a:r>
          </a:p>
          <a:p>
            <a:r>
              <a:rPr lang="en-CA" dirty="0"/>
              <a:t>Be sure to cache</a:t>
            </a:r>
          </a:p>
          <a:p>
            <a:r>
              <a:rPr lang="en-CA" dirty="0"/>
              <a:t>Create to be generic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5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Id vs. identifier</a:t>
            </a:r>
          </a:p>
          <a:p>
            <a:r>
              <a:rPr lang="en-CA" dirty="0"/>
              <a:t>Notion of identifier systems/namespaces</a:t>
            </a:r>
          </a:p>
          <a:p>
            <a:r>
              <a:rPr lang="en-CA" dirty="0"/>
              <a:t>Facades and need to map/ensure uniqueness</a:t>
            </a:r>
          </a:p>
          <a:p>
            <a:r>
              <a:rPr lang="en-CA" dirty="0"/>
              <a:t>Importance of consistency of common systems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Local vs. absolute vs. versioned vs. logical identifiers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93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Reject instance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Remove element containing unrecognized modifier extension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Just display narrative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Put a flag on display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Relational persistence includes trade-offs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do you need to search on/analyze?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can you treat as a blob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91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Discussion of reference implementations – build vs. use</a:t>
            </a:r>
          </a:p>
          <a:p>
            <a:endParaRPr lang="en-CA" dirty="0"/>
          </a:p>
          <a:p>
            <a:r>
              <a:rPr lang="en-CA" dirty="0"/>
              <a:t>Show how to find guidance on RESTful persistence approaches – both FHIR-based and façade based</a:t>
            </a:r>
          </a:p>
          <a:p>
            <a:r>
              <a:rPr lang="en-CA" dirty="0"/>
              <a:t>Link to more info</a:t>
            </a:r>
            <a:r>
              <a:rPr lang="en-CA" baseline="0" dirty="0"/>
              <a:t> on persistence strategies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92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61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approaches to managing multiple FHIR versions</a:t>
            </a:r>
          </a:p>
          <a:p>
            <a:r>
              <a:rPr lang="en-CA" dirty="0"/>
              <a:t>Strategies</a:t>
            </a:r>
            <a:r>
              <a:rPr lang="en-CA" baseline="0" dirty="0"/>
              <a:t> for inter-version mapping</a:t>
            </a:r>
          </a:p>
          <a:p>
            <a:r>
              <a:rPr lang="en-CA" baseline="0" dirty="0"/>
              <a:t>Talk about development timelines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549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</a:t>
            </a:r>
          </a:p>
          <a:p>
            <a:r>
              <a:rPr lang="en-CA" dirty="0"/>
              <a:t>OAuth</a:t>
            </a:r>
            <a:r>
              <a:rPr lang="en-CA" baseline="0" dirty="0"/>
              <a:t> token in header</a:t>
            </a:r>
            <a:endParaRPr lang="en-CA" dirty="0"/>
          </a:p>
          <a:p>
            <a:r>
              <a:rPr lang="en-CA" dirty="0"/>
              <a:t>Note: Epic REST interface currently only exposes 1 patient at a time (see also Bulk Data)</a:t>
            </a:r>
          </a:p>
          <a:p>
            <a:r>
              <a:rPr lang="en-CA" dirty="0"/>
              <a:t>Highlight range of security info covered in spec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96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615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Earliest IG</a:t>
            </a:r>
          </a:p>
          <a:p>
            <a:r>
              <a:rPr lang="en-CA" dirty="0"/>
              <a:t>Implementer-driven</a:t>
            </a:r>
          </a:p>
          <a:p>
            <a:r>
              <a:rPr lang="en-CA" dirty="0"/>
              <a:t>Drives capabilities of a lot of major international EHR vendors</a:t>
            </a:r>
          </a:p>
          <a:p>
            <a:r>
              <a:rPr lang="en-CA" dirty="0"/>
              <a:t>US-specific 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400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33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What’s an IG for?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Purpose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National standards, types of care, business patterns, Clinical practice guidelines / detailed clinical models, Document system capabilities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What’s constrained</a:t>
            </a:r>
            <a:r>
              <a:rPr lang="en-CA" baseline="0" dirty="0"/>
              <a:t> vs. not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mustSupport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Deeper nesting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Slicing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Choices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Vocab</a:t>
            </a:r>
            <a:r>
              <a:rPr lang="en-CA" baseline="0" dirty="0"/>
              <a:t> bindings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To declare or not to declare – </a:t>
            </a:r>
            <a:r>
              <a:rPr lang="en-CA" baseline="0" dirty="0" err="1"/>
              <a:t>meta.profile</a:t>
            </a:r>
            <a:endParaRPr lang="en-CA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baseline="0" dirty="0"/>
              <a:t>Understanding capability statements, search parameters &amp; discovery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11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Key part of interoperability is testing conformance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76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to use the validator</a:t>
            </a:r>
          </a:p>
          <a:p>
            <a:r>
              <a:rPr lang="en-CA" dirty="0"/>
              <a:t>Talk about limitations of other approaches</a:t>
            </a:r>
          </a:p>
          <a:p>
            <a:r>
              <a:rPr lang="en-CA" dirty="0"/>
              <a:t>Talk about trade-offs of how much validation to do at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32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terminology diagram</a:t>
            </a:r>
          </a:p>
          <a:p>
            <a:r>
              <a:rPr lang="en-CA" dirty="0"/>
              <a:t>Talk about binding strengths and ramifications</a:t>
            </a:r>
          </a:p>
          <a:p>
            <a:r>
              <a:rPr lang="en-CA" dirty="0"/>
              <a:t>Demonstrate how</a:t>
            </a:r>
            <a:r>
              <a:rPr lang="en-CA" baseline="0" dirty="0"/>
              <a:t> to translate codes using the $translate operation</a:t>
            </a:r>
          </a:p>
          <a:p>
            <a:r>
              <a:rPr lang="en-CA" baseline="0" dirty="0"/>
              <a:t>Show decision tree for driving decisions on interoperability approach</a:t>
            </a:r>
          </a:p>
          <a:p>
            <a:r>
              <a:rPr lang="en-CA" baseline="0" dirty="0"/>
              <a:t>Totally ok/appropriate to support multiple approaches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1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Document-based approach to information sharing</a:t>
            </a:r>
          </a:p>
          <a:p>
            <a:r>
              <a:rPr lang="en-CA" dirty="0"/>
              <a:t>Portable across</a:t>
            </a:r>
            <a:r>
              <a:rPr lang="en-CA" baseline="0" dirty="0"/>
              <a:t> all countries</a:t>
            </a:r>
          </a:p>
          <a:p>
            <a:r>
              <a:rPr lang="en-CA" baseline="0" dirty="0"/>
              <a:t>WHO-sponsored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46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Quick overview of the content of IPS</a:t>
            </a:r>
          </a:p>
          <a:p>
            <a:r>
              <a:rPr lang="en-CA" dirty="0"/>
              <a:t>Examine a more complex example of slicing</a:t>
            </a:r>
          </a:p>
          <a:p>
            <a:r>
              <a:rPr lang="en-CA" dirty="0"/>
              <a:t>Show what a FHIR document </a:t>
            </a:r>
            <a:r>
              <a:rPr lang="en-CA"/>
              <a:t>looks like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053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Graph gets flattened to Bundle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0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Generated easier</a:t>
            </a:r>
            <a:r>
              <a:rPr lang="en-CA" baseline="0" dirty="0"/>
              <a:t> for receivers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Examples of human-generated (e.g. Pathology reports)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Sometimes all you have is narrative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Modifier extensions, other extensions?  Seek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Don’t get complicated (different engines/devices)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Display driven by </a:t>
            </a:r>
            <a:r>
              <a:rPr lang="en-CA" baseline="0" dirty="0" err="1"/>
              <a:t>Narrative.status</a:t>
            </a:r>
            <a:r>
              <a:rPr lang="en-CA" baseline="0" dirty="0"/>
              <a:t> &amp; business requirements (e.g. Document)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31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81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Don’t have to be digital</a:t>
            </a:r>
          </a:p>
          <a:p>
            <a:r>
              <a:rPr lang="en-CA" dirty="0"/>
              <a:t>Bundle, Provenance or Extension</a:t>
            </a:r>
          </a:p>
          <a:p>
            <a:r>
              <a:rPr lang="en-CA" dirty="0"/>
              <a:t>No requirement to sign</a:t>
            </a:r>
          </a:p>
          <a:p>
            <a:r>
              <a:rPr lang="en-CA" dirty="0"/>
              <a:t>Messing with the data – not storing everything “exactly” can break signatures, even with canonicalization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47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Explain overall workflow</a:t>
            </a:r>
          </a:p>
          <a:p>
            <a:r>
              <a:rPr lang="en-CA" dirty="0"/>
              <a:t>Walk through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Profiles declared</a:t>
            </a:r>
            <a:r>
              <a:rPr lang="en-CA" baseline="0" dirty="0"/>
              <a:t> in instance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Message header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Similarities to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SAML</a:t>
            </a:r>
            <a:r>
              <a:rPr lang="en-CA" baseline="0" dirty="0"/>
              <a:t> info for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Use of Task to allow generic routing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Skim over medication details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115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Cost is heavy weight, 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13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Questionnaires are common to healthcare</a:t>
            </a:r>
          </a:p>
          <a:p>
            <a:r>
              <a:rPr lang="en-CA" dirty="0"/>
              <a:t>SDC defines how to do advanced questionnaires</a:t>
            </a:r>
          </a:p>
          <a:p>
            <a:r>
              <a:rPr lang="en-CA" dirty="0"/>
              <a:t>LHC is a SMART app that does that</a:t>
            </a:r>
            <a:r>
              <a:rPr lang="en-CA" baseline="0" dirty="0"/>
              <a:t> so EHRs don’t have to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79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 notion of questionnaires vs. other resources</a:t>
            </a:r>
          </a:p>
          <a:p>
            <a:r>
              <a:rPr lang="en-CA" dirty="0"/>
              <a:t>Show how ‘population’ works</a:t>
            </a:r>
          </a:p>
          <a:p>
            <a:r>
              <a:rPr lang="en-CA" dirty="0"/>
              <a:t>Talk about data extraction</a:t>
            </a:r>
          </a:p>
          <a:p>
            <a:r>
              <a:rPr lang="en-CA" dirty="0"/>
              <a:t>Why REST</a:t>
            </a:r>
            <a:r>
              <a:rPr lang="en-CA" baseline="0" dirty="0"/>
              <a:t> is important for SMART interfaces</a:t>
            </a:r>
          </a:p>
          <a:p>
            <a:r>
              <a:rPr lang="en-CA" baseline="0" dirty="0"/>
              <a:t>Explore general SDC capabilities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26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multiple IGs can</a:t>
            </a:r>
            <a:r>
              <a:rPr lang="en-CA" baseline="0" dirty="0"/>
              <a:t> inter-relate (also parent IGs US-Core and HRex)</a:t>
            </a:r>
          </a:p>
          <a:p>
            <a:r>
              <a:rPr lang="en-CA" baseline="0" dirty="0"/>
              <a:t>Show a complex workflow and complete set of interrelated systems</a:t>
            </a:r>
          </a:p>
          <a:p>
            <a:r>
              <a:rPr lang="en-CA" baseline="0" dirty="0"/>
              <a:t>Show how IGs can be published</a:t>
            </a:r>
          </a:p>
          <a:p>
            <a:r>
              <a:rPr lang="en-CA" baseline="0" dirty="0"/>
              <a:t>Talk about </a:t>
            </a:r>
            <a:r>
              <a:rPr lang="en-CA" baseline="0"/>
              <a:t>IG templates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69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86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37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will know where the interesting content is and where you want to explore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11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Most major vendors have test servers,</a:t>
            </a:r>
            <a:r>
              <a:rPr lang="en-CA" baseline="0" dirty="0"/>
              <a:t> we’re going to explore one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58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find test servers</a:t>
            </a:r>
          </a:p>
          <a:p>
            <a:r>
              <a:rPr lang="en-CA" dirty="0"/>
              <a:t>Try searching for a patient</a:t>
            </a:r>
          </a:p>
          <a:p>
            <a:r>
              <a:rPr lang="en-CA" dirty="0"/>
              <a:t>Highlight</a:t>
            </a:r>
            <a:r>
              <a:rPr lang="en-CA" baseline="0" dirty="0"/>
              <a:t> that it shows headers &amp; details</a:t>
            </a:r>
          </a:p>
          <a:p>
            <a:r>
              <a:rPr lang="en-CA" baseline="0" dirty="0"/>
              <a:t>Human-readability, deep hierarchy, intuitive</a:t>
            </a:r>
          </a:p>
          <a:p>
            <a:r>
              <a:rPr lang="en-CA" baseline="0" dirty="0"/>
              <a:t>Multiple concepts in a single resource</a:t>
            </a:r>
          </a:p>
          <a:p>
            <a:r>
              <a:rPr lang="en-CA" baseline="0" dirty="0"/>
              <a:t>Can be business rules that drive behavior (try querying without category)</a:t>
            </a:r>
          </a:p>
          <a:p>
            <a:r>
              <a:rPr lang="en-CA" baseline="0" dirty="0"/>
              <a:t>Where to find the full list of REST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Includes details like history, transactions, collision detection, conditional creates,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XML vs. JSON vs. RDF</a:t>
            </a:r>
          </a:p>
          <a:p>
            <a:r>
              <a:rPr lang="en-CA" dirty="0"/>
              <a:t>Support 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89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Hypertension</a:t>
            </a:r>
          </a:p>
          <a:p>
            <a:r>
              <a:rPr lang="en-CA" dirty="0"/>
              <a:t>Zestril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2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Different</a:t>
            </a:r>
            <a:r>
              <a:rPr lang="en-CA" baseline="0" dirty="0"/>
              <a:t> ways of looking for resources</a:t>
            </a:r>
          </a:p>
          <a:p>
            <a:r>
              <a:rPr lang="en-CA" baseline="0" dirty="0"/>
              <a:t>What does maturity mean – and should you use non-mature resources?</a:t>
            </a:r>
          </a:p>
          <a:p>
            <a:r>
              <a:rPr lang="en-CA" baseline="0" dirty="0"/>
              <a:t>Using ‘search’ to find relevant content</a:t>
            </a:r>
          </a:p>
          <a:p>
            <a:r>
              <a:rPr lang="en-CA" baseline="0" dirty="0"/>
              <a:t>Using the resource intro to understand scope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23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20061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3890253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1BF28DD7-1B91-4710-80F7-7D2604E14C5A}" type="datetime1">
              <a:rPr lang="en-US" altLang="en-US" smtClean="0"/>
              <a:pPr/>
              <a:t>2/27/2023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17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285866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284052"/>
            <a:ext cx="5405424" cy="300631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CC BY 4.0</a:t>
            </a:r>
          </a:p>
          <a:p>
            <a:r>
              <a:rPr lang="en-US" b="1" dirty="0"/>
              <a:t>HL7, Health Level Seven, FHIR and the FHIR flame logo are registered trademarks of HL7 Int’l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58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45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989013"/>
            <a:ext cx="8228877" cy="3467077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8" y="208385"/>
            <a:ext cx="4199476" cy="77992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904890" y="352194"/>
            <a:ext cx="3878748" cy="863468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37B9CC16-F074-410C-B6E0-279B2BD437D8}" type="datetime1">
              <a:rPr lang="en-US" altLang="en-US"/>
              <a:pPr/>
              <a:t>2/27/2023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© 2023 Health Level Seven ® International. Licensed under Creative Commons Attribution 4.0 </a:t>
            </a:r>
            <a:r>
              <a:rPr lang="en-US" b="1" dirty="0" err="1"/>
              <a:t>Intenational</a:t>
            </a:r>
            <a:endParaRPr lang="en-US" b="1" dirty="0"/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8" r:id="rId4"/>
    <p:sldLayoutId id="2147483690" r:id="rId5"/>
    <p:sldLayoutId id="2147483691" r:id="rId6"/>
    <p:sldLayoutId id="2147483684" r:id="rId7"/>
    <p:sldLayoutId id="2147483685" r:id="rId8"/>
    <p:sldLayoutId id="2147483687" r:id="rId9"/>
    <p:sldLayoutId id="2147483688" r:id="rId10"/>
    <p:sldLayoutId id="2147483689" r:id="rId11"/>
    <p:sldLayoutId id="2147483699" r:id="rId12"/>
    <p:sldLayoutId id="2147483700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hyperlink" Target="http://examples.smarthealthit.org/cardiac-risk-app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hyperlink" Target="https://apps.smarthealthit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ndbox.cds-hooks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://hl7.org/fhir/observa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search.cfm" TargetMode="External"/><Relationship Id="rId5" Type="http://schemas.openxmlformats.org/officeDocument/2006/relationships/hyperlink" Target="http://hl7.org/fhir/versions.html#maturity" TargetMode="External"/><Relationship Id="rId4" Type="http://schemas.openxmlformats.org/officeDocument/2006/relationships/hyperlink" Target="http://hl7.org/fhir/resourcelis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observation.html" TargetMode="External"/><Relationship Id="rId7" Type="http://schemas.openxmlformats.org/officeDocument/2006/relationships/hyperlink" Target="http://hl7.org/fhir/datatypes.html#Identifi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resource.html" TargetMode="External"/><Relationship Id="rId5" Type="http://schemas.openxmlformats.org/officeDocument/2006/relationships/hyperlink" Target="http://hl7.org/fhir/domainresource.html" TargetMode="External"/><Relationship Id="rId4" Type="http://schemas.openxmlformats.org/officeDocument/2006/relationships/hyperlink" Target="http://hl7.org/fhir/formats.html#tab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-issues" TargetMode="External"/><Relationship Id="rId5" Type="http://schemas.openxmlformats.org/officeDocument/2006/relationships/hyperlink" Target="https://confluence.hl7.org/display/FHIR" TargetMode="External"/><Relationship Id="rId4" Type="http://schemas.openxmlformats.org/officeDocument/2006/relationships/hyperlink" Target="http://chat.fhir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implifier.net/" TargetMode="External"/><Relationship Id="rId5" Type="http://schemas.openxmlformats.org/officeDocument/2006/relationships/hyperlink" Target="http://registry.fhir.org/" TargetMode="External"/><Relationship Id="rId4" Type="http://schemas.openxmlformats.org/officeDocument/2006/relationships/hyperlink" Target="http://hl7.org/fhir/extensibility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references.html#Reference" TargetMode="External"/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s://fhir.simplifier.net/CanadianURIRegistry/NamingSyste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implifier.net/CanadianURIRegistry" TargetMode="External"/><Relationship Id="rId5" Type="http://schemas.openxmlformats.org/officeDocument/2006/relationships/hyperlink" Target="http://hl7.org/fhir/datatypes.html#Identifier" TargetMode="External"/><Relationship Id="rId4" Type="http://schemas.openxmlformats.org/officeDocument/2006/relationships/hyperlink" Target="http://hl7.org/fhir/Patien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fhir.org/#narrow/stream/179289-storage-for.20FHIR" TargetMode="External"/><Relationship Id="rId3" Type="http://schemas.openxmlformats.org/officeDocument/2006/relationships/hyperlink" Target="http://hl7.org/fhir/downloads.html" TargetMode="External"/><Relationship Id="rId7" Type="http://schemas.openxmlformats.org/officeDocument/2006/relationships/hyperlink" Target="http://docs.simplifier.net/vonk/facade/facad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simplifier.net/vonk/configuration/db_mongo.html" TargetMode="External"/><Relationship Id="rId5" Type="http://schemas.openxmlformats.org/officeDocument/2006/relationships/hyperlink" Target="https://hapifhir.io/hapi-fhir/docs/server_plain/server_types.html" TargetMode="External"/><Relationship Id="rId4" Type="http://schemas.openxmlformats.org/officeDocument/2006/relationships/hyperlink" Target="https://hapifhir.io/hapi-fhir/docs/server_jpa/architecture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implifier.net/vonk/facade/facadestar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awatson1978/hl7-v2-to-fhir-interface-mapping-f83c6ecf6bee" TargetMode="External"/><Relationship Id="rId5" Type="http://schemas.openxmlformats.org/officeDocument/2006/relationships/hyperlink" Target="https://github.com/Asymmetrik/fhir-facade-starter" TargetMode="External"/><Relationship Id="rId4" Type="http://schemas.openxmlformats.org/officeDocument/2006/relationships/hyperlink" Target="https://dzone.com/articles/fhir-code-in-10m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://hl7.org/fhir/patient-version-map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versioning.html" TargetMode="External"/><Relationship Id="rId5" Type="http://schemas.openxmlformats.org/officeDocument/2006/relationships/hyperlink" Target="http://hl7.org/fhir/documentation.html" TargetMode="External"/><Relationship Id="rId4" Type="http://schemas.openxmlformats.org/officeDocument/2006/relationships/hyperlink" Target="https://fhir.epic.com/Specifications?api=88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caresecprivacy.blogspot.com/" TargetMode="External"/><Relationship Id="rId4" Type="http://schemas.openxmlformats.org/officeDocument/2006/relationships/hyperlink" Target="http://hl7.org/fhir/secpriv-module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build.fhir.org/ig/HL7/US-Core/SearchParameter-us-core-allergyintolerance-clinical-status.html" TargetMode="External"/><Relationship Id="rId3" Type="http://schemas.openxmlformats.org/officeDocument/2006/relationships/hyperlink" Target="http://build.fhir.org/ig/HL7/US-Core" TargetMode="External"/><Relationship Id="rId7" Type="http://schemas.openxmlformats.org/officeDocument/2006/relationships/hyperlink" Target="https://build.fhir.org/ig/HL7/US-Core/CapabilityStatement-us-core-serve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R4/terminologies.html#extensible" TargetMode="External"/><Relationship Id="rId5" Type="http://schemas.openxmlformats.org/officeDocument/2006/relationships/hyperlink" Target="https://build.fhir.org/ig/HL7/US-Core/StructureDefinition-us-core-diagnosticreport-lab.html" TargetMode="External"/><Relationship Id="rId10" Type="http://schemas.openxmlformats.org/officeDocument/2006/relationships/hyperlink" Target="http://build.fhir.org/ig/FHIR/fhir-tools-ig/StructureDefinition-obligation.html" TargetMode="External"/><Relationship Id="rId4" Type="http://schemas.openxmlformats.org/officeDocument/2006/relationships/hyperlink" Target="https://build.fhir.org/ig/HL7/US-Core/profiles-and-extensions.html" TargetMode="External"/><Relationship Id="rId9" Type="http://schemas.openxmlformats.org/officeDocument/2006/relationships/hyperlink" Target="https://fhir.epic.com/interconnect-fhir-oauth/api/FHIR/R4/meta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raw/master/presentations/2023-02%20Webinars/2022-02%20Applied%20FHIR%20for%20Designers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US-Core/download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l7.org/fhir/validation.html" TargetMode="External"/><Relationship Id="rId4" Type="http://schemas.openxmlformats.org/officeDocument/2006/relationships/hyperlink" Target="http://hl7.org/fhir/download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terminologies-conceptmap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uild.fhir.org/exchanging.html" TargetMode="External"/><Relationship Id="rId4" Type="http://schemas.openxmlformats.org/officeDocument/2006/relationships/hyperlink" Target="http://hl7.org/fhir/conceptmap-operation-translate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ips/STU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documents.html" TargetMode="External"/><Relationship Id="rId5" Type="http://schemas.openxmlformats.org/officeDocument/2006/relationships/hyperlink" Target="http://hl7.org/fhir/uv/ips/STU1/Bundle-IPS-examples-Bundle-01.html" TargetMode="External"/><Relationship Id="rId4" Type="http://schemas.openxmlformats.org/officeDocument/2006/relationships/hyperlink" Target="http://hl7.org/fhir/uv/ips/STU1/StructureDefinition-Composition-uv-ip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composition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ild.fhir.org/datatypes.html#signatur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prescribeit.ca/R3.0/erx/er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ecs.prescribeit.ca/R3.0/erx/example-a1-401-e180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hcforms.nlm.nih.gov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uild.fhir.org/ig/HL7/sdc" TargetMode="External"/><Relationship Id="rId4" Type="http://schemas.openxmlformats.org/officeDocument/2006/relationships/hyperlink" Target="https://lhcforms.nlm.nih.gov/sdc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davinci-cr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uild.fhir.org/ig/HL7/davinci-pas" TargetMode="External"/><Relationship Id="rId4" Type="http://schemas.openxmlformats.org/officeDocument/2006/relationships/hyperlink" Target="https://build.fhir.org/ig/HL7/davinci-dt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hyperlink" Target="http://chat.fhir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http.html" TargetMode="External"/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s://fhir.epic.com/Sandbox?api=99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hir.epic.com/Sandbox?api=932" TargetMode="External"/><Relationship Id="rId5" Type="http://schemas.openxmlformats.org/officeDocument/2006/relationships/hyperlink" Target="https://open.epic.com/Interface/FHIR" TargetMode="External"/><Relationship Id="rId4" Type="http://schemas.openxmlformats.org/officeDocument/2006/relationships/hyperlink" Target="https://confluence.hl7.org/display/FHIR/Public+Test+Servers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1264914"/>
            <a:ext cx="4738447" cy="1151670"/>
          </a:xfrm>
        </p:spPr>
        <p:txBody>
          <a:bodyPr/>
          <a:lstStyle/>
          <a:p>
            <a:r>
              <a:rPr lang="en-US" noProof="0" dirty="0"/>
              <a:t>Applied FHIR for Designers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473623-DA7B-48A9-B342-B2B9B535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Lloyd McKenzie</a:t>
            </a:r>
          </a:p>
          <a:p>
            <a:r>
              <a:rPr lang="en-CA" dirty="0"/>
              <a:t>February 28- March 2, 2023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EF806B-C2F9-47FA-AB9E-63E88BA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Syntaxes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5E92E1-143C-4AB8-BDE7-4A7902621A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648" y="1110107"/>
            <a:ext cx="3879312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JSON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“text-before”:“Not 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“b”:“so”,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73142-ED7D-49B9-B9E9-7DC5324C27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3123" y="1110107"/>
            <a:ext cx="3878748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XML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453B7-BC70-4E24-94BE-E06B86236E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F942-E7CE-49C5-BB40-6384E1FC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09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851-DB65-48ED-88F5-335B5D6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REST?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A5CD8-9453-45F1-9CC6-304A4629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Want low coupling between systems</a:t>
            </a:r>
          </a:p>
          <a:p>
            <a:pPr lvl="1"/>
            <a:r>
              <a:rPr lang="en-US" dirty="0"/>
              <a:t>In theory, very little up-front negotiation required</a:t>
            </a:r>
          </a:p>
          <a:p>
            <a:r>
              <a:rPr lang="en-US" dirty="0"/>
              <a:t>Small, light-weight exchanges</a:t>
            </a:r>
          </a:p>
          <a:p>
            <a:r>
              <a:rPr lang="en-US" dirty="0"/>
              <a:t>Focus is CRUD operations</a:t>
            </a:r>
          </a:p>
          <a:p>
            <a:pPr lvl="1"/>
            <a:r>
              <a:rPr lang="en-US" dirty="0"/>
              <a:t>Also for publish/subscribe</a:t>
            </a:r>
          </a:p>
          <a:p>
            <a:r>
              <a:rPr lang="en-US" dirty="0"/>
              <a:t>Client-driven client-server orchestration</a:t>
            </a:r>
          </a:p>
          <a:p>
            <a:r>
              <a:rPr lang="en-US" dirty="0"/>
              <a:t>Server endpoint has fixed location</a:t>
            </a:r>
          </a:p>
          <a:p>
            <a:r>
              <a:rPr lang="en-US" dirty="0"/>
              <a:t>Well-suited for Mobile, PHR, Registries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F233C-8977-4B0A-9380-C8813F25C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A1DB7-EA3B-4307-BBB7-87B7CB955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649B4E-8584-429D-94DF-4B9189276553}"/>
              </a:ext>
            </a:extLst>
          </p:cNvPr>
          <p:cNvGraphicFramePr/>
          <p:nvPr/>
        </p:nvGraphicFramePr>
        <p:xfrm>
          <a:off x="7175185" y="191361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34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9F0D-1F8F-405C-853B-AF122E17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on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A7BF-E275-4F2D-BE67-9A3A00AB4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902E-0791-4524-BB1C-9A89AA6EF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B8C6E-93AC-4E40-865F-BDFACD436FB5}"/>
              </a:ext>
            </a:extLst>
          </p:cNvPr>
          <p:cNvGrpSpPr/>
          <p:nvPr/>
        </p:nvGrpSpPr>
        <p:grpSpPr>
          <a:xfrm>
            <a:off x="1357794" y="1020915"/>
            <a:ext cx="6502357" cy="3515423"/>
            <a:chOff x="1341800" y="1287061"/>
            <a:chExt cx="6502357" cy="3515423"/>
          </a:xfrm>
        </p:grpSpPr>
        <p:sp>
          <p:nvSpPr>
            <p:cNvPr id="7" name="Shape 562">
              <a:extLst>
                <a:ext uri="{FF2B5EF4-FFF2-40B4-BE49-F238E27FC236}">
                  <a16:creationId xmlns:a16="http://schemas.microsoft.com/office/drawing/2014/main" id="{FF5647E9-BFEA-4FDD-B949-20BB73BE4123}"/>
                </a:ext>
              </a:extLst>
            </p:cNvPr>
            <p:cNvSpPr/>
            <p:nvPr/>
          </p:nvSpPr>
          <p:spPr>
            <a:xfrm>
              <a:off x="3089883" y="4387592"/>
              <a:ext cx="1376550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8" name="Shape 511">
              <a:extLst>
                <a:ext uri="{FF2B5EF4-FFF2-40B4-BE49-F238E27FC236}">
                  <a16:creationId xmlns:a16="http://schemas.microsoft.com/office/drawing/2014/main" id="{B5608EBC-21FE-496A-86B6-57D06A1BD9F7}"/>
                </a:ext>
              </a:extLst>
            </p:cNvPr>
            <p:cNvSpPr/>
            <p:nvPr/>
          </p:nvSpPr>
          <p:spPr>
            <a:xfrm>
              <a:off x="1799002" y="3213684"/>
              <a:ext cx="2556899" cy="384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  <a:buSzPct val="25000"/>
              </a:pP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MU-oriented</a:t>
              </a:r>
              <a:b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FHIR Data Profiles</a:t>
              </a:r>
            </a:p>
          </p:txBody>
        </p:sp>
        <p:sp>
          <p:nvSpPr>
            <p:cNvPr id="9" name="Shape 512">
              <a:extLst>
                <a:ext uri="{FF2B5EF4-FFF2-40B4-BE49-F238E27FC236}">
                  <a16:creationId xmlns:a16="http://schemas.microsoft.com/office/drawing/2014/main" id="{DA561918-9F0F-47C7-90EC-9606CFFCC476}"/>
                </a:ext>
              </a:extLst>
            </p:cNvPr>
            <p:cNvSpPr/>
            <p:nvPr/>
          </p:nvSpPr>
          <p:spPr>
            <a:xfrm>
              <a:off x="1799002" y="2651630"/>
              <a:ext cx="2556899" cy="501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>
                <a:solidFill>
                  <a:srgbClr val="000000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10" name="Shape 513">
              <a:extLst>
                <a:ext uri="{FF2B5EF4-FFF2-40B4-BE49-F238E27FC236}">
                  <a16:creationId xmlns:a16="http://schemas.microsoft.com/office/drawing/2014/main" id="{F94D80AE-D0D3-48E0-BF01-9C435960D462}"/>
                </a:ext>
              </a:extLst>
            </p:cNvPr>
            <p:cNvSpPr/>
            <p:nvPr/>
          </p:nvSpPr>
          <p:spPr>
            <a:xfrm>
              <a:off x="2158168" y="1287062"/>
              <a:ext cx="2383874" cy="87277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Shape 514">
              <a:extLst>
                <a:ext uri="{FF2B5EF4-FFF2-40B4-BE49-F238E27FC236}">
                  <a16:creationId xmlns:a16="http://schemas.microsoft.com/office/drawing/2014/main" id="{88B67EA7-755E-4046-B520-F55ACB62D3E0}"/>
                </a:ext>
              </a:extLst>
            </p:cNvPr>
            <p:cNvGrpSpPr/>
            <p:nvPr/>
          </p:nvGrpSpPr>
          <p:grpSpPr>
            <a:xfrm>
              <a:off x="1834402" y="3959698"/>
              <a:ext cx="1169775" cy="387899"/>
              <a:chOff x="976100" y="4309350"/>
              <a:chExt cx="1559700" cy="517199"/>
            </a:xfrm>
          </p:grpSpPr>
          <p:sp>
            <p:nvSpPr>
              <p:cNvPr id="58" name="Shape 515">
                <a:extLst>
                  <a:ext uri="{FF2B5EF4-FFF2-40B4-BE49-F238E27FC236}">
                    <a16:creationId xmlns:a16="http://schemas.microsoft.com/office/drawing/2014/main" id="{14F35D10-0D7D-46EE-B5BB-A3F8394FAA24}"/>
                  </a:ext>
                </a:extLst>
              </p:cNvPr>
              <p:cNvSpPr/>
              <p:nvPr/>
            </p:nvSpPr>
            <p:spPr>
              <a:xfrm>
                <a:off x="976100" y="4309350"/>
                <a:ext cx="15597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9" name="Shape 516">
                <a:extLst>
                  <a:ext uri="{FF2B5EF4-FFF2-40B4-BE49-F238E27FC236}">
                    <a16:creationId xmlns:a16="http://schemas.microsoft.com/office/drawing/2014/main" id="{5219EA8A-65EB-48C9-B3AA-C0DCD2F0849A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7347" y="4404441"/>
                <a:ext cx="1204800" cy="316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" name="Shape 517">
              <a:extLst>
                <a:ext uri="{FF2B5EF4-FFF2-40B4-BE49-F238E27FC236}">
                  <a16:creationId xmlns:a16="http://schemas.microsoft.com/office/drawing/2014/main" id="{39E5F615-4EBE-45E8-8357-5620A0A61449}"/>
                </a:ext>
              </a:extLst>
            </p:cNvPr>
            <p:cNvGrpSpPr/>
            <p:nvPr/>
          </p:nvGrpSpPr>
          <p:grpSpPr>
            <a:xfrm>
              <a:off x="3089883" y="3947041"/>
              <a:ext cx="1376550" cy="396225"/>
              <a:chOff x="3031075" y="4292475"/>
              <a:chExt cx="1835400" cy="528300"/>
            </a:xfrm>
          </p:grpSpPr>
          <p:sp>
            <p:nvSpPr>
              <p:cNvPr id="56" name="Shape 518">
                <a:extLst>
                  <a:ext uri="{FF2B5EF4-FFF2-40B4-BE49-F238E27FC236}">
                    <a16:creationId xmlns:a16="http://schemas.microsoft.com/office/drawing/2014/main" id="{085F4418-6221-4E51-BBED-7A11B64B47B1}"/>
                  </a:ext>
                </a:extLst>
              </p:cNvPr>
              <p:cNvSpPr/>
              <p:nvPr/>
            </p:nvSpPr>
            <p:spPr>
              <a:xfrm>
                <a:off x="3031075" y="4292475"/>
                <a:ext cx="18354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7" name="Shape 519">
                <a:extLst>
                  <a:ext uri="{FF2B5EF4-FFF2-40B4-BE49-F238E27FC236}">
                    <a16:creationId xmlns:a16="http://schemas.microsoft.com/office/drawing/2014/main" id="{5679A6B7-B295-4651-818B-BDC704A05E4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120619" y="4393737"/>
                <a:ext cx="1668600" cy="350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3" name="Shape 520">
              <a:extLst>
                <a:ext uri="{FF2B5EF4-FFF2-40B4-BE49-F238E27FC236}">
                  <a16:creationId xmlns:a16="http://schemas.microsoft.com/office/drawing/2014/main" id="{06348B57-81C5-44CD-849C-C7170B807EF2}"/>
                </a:ext>
              </a:extLst>
            </p:cNvPr>
            <p:cNvCxnSpPr/>
            <p:nvPr/>
          </p:nvCxnSpPr>
          <p:spPr>
            <a:xfrm>
              <a:off x="3108892" y="2373622"/>
              <a:ext cx="1658024" cy="314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4" name="Shape 521">
              <a:extLst>
                <a:ext uri="{FF2B5EF4-FFF2-40B4-BE49-F238E27FC236}">
                  <a16:creationId xmlns:a16="http://schemas.microsoft.com/office/drawing/2014/main" id="{B17BBA1B-15B5-43C2-866D-BF4AE0BCA8E3}"/>
                </a:ext>
              </a:extLst>
            </p:cNvPr>
            <p:cNvSpPr txBox="1"/>
            <p:nvPr/>
          </p:nvSpPr>
          <p:spPr>
            <a:xfrm>
              <a:off x="3148306" y="2894645"/>
              <a:ext cx="837224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</a:p>
          </p:txBody>
        </p:sp>
        <p:cxnSp>
          <p:nvCxnSpPr>
            <p:cNvPr id="15" name="Shape 522">
              <a:extLst>
                <a:ext uri="{FF2B5EF4-FFF2-40B4-BE49-F238E27FC236}">
                  <a16:creationId xmlns:a16="http://schemas.microsoft.com/office/drawing/2014/main" id="{65CE30EB-C2C2-406D-B58B-4D6A52969A63}"/>
                </a:ext>
              </a:extLst>
            </p:cNvPr>
            <p:cNvCxnSpPr/>
            <p:nvPr/>
          </p:nvCxnSpPr>
          <p:spPr>
            <a:xfrm>
              <a:off x="3108890" y="2366426"/>
              <a:ext cx="0" cy="28755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16" name="Shape 524">
              <a:extLst>
                <a:ext uri="{FF2B5EF4-FFF2-40B4-BE49-F238E27FC236}">
                  <a16:creationId xmlns:a16="http://schemas.microsoft.com/office/drawing/2014/main" id="{57E1F7A8-C6F1-4A26-940B-551C2B2FB1E4}"/>
                </a:ext>
              </a:extLst>
            </p:cNvPr>
            <p:cNvGrpSpPr/>
            <p:nvPr/>
          </p:nvGrpSpPr>
          <p:grpSpPr>
            <a:xfrm>
              <a:off x="4552291" y="3938191"/>
              <a:ext cx="873449" cy="396225"/>
              <a:chOff x="5361950" y="4280675"/>
              <a:chExt cx="1164599" cy="528300"/>
            </a:xfrm>
          </p:grpSpPr>
          <p:sp>
            <p:nvSpPr>
              <p:cNvPr id="54" name="Shape 525">
                <a:extLst>
                  <a:ext uri="{FF2B5EF4-FFF2-40B4-BE49-F238E27FC236}">
                    <a16:creationId xmlns:a16="http://schemas.microsoft.com/office/drawing/2014/main" id="{E83C525A-8097-4055-8C24-730E0B0CFF5E}"/>
                  </a:ext>
                </a:extLst>
              </p:cNvPr>
              <p:cNvSpPr/>
              <p:nvPr/>
            </p:nvSpPr>
            <p:spPr>
              <a:xfrm>
                <a:off x="5361950" y="4280675"/>
                <a:ext cx="11019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5" name="Shape 526">
                <a:extLst>
                  <a:ext uri="{FF2B5EF4-FFF2-40B4-BE49-F238E27FC236}">
                    <a16:creationId xmlns:a16="http://schemas.microsoft.com/office/drawing/2014/main" id="{016D9E07-1A7B-4475-BDC0-411DF71F166E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81550" y="4474150"/>
                <a:ext cx="944999" cy="189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" name="Shape 527">
              <a:extLst>
                <a:ext uri="{FF2B5EF4-FFF2-40B4-BE49-F238E27FC236}">
                  <a16:creationId xmlns:a16="http://schemas.microsoft.com/office/drawing/2014/main" id="{180759C5-6D3F-447A-9F5B-AD1270F92F5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52012" y="2677339"/>
              <a:ext cx="997875" cy="4630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Shape 528">
              <a:extLst>
                <a:ext uri="{FF2B5EF4-FFF2-40B4-BE49-F238E27FC236}">
                  <a16:creationId xmlns:a16="http://schemas.microsoft.com/office/drawing/2014/main" id="{74116D05-8D23-4E52-B6C8-39B2F8912AE8}"/>
                </a:ext>
              </a:extLst>
            </p:cNvPr>
            <p:cNvGrpSpPr/>
            <p:nvPr/>
          </p:nvGrpSpPr>
          <p:grpSpPr>
            <a:xfrm>
              <a:off x="3165047" y="2409273"/>
              <a:ext cx="949205" cy="196130"/>
              <a:chOff x="2639456" y="2283683"/>
              <a:chExt cx="1265607" cy="261506"/>
            </a:xfrm>
          </p:grpSpPr>
          <p:pic>
            <p:nvPicPr>
              <p:cNvPr id="52" name="Shape 529">
                <a:extLst>
                  <a:ext uri="{FF2B5EF4-FFF2-40B4-BE49-F238E27FC236}">
                    <a16:creationId xmlns:a16="http://schemas.microsoft.com/office/drawing/2014/main" id="{989BF2A0-1BF1-4F72-8208-584D008529B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639456" y="2286590"/>
                <a:ext cx="246299" cy="258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Shape 530">
                <a:extLst>
                  <a:ext uri="{FF2B5EF4-FFF2-40B4-BE49-F238E27FC236}">
                    <a16:creationId xmlns:a16="http://schemas.microsoft.com/office/drawing/2014/main" id="{9DCA1385-A728-47D8-BE47-03378CE2441A}"/>
                  </a:ext>
                </a:extLst>
              </p:cNvPr>
              <p:cNvSpPr txBox="1"/>
              <p:nvPr/>
            </p:nvSpPr>
            <p:spPr>
              <a:xfrm>
                <a:off x="2788763" y="2283683"/>
                <a:ext cx="1116299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0C7AC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OAuth2</a:t>
                </a:r>
              </a:p>
            </p:txBody>
          </p:sp>
        </p:grpSp>
        <p:sp>
          <p:nvSpPr>
            <p:cNvPr id="19" name="Shape 531">
              <a:extLst>
                <a:ext uri="{FF2B5EF4-FFF2-40B4-BE49-F238E27FC236}">
                  <a16:creationId xmlns:a16="http://schemas.microsoft.com/office/drawing/2014/main" id="{3FA50F15-DDF2-445C-9DC9-7737C98E0A69}"/>
                </a:ext>
              </a:extLst>
            </p:cNvPr>
            <p:cNvSpPr txBox="1"/>
            <p:nvPr/>
          </p:nvSpPr>
          <p:spPr>
            <a:xfrm>
              <a:off x="2344577" y="3636155"/>
              <a:ext cx="2506053" cy="20654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en" dirty="0">
                  <a:latin typeface="Calibri"/>
                  <a:ea typeface="Calibri"/>
                  <a:cs typeface="Calibri"/>
                  <a:sym typeface="Calibri"/>
                </a:rPr>
                <a:t>Underlying</a:t>
              </a:r>
              <a:r>
                <a:rPr lang="en" sz="105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Health IT Systems</a:t>
              </a:r>
            </a:p>
          </p:txBody>
        </p:sp>
        <p:cxnSp>
          <p:nvCxnSpPr>
            <p:cNvPr id="20" name="Shape 532">
              <a:extLst>
                <a:ext uri="{FF2B5EF4-FFF2-40B4-BE49-F238E27FC236}">
                  <a16:creationId xmlns:a16="http://schemas.microsoft.com/office/drawing/2014/main" id="{5DA92489-A4D7-43C0-8C01-36B415558ADF}"/>
                </a:ext>
              </a:extLst>
            </p:cNvPr>
            <p:cNvCxnSpPr/>
            <p:nvPr/>
          </p:nvCxnSpPr>
          <p:spPr>
            <a:xfrm rot="10800000">
              <a:off x="1341800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533">
              <a:extLst>
                <a:ext uri="{FF2B5EF4-FFF2-40B4-BE49-F238E27FC236}">
                  <a16:creationId xmlns:a16="http://schemas.microsoft.com/office/drawing/2014/main" id="{D8EA6BC1-EFFD-40E4-9599-6E8C956660D1}"/>
                </a:ext>
              </a:extLst>
            </p:cNvPr>
            <p:cNvCxnSpPr/>
            <p:nvPr/>
          </p:nvCxnSpPr>
          <p:spPr>
            <a:xfrm rot="10800000">
              <a:off x="7844157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534">
              <a:extLst>
                <a:ext uri="{FF2B5EF4-FFF2-40B4-BE49-F238E27FC236}">
                  <a16:creationId xmlns:a16="http://schemas.microsoft.com/office/drawing/2014/main" id="{F5F8555B-549B-4FD1-8098-750218E489D3}"/>
                </a:ext>
              </a:extLst>
            </p:cNvPr>
            <p:cNvCxnSpPr/>
            <p:nvPr/>
          </p:nvCxnSpPr>
          <p:spPr>
            <a:xfrm>
              <a:off x="1349743" y="3810642"/>
              <a:ext cx="1024649" cy="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536">
              <a:extLst>
                <a:ext uri="{FF2B5EF4-FFF2-40B4-BE49-F238E27FC236}">
                  <a16:creationId xmlns:a16="http://schemas.microsoft.com/office/drawing/2014/main" id="{1F44FF1C-6115-4599-8F6C-0B8A9857A06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3350104" y="3526131"/>
              <a:ext cx="247500" cy="110024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4" name="Shape 537">
              <a:extLst>
                <a:ext uri="{FF2B5EF4-FFF2-40B4-BE49-F238E27FC236}">
                  <a16:creationId xmlns:a16="http://schemas.microsoft.com/office/drawing/2014/main" id="{45F71DAE-553E-49CD-A4D7-41DC5042036C}"/>
                </a:ext>
              </a:extLst>
            </p:cNvPr>
            <p:cNvSpPr/>
            <p:nvPr/>
          </p:nvSpPr>
          <p:spPr>
            <a:xfrm>
              <a:off x="4767099" y="1287061"/>
              <a:ext cx="2662823" cy="2426885"/>
            </a:xfrm>
            <a:custGeom>
              <a:avLst/>
              <a:gdLst/>
              <a:ahLst/>
              <a:cxnLst/>
              <a:rect l="0" t="0" r="0" b="0"/>
              <a:pathLst>
                <a:path w="4508484" h="4188798" extrusionOk="0">
                  <a:moveTo>
                    <a:pt x="421599" y="3"/>
                  </a:moveTo>
                  <a:lnTo>
                    <a:pt x="4117613" y="3"/>
                  </a:lnTo>
                  <a:cubicBezTo>
                    <a:pt x="4503188" y="3"/>
                    <a:pt x="4508484" y="5327"/>
                    <a:pt x="4508484" y="390902"/>
                  </a:cubicBezTo>
                  <a:lnTo>
                    <a:pt x="4508484" y="4188798"/>
                  </a:lnTo>
                  <a:lnTo>
                    <a:pt x="4508484" y="4188798"/>
                  </a:lnTo>
                  <a:lnTo>
                    <a:pt x="20485" y="4188798"/>
                  </a:lnTo>
                  <a:lnTo>
                    <a:pt x="20485" y="4188798"/>
                  </a:lnTo>
                  <a:lnTo>
                    <a:pt x="0" y="380660"/>
                  </a:lnTo>
                  <a:cubicBezTo>
                    <a:pt x="0" y="-4915"/>
                    <a:pt x="36024" y="3"/>
                    <a:pt x="421599" y="3"/>
                  </a:cubicBezTo>
                  <a:close/>
                </a:path>
              </a:pathLst>
            </a:custGeom>
            <a:solidFill>
              <a:srgbClr val="0C7AC9">
                <a:alpha val="13730"/>
              </a:srgb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>
                  <a:solidFill>
                    <a:srgbClr val="0C7AC9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</a:p>
          </p:txBody>
        </p:sp>
        <p:pic>
          <p:nvPicPr>
            <p:cNvPr id="25" name="Shape 538">
              <a:extLst>
                <a:ext uri="{FF2B5EF4-FFF2-40B4-BE49-F238E27FC236}">
                  <a16:creationId xmlns:a16="http://schemas.microsoft.com/office/drawing/2014/main" id="{467EF645-D7E8-4694-930E-828E1B538FD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33425" y="1870529"/>
              <a:ext cx="612225" cy="39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539">
              <a:extLst>
                <a:ext uri="{FF2B5EF4-FFF2-40B4-BE49-F238E27FC236}">
                  <a16:creationId xmlns:a16="http://schemas.microsoft.com/office/drawing/2014/main" id="{62B93334-19C0-44CD-B282-BA33B15AC76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850631" y="2692513"/>
              <a:ext cx="1750725" cy="8727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Shape 540">
              <a:extLst>
                <a:ext uri="{FF2B5EF4-FFF2-40B4-BE49-F238E27FC236}">
                  <a16:creationId xmlns:a16="http://schemas.microsoft.com/office/drawing/2014/main" id="{A9866827-80A8-4889-BEE7-B8B19736C7C8}"/>
                </a:ext>
              </a:extLst>
            </p:cNvPr>
            <p:cNvCxnSpPr/>
            <p:nvPr/>
          </p:nvCxnSpPr>
          <p:spPr>
            <a:xfrm rot="10800000">
              <a:off x="3682337" y="2191145"/>
              <a:ext cx="0" cy="182475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pic>
          <p:nvPicPr>
            <p:cNvPr id="28" name="Shape 541">
              <a:extLst>
                <a:ext uri="{FF2B5EF4-FFF2-40B4-BE49-F238E27FC236}">
                  <a16:creationId xmlns:a16="http://schemas.microsoft.com/office/drawing/2014/main" id="{0AE31DBD-A5BF-4AE8-94BB-CDD3B72F736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34033" y="1870531"/>
              <a:ext cx="711000" cy="149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542">
              <a:extLst>
                <a:ext uri="{FF2B5EF4-FFF2-40B4-BE49-F238E27FC236}">
                  <a16:creationId xmlns:a16="http://schemas.microsoft.com/office/drawing/2014/main" id="{7CB59FF5-5555-4E6F-90B4-C3137826F2E3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781815" y="1679801"/>
              <a:ext cx="515925" cy="105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543">
              <a:extLst>
                <a:ext uri="{FF2B5EF4-FFF2-40B4-BE49-F238E27FC236}">
                  <a16:creationId xmlns:a16="http://schemas.microsoft.com/office/drawing/2014/main" id="{4FB6ED71-F724-490C-81D2-D9FAF031C902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210970" y="1296115"/>
              <a:ext cx="1122524" cy="246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" name="Shape 544">
              <a:extLst>
                <a:ext uri="{FF2B5EF4-FFF2-40B4-BE49-F238E27FC236}">
                  <a16:creationId xmlns:a16="http://schemas.microsoft.com/office/drawing/2014/main" id="{069FA718-D77E-4FFB-8B9C-6B409288B493}"/>
                </a:ext>
              </a:extLst>
            </p:cNvPr>
            <p:cNvGrpSpPr/>
            <p:nvPr/>
          </p:nvGrpSpPr>
          <p:grpSpPr>
            <a:xfrm>
              <a:off x="4821017" y="1302357"/>
              <a:ext cx="1201724" cy="775337"/>
              <a:chOff x="4847416" y="775370"/>
              <a:chExt cx="1602299" cy="1033782"/>
            </a:xfrm>
          </p:grpSpPr>
          <p:sp>
            <p:nvSpPr>
              <p:cNvPr id="50" name="Shape 545">
                <a:extLst>
                  <a:ext uri="{FF2B5EF4-FFF2-40B4-BE49-F238E27FC236}">
                    <a16:creationId xmlns:a16="http://schemas.microsoft.com/office/drawing/2014/main" id="{58BA2A74-123E-4FCD-96EF-83E6431EB3F4}"/>
                  </a:ext>
                </a:extLst>
              </p:cNvPr>
              <p:cNvSpPr txBox="1"/>
              <p:nvPr/>
            </p:nvSpPr>
            <p:spPr>
              <a:xfrm>
                <a:off x="5062859" y="1555052"/>
                <a:ext cx="10536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Apps</a:t>
                </a:r>
              </a:p>
            </p:txBody>
          </p:sp>
          <p:pic>
            <p:nvPicPr>
              <p:cNvPr id="51" name="Shape 546">
                <a:extLst>
                  <a:ext uri="{FF2B5EF4-FFF2-40B4-BE49-F238E27FC236}">
                    <a16:creationId xmlns:a16="http://schemas.microsoft.com/office/drawing/2014/main" id="{E278906F-048B-428E-85CD-EE4C99575CA0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" name="Shape 547">
              <a:extLst>
                <a:ext uri="{FF2B5EF4-FFF2-40B4-BE49-F238E27FC236}">
                  <a16:creationId xmlns:a16="http://schemas.microsoft.com/office/drawing/2014/main" id="{E540EF09-75F7-488A-8EF6-B8AF8FF35515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67974" y="2011387"/>
              <a:ext cx="828000" cy="330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548">
              <a:extLst>
                <a:ext uri="{FF2B5EF4-FFF2-40B4-BE49-F238E27FC236}">
                  <a16:creationId xmlns:a16="http://schemas.microsoft.com/office/drawing/2014/main" id="{288B1D2E-E100-4CF0-827E-AB7716A093B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45425" y="1507360"/>
              <a:ext cx="729674" cy="153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549">
              <a:extLst>
                <a:ext uri="{FF2B5EF4-FFF2-40B4-BE49-F238E27FC236}">
                  <a16:creationId xmlns:a16="http://schemas.microsoft.com/office/drawing/2014/main" id="{8634D8FC-CE72-4C5C-B939-6A9728C06A64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06922" y="2355727"/>
              <a:ext cx="1452375" cy="115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554">
              <a:extLst>
                <a:ext uri="{FF2B5EF4-FFF2-40B4-BE49-F238E27FC236}">
                  <a16:creationId xmlns:a16="http://schemas.microsoft.com/office/drawing/2014/main" id="{2FDCF834-72FD-47CA-B322-59C984A0887F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34233" y="2297759"/>
              <a:ext cx="1810799" cy="931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Shape 555">
              <a:extLst>
                <a:ext uri="{FF2B5EF4-FFF2-40B4-BE49-F238E27FC236}">
                  <a16:creationId xmlns:a16="http://schemas.microsoft.com/office/drawing/2014/main" id="{430B7494-AE6C-4832-8E16-24EB87B12A20}"/>
                </a:ext>
              </a:extLst>
            </p:cNvPr>
            <p:cNvGrpSpPr/>
            <p:nvPr/>
          </p:nvGrpSpPr>
          <p:grpSpPr>
            <a:xfrm>
              <a:off x="2271316" y="1323433"/>
              <a:ext cx="1254606" cy="733175"/>
              <a:chOff x="4847416" y="775370"/>
              <a:chExt cx="1672808" cy="977567"/>
            </a:xfrm>
          </p:grpSpPr>
          <p:pic>
            <p:nvPicPr>
              <p:cNvPr id="48" name="Shape 556">
                <a:extLst>
                  <a:ext uri="{FF2B5EF4-FFF2-40B4-BE49-F238E27FC236}">
                    <a16:creationId xmlns:a16="http://schemas.microsoft.com/office/drawing/2014/main" id="{6C888625-7B3D-421C-8286-414734530A8C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" name="Shape 557">
                <a:extLst>
                  <a:ext uri="{FF2B5EF4-FFF2-40B4-BE49-F238E27FC236}">
                    <a16:creationId xmlns:a16="http://schemas.microsoft.com/office/drawing/2014/main" id="{02A6E539-0BAE-4828-A81F-97A7F31659D3}"/>
                  </a:ext>
                </a:extLst>
              </p:cNvPr>
              <p:cNvSpPr txBox="1"/>
              <p:nvPr/>
            </p:nvSpPr>
            <p:spPr>
              <a:xfrm>
                <a:off x="4847425" y="1498837"/>
                <a:ext cx="16728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Mobile Apps</a:t>
                </a:r>
              </a:p>
            </p:txBody>
          </p:sp>
        </p:grpSp>
        <p:grpSp>
          <p:nvGrpSpPr>
            <p:cNvPr id="37" name="Shape 559">
              <a:extLst>
                <a:ext uri="{FF2B5EF4-FFF2-40B4-BE49-F238E27FC236}">
                  <a16:creationId xmlns:a16="http://schemas.microsoft.com/office/drawing/2014/main" id="{A5153A71-DF9E-45F8-BAF7-9F3DE4CE69C9}"/>
                </a:ext>
              </a:extLst>
            </p:cNvPr>
            <p:cNvGrpSpPr/>
            <p:nvPr/>
          </p:nvGrpSpPr>
          <p:grpSpPr>
            <a:xfrm>
              <a:off x="5464570" y="3944760"/>
              <a:ext cx="823325" cy="387899"/>
              <a:chOff x="6959275" y="4292475"/>
              <a:chExt cx="997500" cy="517199"/>
            </a:xfrm>
          </p:grpSpPr>
          <p:sp>
            <p:nvSpPr>
              <p:cNvPr id="46" name="Shape 560">
                <a:extLst>
                  <a:ext uri="{FF2B5EF4-FFF2-40B4-BE49-F238E27FC236}">
                    <a16:creationId xmlns:a16="http://schemas.microsoft.com/office/drawing/2014/main" id="{C482109B-34B1-4B04-A08C-A15D5ACD906D}"/>
                  </a:ext>
                </a:extLst>
              </p:cNvPr>
              <p:cNvSpPr/>
              <p:nvPr/>
            </p:nvSpPr>
            <p:spPr>
              <a:xfrm>
                <a:off x="6959275" y="4292475"/>
                <a:ext cx="9975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47" name="Shape 561">
                <a:extLst>
                  <a:ext uri="{FF2B5EF4-FFF2-40B4-BE49-F238E27FC236}">
                    <a16:creationId xmlns:a16="http://schemas.microsoft.com/office/drawing/2014/main" id="{F2DD5AAC-58F8-4AC8-B688-3F46BC8DB76C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241649" y="4357728"/>
                <a:ext cx="317999" cy="356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" name="Shape 562">
              <a:extLst>
                <a:ext uri="{FF2B5EF4-FFF2-40B4-BE49-F238E27FC236}">
                  <a16:creationId xmlns:a16="http://schemas.microsoft.com/office/drawing/2014/main" id="{D1292C4C-EE25-407C-B08E-A7603C1F46C9}"/>
                </a:ext>
              </a:extLst>
            </p:cNvPr>
            <p:cNvSpPr/>
            <p:nvPr/>
          </p:nvSpPr>
          <p:spPr>
            <a:xfrm>
              <a:off x="4547913" y="4397276"/>
              <a:ext cx="1739983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39" name="Shape 563">
              <a:extLst>
                <a:ext uri="{FF2B5EF4-FFF2-40B4-BE49-F238E27FC236}">
                  <a16:creationId xmlns:a16="http://schemas.microsoft.com/office/drawing/2014/main" id="{81B104AE-701E-4CAF-BCC9-31DC66BF7B05}"/>
                </a:ext>
              </a:extLst>
            </p:cNvPr>
            <p:cNvSpPr txBox="1"/>
            <p:nvPr/>
          </p:nvSpPr>
          <p:spPr>
            <a:xfrm>
              <a:off x="4510888" y="4403716"/>
              <a:ext cx="1810799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b="1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Your 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sy</a:t>
              </a:r>
              <a:r>
                <a:rPr lang="en-CA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tem here.</a:t>
              </a:r>
            </a:p>
          </p:txBody>
        </p:sp>
        <p:grpSp>
          <p:nvGrpSpPr>
            <p:cNvPr id="40" name="Shape 564">
              <a:extLst>
                <a:ext uri="{FF2B5EF4-FFF2-40B4-BE49-F238E27FC236}">
                  <a16:creationId xmlns:a16="http://schemas.microsoft.com/office/drawing/2014/main" id="{0A3DD46C-47A4-47E7-B87C-065E86D63A13}"/>
                </a:ext>
              </a:extLst>
            </p:cNvPr>
            <p:cNvGrpSpPr/>
            <p:nvPr/>
          </p:nvGrpSpPr>
          <p:grpSpPr>
            <a:xfrm>
              <a:off x="3750040" y="1344467"/>
              <a:ext cx="773549" cy="764099"/>
              <a:chOff x="3419446" y="863940"/>
              <a:chExt cx="1031399" cy="1018799"/>
            </a:xfrm>
          </p:grpSpPr>
          <p:pic>
            <p:nvPicPr>
              <p:cNvPr id="44" name="Shape 565">
                <a:extLst>
                  <a:ext uri="{FF2B5EF4-FFF2-40B4-BE49-F238E27FC236}">
                    <a16:creationId xmlns:a16="http://schemas.microsoft.com/office/drawing/2014/main" id="{6404E401-EB85-4C10-BA81-8F7B27611AD2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 l="-252" t="45344" r="75702" b="6287"/>
              <a:stretch/>
            </p:blipFill>
            <p:spPr>
              <a:xfrm rot="1769092">
                <a:off x="3698932" y="1078508"/>
                <a:ext cx="434584" cy="573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Shape 566">
                <a:extLst>
                  <a:ext uri="{FF2B5EF4-FFF2-40B4-BE49-F238E27FC236}">
                    <a16:creationId xmlns:a16="http://schemas.microsoft.com/office/drawing/2014/main" id="{B6A040E8-9ACE-4A84-AEAF-50B1798AAD37}"/>
                  </a:ext>
                </a:extLst>
              </p:cNvPr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 rot="1461535">
                <a:off x="3642385" y="911767"/>
                <a:ext cx="585523" cy="9231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Shape 562">
              <a:extLst>
                <a:ext uri="{FF2B5EF4-FFF2-40B4-BE49-F238E27FC236}">
                  <a16:creationId xmlns:a16="http://schemas.microsoft.com/office/drawing/2014/main" id="{9280F991-A6F8-47BC-B927-74E69F2B888E}"/>
                </a:ext>
              </a:extLst>
            </p:cNvPr>
            <p:cNvSpPr/>
            <p:nvPr/>
          </p:nvSpPr>
          <p:spPr>
            <a:xfrm>
              <a:off x="1834403" y="4414585"/>
              <a:ext cx="1169775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42" name="Picture 8" descr="Image result for epic healthcare logo">
              <a:extLst>
                <a:ext uri="{FF2B5EF4-FFF2-40B4-BE49-F238E27FC236}">
                  <a16:creationId xmlns:a16="http://schemas.microsoft.com/office/drawing/2014/main" id="{ABCB2A8C-8C95-4AEE-8A9F-5EE1E4C76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826" y="4482871"/>
              <a:ext cx="1047579" cy="24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Image result for allscripts logo">
              <a:extLst>
                <a:ext uri="{FF2B5EF4-FFF2-40B4-BE49-F238E27FC236}">
                  <a16:creationId xmlns:a16="http://schemas.microsoft.com/office/drawing/2014/main" id="{A6DE1313-DAC5-4B4E-ADE7-3DD2DB5EE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103" y="4493134"/>
              <a:ext cx="919880" cy="198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BA7C18-9919-4C54-B6F6-CD768CA056B1}"/>
              </a:ext>
            </a:extLst>
          </p:cNvPr>
          <p:cNvSpPr txBox="1"/>
          <p:nvPr/>
        </p:nvSpPr>
        <p:spPr>
          <a:xfrm>
            <a:off x="6536957" y="3772385"/>
            <a:ext cx="237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hlinkClick r:id="rId20"/>
              </a:rPr>
              <a:t>https://apps.smarthealthit.org</a:t>
            </a:r>
            <a:endParaRPr lang="en-CA" sz="1200" dirty="0"/>
          </a:p>
          <a:p>
            <a:r>
              <a:rPr lang="en-CA" sz="1200" dirty="0">
                <a:hlinkClick r:id="rId21"/>
              </a:rPr>
              <a:t>http://examples.smarthealthit.org/cardiac-risk-app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5469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B06A-6EE7-4E10-9344-C3DD58E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CDS Hooks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4CECD-1D23-45B1-BEA8-39D935A72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2037-A67D-49BA-85C1-4BC437B05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2" descr="patient-view hook launch sequence">
            <a:extLst>
              <a:ext uri="{FF2B5EF4-FFF2-40B4-BE49-F238E27FC236}">
                <a16:creationId xmlns:a16="http://schemas.microsoft.com/office/drawing/2014/main" id="{AE9072D2-BB11-4718-9B45-54E73E2B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0280"/>
            <a:ext cx="6438422" cy="35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47445-EE15-44E2-934D-BAD23BA2389C}"/>
              </a:ext>
            </a:extLst>
          </p:cNvPr>
          <p:cNvSpPr txBox="1"/>
          <p:nvPr/>
        </p:nvSpPr>
        <p:spPr>
          <a:xfrm>
            <a:off x="4728447" y="597142"/>
            <a:ext cx="329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https://sandbox.cds-hooks.org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613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4053-AA93-45A4-945B-55AB3CF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16C6-180A-4A74-AC33-3D03F3B43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http://hl7.org/fhir/resourcelist.html</a:t>
            </a:r>
            <a:endParaRPr lang="en-CA" dirty="0"/>
          </a:p>
          <a:p>
            <a:pPr lvl="2"/>
            <a:r>
              <a:rPr lang="en-CA" dirty="0"/>
              <a:t>Tabs</a:t>
            </a:r>
          </a:p>
          <a:p>
            <a:pPr lvl="1"/>
            <a:r>
              <a:rPr lang="en-CA" dirty="0">
                <a:hlinkClick r:id="rId5"/>
              </a:rPr>
              <a:t>http://hl7.org/fhir/versions.html#maturity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http://hl7.org/fhir/search.cfm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http://hl7.org/fhir/observation.html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E66EA-037C-45D4-9418-2F9C35FD1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045B-8DE1-4207-885A-876FC93D1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161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FAF8-CA1B-4D49-9EE7-71608D9F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Understanding the spec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F7F3-ECF2-4436-80C6-FC76B9472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http://hl7.org/fhir/observation.html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2" indent="-285750">
              <a:buFont typeface="Arial" panose="020B0604020202020204" pitchFamily="34" charset="0"/>
              <a:buChar char="–"/>
            </a:pPr>
            <a:r>
              <a:rPr lang="en-CA" dirty="0"/>
              <a:t>tabs</a:t>
            </a:r>
            <a:endParaRPr lang="en-CA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1"/>
            <a:r>
              <a:rPr lang="en-CA" dirty="0">
                <a:hlinkClick r:id="rId4"/>
              </a:rPr>
              <a:t>http://hl7.org/fhir/formats.html#table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http://hl7.org/fhir/domainresource.html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http://hl7.org/fhir/resource.html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http://hl7.org/fhir/datatypes.html#Identifier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E2A35-A124-418E-A3FA-C3D2AD08D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3C4F2-F181-481F-B980-E29BB3966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070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CF62-1B89-4E51-9D43-30BFBA82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 &amp;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1B82F-782E-467E-8892-2408EB1CB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http://chat.fhir.org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https://confluence.hl7.org/display/FHIR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http://hl7.org/fhir-issues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DA3F5-50BA-4EB0-9820-162E64110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3CC75-38D0-40B0-8487-F440B29A4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854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B4C5-2A02-4244-88AF-FC2453B7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6539673" cy="779921"/>
          </a:xfrm>
        </p:spPr>
        <p:txBody>
          <a:bodyPr/>
          <a:lstStyle/>
          <a:p>
            <a:r>
              <a:rPr lang="en-CA" dirty="0"/>
              <a:t>Extension considerations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523C-DCCF-47CE-86BD-E33E85B77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CA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C894E2-9223-412B-B0F2-2E46503EB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400" dirty="0"/>
              <a:t>80% rule</a:t>
            </a:r>
          </a:p>
          <a:p>
            <a:r>
              <a:rPr lang="en-CA" sz="2400" dirty="0"/>
              <a:t>How to understand?</a:t>
            </a:r>
          </a:p>
          <a:p>
            <a:r>
              <a:rPr lang="en-CA" sz="2400" dirty="0"/>
              <a:t>If unrecognized</a:t>
            </a:r>
          </a:p>
          <a:p>
            <a:r>
              <a:rPr lang="en-CA" sz="2400" dirty="0"/>
              <a:t>Re-using</a:t>
            </a:r>
          </a:p>
          <a:p>
            <a:r>
              <a:rPr lang="en-CA" sz="2400" dirty="0"/>
              <a:t>When &amp; where to expose</a:t>
            </a:r>
            <a:endParaRPr lang="en-CA" sz="2000" dirty="0"/>
          </a:p>
          <a:p>
            <a:r>
              <a:rPr lang="en-CA" sz="2400" dirty="0"/>
              <a:t>Registering</a:t>
            </a:r>
          </a:p>
          <a:p>
            <a:pPr lvl="1"/>
            <a:endParaRPr lang="en-CA" sz="2000" dirty="0"/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6BAA4-4B77-4B05-8349-E43B95093D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254" y="1527047"/>
            <a:ext cx="3988617" cy="2519269"/>
          </a:xfrm>
        </p:spPr>
        <p:txBody>
          <a:bodyPr/>
          <a:lstStyle/>
          <a:p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r>
              <a:rPr lang="en-CA" sz="2000" dirty="0">
                <a:hlinkClick r:id="rId4"/>
              </a:rPr>
              <a:t>http://hl7.org/fhir/extensibility.html</a:t>
            </a:r>
            <a:endParaRPr lang="en-CA" sz="2000" dirty="0">
              <a:effectLst/>
            </a:endParaRPr>
          </a:p>
          <a:p>
            <a:r>
              <a:rPr lang="en-CA" sz="2000" dirty="0">
                <a:hlinkClick r:id="rId5"/>
              </a:rPr>
              <a:t>http://registry.fhir.org</a:t>
            </a:r>
            <a:endParaRPr lang="en-CA" sz="2000" dirty="0"/>
          </a:p>
          <a:p>
            <a:r>
              <a:rPr lang="en-CA" sz="2000" dirty="0">
                <a:hlinkClick r:id="rId6"/>
              </a:rPr>
              <a:t>https://simplifier.net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6E4F8-B3ED-43A6-9925-174F387E8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3044-EC03-4CFB-BFBC-8022D9E4F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195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1410-1005-47E8-A69F-6E65839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Identifiers &amp; 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FAB9C-005B-49A5-95D7-77670F541A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8123-CD89-4E3B-B33D-D16E943AD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518E9-F4AA-494E-9C3A-486F72A7A08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lvl="1"/>
            <a:r>
              <a:rPr lang="en-CA" sz="2000" dirty="0">
                <a:hlinkClick r:id="rId4"/>
              </a:rPr>
              <a:t>http://hl7.org/fhir/Patient</a:t>
            </a:r>
            <a:endParaRPr lang="en-CA" sz="2000" dirty="0"/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5"/>
              </a:rPr>
              <a:t>http://hl7.org/fhir/datatypes.html#Identifier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6"/>
              </a:rPr>
              <a:t>https://simplifier.net/CanadianURIRegistry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7"/>
              </a:rPr>
              <a:t>https://fhir.simplifier.net/CanadianURIRegistry/NamingSystem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8"/>
              </a:rPr>
              <a:t>http://hl7.org/fhir/references.html#Reference</a:t>
            </a:r>
            <a:endParaRPr lang="en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04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BA4A-9544-4ABB-B8DA-B962E248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Modifier extension &amp; element 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411EF-2525-47EB-8433-89AC1C31B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FC210-7569-476C-98D0-FCC00C10C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959F2-3B12-4AD7-9372-9E17F07B2C8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Identifying</a:t>
            </a:r>
          </a:p>
          <a:p>
            <a:r>
              <a:rPr lang="en-CA" sz="2400" dirty="0"/>
              <a:t>How to handle?</a:t>
            </a:r>
          </a:p>
          <a:p>
            <a:r>
              <a:rPr lang="en-CA" sz="2400" dirty="0"/>
              <a:t>When to use?</a:t>
            </a:r>
          </a:p>
        </p:txBody>
      </p:sp>
    </p:spTree>
    <p:extLst>
      <p:ext uri="{BB962C8B-B14F-4D97-AF65-F5344CB8AC3E}">
        <p14:creationId xmlns:p14="http://schemas.microsoft.com/office/powerpoint/2010/main" val="32820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 Consulting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20+ years (v2, v3, CDA, etc.)</a:t>
            </a:r>
          </a:p>
          <a:p>
            <a:pPr lvl="1"/>
            <a:r>
              <a:rPr lang="en-US" dirty="0">
                <a:hlinkClick r:id="rId3"/>
              </a:rPr>
              <a:t>lloyd@dogwoodhealthconsulting.com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A842-1967-42B3-A4AB-3E53290C2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D72D-2519-4966-87D4-F5CF386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a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F438-FAAC-42C7-9F49-44DA20C46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CADE5-7C57-45D9-9A69-A2E24DF89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94B4AC-7305-4439-BE9D-01B124C78F6F}"/>
              </a:ext>
            </a:extLst>
          </p:cNvPr>
          <p:cNvSpPr/>
          <p:nvPr/>
        </p:nvSpPr>
        <p:spPr bwMode="auto">
          <a:xfrm>
            <a:off x="1657350" y="1371600"/>
            <a:ext cx="5886450" cy="3257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53992-C3F6-403A-80BD-B46DDCAC6718}"/>
              </a:ext>
            </a:extLst>
          </p:cNvPr>
          <p:cNvSpPr/>
          <p:nvPr/>
        </p:nvSpPr>
        <p:spPr bwMode="auto">
          <a:xfrm>
            <a:off x="3371850" y="1371600"/>
            <a:ext cx="2171700" cy="628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HTTP</a:t>
            </a:r>
            <a:r>
              <a:rPr lang="en-US" sz="1200" b="1">
                <a:solidFill>
                  <a:schemeClr val="bg1"/>
                </a:solidFill>
                <a:latin typeface="Arial" charset="0"/>
              </a:rPr>
              <a:t> / REST interface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010C925-DA8B-4EA1-BF0A-161EA6B1AF20}"/>
              </a:ext>
            </a:extLst>
          </p:cNvPr>
          <p:cNvSpPr/>
          <p:nvPr/>
        </p:nvSpPr>
        <p:spPr bwMode="auto">
          <a:xfrm>
            <a:off x="5257800" y="1371600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Encoding/decoding, param validation, syntax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18F2B-B6BC-4060-9279-7CEC28812877}"/>
              </a:ext>
            </a:extLst>
          </p:cNvPr>
          <p:cNvSpPr/>
          <p:nvPr/>
        </p:nvSpPr>
        <p:spPr bwMode="auto">
          <a:xfrm>
            <a:off x="3600450" y="240030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Fhir Service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D62B814E-39E6-4BC0-8FDE-7BB9AD159280}"/>
              </a:ext>
            </a:extLst>
          </p:cNvPr>
          <p:cNvSpPr/>
          <p:nvPr/>
        </p:nvSpPr>
        <p:spPr bwMode="auto">
          <a:xfrm>
            <a:off x="4286250" y="1885950"/>
            <a:ext cx="400050" cy="6858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50A3B-C88F-48F6-A279-3EDD17ECE5C6}"/>
              </a:ext>
            </a:extLst>
          </p:cNvPr>
          <p:cNvSpPr/>
          <p:nvPr/>
        </p:nvSpPr>
        <p:spPr bwMode="auto">
          <a:xfrm>
            <a:off x="19431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Indexer / Search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D82B2-739C-4DA1-B551-9362D77021A5}"/>
              </a:ext>
            </a:extLst>
          </p:cNvPr>
          <p:cNvSpPr/>
          <p:nvPr/>
        </p:nvSpPr>
        <p:spPr bwMode="auto">
          <a:xfrm>
            <a:off x="51435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Storage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Left-Up Arrow 11">
            <a:extLst>
              <a:ext uri="{FF2B5EF4-FFF2-40B4-BE49-F238E27FC236}">
                <a16:creationId xmlns:a16="http://schemas.microsoft.com/office/drawing/2014/main" id="{1A66520F-BF56-4A9C-8E6F-3924A036B272}"/>
              </a:ext>
            </a:extLst>
          </p:cNvPr>
          <p:cNvSpPr/>
          <p:nvPr/>
        </p:nvSpPr>
        <p:spPr bwMode="auto">
          <a:xfrm rot="10800000">
            <a:off x="2743201" y="2686050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8D84CD08-6AFB-4B62-BF0B-9E604D848D16}"/>
              </a:ext>
            </a:extLst>
          </p:cNvPr>
          <p:cNvSpPr/>
          <p:nvPr/>
        </p:nvSpPr>
        <p:spPr bwMode="auto">
          <a:xfrm rot="16200000">
            <a:off x="5172075" y="2714625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8C1C059-F5A4-4B0B-BEE8-19320A43F819}"/>
              </a:ext>
            </a:extLst>
          </p:cNvPr>
          <p:cNvSpPr/>
          <p:nvPr/>
        </p:nvSpPr>
        <p:spPr bwMode="auto">
          <a:xfrm>
            <a:off x="1771650" y="1857375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Implement service operations as described in spec</a:t>
            </a:r>
          </a:p>
        </p:txBody>
      </p:sp>
    </p:spTree>
    <p:extLst>
      <p:ext uri="{BB962C8B-B14F-4D97-AF65-F5344CB8AC3E}">
        <p14:creationId xmlns:p14="http://schemas.microsoft.com/office/powerpoint/2010/main" val="3551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8596-EE9E-4BC1-9B21-94B163C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wire to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D619-C005-4704-97F0-362CCCAB0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8FFDB-B895-4396-8548-134B8FDF9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BE7CA-E9DF-4A4C-A931-6115C98F0923}"/>
              </a:ext>
            </a:extLst>
          </p:cNvPr>
          <p:cNvGrpSpPr/>
          <p:nvPr/>
        </p:nvGrpSpPr>
        <p:grpSpPr>
          <a:xfrm>
            <a:off x="1392239" y="1053194"/>
            <a:ext cx="6216417" cy="3581772"/>
            <a:chOff x="1392239" y="1314451"/>
            <a:chExt cx="6216417" cy="3581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87B485-0842-4E6E-9CE9-E885A9BEDA0C}"/>
                </a:ext>
              </a:extLst>
            </p:cNvPr>
            <p:cNvSpPr/>
            <p:nvPr/>
          </p:nvSpPr>
          <p:spPr bwMode="auto">
            <a:xfrm>
              <a:off x="3086100" y="131445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31652B-B2F0-4DB8-8B8F-8705807859BD}"/>
                </a:ext>
              </a:extLst>
            </p:cNvPr>
            <p:cNvSpPr/>
            <p:nvPr/>
          </p:nvSpPr>
          <p:spPr bwMode="auto">
            <a:xfrm>
              <a:off x="6229350" y="137160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Can 3">
              <a:extLst>
                <a:ext uri="{FF2B5EF4-FFF2-40B4-BE49-F238E27FC236}">
                  <a16:creationId xmlns:a16="http://schemas.microsoft.com/office/drawing/2014/main" id="{BD63224E-643B-483B-B5B4-9AC3FD509FA4}"/>
                </a:ext>
              </a:extLst>
            </p:cNvPr>
            <p:cNvSpPr/>
            <p:nvPr/>
          </p:nvSpPr>
          <p:spPr>
            <a:xfrm>
              <a:off x="1402482" y="4171950"/>
              <a:ext cx="1340718" cy="58999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D08DAE-BCA3-4BFD-94B4-993E85DBF53D}"/>
                </a:ext>
              </a:extLst>
            </p:cNvPr>
            <p:cNvSpPr/>
            <p:nvPr/>
          </p:nvSpPr>
          <p:spPr>
            <a:xfrm>
              <a:off x="1392239" y="2914650"/>
              <a:ext cx="1314450" cy="863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dk1"/>
                  </a:solidFill>
                </a:rPr>
                <a:t>Fhir Service</a:t>
              </a:r>
            </a:p>
          </p:txBody>
        </p:sp>
        <p:sp>
          <p:nvSpPr>
            <p:cNvPr id="10" name="Round Diagonal Corner Rectangle 8">
              <a:extLst>
                <a:ext uri="{FF2B5EF4-FFF2-40B4-BE49-F238E27FC236}">
                  <a16:creationId xmlns:a16="http://schemas.microsoft.com/office/drawing/2014/main" id="{CA334EC8-0AC4-4772-8A56-2F70378DA62D}"/>
                </a:ext>
              </a:extLst>
            </p:cNvPr>
            <p:cNvSpPr/>
            <p:nvPr/>
          </p:nvSpPr>
          <p:spPr>
            <a:xfrm>
              <a:off x="1421346" y="1371601"/>
              <a:ext cx="1470188" cy="36592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REST interface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9BAC1A-A407-40AB-9153-195E3FEA0833}"/>
                </a:ext>
              </a:extLst>
            </p:cNvPr>
            <p:cNvGrpSpPr/>
            <p:nvPr/>
          </p:nvGrpSpPr>
          <p:grpSpPr>
            <a:xfrm>
              <a:off x="3086099" y="1410254"/>
              <a:ext cx="1303375" cy="3401263"/>
              <a:chOff x="2926422" y="1828800"/>
              <a:chExt cx="1737835" cy="45350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1EB8D4-B1D0-4B34-8BFC-0047DDE17D8A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8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BB3DC-57C1-4FFE-97F0-95C456847AFC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3F4960-1E15-447C-84F2-FB55EC4C469E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5992B7-F4EE-4136-B70E-69291E72B3FD}"/>
                  </a:ext>
                </a:extLst>
              </p:cNvPr>
              <p:cNvSpPr txBox="1"/>
              <p:nvPr/>
            </p:nvSpPr>
            <p:spPr>
              <a:xfrm>
                <a:off x="3240578" y="5181600"/>
                <a:ext cx="122726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O-R Map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63EC8D-C68A-48F7-A02C-4BA136A8122A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B078D4C-99DA-4044-AE3D-2CE7CBCBBF52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B81CE-AEB9-4148-B0A0-AE24A226C75A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F592041-E80F-4837-9CDC-F096C3D7C346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5FCC772-DFE8-4D62-B099-81FB28956A3C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861A77-0104-4B53-B186-B9E04B8C988F}"/>
                </a:ext>
              </a:extLst>
            </p:cNvPr>
            <p:cNvGrpSpPr/>
            <p:nvPr/>
          </p:nvGrpSpPr>
          <p:grpSpPr>
            <a:xfrm>
              <a:off x="4743447" y="1389633"/>
              <a:ext cx="1303375" cy="3506590"/>
              <a:chOff x="4526622" y="1828800"/>
              <a:chExt cx="1737834" cy="467545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F76C736-8A16-4A83-8310-6C2BCB4C9C4E}"/>
                  </a:ext>
                </a:extLst>
              </p:cNvPr>
              <p:cNvGrpSpPr/>
              <p:nvPr/>
            </p:nvGrpSpPr>
            <p:grpSpPr>
              <a:xfrm>
                <a:off x="4526622" y="1828800"/>
                <a:ext cx="1737834" cy="4057435"/>
                <a:chOff x="2926422" y="1828800"/>
                <a:chExt cx="1737834" cy="405743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395EA5-AFE8-42D0-9D6A-D78CAC937257}"/>
                    </a:ext>
                  </a:extLst>
                </p:cNvPr>
                <p:cNvSpPr txBox="1"/>
                <p:nvPr/>
              </p:nvSpPr>
              <p:spPr>
                <a:xfrm>
                  <a:off x="3124201" y="1828800"/>
                  <a:ext cx="1468779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JSON/XML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4B17F0-1425-42AF-9CF0-69BB32D16B63}"/>
                    </a:ext>
                  </a:extLst>
                </p:cNvPr>
                <p:cNvSpPr txBox="1"/>
                <p:nvPr/>
              </p:nvSpPr>
              <p:spPr>
                <a:xfrm>
                  <a:off x="2926422" y="4267199"/>
                  <a:ext cx="167639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POCO/POJO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FF99988-C5BB-4220-9E1E-15D04D7B336C}"/>
                    </a:ext>
                  </a:extLst>
                </p:cNvPr>
                <p:cNvSpPr txBox="1"/>
                <p:nvPr/>
              </p:nvSpPr>
              <p:spPr>
                <a:xfrm>
                  <a:off x="3203777" y="5181601"/>
                  <a:ext cx="1216572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Serialize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3B22E3-9069-4CAA-A54B-9128D3959A99}"/>
                    </a:ext>
                  </a:extLst>
                </p:cNvPr>
                <p:cNvSpPr txBox="1"/>
                <p:nvPr/>
              </p:nvSpPr>
              <p:spPr>
                <a:xfrm>
                  <a:off x="3048001" y="3048001"/>
                  <a:ext cx="1616255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FHIR Parser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DB9A7BF-CCE1-46E0-BCDF-66080B14BB8C}"/>
                    </a:ext>
                  </a:extLst>
                </p:cNvPr>
                <p:cNvCxnSpPr/>
                <p:nvPr/>
              </p:nvCxnSpPr>
              <p:spPr>
                <a:xfrm>
                  <a:off x="3733800" y="2438400"/>
                  <a:ext cx="0" cy="5401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3CC168E-5AFD-4DE1-8F58-0550598D4FFA}"/>
                    </a:ext>
                  </a:extLst>
                </p:cNvPr>
                <p:cNvCxnSpPr/>
                <p:nvPr/>
              </p:nvCxnSpPr>
              <p:spPr>
                <a:xfrm>
                  <a:off x="3733800" y="3480487"/>
                  <a:ext cx="0" cy="7867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6D8801D-D036-4A17-B6AC-950D0631EEB5}"/>
                    </a:ext>
                  </a:extLst>
                </p:cNvPr>
                <p:cNvCxnSpPr/>
                <p:nvPr/>
              </p:nvCxnSpPr>
              <p:spPr>
                <a:xfrm>
                  <a:off x="3733800" y="4712144"/>
                  <a:ext cx="0" cy="3932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155E1F3-740B-423D-91FC-20452910E76E}"/>
                    </a:ext>
                  </a:extLst>
                </p:cNvPr>
                <p:cNvCxnSpPr/>
                <p:nvPr/>
              </p:nvCxnSpPr>
              <p:spPr>
                <a:xfrm>
                  <a:off x="3744074" y="5616136"/>
                  <a:ext cx="0" cy="2700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99534-9A16-4FF1-9042-629C5DD49019}"/>
                  </a:ext>
                </a:extLst>
              </p:cNvPr>
              <p:cNvSpPr txBox="1"/>
              <p:nvPr/>
            </p:nvSpPr>
            <p:spPr>
              <a:xfrm>
                <a:off x="4628125" y="5806626"/>
                <a:ext cx="1466641" cy="69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NoSql</a:t>
                </a:r>
                <a:br>
                  <a:rPr lang="en-US" sz="1400" b="1"/>
                </a:br>
                <a:r>
                  <a:rPr lang="en-US" sz="1400" b="1"/>
                  <a:t>(Xml/Json)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F524BA-7EAF-451E-99F1-923E52164C14}"/>
                </a:ext>
              </a:extLst>
            </p:cNvPr>
            <p:cNvGrpSpPr/>
            <p:nvPr/>
          </p:nvGrpSpPr>
          <p:grpSpPr>
            <a:xfrm>
              <a:off x="6286502" y="1371600"/>
              <a:ext cx="1303375" cy="3401263"/>
              <a:chOff x="2926422" y="1828800"/>
              <a:chExt cx="1737833" cy="453501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B897C-E19E-4033-B6A1-A747A5C9C496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7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5A6B97-7894-4E4E-898E-24D9B46BD138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594B0-76B6-4EAF-B876-D28536113F47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DF262-FAFE-428B-B03F-3B5B2220F6A1}"/>
                  </a:ext>
                </a:extLst>
              </p:cNvPr>
              <p:cNvSpPr txBox="1"/>
              <p:nvPr/>
            </p:nvSpPr>
            <p:spPr>
              <a:xfrm>
                <a:off x="3231222" y="5181600"/>
                <a:ext cx="121657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Serialize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3890F-79A9-4C8F-8189-631F7824AE0D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4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78B74A1-3C97-4A40-BA7B-38A9833B65F1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55AC-CEC6-4BF9-A370-9CE3944A9599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F58D3A1-2335-45DA-98B2-40907216DC44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7FAF8DD-0BE5-46A3-B2D8-D6FF9C6E07EE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645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41B7-32C2-410F-A280-4C154480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Persistence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9107E-D7A3-4BC3-B4C9-AEEBA64E7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http://hl7.org/fhir/downloads.html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https://hapifhir.io/hapi-fhir/docs/server_jpa/architecture.html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https://hapifhir.io/hapi-fhir/docs/server_plain/server_types.html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.NET</a:t>
            </a:r>
          </a:p>
          <a:p>
            <a:pPr lvl="1"/>
            <a:r>
              <a:rPr lang="en-CA" dirty="0">
                <a:hlinkClick r:id="rId6"/>
              </a:rPr>
              <a:t>http://docs.simplifier.net/vonk/configuration/db_mongo.html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http://docs.simplifier.net/vonk/facade/facade.html</a:t>
            </a:r>
            <a:endParaRPr lang="en-CA" dirty="0"/>
          </a:p>
          <a:p>
            <a:pPr lvl="0"/>
            <a:r>
              <a:rPr lang="en-CA" sz="2000" dirty="0">
                <a:hlinkClick r:id="rId8"/>
              </a:rPr>
              <a:t>https://chat.fhir.org/#narrow/stream/179289-storage-for.20FHIR</a:t>
            </a:r>
            <a:endParaRPr lang="en-CA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4CABB-F926-421D-81D3-6E44C533D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4F5F7-F924-4A35-877F-60DA12553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414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71DB-4016-4D7A-B456-FD3F1530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don’t have to do it yourself…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3FD4C-1E8F-4D5A-A5F3-7D1EAE7A7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6091-4B27-40E9-957A-DC198F78F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2050" name="Picture 2" descr="HealthShare Health Connect">
            <a:extLst>
              <a:ext uri="{FF2B5EF4-FFF2-40B4-BE49-F238E27FC236}">
                <a16:creationId xmlns:a16="http://schemas.microsoft.com/office/drawing/2014/main" id="{CAC10718-088E-4A88-A78A-6724C36D9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3" b="33601"/>
          <a:stretch/>
        </p:blipFill>
        <p:spPr bwMode="auto">
          <a:xfrm>
            <a:off x="2893099" y="1109667"/>
            <a:ext cx="2143125" cy="7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nge Healthcare Clinical Network Solutions">
            <a:extLst>
              <a:ext uri="{FF2B5EF4-FFF2-40B4-BE49-F238E27FC236}">
                <a16:creationId xmlns:a16="http://schemas.microsoft.com/office/drawing/2014/main" id="{358EE049-1698-406E-8FB1-39D5B952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09" y="3946544"/>
            <a:ext cx="20955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epoint Integration Engine">
            <a:extLst>
              <a:ext uri="{FF2B5EF4-FFF2-40B4-BE49-F238E27FC236}">
                <a16:creationId xmlns:a16="http://schemas.microsoft.com/office/drawing/2014/main" id="{8CD52335-5AAB-4060-9C9A-6AB757E8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094525"/>
            <a:ext cx="2190750" cy="5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Qvera">
            <a:extLst>
              <a:ext uri="{FF2B5EF4-FFF2-40B4-BE49-F238E27FC236}">
                <a16:creationId xmlns:a16="http://schemas.microsoft.com/office/drawing/2014/main" id="{3DADA3EE-43B6-487F-A8E9-B3C05395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00" y="3313179"/>
            <a:ext cx="1533522" cy="79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1upHealth">
            <a:extLst>
              <a:ext uri="{FF2B5EF4-FFF2-40B4-BE49-F238E27FC236}">
                <a16:creationId xmlns:a16="http://schemas.microsoft.com/office/drawing/2014/main" id="{341DFD14-77EA-416A-8E24-39FF1EFD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13" y="2973162"/>
            <a:ext cx="1533522" cy="15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Azure and QbD - Quality by Design">
            <a:extLst>
              <a:ext uri="{FF2B5EF4-FFF2-40B4-BE49-F238E27FC236}">
                <a16:creationId xmlns:a16="http://schemas.microsoft.com/office/drawing/2014/main" id="{2B0914A7-9EE1-43ED-AD41-8538AD57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6" y="3053364"/>
            <a:ext cx="22288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Google Cloud Monitoring Integration Partner | Zenoss">
            <a:extLst>
              <a:ext uri="{FF2B5EF4-FFF2-40B4-BE49-F238E27FC236}">
                <a16:creationId xmlns:a16="http://schemas.microsoft.com/office/drawing/2014/main" id="{182EB718-04CF-45C7-87A4-B2E12DEC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45" y="2094525"/>
            <a:ext cx="2716453" cy="12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logo">
            <a:extLst>
              <a:ext uri="{FF2B5EF4-FFF2-40B4-BE49-F238E27FC236}">
                <a16:creationId xmlns:a16="http://schemas.microsoft.com/office/drawing/2014/main" id="{B4C7FBB4-C9DA-4FCB-BA14-3ACF4CD8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00" y="1764589"/>
            <a:ext cx="14192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7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F72B-A96B-4342-B4F3-EBB5D7F8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legacy to FHIR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9DC7F-B36A-4DEF-A494-390F1A0AD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.NET</a:t>
            </a:r>
          </a:p>
          <a:p>
            <a:pPr lvl="1"/>
            <a:r>
              <a:rPr lang="en-CA" dirty="0">
                <a:hlinkClick r:id="rId3"/>
              </a:rPr>
              <a:t>http://docs.simplifier.net/vonk/facade/facadestart.html</a:t>
            </a:r>
            <a:r>
              <a:rPr lang="en-CA" dirty="0"/>
              <a:t> </a:t>
            </a:r>
          </a:p>
          <a:p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https://dzone.com/articles/fhir-code-in-10min</a:t>
            </a:r>
            <a:endParaRPr lang="en-CA" dirty="0"/>
          </a:p>
          <a:p>
            <a:r>
              <a:rPr lang="en-CA" dirty="0"/>
              <a:t>Node</a:t>
            </a:r>
          </a:p>
          <a:p>
            <a:pPr lvl="1"/>
            <a:r>
              <a:rPr lang="en-CA" dirty="0">
                <a:hlinkClick r:id="rId5"/>
              </a:rPr>
              <a:t>https://github.com/Asymmetrik/fhir-facade-starter</a:t>
            </a:r>
            <a:endParaRPr lang="en-CA" dirty="0"/>
          </a:p>
          <a:p>
            <a:r>
              <a:rPr lang="en-CA" dirty="0"/>
              <a:t>Integration Engine</a:t>
            </a:r>
          </a:p>
          <a:p>
            <a:pPr lvl="1"/>
            <a:r>
              <a:rPr lang="en-CA" dirty="0">
                <a:hlinkClick r:id="rId6"/>
              </a:rPr>
              <a:t>https://medium.com/@awatson1978/hl7-v2-to-fhir-interface-mapping-f83c6ecf6bee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B8101-A123-4E16-90CA-B3781B911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3256C-8A33-4D9C-A595-6A64644E6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81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95BD-D0F7-4DF7-8C2D-C3E2BD60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E3F6-4BC7-4205-8374-6468643329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4"/>
              </a:rPr>
              <a:t>https://fhir.epic.com/Specifications?api=883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5"/>
              </a:rPr>
              <a:t>http://hl7.org/fhir/documentation.html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6"/>
              </a:rPr>
              <a:t>http://hl7.org/fhir/versioning.html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http://hl7.org/fhir/patient-version-maps.html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EFFA4-4F04-43A7-A29C-336B324A2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53A18-572A-404B-AE85-9EA7D0449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15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90A5-744F-40A8-A10E-682A60DF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&amp; Privacy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1A27-7D45-4E02-94E3-5CC40EBA5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4"/>
              </a:rPr>
              <a:t>http://hl7.org/fhir/secpriv-module.html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https://healthcaresecprivacy.blogspot.com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7809-35C2-4C9E-B4B6-6FB3FACB3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57549-525B-4C46-BB2C-23FD23649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83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6AD-2585-4AC7-8A1C-763B6FAF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Implementation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6351-0C11-4699-906C-38ADCBF42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8078-E27F-4EF2-BA64-BC10E7275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84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20D6-8079-4FA0-88C6-2E27ADC4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–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A325-A7E7-4608-8702-BCD36DEE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Using the IG</a:t>
            </a:r>
            <a:r>
              <a:rPr lang="en-CA" baseline="0" dirty="0"/>
              <a:t> registry</a:t>
            </a:r>
          </a:p>
          <a:p>
            <a:r>
              <a:rPr lang="en-CA" dirty="0"/>
              <a:t>Uses of profiles</a:t>
            </a:r>
            <a:endParaRPr lang="en-CA" baseline="0" dirty="0"/>
          </a:p>
          <a:p>
            <a:r>
              <a:rPr lang="en-CA" baseline="0" dirty="0"/>
              <a:t>How to read a profile</a:t>
            </a:r>
          </a:p>
          <a:p>
            <a:r>
              <a:rPr lang="en-CA" baseline="0" dirty="0"/>
              <a:t>Must support</a:t>
            </a:r>
          </a:p>
          <a:p>
            <a:r>
              <a:rPr lang="en-CA" baseline="0" dirty="0"/>
              <a:t>Vocabulary bindings</a:t>
            </a:r>
          </a:p>
          <a:p>
            <a:r>
              <a:rPr lang="en-CA" baseline="0" dirty="0"/>
              <a:t>Capability Statements</a:t>
            </a:r>
          </a:p>
          <a:p>
            <a:r>
              <a:rPr lang="en-CA" dirty="0"/>
              <a:t>Profiles in instances</a:t>
            </a:r>
            <a:endParaRPr lang="en-CA" baseline="0" dirty="0"/>
          </a:p>
          <a:p>
            <a:r>
              <a:rPr lang="en-CA" baseline="0" dirty="0"/>
              <a:t>Search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A1035-63BF-4DCE-8D84-58F736A34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5660F-0ED9-42C7-AFBB-730ACC58E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440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4EDF-E694-413F-9346-DE0E79A7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US-Core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D234-D166-4D1A-B0EE-556739F97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985" y="986149"/>
            <a:ext cx="8228877" cy="3467077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/>
              <a:t>Link path</a:t>
            </a:r>
          </a:p>
          <a:p>
            <a:pPr lvl="1"/>
            <a:r>
              <a:rPr lang="en-CA" sz="1600" dirty="0">
                <a:hlinkClick r:id="rId3"/>
              </a:rPr>
              <a:t>http://build.fhir.org/ig/HL7/US-Core</a:t>
            </a:r>
            <a:endParaRPr lang="en-CA" sz="1600" dirty="0"/>
          </a:p>
          <a:p>
            <a:pPr lvl="1"/>
            <a:r>
              <a:rPr lang="en-CA" sz="1600" dirty="0">
                <a:hlinkClick r:id="rId4"/>
              </a:rPr>
              <a:t>http://build.fhir.org/ig/HL7/US-Core/profiles-and-extensions.html</a:t>
            </a:r>
            <a:endParaRPr lang="en-CA" sz="1600" dirty="0"/>
          </a:p>
          <a:p>
            <a:pPr lvl="1"/>
            <a:r>
              <a:rPr lang="en-CA" sz="1600" dirty="0">
                <a:hlinkClick r:id="rId5"/>
              </a:rPr>
              <a:t>http://build.fhir.org/ig/HL7/US-Core/StructureDefinition-us-core-diagnosticreport-lab.html</a:t>
            </a:r>
            <a:endParaRPr lang="en-CA" sz="1600" dirty="0"/>
          </a:p>
          <a:p>
            <a:pPr lvl="1"/>
            <a:r>
              <a:rPr lang="en-CA" sz="1600" dirty="0">
                <a:hlinkClick r:id="rId6"/>
              </a:rPr>
              <a:t>http://hl7.org/fhir/R4/terminologies.html#extensible</a:t>
            </a:r>
            <a:endParaRPr lang="en-CA" sz="1600" dirty="0"/>
          </a:p>
          <a:p>
            <a:pPr lvl="1"/>
            <a:r>
              <a:rPr lang="en-CA" sz="1600" dirty="0">
                <a:hlinkClick r:id="rId7"/>
              </a:rPr>
              <a:t>http://build.fhir.org/ig/HL7/US-Core/CapabilityStatement-us-core-server.html</a:t>
            </a:r>
            <a:endParaRPr lang="en-CA" sz="1600" dirty="0"/>
          </a:p>
          <a:p>
            <a:pPr lvl="1"/>
            <a:r>
              <a:rPr lang="en-CA" sz="1600" dirty="0">
                <a:hlinkClick r:id="rId8"/>
              </a:rPr>
              <a:t>http://build.fhir.org/ig/HL7/US-Core/SearchParameter-us-core-allergyintolerance-clinical-status.html</a:t>
            </a:r>
            <a:endParaRPr lang="en-CA" sz="1600" dirty="0"/>
          </a:p>
          <a:p>
            <a:pPr lvl="1"/>
            <a:r>
              <a:rPr lang="en-CA" sz="1600" dirty="0">
                <a:hlinkClick r:id="rId9"/>
              </a:rPr>
              <a:t>https://fhir.epic.com/interconnect-fhir-oauth/api/FHIR/R4/metadata</a:t>
            </a:r>
            <a:endParaRPr lang="en-CA" sz="1600" dirty="0"/>
          </a:p>
          <a:p>
            <a:pPr lvl="1"/>
            <a:r>
              <a:rPr lang="en-CA" sz="1600" dirty="0">
                <a:hlinkClick r:id="rId10"/>
              </a:rPr>
              <a:t>http://build.fhir.org/ig/FHIR/fhir-tools-ig/StructureDefinition-obligation.html</a:t>
            </a:r>
            <a:endParaRPr lang="en-CA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9F79B-DE03-4398-9B07-24CB8CB00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72B4C-7F8E-4723-9BAC-E5C533FB6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7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40-41E0-4506-ACF9-1E6C096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CFB9-FE85-4E39-9166-A06B75377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3"/>
              </a:rPr>
              <a:t>https://github.com/FHIR/documents/raw/master/presentations/2023-02%20Webinars/2023-02%20Applied%20FHIR%20for%20Designers.pptx</a:t>
            </a:r>
            <a:endParaRPr lang="en-CA" dirty="0"/>
          </a:p>
          <a:p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4"/>
              </a:rPr>
              <a:t>Creative Commons Attribution 3.0 </a:t>
            </a:r>
            <a:r>
              <a:rPr lang="en-CA" dirty="0" err="1">
                <a:hlinkClick r:id="rId4"/>
              </a:rPr>
              <a:t>Unported</a:t>
            </a:r>
            <a:r>
              <a:rPr lang="en-CA" dirty="0">
                <a:hlinkClick r:id="rId4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57C0-A854-496B-B3D6-7D0866AD1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E133-1E68-41EA-8BB0-C1B6C3A8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Picture 5" descr="Creative Commons Licence">
            <a:extLst>
              <a:ext uri="{FF2B5EF4-FFF2-40B4-BE49-F238E27FC236}">
                <a16:creationId xmlns:a16="http://schemas.microsoft.com/office/drawing/2014/main" id="{7A5EF91D-53F5-496C-A64B-14BDB446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00" y="368011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66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18EF-22F6-4E6D-B53D-FB509F83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FHIR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8F82F-0361-4ECF-8E2C-FFCEEEA89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You don’t need profiles to interoperate with FHIR</a:t>
            </a:r>
          </a:p>
          <a:p>
            <a:pPr lvl="1"/>
            <a:r>
              <a:rPr lang="en-US" dirty="0"/>
              <a:t>Resources are “discrete” enough that mechanism to populate most elements is clear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Populate/consume all elements you know, use HL7 or country-standard extensions for extras</a:t>
            </a:r>
          </a:p>
          <a:p>
            <a:pPr lvl="1"/>
            <a:r>
              <a:rPr lang="en-US" dirty="0"/>
              <a:t>Map to/from “recommended” terminologies as much as possible, populate </a:t>
            </a:r>
            <a:r>
              <a:rPr lang="en-US" dirty="0" err="1"/>
              <a:t>CodeableConcept.text</a:t>
            </a:r>
            <a:endParaRPr lang="en-US" dirty="0"/>
          </a:p>
          <a:p>
            <a:pPr lvl="1"/>
            <a:r>
              <a:rPr lang="en-US" dirty="0"/>
              <a:t>Expose capabilities in CapabilityStatement resource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06246-7F51-4AB8-9483-5C283413F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8028-BCC5-40BE-8728-13B06B81B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76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2E3-D2FE-42C7-8EB9-84D494E1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EB21B-01FD-4F52-8E4B-738AF05FF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D4C46-3FD4-4C51-AB61-D986BB245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5150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26F6-7D1A-44F2-BA31-5C93BB4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 -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15B66-3AB0-4BED-8942-9BC8793CE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Validation approaches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trade-offs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in FHIR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authoring tools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Types of value sets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Code translation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operations vs. REST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A581B-5C92-4F86-A3B1-C8B222D8E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C0D7B-A255-4A21-A178-227CB9FA8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2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D7EB-6CC5-4B04-A21B-CD72FE0D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23C28-46CE-41EA-B847-2D1129925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http://build.fhir.org/ig/HL7/US-Core/downloads.html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http://hl7.org/fhir/downloads.html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http://hl7.org/fhir/validation.html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E1C77-4EC5-401C-9D1B-1DCAE2D368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A98C5-ABB6-46B1-8F66-42C9D6BA29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370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358" y="38496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 System”</a:t>
            </a:r>
            <a:endParaRPr lang="nl-NL" dirty="0"/>
          </a:p>
        </p:txBody>
      </p:sp>
      <p:pic>
        <p:nvPicPr>
          <p:cNvPr id="19" name="Picture 4" descr="http://dictionaryonline4u.com/wp-content/uploads/2011/11/merriam-webster_diction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7792" l="2000" r="97667">
                        <a14:foregroundMark x1="77333" y1="6843" x2="84667" y2="6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0" y="1102345"/>
            <a:ext cx="1583184" cy="239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r>
              <a:rPr lang="en-US" dirty="0"/>
              <a:t> vs. </a:t>
            </a:r>
            <a:r>
              <a:rPr lang="en-US" dirty="0" err="1"/>
              <a:t>ValueSet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93C0B-A27A-483E-A405-B2F9EEC90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2023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96B05-CD69-4722-B0AD-EC859DE3E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3100" y="1156351"/>
            <a:ext cx="2334935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“Dante’s deadly sins”</a:t>
            </a:r>
          </a:p>
          <a:p>
            <a:endParaRPr lang="en-US" dirty="0"/>
          </a:p>
          <a:p>
            <a:pPr algn="ctr"/>
            <a:r>
              <a:rPr lang="en-US" dirty="0"/>
              <a:t>Pride</a:t>
            </a:r>
          </a:p>
          <a:p>
            <a:pPr algn="ctr"/>
            <a:r>
              <a:rPr lang="en-US" dirty="0"/>
              <a:t>Envy</a:t>
            </a:r>
          </a:p>
          <a:p>
            <a:pPr algn="ctr"/>
            <a:r>
              <a:rPr lang="en-US" dirty="0"/>
              <a:t>Wrath</a:t>
            </a:r>
          </a:p>
          <a:p>
            <a:pPr algn="ctr"/>
            <a:r>
              <a:rPr lang="en-US" dirty="0"/>
              <a:t>Sloth</a:t>
            </a:r>
          </a:p>
          <a:p>
            <a:pPr algn="ctr"/>
            <a:r>
              <a:rPr lang="en-US" dirty="0"/>
              <a:t>Avarice</a:t>
            </a:r>
          </a:p>
          <a:p>
            <a:pPr algn="ctr"/>
            <a:r>
              <a:rPr lang="en-US" dirty="0"/>
              <a:t>Gluttony</a:t>
            </a:r>
          </a:p>
          <a:p>
            <a:pPr algn="ctr"/>
            <a:r>
              <a:rPr lang="en-US" dirty="0"/>
              <a:t>Lust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7104" y="3849681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ValueSet</a:t>
            </a:r>
            <a:r>
              <a:rPr lang="en-US" dirty="0"/>
              <a:t>”</a:t>
            </a:r>
            <a:endParaRPr lang="nl-NL" dirty="0"/>
          </a:p>
        </p:txBody>
      </p:sp>
      <p:sp>
        <p:nvSpPr>
          <p:cNvPr id="10" name="Left Arrow 9"/>
          <p:cNvSpPr/>
          <p:nvPr/>
        </p:nvSpPr>
        <p:spPr bwMode="auto">
          <a:xfrm>
            <a:off x="2879616" y="1858428"/>
            <a:ext cx="2149521" cy="59406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</a:rPr>
              <a:t>Takes </a:t>
            </a:r>
            <a:r>
              <a:rPr lang="en-US" sz="1400" i="1" dirty="0">
                <a:solidFill>
                  <a:schemeClr val="tx1"/>
                </a:solidFill>
                <a:latin typeface="Arial" charset="0"/>
              </a:rPr>
              <a:t>concepts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from…</a:t>
            </a:r>
            <a:endParaRPr lang="nl-NL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900063" y="3202073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An enumeration of terms</a:t>
            </a:r>
            <a:endParaRPr lang="nl-NL" sz="1400" dirty="0"/>
          </a:p>
        </p:txBody>
      </p:sp>
      <p:sp>
        <p:nvSpPr>
          <p:cNvPr id="13" name="Oval Callout 12"/>
          <p:cNvSpPr/>
          <p:nvPr/>
        </p:nvSpPr>
        <p:spPr bwMode="auto">
          <a:xfrm>
            <a:off x="1869726" y="2967082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Definition of terms</a:t>
            </a:r>
            <a:endParaRPr lang="nl-N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105" y="413839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SNOMED-CT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4920204" y="411971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“Childhood diseases”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8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cases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3A81-B664-4363-B4CD-97944AC76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2023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F8EEF7-368E-47C2-B530-59036BB24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5706" y="1011957"/>
            <a:ext cx="6655948" cy="1634524"/>
            <a:chOff x="1043608" y="1835261"/>
            <a:chExt cx="8874597" cy="2179365"/>
          </a:xfrm>
        </p:grpSpPr>
        <p:sp>
          <p:nvSpPr>
            <p:cNvPr id="6" name="TextBox 5"/>
            <p:cNvSpPr txBox="1"/>
            <p:nvPr/>
          </p:nvSpPr>
          <p:spPr>
            <a:xfrm>
              <a:off x="5796136" y="2213212"/>
              <a:ext cx="4122069" cy="16004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“All words under B”</a:t>
              </a:r>
            </a:p>
            <a:p>
              <a:endParaRPr lang="en-US" dirty="0"/>
            </a:p>
            <a:p>
              <a:r>
                <a:rPr lang="en-US" dirty="0"/>
                <a:t>“All words in the</a:t>
              </a:r>
            </a:p>
            <a:p>
              <a:r>
                <a:rPr lang="en-US" dirty="0"/>
                <a:t>Merriam-Webster dictionary”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2771800" y="2348880"/>
              <a:ext cx="2736304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200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5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35261"/>
              <a:ext cx="1443288" cy="217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Callout 2"/>
          <p:cNvSpPr/>
          <p:nvPr/>
        </p:nvSpPr>
        <p:spPr bwMode="auto">
          <a:xfrm>
            <a:off x="5274078" y="492761"/>
            <a:ext cx="1812522" cy="694646"/>
          </a:xfrm>
          <a:prstGeom prst="wedgeEllipse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No need to write them all down!</a:t>
            </a:r>
            <a:endParaRPr lang="nl-NL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12809" y="2562065"/>
            <a:ext cx="5910549" cy="1813394"/>
            <a:chOff x="1026412" y="3902073"/>
            <a:chExt cx="7880731" cy="2417857"/>
          </a:xfrm>
        </p:grpSpPr>
        <p:sp>
          <p:nvSpPr>
            <p:cNvPr id="17" name="Left Arrow 16"/>
            <p:cNvSpPr/>
            <p:nvPr/>
          </p:nvSpPr>
          <p:spPr bwMode="auto">
            <a:xfrm rot="1366384">
              <a:off x="2386693" y="3902073"/>
              <a:ext cx="3770062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26412" y="3980830"/>
              <a:ext cx="7880731" cy="2339100"/>
              <a:chOff x="1026412" y="3980830"/>
              <a:chExt cx="7880731" cy="2339100"/>
            </a:xfrm>
          </p:grpSpPr>
          <p:pic>
            <p:nvPicPr>
              <p:cNvPr id="2050" name="Picture 2" descr="http://2.bp.blogspot.com/_V1vSHPcC8Qs/TVWcV4mvRFI/AAAAAAAAECY/KqdNR6Y-0UU/s1600/Essential%2BAmerican%2BSlang%2BDiction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412" y="4221088"/>
                <a:ext cx="1477679" cy="197023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Left Arrow 17"/>
              <p:cNvSpPr/>
              <p:nvPr/>
            </p:nvSpPr>
            <p:spPr bwMode="auto">
              <a:xfrm rot="21138384">
                <a:off x="2707702" y="4926317"/>
                <a:ext cx="3383412" cy="792088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Takes concepts from…</a:t>
                </a:r>
                <a:endParaRPr lang="nl-NL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89759" y="3980830"/>
                <a:ext cx="2617384" cy="23391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“Words for ‘nerd’”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Bookworm</a:t>
                </a:r>
              </a:p>
              <a:p>
                <a:pPr algn="ctr"/>
                <a:r>
                  <a:rPr lang="en-US" dirty="0"/>
                  <a:t>Geek</a:t>
                </a:r>
              </a:p>
              <a:p>
                <a:pPr algn="ctr"/>
                <a:r>
                  <a:rPr lang="en-US" dirty="0"/>
                  <a:t>Grind</a:t>
                </a:r>
              </a:p>
              <a:p>
                <a:pPr algn="ctr"/>
                <a:r>
                  <a:rPr lang="en-US" dirty="0"/>
                  <a:t>Dork (slang)</a:t>
                </a:r>
              </a:p>
            </p:txBody>
          </p:sp>
        </p:grpSp>
      </p:grpSp>
      <p:sp>
        <p:nvSpPr>
          <p:cNvPr id="22" name="Oval Callout 21"/>
          <p:cNvSpPr/>
          <p:nvPr/>
        </p:nvSpPr>
        <p:spPr bwMode="auto">
          <a:xfrm>
            <a:off x="3600450" y="3968920"/>
            <a:ext cx="2000250" cy="678700"/>
          </a:xfrm>
          <a:prstGeom prst="wedgeEllipseCallout">
            <a:avLst>
              <a:gd name="adj1" fmla="val -45304"/>
              <a:gd name="adj2" fmla="val -5651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Can take concepts from multiple coding systems!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413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3CDE-902E-4729-ADDF-4DD1DB4A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BB76D-C03D-4852-ADBE-E4E3EE004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http://hl7.org/fhir/terminology-module.html</a:t>
            </a:r>
          </a:p>
          <a:p>
            <a:pPr lvl="1"/>
            <a:r>
              <a:rPr lang="en-CA" dirty="0">
                <a:hlinkClick r:id="rId3"/>
              </a:rPr>
              <a:t>http://hl7.org/fhir/terminologies-conceptmaps.html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http://hl7.org/fhir/conceptmap-operation-translate.html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http://build.fhir.org/exchanging.html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D1CCD-7BD4-4CFD-9369-8D65C1C77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99D8-658B-42FA-92FB-7A07C6E74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03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7EAC-2D16-4483-A676-EB480E7D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International Patient Summary</a:t>
            </a:r>
            <a:br>
              <a:rPr lang="en-CA" dirty="0"/>
            </a:br>
            <a:r>
              <a:rPr lang="en-CA" dirty="0"/>
              <a:t>(IPS)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1A4E0-FF54-495D-B57B-FD6BDA2B9F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B6B0C-5078-4316-9BEB-618D776DC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0383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A62FFA-57AC-41BD-93F7-B20E91A3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IPS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7737B0-EC96-4586-B3B8-7AC51169B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Resolution in Bundles</a:t>
            </a:r>
          </a:p>
          <a:p>
            <a:r>
              <a:rPr lang="en-CA" dirty="0"/>
              <a:t>No conduction across references</a:t>
            </a: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Documents</a:t>
            </a:r>
            <a:endParaRPr lang="en-CA" sz="2400" dirty="0">
              <a:effectLst/>
            </a:endParaRPr>
          </a:p>
          <a:p>
            <a:pPr rtl="0" eaLnBrk="1" fontAlgn="base" latinLnBrk="0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Narrative</a:t>
            </a:r>
          </a:p>
          <a:p>
            <a:pPr rtl="0" eaLnBrk="1" fontAlgn="base" latinLnBrk="0" hangingPunct="1"/>
            <a:r>
              <a:rPr lang="en-CA" dirty="0"/>
              <a:t>Signatures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F6AFB-E2FC-48D3-9174-1A4FEF7C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69AB-32D3-4F24-BC3B-9B6EC8595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0467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2C6C-396A-4D41-A07D-E23F07E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International</a:t>
            </a:r>
            <a:r>
              <a:rPr lang="en-CA" baseline="0" dirty="0"/>
              <a:t> Patient Summary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AE6BC-FCC4-44DB-A47D-08F6D5A96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http://hl7.org/fhir/uv/ips/STU1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http://hl7.org/fhir/uv/ips/STU1/StructureDefinition-Composition-uv-ips.html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http://hl7.org/fhir/uv/ips/STU1/Bundle-IPS-examples-Bundle-01.html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http://hl7.org/fhir/documents.html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F0A58-5DAC-40FC-B954-58F950131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BB10-2775-4939-A4B4-2D1587D5F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412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24A-B047-4324-96B5-2307475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EC1A7-C1ED-4BF9-A9EE-CE298C17B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8B9AE-1443-42EA-947C-5360D7014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F31083-3C4C-421C-8348-A0FD456C25C4}"/>
              </a:ext>
            </a:extLst>
          </p:cNvPr>
          <p:cNvGrpSpPr/>
          <p:nvPr/>
        </p:nvGrpSpPr>
        <p:grpSpPr>
          <a:xfrm>
            <a:off x="1714500" y="1048727"/>
            <a:ext cx="5538888" cy="3693319"/>
            <a:chOff x="1714500" y="1275607"/>
            <a:chExt cx="5538888" cy="3693319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E1A38A4F-C460-49A1-B3F2-5BB37E19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5086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822BEE-BE70-4C68-AE33-3D1D16C9A5C9}"/>
                </a:ext>
              </a:extLst>
            </p:cNvPr>
            <p:cNvSpPr txBox="1"/>
            <p:nvPr/>
          </p:nvSpPr>
          <p:spPr>
            <a:xfrm>
              <a:off x="1714500" y="1275607"/>
              <a:ext cx="2628900" cy="9751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>
                  <a:effectLst/>
                </a:rPr>
                <a:t>Composition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988ED4-43BD-40AC-A292-915EB17E8C1D}"/>
                </a:ext>
              </a:extLst>
            </p:cNvPr>
            <p:cNvSpPr txBox="1"/>
            <p:nvPr/>
          </p:nvSpPr>
          <p:spPr>
            <a:xfrm>
              <a:off x="1776822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992148C-1EAA-4817-84CC-93BD2FBF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546" y="3074789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BF2F5064-16D2-4A62-BF54-4985534BD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2564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Condition Resource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9D6B58D-B81A-4B2E-A809-53F62A21A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3657600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List Resource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8E8849E-CBAF-4364-AFE9-101FD63BCE40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235774" y="2901033"/>
              <a:ext cx="1707375" cy="292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81F96-1B60-445C-BD5A-D0816A2CD023}"/>
                </a:ext>
              </a:extLst>
            </p:cNvPr>
            <p:cNvSpPr txBox="1"/>
            <p:nvPr/>
          </p:nvSpPr>
          <p:spPr>
            <a:xfrm>
              <a:off x="4972051" y="1275607"/>
              <a:ext cx="1801134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/>
                <a:t>Composition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&lt;List/&gt;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&lt;Condition/&gt;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1427C30E-7E4B-4455-B4A0-4C579812A9C3}"/>
                </a:ext>
              </a:extLst>
            </p:cNvPr>
            <p:cNvSpPr/>
            <p:nvPr/>
          </p:nvSpPr>
          <p:spPr bwMode="auto">
            <a:xfrm rot="648904">
              <a:off x="6581051" y="1862198"/>
              <a:ext cx="144171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1C818FE9-03F9-4020-A67A-E80D64E3DADA}"/>
                </a:ext>
              </a:extLst>
            </p:cNvPr>
            <p:cNvSpPr/>
            <p:nvPr/>
          </p:nvSpPr>
          <p:spPr bwMode="auto">
            <a:xfrm rot="658787">
              <a:off x="6342493" y="1885011"/>
              <a:ext cx="910895" cy="1901326"/>
            </a:xfrm>
            <a:custGeom>
              <a:avLst/>
              <a:gdLst>
                <a:gd name="connsiteX0" fmla="*/ 391886 w 1691641"/>
                <a:gd name="connsiteY0" fmla="*/ 0 h 2449286"/>
                <a:gd name="connsiteX1" fmla="*/ 1687286 w 1691641"/>
                <a:gd name="connsiteY1" fmla="*/ 1153886 h 2449286"/>
                <a:gd name="connsiteX2" fmla="*/ 0 w 1691641"/>
                <a:gd name="connsiteY2" fmla="*/ 2449286 h 244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1" h="2449286">
                  <a:moveTo>
                    <a:pt x="391886" y="0"/>
                  </a:moveTo>
                  <a:cubicBezTo>
                    <a:pt x="1072243" y="372836"/>
                    <a:pt x="1752600" y="745672"/>
                    <a:pt x="1687286" y="1153886"/>
                  </a:cubicBezTo>
                  <a:cubicBezTo>
                    <a:pt x="1621972" y="1562100"/>
                    <a:pt x="266700" y="2237015"/>
                    <a:pt x="0" y="2449286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704799-2AD9-49B1-92FA-B34C9399CA30}"/>
                </a:ext>
              </a:extLst>
            </p:cNvPr>
            <p:cNvCxnSpPr/>
            <p:nvPr/>
          </p:nvCxnSpPr>
          <p:spPr bwMode="auto">
            <a:xfrm>
              <a:off x="3005826" y="2184797"/>
              <a:ext cx="0" cy="323850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A057C1-977F-4888-A47E-1F5180191E2F}"/>
                </a:ext>
              </a:extLst>
            </p:cNvPr>
            <p:cNvCxnSpPr/>
            <p:nvPr/>
          </p:nvCxnSpPr>
          <p:spPr bwMode="auto">
            <a:xfrm>
              <a:off x="2514600" y="2914651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8B32B5E6-C1A6-4695-88D7-E8FE62332F9C}"/>
                </a:ext>
              </a:extLst>
            </p:cNvPr>
            <p:cNvSpPr/>
            <p:nvPr/>
          </p:nvSpPr>
          <p:spPr bwMode="auto">
            <a:xfrm rot="17992763">
              <a:off x="5939149" y="3707698"/>
              <a:ext cx="388589" cy="637817"/>
            </a:xfrm>
            <a:custGeom>
              <a:avLst/>
              <a:gdLst>
                <a:gd name="connsiteX0" fmla="*/ 446314 w 515556"/>
                <a:gd name="connsiteY0" fmla="*/ 0 h 816429"/>
                <a:gd name="connsiteX1" fmla="*/ 478971 w 515556"/>
                <a:gd name="connsiteY1" fmla="*/ 598715 h 816429"/>
                <a:gd name="connsiteX2" fmla="*/ 0 w 515556"/>
                <a:gd name="connsiteY2" fmla="*/ 816429 h 8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56" h="816429">
                  <a:moveTo>
                    <a:pt x="446314" y="0"/>
                  </a:moveTo>
                  <a:cubicBezTo>
                    <a:pt x="499835" y="231321"/>
                    <a:pt x="553357" y="462643"/>
                    <a:pt x="478971" y="598715"/>
                  </a:cubicBezTo>
                  <a:cubicBezTo>
                    <a:pt x="404585" y="734787"/>
                    <a:pt x="52614" y="792843"/>
                    <a:pt x="0" y="816429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8CD08-4AAE-4979-A4EC-A06745B98579}"/>
                </a:ext>
              </a:extLst>
            </p:cNvPr>
            <p:cNvSpPr txBox="1"/>
            <p:nvPr/>
          </p:nvSpPr>
          <p:spPr>
            <a:xfrm>
              <a:off x="2661354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pPr algn="ctr"/>
              <a:r>
                <a:rPr lang="en-US" sz="1350" dirty="0"/>
                <a:t>Attester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681E0C-1E7D-4B5A-A911-AA8B9CAA327F}"/>
                </a:ext>
              </a:extLst>
            </p:cNvPr>
            <p:cNvSpPr txBox="1"/>
            <p:nvPr/>
          </p:nvSpPr>
          <p:spPr>
            <a:xfrm>
              <a:off x="1776822" y="1503649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Metadata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BAB1A1-0A60-43F3-932D-1A4C9AC06AF8}"/>
                </a:ext>
              </a:extLst>
            </p:cNvPr>
            <p:cNvCxnSpPr/>
            <p:nvPr/>
          </p:nvCxnSpPr>
          <p:spPr bwMode="auto">
            <a:xfrm>
              <a:off x="2514600" y="4095072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C80CE71F-86A6-4041-AF42-238A3A836D79}"/>
                </a:ext>
              </a:extLst>
            </p:cNvPr>
            <p:cNvSpPr/>
            <p:nvPr/>
          </p:nvSpPr>
          <p:spPr bwMode="auto">
            <a:xfrm rot="1822276">
              <a:off x="6266420" y="2562645"/>
              <a:ext cx="258471" cy="57745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0F0FB4-8183-4CA5-B2A1-A740E5275047}"/>
                </a:ext>
              </a:extLst>
            </p:cNvPr>
            <p:cNvSpPr txBox="1"/>
            <p:nvPr/>
          </p:nvSpPr>
          <p:spPr>
            <a:xfrm>
              <a:off x="3545886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161EA1-1721-41B2-BDA0-5E92987BE6E6}"/>
                </a:ext>
              </a:extLst>
            </p:cNvPr>
            <p:cNvSpPr txBox="1"/>
            <p:nvPr/>
          </p:nvSpPr>
          <p:spPr>
            <a:xfrm>
              <a:off x="2681790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cxnSp>
          <p:nvCxnSpPr>
            <p:cNvPr id="25" name="Elbow Connector 36">
              <a:extLst>
                <a:ext uri="{FF2B5EF4-FFF2-40B4-BE49-F238E27FC236}">
                  <a16:creationId xmlns:a16="http://schemas.microsoft.com/office/drawing/2014/main" id="{CE27E0B0-D9F5-4335-999A-7F57B30A4CA8}"/>
                </a:ext>
              </a:extLst>
            </p:cNvPr>
            <p:cNvCxnSpPr>
              <a:stCxn id="23" idx="2"/>
              <a:endCxn id="8" idx="0"/>
            </p:cNvCxnSpPr>
            <p:nvPr/>
          </p:nvCxnSpPr>
          <p:spPr bwMode="auto">
            <a:xfrm rot="5400000">
              <a:off x="2891806" y="964146"/>
              <a:ext cx="282049" cy="176906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Elbow Connector 37">
              <a:extLst>
                <a:ext uri="{FF2B5EF4-FFF2-40B4-BE49-F238E27FC236}">
                  <a16:creationId xmlns:a16="http://schemas.microsoft.com/office/drawing/2014/main" id="{73F28C76-4C56-40B8-8CA6-BE392F82F5AA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 bwMode="auto">
            <a:xfrm rot="5400000">
              <a:off x="3344290" y="1416630"/>
              <a:ext cx="282049" cy="864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54567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2E36-B651-4D03-883C-49996BB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Documents?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1F-EA19-4D49-B805-E864C1F51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Focus is on persistence</a:t>
            </a:r>
          </a:p>
          <a:p>
            <a:pPr lvl="1"/>
            <a:r>
              <a:rPr lang="en-US" dirty="0"/>
              <a:t>Data is ‘static’, managed by 1 person</a:t>
            </a:r>
          </a:p>
          <a:p>
            <a:pPr lvl="0"/>
            <a:r>
              <a:rPr lang="en-US" dirty="0"/>
              <a:t>No workflow involved</a:t>
            </a:r>
          </a:p>
          <a:p>
            <a:pPr lvl="1"/>
            <a:r>
              <a:rPr lang="en-US" dirty="0"/>
              <a:t>other than post/retrieve document</a:t>
            </a:r>
          </a:p>
          <a:p>
            <a:pPr lvl="0"/>
            <a:r>
              <a:rPr lang="en-US" dirty="0"/>
              <a:t>Need tight rules over authenticated content</a:t>
            </a:r>
          </a:p>
          <a:p>
            <a:pPr lvl="0"/>
            <a:r>
              <a:rPr lang="en-US" dirty="0"/>
              <a:t>Want to communicate multiple resources with control over how data is presented</a:t>
            </a:r>
          </a:p>
          <a:p>
            <a:pPr lvl="0"/>
            <a:r>
              <a:rPr lang="en-US" dirty="0"/>
              <a:t>Data spans multiple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C34B8-8200-417F-BE68-B43A44F484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2F29-2B6D-4A0B-B7B2-3696ACE5E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0FD189-320A-4489-8821-A84ADBC093C9}"/>
              </a:ext>
            </a:extLst>
          </p:cNvPr>
          <p:cNvGraphicFramePr/>
          <p:nvPr/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576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71EC-3CBE-4FAC-958F-2C021034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9BF1-7EDA-495B-8C55-2C7EF1D42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When should there be narrative?</a:t>
            </a:r>
          </a:p>
          <a:p>
            <a:pPr lvl="0"/>
            <a:r>
              <a:rPr lang="en-US" dirty="0"/>
              <a:t>Generated or manual?</a:t>
            </a:r>
          </a:p>
          <a:p>
            <a:r>
              <a:rPr lang="en-US" dirty="0"/>
              <a:t>What to include?</a:t>
            </a:r>
          </a:p>
          <a:p>
            <a:pPr lvl="1"/>
            <a:r>
              <a:rPr lang="en-US" i="1" dirty="0"/>
              <a:t>all content needed for a human to understand the essential clinical and business information otherwise encoded within the resource</a:t>
            </a:r>
          </a:p>
          <a:p>
            <a:pPr lvl="0"/>
            <a:r>
              <a:rPr lang="en-US" i="0" dirty="0"/>
              <a:t>When to display?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698AD-0A0B-47F6-81BB-C38CB5DCE1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566DB-01A0-4605-8473-87AD79673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889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830-C063-49B0-8B87-CFAE2B4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5917-1862-4E34-8DB7-575F8299E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"signature"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"system"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"urn:iso-astm:E1762-95:2013"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"code"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"1.2.840.10065.1.12.1.1"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"display"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"Author's Signature"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"when"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"2016-05-26T00:41:10-04:00"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"who"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"reference"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"Patient/72"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fhir+xml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"dGhpcyBibG9iIGlzIHNuaXBwZWQ="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</a:t>
            </a:r>
            <a:endParaRPr lang="en-US" sz="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5DCF-108B-4EB8-A1E0-A19795041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15BE-25A0-4612-91D7-D38CB3D71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9361D-C0D8-453F-BB7B-DA08C73D4921}"/>
              </a:ext>
            </a:extLst>
          </p:cNvPr>
          <p:cNvSpPr txBox="1"/>
          <p:nvPr/>
        </p:nvSpPr>
        <p:spPr>
          <a:xfrm>
            <a:off x="4869508" y="1067529"/>
            <a:ext cx="3526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http://build.fhir.org/composition.html</a:t>
            </a:r>
            <a:endParaRPr lang="en-CA" dirty="0"/>
          </a:p>
          <a:p>
            <a:r>
              <a:rPr lang="en-CA" dirty="0">
                <a:hlinkClick r:id="rId4"/>
              </a:rPr>
              <a:t>http://build.fhir.org/datatypes.html#signature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6494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7BF-9A23-4F5B-A0C7-E41AFE6B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err="1"/>
              <a:t>PrescribeIT</a:t>
            </a:r>
            <a:r>
              <a:rPr lang="en-CA" dirty="0"/>
              <a:t>® messaging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FF0D6-BA53-4ED6-A836-CA103C3F8F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2023 Health Level Seven ® International. Licensed under Creative Commons Attribution 4.0 International</a:t>
            </a:r>
          </a:p>
          <a:p>
            <a:r>
              <a:rPr lang="en-US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6AB66-DEDD-4A43-B13E-CED43E6F1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929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471-B1FA-4C0C-AA5A-C26C2A2F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 topics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4B10-4492-47CD-9084-95CDEA7A46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FHIR messaging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EF5C8-8A7C-472B-AB5B-4339D9A71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EDD74-8383-4806-93E9-6B3F1EED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4089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3D85-DED6-4D4B-A49A-75E2E57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F1D23-B54D-4C4A-9FD9-C98560ADD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https://specs.prescribeit.ca/R3.0/erx/erx.html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https://specs.prescribeit.ca/R3.0/erx/example-a1-401-e180.html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A64A7-88EB-49D4-A007-D475F1702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8AA4-3A86-45B3-98E2-F9CDD54B2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890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C9E-45DA-48D1-9FC1-2019202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22895-7833-4C04-A7A9-394AB4C20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6B24E-4633-4831-A121-D806AB3C9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C390B1-ECFF-492F-9FFF-1C471687720C}"/>
              </a:ext>
            </a:extLst>
          </p:cNvPr>
          <p:cNvGrpSpPr/>
          <p:nvPr/>
        </p:nvGrpSpPr>
        <p:grpSpPr>
          <a:xfrm>
            <a:off x="1714500" y="1034976"/>
            <a:ext cx="5610421" cy="3353543"/>
            <a:chOff x="1714500" y="1275607"/>
            <a:chExt cx="5610421" cy="33535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71F357-CA93-48AA-B31C-E8C0B15529D9}"/>
                </a:ext>
              </a:extLst>
            </p:cNvPr>
            <p:cNvSpPr txBox="1"/>
            <p:nvPr/>
          </p:nvSpPr>
          <p:spPr>
            <a:xfrm>
              <a:off x="4972051" y="1275607"/>
              <a:ext cx="20255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 err="1"/>
                <a:t>MessageHeader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&lt;Patient/&gt;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7D21F63E-82D0-4E47-A191-19DAE63A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3943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91150-71D4-418B-8052-2760BD77C678}"/>
                </a:ext>
              </a:extLst>
            </p:cNvPr>
            <p:cNvSpPr txBox="1"/>
            <p:nvPr/>
          </p:nvSpPr>
          <p:spPr>
            <a:xfrm>
              <a:off x="1714500" y="1371600"/>
              <a:ext cx="2114550" cy="88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 err="1">
                  <a:effectLst/>
                </a:rPr>
                <a:t>MessageHeader</a:t>
              </a:r>
              <a:r>
                <a:rPr lang="en-US" sz="1350" dirty="0">
                  <a:effectLst/>
                </a:rPr>
                <a:t> Resource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CA57CD-BD51-42DF-8ADD-360A6EFF9A53}"/>
                </a:ext>
              </a:extLst>
            </p:cNvPr>
            <p:cNvSpPr txBox="1"/>
            <p:nvPr/>
          </p:nvSpPr>
          <p:spPr>
            <a:xfrm>
              <a:off x="1943100" y="1600201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source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900509-3A69-4E37-9F92-926A0565B78A}"/>
                </a:ext>
              </a:extLst>
            </p:cNvPr>
            <p:cNvSpPr txBox="1"/>
            <p:nvPr/>
          </p:nvSpPr>
          <p:spPr>
            <a:xfrm>
              <a:off x="2800351" y="1600201"/>
              <a:ext cx="832757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destination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41D67284-E871-45D0-8507-23465CED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09" y="305633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9BABD332-5DD8-4D67-B784-C7AFB270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1421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Patient Resource</a:t>
              </a:r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20BE50C2-7AA8-4E02-8172-62AFA3AC16A1}"/>
                </a:ext>
              </a:extLst>
            </p:cNvPr>
            <p:cNvSpPr/>
            <p:nvPr/>
          </p:nvSpPr>
          <p:spPr bwMode="auto">
            <a:xfrm rot="1614527">
              <a:off x="6577675" y="1956029"/>
              <a:ext cx="279644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04EA12F-BD03-4E2E-850D-64DBE0177244}"/>
                </a:ext>
              </a:extLst>
            </p:cNvPr>
            <p:cNvSpPr/>
            <p:nvPr/>
          </p:nvSpPr>
          <p:spPr bwMode="auto">
            <a:xfrm rot="1067259">
              <a:off x="6555904" y="1956386"/>
              <a:ext cx="769017" cy="1884085"/>
            </a:xfrm>
            <a:custGeom>
              <a:avLst/>
              <a:gdLst>
                <a:gd name="connsiteX0" fmla="*/ 0 w 827994"/>
                <a:gd name="connsiteY0" fmla="*/ 0 h 1741714"/>
                <a:gd name="connsiteX1" fmla="*/ 827314 w 827994"/>
                <a:gd name="connsiteY1" fmla="*/ 1240971 h 1741714"/>
                <a:gd name="connsiteX2" fmla="*/ 141514 w 827994"/>
                <a:gd name="connsiteY2" fmla="*/ 1741714 h 174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994" h="1741714">
                  <a:moveTo>
                    <a:pt x="0" y="0"/>
                  </a:moveTo>
                  <a:cubicBezTo>
                    <a:pt x="401864" y="475342"/>
                    <a:pt x="803728" y="950685"/>
                    <a:pt x="827314" y="1240971"/>
                  </a:cubicBezTo>
                  <a:cubicBezTo>
                    <a:pt x="850900" y="1531257"/>
                    <a:pt x="254000" y="1656443"/>
                    <a:pt x="141514" y="1741714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80A9E8-D723-4467-B3EF-E83CE54908ED}"/>
                </a:ext>
              </a:extLst>
            </p:cNvPr>
            <p:cNvSpPr txBox="1"/>
            <p:nvPr/>
          </p:nvSpPr>
          <p:spPr>
            <a:xfrm>
              <a:off x="2457450" y="1928766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event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432189-6F07-402D-A63C-EA02462F2927}"/>
                </a:ext>
              </a:extLst>
            </p:cNvPr>
            <p:cNvCxnSpPr/>
            <p:nvPr/>
          </p:nvCxnSpPr>
          <p:spPr bwMode="auto">
            <a:xfrm>
              <a:off x="3429000" y="2118633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BB01D5-58E1-4DF9-AA6A-52EE56A5EFDC}"/>
                </a:ext>
              </a:extLst>
            </p:cNvPr>
            <p:cNvCxnSpPr/>
            <p:nvPr/>
          </p:nvCxnSpPr>
          <p:spPr bwMode="auto">
            <a:xfrm>
              <a:off x="3543300" y="2774244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299C15-16E0-49BA-8701-897DDAE69FFC}"/>
                </a:ext>
              </a:extLst>
            </p:cNvPr>
            <p:cNvCxnSpPr/>
            <p:nvPr/>
          </p:nvCxnSpPr>
          <p:spPr bwMode="auto">
            <a:xfrm>
              <a:off x="2343150" y="2857501"/>
              <a:ext cx="0" cy="1388680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2337F7D-F046-41A4-AC8C-0AC9B58C1862}"/>
                </a:ext>
              </a:extLst>
            </p:cNvPr>
            <p:cNvSpPr/>
            <p:nvPr/>
          </p:nvSpPr>
          <p:spPr bwMode="auto">
            <a:xfrm rot="1614527">
              <a:off x="6231351" y="2583318"/>
              <a:ext cx="342900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50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EC01-1DFA-4502-B30B-BE7E6DDE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Messaging?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75A9F-2B40-474B-BC5E-0FF836277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Request/response workflow</a:t>
            </a:r>
          </a:p>
          <a:p>
            <a:r>
              <a:rPr lang="en-US" dirty="0"/>
              <a:t>Need to drive behaviors more complex than CRUD on a single resource</a:t>
            </a:r>
          </a:p>
          <a:p>
            <a:pPr lvl="1"/>
            <a:r>
              <a:rPr lang="en-US" dirty="0"/>
              <a:t>E.g. merge, complex queries</a:t>
            </a:r>
          </a:p>
          <a:p>
            <a:r>
              <a:rPr lang="en-US" dirty="0"/>
              <a:t>Need for asynchronous/indirect exchange</a:t>
            </a:r>
          </a:p>
          <a:p>
            <a:r>
              <a:rPr lang="en-US" dirty="0"/>
              <a:t>Need to communicate information about many resources but want to minimize exchanges</a:t>
            </a:r>
          </a:p>
          <a:p>
            <a:r>
              <a:rPr lang="en-US" dirty="0"/>
              <a:t>No “identity” for many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2A2A-F2B1-4F17-9C99-90C85C8E7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724E-E04D-4D94-9233-5351A5C56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4F0ADE-68F8-42F9-A9F1-EF5D2E257703}"/>
              </a:ext>
            </a:extLst>
          </p:cNvPr>
          <p:cNvGraphicFramePr/>
          <p:nvPr/>
        </p:nvGraphicFramePr>
        <p:xfrm>
          <a:off x="5354646" y="3467836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009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34B0-D0D7-466A-9023-676239A9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</a:t>
            </a:r>
            <a:r>
              <a:rPr lang="en-CA" baseline="0" dirty="0"/>
              <a:t> Capture (SDC)</a:t>
            </a:r>
            <a:br>
              <a:rPr lang="en-CA" baseline="0" dirty="0"/>
            </a:br>
            <a:r>
              <a:rPr lang="en-CA" dirty="0"/>
              <a:t>LHC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ADAC-6F68-4AF6-9165-0C93A60426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97AF7-CC3A-4603-AB48-2E749AD93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25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8095-F83E-4066-A057-39484AD8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BCFA-CA85-4399-A5A8-E956D8C1AC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Overview &amp;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List the architectural questions to be considered</a:t>
            </a:r>
            <a:endParaRPr lang="en-CA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Show an example of a FHIR test or production system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Explore those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Answer </a:t>
            </a:r>
            <a:r>
              <a:rPr lang="en-CA" b="1" dirty="0"/>
              <a:t>your</a:t>
            </a:r>
            <a:r>
              <a:rPr lang="en-CA" dirty="0"/>
              <a:t>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Repeat and see how far we get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pPr marL="560070" lvl="1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/>
              <a:t>As hands-on as I can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63CDF-E69F-4755-B072-ADCFB9F80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3108-39DC-4D96-A152-AC10473E0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64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BFF-BB47-43DA-91D4-7C6DF2EB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F49BC-3184-4B54-8908-51E981B46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REST as a platform for SMART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QuestionnaireResponse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vs. other data</a:t>
            </a:r>
            <a:endParaRPr lang="en-CA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F2BF-1011-40B2-8060-4BBD5BF456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EDC3F-B684-4275-885D-948A98117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8914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57D7-7812-4B8D-B402-CCAB7353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&amp; LHC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9EA7-B4D6-47CD-8AFD-7FE479A77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https://lhcforms.nlm.nih.gov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https://lhcforms.nlm.nih.gov/sdc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http://build.fhir.org/ig/HL7/sdc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A053-768F-42CD-A2F5-351DA1F02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DEF27-D805-4832-A8CB-E6B6EC1B7C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9838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4278-0650-4972-B8D3-5D210CCF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Burden Reduction (CRD/DTR/PAS)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045C-4A0E-494E-AA54-344D2423B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2BED0-1F64-4A2F-957C-F6D28E6BC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983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3F11-B701-40B3-8AD8-FAD79939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19744-201C-4140-B63D-DEEFC29D3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3E217-0124-4ECF-9AA3-FDB6BBDF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B3805-90B8-4EA3-826E-2B8CBFF5C4B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CA" sz="2800" dirty="0"/>
              <a:t>Architecting complex flows</a:t>
            </a:r>
          </a:p>
          <a:p>
            <a:pPr lvl="0"/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Implementation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Guide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scope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and re-use</a:t>
            </a:r>
            <a:endParaRPr lang="en-CA" sz="2800" dirty="0">
              <a:effectLst/>
            </a:endParaRPr>
          </a:p>
          <a:p>
            <a:pPr lvl="0"/>
            <a:r>
              <a:rPr lang="en-CA" sz="2800" dirty="0"/>
              <a:t>HL7 IG publisher</a:t>
            </a:r>
          </a:p>
          <a:p>
            <a:pPr lvl="0"/>
            <a:r>
              <a:rPr lang="en-CA" sz="2800" dirty="0"/>
              <a:t>IG Templates</a:t>
            </a:r>
          </a:p>
        </p:txBody>
      </p:sp>
    </p:spTree>
    <p:extLst>
      <p:ext uri="{BB962C8B-B14F-4D97-AF65-F5344CB8AC3E}">
        <p14:creationId xmlns:p14="http://schemas.microsoft.com/office/powerpoint/2010/main" val="714837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E99-9734-4704-9578-651B4A27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 Vinci IGs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2CEE3-DAB7-47F2-A682-52454CAAB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BA70-2391-4086-83CC-E243BF12F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F4B98-B9B2-47D1-A5E8-199DB546301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http://build.fhir.org/ig/HL7/davinci-crd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http://build.fhir.org/ig/HL7/davinci-dtr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http://build.fhir.org/ig/HL7/davinci-pas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6025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4F4A-D979-469F-83C3-6D9EAC50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Bonus 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40DC-001D-436D-B44F-AFCD65C1A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0EC9-067D-463C-8197-9F8B86C42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23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1BE-A090-4C93-A478-95EB141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8493-E597-469B-80DD-6FDA9560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requirement for a system to only support one paradigm</a:t>
            </a:r>
          </a:p>
          <a:p>
            <a:pPr lvl="1"/>
            <a:r>
              <a:rPr lang="en-US" dirty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dirty="0"/>
              <a:t>Data (generally) shared easily across paradigm boundaries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CA2A-500F-422E-AB05-EB29F4EE6F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7E54-BEA6-43D8-9D0E-B7CA6A665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152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1B11-F5CE-4364-95D0-C9CCE4A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Caveats with 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AE9F-FF3A-48A8-B86D-8AB7B92AB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updates come in via document, message or service, RESTful version id still needs to increment</a:t>
            </a:r>
          </a:p>
          <a:p>
            <a:r>
              <a:rPr lang="en-US" dirty="0"/>
              <a:t>Documents should typically be persisted whole, not reconstituted from parts</a:t>
            </a:r>
          </a:p>
          <a:p>
            <a:pPr lvl="1"/>
            <a:r>
              <a:rPr lang="en-US" dirty="0"/>
              <a:t>Ensures signature validity</a:t>
            </a:r>
          </a:p>
          <a:p>
            <a:pPr lvl="0"/>
            <a:r>
              <a:rPr lang="en-US" dirty="0"/>
              <a:t>Legacy messaging systems may not provide the metadata to easily expose or manipulate discrete resources via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B48B0-77E3-4361-A030-EA0EEB599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5190-AFB7-4BA6-9643-34DC6AF14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05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803-0288-43BD-BC2E-B65E046A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Exchange options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7FF41-3CD7-4EC9-B0E3-C9A18C0CC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6F13-667E-4C73-B2B9-B4EFC2F6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58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64AFC-4929-4AE8-A592-73A4D4C1559F}"/>
              </a:ext>
            </a:extLst>
          </p:cNvPr>
          <p:cNvGrpSpPr/>
          <p:nvPr/>
        </p:nvGrpSpPr>
        <p:grpSpPr>
          <a:xfrm>
            <a:off x="1637316" y="1383618"/>
            <a:ext cx="6020785" cy="2941081"/>
            <a:chOff x="1637316" y="1383618"/>
            <a:chExt cx="6020785" cy="29410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D37258-F588-4875-8FDC-53889B0F128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 bwMode="auto">
            <a:xfrm flipH="1" flipV="1">
              <a:off x="2471471" y="3209133"/>
              <a:ext cx="2939" cy="43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7EB870-75BB-4519-8E57-B38947577829}"/>
                </a:ext>
              </a:extLst>
            </p:cNvPr>
            <p:cNvSpPr/>
            <p:nvPr/>
          </p:nvSpPr>
          <p:spPr bwMode="auto">
            <a:xfrm>
              <a:off x="2123370" y="3646153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F0A2CE-7650-41CA-869E-CA0F9D615D5C}"/>
                </a:ext>
              </a:extLst>
            </p:cNvPr>
            <p:cNvSpPr/>
            <p:nvPr/>
          </p:nvSpPr>
          <p:spPr bwMode="auto">
            <a:xfrm>
              <a:off x="1931410" y="2762408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  <a:endParaRPr kumimoji="0" lang="nl-N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1B70FD-2B32-4D52-B89D-2F1FD222CAEE}"/>
                </a:ext>
              </a:extLst>
            </p:cNvPr>
            <p:cNvGrpSpPr/>
            <p:nvPr/>
          </p:nvGrpSpPr>
          <p:grpSpPr>
            <a:xfrm>
              <a:off x="1862898" y="1505168"/>
              <a:ext cx="502482" cy="1257240"/>
              <a:chOff x="4020988" y="2150421"/>
              <a:chExt cx="669976" cy="13791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E8BB138-6DE1-464C-AB37-F9BFC7E43CAD}"/>
                  </a:ext>
                </a:extLst>
              </p:cNvPr>
              <p:cNvCxnSpPr>
                <a:endCxn id="25" idx="4"/>
              </p:cNvCxnSpPr>
              <p:nvPr/>
            </p:nvCxnSpPr>
            <p:spPr bwMode="auto">
              <a:xfrm flipV="1">
                <a:off x="4355976" y="2711809"/>
                <a:ext cx="0" cy="8177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D09E438-2B88-4E27-8AC4-B52048E5CAFE}"/>
                  </a:ext>
                </a:extLst>
              </p:cNvPr>
              <p:cNvSpPr/>
              <p:nvPr/>
            </p:nvSpPr>
            <p:spPr bwMode="auto">
              <a:xfrm>
                <a:off x="4020988" y="2150421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826C3-8A23-4FB9-BAC5-06346DE3D39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A15023-50B3-4D3B-B86C-8BA4D127AE65}"/>
                </a:ext>
              </a:extLst>
            </p:cNvPr>
            <p:cNvGrpSpPr/>
            <p:nvPr/>
          </p:nvGrpSpPr>
          <p:grpSpPr>
            <a:xfrm>
              <a:off x="2527837" y="1953029"/>
              <a:ext cx="502482" cy="809379"/>
              <a:chOff x="3876972" y="2147531"/>
              <a:chExt cx="669976" cy="8093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7DEF50-242A-418F-80F4-157C731724A7}"/>
                  </a:ext>
                </a:extLst>
              </p:cNvPr>
              <p:cNvCxnSpPr>
                <a:endCxn id="23" idx="4"/>
              </p:cNvCxnSpPr>
              <p:nvPr/>
            </p:nvCxnSpPr>
            <p:spPr bwMode="auto">
              <a:xfrm flipV="1">
                <a:off x="4211960" y="2658238"/>
                <a:ext cx="0" cy="29867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0E1528-D08F-494A-9C33-EADE468643FA}"/>
                  </a:ext>
                </a:extLst>
              </p:cNvPr>
              <p:cNvSpPr/>
              <p:nvPr/>
            </p:nvSpPr>
            <p:spPr bwMode="auto">
              <a:xfrm>
                <a:off x="3876972" y="2147531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F7B7B3-607C-43F7-92E1-F17B4FB52868}"/>
                </a:ext>
              </a:extLst>
            </p:cNvPr>
            <p:cNvSpPr/>
            <p:nvPr/>
          </p:nvSpPr>
          <p:spPr bwMode="auto">
            <a:xfrm>
              <a:off x="4019997" y="2363692"/>
              <a:ext cx="1080120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7E8FAC-3F85-40B0-BB0E-1C02E6B7F319}"/>
                </a:ext>
              </a:extLst>
            </p:cNvPr>
            <p:cNvCxnSpPr/>
            <p:nvPr/>
          </p:nvCxnSpPr>
          <p:spPr bwMode="auto">
            <a:xfrm flipV="1">
              <a:off x="4182015" y="1877639"/>
              <a:ext cx="0" cy="486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EA8AC-6E0E-4ECA-BF69-4B853ED3BCB9}"/>
                </a:ext>
              </a:extLst>
            </p:cNvPr>
            <p:cNvSpPr/>
            <p:nvPr/>
          </p:nvSpPr>
          <p:spPr bwMode="auto">
            <a:xfrm>
              <a:off x="3707904" y="1383618"/>
              <a:ext cx="1674186" cy="187220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DFCE34-D2DF-4CAE-9FAD-561058EFBED2}"/>
                </a:ext>
              </a:extLst>
            </p:cNvPr>
            <p:cNvSpPr/>
            <p:nvPr/>
          </p:nvSpPr>
          <p:spPr bwMode="auto">
            <a:xfrm>
              <a:off x="4484154" y="1874631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058-1A93-46D8-9297-FAEDEE0C0DBE}"/>
                </a:ext>
              </a:extLst>
            </p:cNvPr>
            <p:cNvSpPr/>
            <p:nvPr/>
          </p:nvSpPr>
          <p:spPr bwMode="auto">
            <a:xfrm>
              <a:off x="4134297" y="1505168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App</a:t>
              </a:r>
              <a:endParaRPr lang="nl-NL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773E0-56D7-4602-B332-76D232102F7A}"/>
                </a:ext>
              </a:extLst>
            </p:cNvPr>
            <p:cNvSpPr/>
            <p:nvPr/>
          </p:nvSpPr>
          <p:spPr bwMode="auto">
            <a:xfrm>
              <a:off x="5889099" y="2108596"/>
              <a:ext cx="1769002" cy="134431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037882-DC3E-4C32-B721-581352507376}"/>
                </a:ext>
              </a:extLst>
            </p:cNvPr>
            <p:cNvSpPr/>
            <p:nvPr/>
          </p:nvSpPr>
          <p:spPr bwMode="auto">
            <a:xfrm>
              <a:off x="6169118" y="3229552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Comm</a:t>
              </a:r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Interface</a:t>
              </a:r>
              <a:endParaRPr lang="nl-NL" sz="12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ECB5B-1059-49BC-851A-9479F9DCC5DC}"/>
                </a:ext>
              </a:extLst>
            </p:cNvPr>
            <p:cNvSpPr/>
            <p:nvPr/>
          </p:nvSpPr>
          <p:spPr bwMode="auto">
            <a:xfrm>
              <a:off x="6172200" y="3675418"/>
              <a:ext cx="1080120" cy="5425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DB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049901-9235-41F5-92F8-9E4B851A1098}"/>
                </a:ext>
              </a:extLst>
            </p:cNvPr>
            <p:cNvCxnSpPr>
              <a:stCxn id="18" idx="0"/>
              <a:endCxn id="21" idx="4"/>
            </p:cNvCxnSpPr>
            <p:nvPr/>
          </p:nvCxnSpPr>
          <p:spPr bwMode="auto">
            <a:xfrm flipV="1">
              <a:off x="6709178" y="2796696"/>
              <a:ext cx="0" cy="4328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453FEB-8597-420A-8AB9-E55484DB6A62}"/>
                </a:ext>
              </a:extLst>
            </p:cNvPr>
            <p:cNvSpPr/>
            <p:nvPr/>
          </p:nvSpPr>
          <p:spPr bwMode="auto">
            <a:xfrm>
              <a:off x="6358139" y="2277964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817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B6-4568-4637-877D-8DA4C2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Repository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E23B8-0ADE-4D47-B2BE-6F4731ABC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EC62-3710-4344-B8F4-CC9A05CB6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59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58482-C92A-4114-A202-702F3D8219F5}"/>
              </a:ext>
            </a:extLst>
          </p:cNvPr>
          <p:cNvGrpSpPr/>
          <p:nvPr/>
        </p:nvGrpSpPr>
        <p:grpSpPr>
          <a:xfrm>
            <a:off x="1763688" y="1475893"/>
            <a:ext cx="5724636" cy="2608026"/>
            <a:chOff x="1763688" y="1475893"/>
            <a:chExt cx="5724636" cy="26080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E520F4-07CF-4795-BCCA-11520DBDAB67}"/>
                </a:ext>
              </a:extLst>
            </p:cNvPr>
            <p:cNvSpPr/>
            <p:nvPr/>
          </p:nvSpPr>
          <p:spPr bwMode="auto">
            <a:xfrm>
              <a:off x="2357754" y="2949792"/>
              <a:ext cx="4320480" cy="9721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Vendor Neutral Repository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471DFE-71F6-47FB-A252-E06FBB6551A8}"/>
                </a:ext>
              </a:extLst>
            </p:cNvPr>
            <p:cNvCxnSpPr/>
            <p:nvPr/>
          </p:nvCxnSpPr>
          <p:spPr bwMode="auto">
            <a:xfrm flipV="1">
              <a:off x="4409982" y="187763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618339-ABAF-4D30-918D-903DEBCDF81A}"/>
                </a:ext>
              </a:extLst>
            </p:cNvPr>
            <p:cNvSpPr/>
            <p:nvPr/>
          </p:nvSpPr>
          <p:spPr bwMode="auto">
            <a:xfrm>
              <a:off x="2087724" y="2733769"/>
              <a:ext cx="4800284" cy="135015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3CDE85-C86F-40E4-8817-DD4B762FEFA7}"/>
                </a:ext>
              </a:extLst>
            </p:cNvPr>
            <p:cNvSpPr/>
            <p:nvPr/>
          </p:nvSpPr>
          <p:spPr bwMode="auto">
            <a:xfrm>
              <a:off x="434340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B8569-2F99-4B4E-B436-E47543A2CBF7}"/>
                </a:ext>
              </a:extLst>
            </p:cNvPr>
            <p:cNvSpPr/>
            <p:nvPr/>
          </p:nvSpPr>
          <p:spPr bwMode="auto">
            <a:xfrm>
              <a:off x="1890992" y="1475893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HIS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FE3905-1798-4F94-A1F3-2481AEDB2F03}"/>
                </a:ext>
              </a:extLst>
            </p:cNvPr>
            <p:cNvSpPr/>
            <p:nvPr/>
          </p:nvSpPr>
          <p:spPr bwMode="auto">
            <a:xfrm>
              <a:off x="2885313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LIMS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AF596-99E7-4D85-AE15-C883F0EC1FE7}"/>
                </a:ext>
              </a:extLst>
            </p:cNvPr>
            <p:cNvSpPr/>
            <p:nvPr/>
          </p:nvSpPr>
          <p:spPr bwMode="auto">
            <a:xfrm>
              <a:off x="3857421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PACS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AF1B5-F187-4C6D-B86F-091CFCFE80E0}"/>
                </a:ext>
              </a:extLst>
            </p:cNvPr>
            <p:cNvSpPr/>
            <p:nvPr/>
          </p:nvSpPr>
          <p:spPr bwMode="auto">
            <a:xfrm>
              <a:off x="4883535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SystemX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9C16C8-D438-459F-81EE-644FD1144F30}"/>
                </a:ext>
              </a:extLst>
            </p:cNvPr>
            <p:cNvSpPr/>
            <p:nvPr/>
          </p:nvSpPr>
          <p:spPr bwMode="auto">
            <a:xfrm>
              <a:off x="6287691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Gateway</a:t>
              </a:r>
            </a:p>
          </p:txBody>
        </p:sp>
        <p:sp>
          <p:nvSpPr>
            <p:cNvPr id="15" name="Can 22">
              <a:extLst>
                <a:ext uri="{FF2B5EF4-FFF2-40B4-BE49-F238E27FC236}">
                  <a16:creationId xmlns:a16="http://schemas.microsoft.com/office/drawing/2014/main" id="{0E880B50-A2FA-4A76-8F68-390E1AB5B890}"/>
                </a:ext>
              </a:extLst>
            </p:cNvPr>
            <p:cNvSpPr/>
            <p:nvPr/>
          </p:nvSpPr>
          <p:spPr bwMode="auto">
            <a:xfrm>
              <a:off x="1763688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Can 23">
              <a:extLst>
                <a:ext uri="{FF2B5EF4-FFF2-40B4-BE49-F238E27FC236}">
                  <a16:creationId xmlns:a16="http://schemas.microsoft.com/office/drawing/2014/main" id="{0C4A8D92-190E-463A-918D-F4020C7A7FF7}"/>
                </a:ext>
              </a:extLst>
            </p:cNvPr>
            <p:cNvSpPr/>
            <p:nvPr/>
          </p:nvSpPr>
          <p:spPr bwMode="auto">
            <a:xfrm>
              <a:off x="2758009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n 24">
              <a:extLst>
                <a:ext uri="{FF2B5EF4-FFF2-40B4-BE49-F238E27FC236}">
                  <a16:creationId xmlns:a16="http://schemas.microsoft.com/office/drawing/2014/main" id="{E17FE52A-C264-49A3-81B2-CD17D7EBD7F8}"/>
                </a:ext>
              </a:extLst>
            </p:cNvPr>
            <p:cNvSpPr/>
            <p:nvPr/>
          </p:nvSpPr>
          <p:spPr bwMode="auto">
            <a:xfrm>
              <a:off x="3761910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an 25">
              <a:extLst>
                <a:ext uri="{FF2B5EF4-FFF2-40B4-BE49-F238E27FC236}">
                  <a16:creationId xmlns:a16="http://schemas.microsoft.com/office/drawing/2014/main" id="{16F9E3B1-2D1E-4C4B-B846-0D49348E2632}"/>
                </a:ext>
              </a:extLst>
            </p:cNvPr>
            <p:cNvSpPr/>
            <p:nvPr/>
          </p:nvSpPr>
          <p:spPr bwMode="auto">
            <a:xfrm>
              <a:off x="5674333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D5383-E8D9-4D0F-9C39-17B7D6287348}"/>
                </a:ext>
              </a:extLst>
            </p:cNvPr>
            <p:cNvCxnSpPr/>
            <p:nvPr/>
          </p:nvCxnSpPr>
          <p:spPr bwMode="auto">
            <a:xfrm flipV="1">
              <a:off x="5483852" y="189036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E7F96A-DF65-4277-ADB6-02C175DD76A6}"/>
                </a:ext>
              </a:extLst>
            </p:cNvPr>
            <p:cNvCxnSpPr/>
            <p:nvPr/>
          </p:nvCxnSpPr>
          <p:spPr bwMode="auto">
            <a:xfrm flipV="1">
              <a:off x="6570222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8DE078-6BAF-4945-9525-F1D081300A89}"/>
                </a:ext>
              </a:extLst>
            </p:cNvPr>
            <p:cNvSpPr/>
            <p:nvPr/>
          </p:nvSpPr>
          <p:spPr bwMode="auto">
            <a:xfrm>
              <a:off x="538209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430412-8E07-431A-9286-325649144163}"/>
                </a:ext>
              </a:extLst>
            </p:cNvPr>
            <p:cNvSpPr/>
            <p:nvPr/>
          </p:nvSpPr>
          <p:spPr bwMode="auto">
            <a:xfrm>
              <a:off x="6516216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1A17FE-ABCA-4157-A1D6-094831C886E7}"/>
                </a:ext>
              </a:extLst>
            </p:cNvPr>
            <p:cNvCxnSpPr/>
            <p:nvPr/>
          </p:nvCxnSpPr>
          <p:spPr bwMode="auto">
            <a:xfrm flipV="1">
              <a:off x="3437874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51BDAC-6484-4E2D-A0CA-AD1F7B687540}"/>
                </a:ext>
              </a:extLst>
            </p:cNvPr>
            <p:cNvCxnSpPr/>
            <p:nvPr/>
          </p:nvCxnSpPr>
          <p:spPr bwMode="auto">
            <a:xfrm flipV="1">
              <a:off x="2465766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BCBFAC-9574-4597-81B4-D28078A1C5CC}"/>
                </a:ext>
              </a:extLst>
            </p:cNvPr>
            <p:cNvSpPr/>
            <p:nvPr/>
          </p:nvSpPr>
          <p:spPr bwMode="auto">
            <a:xfrm>
              <a:off x="3383868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B4929B-146D-4ABF-B71D-120EAD7D7013}"/>
                </a:ext>
              </a:extLst>
            </p:cNvPr>
            <p:cNvSpPr/>
            <p:nvPr/>
          </p:nvSpPr>
          <p:spPr bwMode="auto">
            <a:xfrm>
              <a:off x="2357754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32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AB5-A61F-46CC-81B9-26B8EE1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33B8-5530-4DED-BE02-7DEDBD805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  <a:p>
            <a:r>
              <a:rPr lang="en-CA" dirty="0"/>
              <a:t>US Core Implementation Guide</a:t>
            </a:r>
          </a:p>
          <a:p>
            <a:r>
              <a:rPr lang="en-CA" dirty="0"/>
              <a:t>Java Validator</a:t>
            </a:r>
          </a:p>
          <a:p>
            <a:r>
              <a:rPr lang="en-CA" dirty="0"/>
              <a:t>International Patient Summary (IPS)</a:t>
            </a:r>
          </a:p>
          <a:p>
            <a:r>
              <a:rPr lang="en-CA" dirty="0" err="1"/>
              <a:t>PrescribeIT</a:t>
            </a:r>
            <a:r>
              <a:rPr lang="en-CA" baseline="30000" dirty="0"/>
              <a:t>®</a:t>
            </a:r>
            <a:r>
              <a:rPr lang="en-CA" dirty="0"/>
              <a:t> messaging interface</a:t>
            </a:r>
          </a:p>
          <a:p>
            <a:r>
              <a:rPr lang="en-CA" dirty="0"/>
              <a:t>Structured Data Capture (SDC) &amp; LHC Forms</a:t>
            </a:r>
          </a:p>
          <a:p>
            <a:r>
              <a:rPr lang="en-CA" dirty="0"/>
              <a:t>Da Vinci CRD / DTR / PAS</a:t>
            </a:r>
          </a:p>
          <a:p>
            <a:r>
              <a:rPr lang="en-CA" dirty="0"/>
              <a:t>Others?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4810-E10F-4F8B-B6D8-E9D0BCCC5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7B021-F39E-4CA1-9D99-B1E386E44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196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01F-86D4-49D6-BA0F-B9D29EF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Beyond Exchange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D68D-3235-462B-9E17-2F1CDE223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DABB-A1DB-46AA-AED1-1E4D7339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3C1A7-D366-49D7-AD64-95DB55EC08A7}"/>
              </a:ext>
            </a:extLst>
          </p:cNvPr>
          <p:cNvGrpSpPr/>
          <p:nvPr/>
        </p:nvGrpSpPr>
        <p:grpSpPr>
          <a:xfrm>
            <a:off x="1637316" y="1453270"/>
            <a:ext cx="6020784" cy="2871429"/>
            <a:chOff x="1637316" y="1453270"/>
            <a:chExt cx="6020784" cy="2871429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7C5B62D-AD6E-4531-89D6-E9FEF3C3CE47}"/>
                </a:ext>
              </a:extLst>
            </p:cNvPr>
            <p:cNvSpPr/>
            <p:nvPr/>
          </p:nvSpPr>
          <p:spPr bwMode="auto">
            <a:xfrm>
              <a:off x="1961352" y="3378285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A74A38-0089-4E22-84CD-A4B4021D7597}"/>
                </a:ext>
              </a:extLst>
            </p:cNvPr>
            <p:cNvGrpSpPr/>
            <p:nvPr/>
          </p:nvGrpSpPr>
          <p:grpSpPr>
            <a:xfrm>
              <a:off x="1754886" y="1502534"/>
              <a:ext cx="502482" cy="1649265"/>
              <a:chOff x="3876972" y="2147532"/>
              <a:chExt cx="669976" cy="18092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426B64A-1E0C-45E8-823E-C701F721A250}"/>
                  </a:ext>
                </a:extLst>
              </p:cNvPr>
              <p:cNvCxnSpPr>
                <a:endCxn id="38" idx="4"/>
              </p:cNvCxnSpPr>
              <p:nvPr/>
            </p:nvCxnSpPr>
            <p:spPr bwMode="auto">
              <a:xfrm flipV="1">
                <a:off x="4211960" y="2708920"/>
                <a:ext cx="0" cy="12478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94B0FD8-2FB4-4828-B1BC-0BE5EE61D87F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12A2E7-A528-4B56-B9ED-8FF6F4A3D2B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C975E8-1756-42F8-9610-575E62CCDB08}"/>
                </a:ext>
              </a:extLst>
            </p:cNvPr>
            <p:cNvGrpSpPr/>
            <p:nvPr/>
          </p:nvGrpSpPr>
          <p:grpSpPr>
            <a:xfrm>
              <a:off x="2213937" y="2084235"/>
              <a:ext cx="502482" cy="1067566"/>
              <a:chOff x="3793444" y="2136673"/>
              <a:chExt cx="669976" cy="106756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F26FE3A-6A46-4906-857D-D59DA32F44FB}"/>
                  </a:ext>
                </a:extLst>
              </p:cNvPr>
              <p:cNvCxnSpPr>
                <a:stCxn id="8" idx="0"/>
                <a:endCxn id="36" idx="4"/>
              </p:cNvCxnSpPr>
              <p:nvPr/>
            </p:nvCxnSpPr>
            <p:spPr bwMode="auto">
              <a:xfrm flipH="1" flipV="1">
                <a:off x="4128432" y="2647380"/>
                <a:ext cx="12308" cy="5568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451D87-7224-4A95-A89E-70BFE327EC6F}"/>
                  </a:ext>
                </a:extLst>
              </p:cNvPr>
              <p:cNvSpPr/>
              <p:nvPr/>
            </p:nvSpPr>
            <p:spPr bwMode="auto">
              <a:xfrm>
                <a:off x="3793444" y="2136673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791F8E-D035-4B4C-9F86-81055C554FCE}"/>
                </a:ext>
              </a:extLst>
            </p:cNvPr>
            <p:cNvSpPr/>
            <p:nvPr/>
          </p:nvSpPr>
          <p:spPr bwMode="auto">
            <a:xfrm>
              <a:off x="5652121" y="2463739"/>
              <a:ext cx="2005979" cy="133439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97A27-0738-476C-9625-A71EE189B16A}"/>
                </a:ext>
              </a:extLst>
            </p:cNvPr>
            <p:cNvCxnSpPr/>
            <p:nvPr/>
          </p:nvCxnSpPr>
          <p:spPr bwMode="auto">
            <a:xfrm flipV="1">
              <a:off x="6743700" y="2713144"/>
              <a:ext cx="0" cy="5480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B323CD-D114-4482-8B34-B64E0A5DF418}"/>
                </a:ext>
              </a:extLst>
            </p:cNvPr>
            <p:cNvGrpSpPr/>
            <p:nvPr/>
          </p:nvGrpSpPr>
          <p:grpSpPr>
            <a:xfrm>
              <a:off x="2600781" y="1520985"/>
              <a:ext cx="837093" cy="1630814"/>
              <a:chOff x="3612852" y="1559406"/>
              <a:chExt cx="1116124" cy="163081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B45247B-1BA4-4C8C-AB84-3D8B10A78785}"/>
                  </a:ext>
                </a:extLst>
              </p:cNvPr>
              <p:cNvCxnSpPr>
                <a:endCxn id="34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522649-E8E5-4AA8-9536-9362D7E2DB44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88F5FA-1DE0-4A86-AC8B-7689D6BC2843}"/>
                </a:ext>
              </a:extLst>
            </p:cNvPr>
            <p:cNvCxnSpPr/>
            <p:nvPr/>
          </p:nvCxnSpPr>
          <p:spPr bwMode="auto">
            <a:xfrm flipH="1" flipV="1">
              <a:off x="4646719" y="3014780"/>
              <a:ext cx="8213" cy="8026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32C4C-80FC-4F07-BEA2-5681969DE5CF}"/>
                </a:ext>
              </a:extLst>
            </p:cNvPr>
            <p:cNvSpPr/>
            <p:nvPr/>
          </p:nvSpPr>
          <p:spPr bwMode="auto">
            <a:xfrm>
              <a:off x="4358860" y="3641017"/>
              <a:ext cx="592144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X12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FB2576-E055-4F05-BFFE-4111741BE4EB}"/>
                </a:ext>
              </a:extLst>
            </p:cNvPr>
            <p:cNvSpPr/>
            <p:nvPr/>
          </p:nvSpPr>
          <p:spPr bwMode="auto">
            <a:xfrm>
              <a:off x="3977934" y="2713144"/>
              <a:ext cx="1296144" cy="7397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0C1985-357C-4383-B316-4DCA4E2FBF2A}"/>
                </a:ext>
              </a:extLst>
            </p:cNvPr>
            <p:cNvGrpSpPr/>
            <p:nvPr/>
          </p:nvGrpSpPr>
          <p:grpSpPr>
            <a:xfrm>
              <a:off x="3977934" y="1453270"/>
              <a:ext cx="502482" cy="1259874"/>
              <a:chOff x="4112337" y="2147532"/>
              <a:chExt cx="669976" cy="138204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F645860-2395-47A0-A668-99F71211F6DC}"/>
                  </a:ext>
                </a:extLst>
              </p:cNvPr>
              <p:cNvCxnSpPr>
                <a:endCxn id="32" idx="4"/>
              </p:cNvCxnSpPr>
              <p:nvPr/>
            </p:nvCxnSpPr>
            <p:spPr bwMode="auto">
              <a:xfrm flipV="1">
                <a:off x="4447325" y="2708920"/>
                <a:ext cx="0" cy="820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4EF801-F7CA-4E40-A7A3-53EC90E24EB1}"/>
                  </a:ext>
                </a:extLst>
              </p:cNvPr>
              <p:cNvSpPr/>
              <p:nvPr/>
            </p:nvSpPr>
            <p:spPr bwMode="auto">
              <a:xfrm>
                <a:off x="4112337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9AD1B-564D-45A9-88EA-D25F2BAC85A1}"/>
                </a:ext>
              </a:extLst>
            </p:cNvPr>
            <p:cNvSpPr/>
            <p:nvPr/>
          </p:nvSpPr>
          <p:spPr bwMode="auto">
            <a:xfrm>
              <a:off x="3815916" y="2537328"/>
              <a:ext cx="1593177" cy="1047002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B38AAE-F80F-4DBB-B6F3-9D29DAC4FCD4}"/>
                </a:ext>
              </a:extLst>
            </p:cNvPr>
            <p:cNvGrpSpPr/>
            <p:nvPr/>
          </p:nvGrpSpPr>
          <p:grpSpPr>
            <a:xfrm>
              <a:off x="4574361" y="1903766"/>
              <a:ext cx="502482" cy="809376"/>
              <a:chOff x="3876972" y="2147532"/>
              <a:chExt cx="669976" cy="809376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3F0145-CAE7-4289-9C40-36BEEA5FD405}"/>
                  </a:ext>
                </a:extLst>
              </p:cNvPr>
              <p:cNvCxnSpPr>
                <a:endCxn id="30" idx="4"/>
              </p:cNvCxnSpPr>
              <p:nvPr/>
            </p:nvCxnSpPr>
            <p:spPr bwMode="auto">
              <a:xfrm flipV="1">
                <a:off x="4211960" y="2635270"/>
                <a:ext cx="0" cy="3216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46BEF7-CF00-4F90-BD57-9E4FB68083F9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48773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C109E0-3B34-4DAA-B139-5757B9DEE8E5}"/>
                </a:ext>
              </a:extLst>
            </p:cNvPr>
            <p:cNvSpPr/>
            <p:nvPr/>
          </p:nvSpPr>
          <p:spPr bwMode="auto">
            <a:xfrm>
              <a:off x="4274967" y="3014781"/>
              <a:ext cx="702078" cy="3270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105315-F28E-4F15-A9A1-093CCC15CA63}"/>
                </a:ext>
              </a:extLst>
            </p:cNvPr>
            <p:cNvSpPr txBox="1"/>
            <p:nvPr/>
          </p:nvSpPr>
          <p:spPr>
            <a:xfrm>
              <a:off x="1986969" y="3387101"/>
              <a:ext cx="100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Repository</a:t>
              </a:r>
              <a:endParaRPr lang="en-CA" sz="1200" dirty="0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DC6CC391-9ADD-474D-9085-90B54AF62A2A}"/>
                </a:ext>
              </a:extLst>
            </p:cNvPr>
            <p:cNvSpPr/>
            <p:nvPr/>
          </p:nvSpPr>
          <p:spPr bwMode="auto">
            <a:xfrm>
              <a:off x="6260541" y="3445607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9C1684-CED0-4AB6-AB8E-DE5087185F14}"/>
                </a:ext>
              </a:extLst>
            </p:cNvPr>
            <p:cNvSpPr/>
            <p:nvPr/>
          </p:nvSpPr>
          <p:spPr bwMode="auto">
            <a:xfrm>
              <a:off x="5752728" y="2537329"/>
              <a:ext cx="1020870" cy="111774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Decision Support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8A2758-0667-4B4B-93A5-7B88E620E6D5}"/>
                </a:ext>
              </a:extLst>
            </p:cNvPr>
            <p:cNvSpPr/>
            <p:nvPr/>
          </p:nvSpPr>
          <p:spPr bwMode="auto">
            <a:xfrm>
              <a:off x="5912124" y="309413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0A67EB-C0E4-4B5D-822D-7F32565A7B98}"/>
                </a:ext>
              </a:extLst>
            </p:cNvPr>
            <p:cNvSpPr/>
            <p:nvPr/>
          </p:nvSpPr>
          <p:spPr bwMode="auto">
            <a:xfrm>
              <a:off x="2114139" y="366694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B4EED-726F-4556-8119-085E90E1BC4E}"/>
                </a:ext>
              </a:extLst>
            </p:cNvPr>
            <p:cNvGrpSpPr/>
            <p:nvPr/>
          </p:nvGrpSpPr>
          <p:grpSpPr>
            <a:xfrm>
              <a:off x="6465140" y="1822101"/>
              <a:ext cx="837093" cy="1630814"/>
              <a:chOff x="3612852" y="1559406"/>
              <a:chExt cx="1116124" cy="163081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6D6C393-A408-44A0-8F70-D776A10BE296}"/>
                  </a:ext>
                </a:extLst>
              </p:cNvPr>
              <p:cNvCxnSpPr>
                <a:endCxn id="28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BE21084-7726-4CB4-8119-37C5ED9162D3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5D81A5-C147-4640-A7CA-CB6E0E1DA60C}"/>
                </a:ext>
              </a:extLst>
            </p:cNvPr>
            <p:cNvCxnSpPr>
              <a:stCxn id="22" idx="0"/>
              <a:endCxn id="28" idx="3"/>
            </p:cNvCxnSpPr>
            <p:nvPr/>
          </p:nvCxnSpPr>
          <p:spPr bwMode="auto">
            <a:xfrm flipV="1">
              <a:off x="6263164" y="2258016"/>
              <a:ext cx="324566" cy="279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589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BBA-6941-468C-A7A0-783C88C0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4B88-FC98-42BF-9930-58312F1B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defines a number of mechanisms to give clients control of queries</a:t>
            </a:r>
          </a:p>
          <a:p>
            <a:pPr lvl="1"/>
            <a:r>
              <a:rPr lang="en-US" dirty="0"/>
              <a:t>Paging, many filters, _include, _summary, compartments</a:t>
            </a:r>
          </a:p>
          <a:p>
            <a:pPr lvl="1"/>
            <a:r>
              <a:rPr lang="en-US" dirty="0"/>
              <a:t>However, these are all optional . . .</a:t>
            </a:r>
          </a:p>
          <a:p>
            <a:r>
              <a:rPr lang="en-US" dirty="0"/>
              <a:t>What should a server do?</a:t>
            </a:r>
          </a:p>
          <a:p>
            <a:pPr lvl="1"/>
            <a:r>
              <a:rPr lang="en-US" dirty="0"/>
              <a:t>Cost/benefit trade-off</a:t>
            </a:r>
          </a:p>
          <a:p>
            <a:pPr lvl="1"/>
            <a:r>
              <a:rPr lang="en-US" dirty="0"/>
              <a:t>More you support, more clients will work with you</a:t>
            </a:r>
          </a:p>
          <a:p>
            <a:pPr lvl="1"/>
            <a:r>
              <a:rPr lang="en-US" dirty="0"/>
              <a:t>Some capabilities may be very expensive in some architectures</a:t>
            </a:r>
          </a:p>
          <a:p>
            <a:pPr lvl="1"/>
            <a:r>
              <a:rPr lang="en-US" dirty="0"/>
              <a:t>Do as much as you can, “within reason”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4607-7A8A-4963-9FEA-DE92060119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0D81-E392-47DE-BE67-77FBF94F8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108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ABC-AF43-478E-85B9-FE022F5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D496-EEDB-4D36-A70C-3BDB9ACFE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should a client do?</a:t>
            </a:r>
          </a:p>
          <a:p>
            <a:pPr lvl="1"/>
            <a:r>
              <a:rPr lang="en-US" dirty="0"/>
              <a:t>Take advantage of desired capabilities, work with narrow set of servers</a:t>
            </a:r>
          </a:p>
          <a:p>
            <a:pPr lvl="2"/>
            <a:r>
              <a:rPr lang="en-US" dirty="0"/>
              <a:t>Works well in closed environments</a:t>
            </a:r>
          </a:p>
          <a:p>
            <a:pPr lvl="1"/>
            <a:r>
              <a:rPr lang="en-US" dirty="0"/>
              <a:t>Use minimal capabilities, work in most/all environments</a:t>
            </a:r>
          </a:p>
          <a:p>
            <a:pPr lvl="1"/>
            <a:r>
              <a:rPr lang="en-US" dirty="0"/>
              <a:t>Use advanced features where available, fallback to client processing where needed</a:t>
            </a:r>
          </a:p>
          <a:p>
            <a:pPr lvl="2"/>
            <a:r>
              <a:rPr lang="en-US" dirty="0"/>
              <a:t>More efficient but more complex client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04E5-C712-4979-927A-1EF22C323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3310-330B-4B1C-972A-7E65266B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596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762-70B9-4572-A196-8DE408F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Prohibiting data elements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4178-93E0-4ED7-BCC9-55C946719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FHIR, you shouldn’t prohibit unknown extensions or unsupported data elements</a:t>
            </a:r>
          </a:p>
          <a:p>
            <a:r>
              <a:rPr lang="en-US" dirty="0"/>
              <a:t>You can set a </a:t>
            </a:r>
            <a:r>
              <a:rPr lang="en-US" dirty="0" err="1"/>
              <a:t>maxOccurs</a:t>
            </a:r>
            <a:r>
              <a:rPr lang="en-US" dirty="0"/>
              <a:t>=0 for data elements</a:t>
            </a:r>
          </a:p>
          <a:p>
            <a:pPr lvl="1"/>
            <a:r>
              <a:rPr lang="en-US" dirty="0"/>
              <a:t>This forces clients to customize what they send you – bad practice</a:t>
            </a:r>
          </a:p>
          <a:p>
            <a:pPr lvl="1"/>
            <a:r>
              <a:rPr lang="en-US" dirty="0"/>
              <a:t>Better to accept and ignore</a:t>
            </a:r>
          </a:p>
          <a:p>
            <a:pPr lvl="2"/>
            <a:r>
              <a:rPr lang="en-US" dirty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30B7D-E002-4A20-A6DC-6CB2F1BD5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8FE98-2CEE-4823-A4A2-EBDED82B5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261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BC5-449F-466F-89F3-DA5EF39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Interoperating with legacy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CCA8-E6D1-4105-99C5-C9278C38A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you make FHIR play nicely with v2, v3, CDA?</a:t>
            </a:r>
          </a:p>
          <a:p>
            <a:pPr lvl="1"/>
            <a:r>
              <a:rPr lang="en-US" dirty="0"/>
              <a:t>Not enough time to cover here</a:t>
            </a:r>
          </a:p>
          <a:p>
            <a:pPr lvl="1"/>
            <a:r>
              <a:rPr lang="en-US" dirty="0"/>
              <a:t>Look at </a:t>
            </a:r>
          </a:p>
          <a:p>
            <a:pPr lvl="2"/>
            <a:r>
              <a:rPr lang="en-US" dirty="0">
                <a:hlinkClick r:id="rId2"/>
              </a:rPr>
              <a:t>http://hl7.org/fhir/comparison.html</a:t>
            </a:r>
            <a:endParaRPr lang="en-US" dirty="0"/>
          </a:p>
          <a:p>
            <a:pPr lvl="2"/>
            <a:r>
              <a:rPr lang="en-US" dirty="0"/>
              <a:t>The mapping to v2 and CDA streams on </a:t>
            </a:r>
            <a:r>
              <a:rPr lang="en-US" dirty="0">
                <a:hlinkClick r:id="rId3"/>
              </a:rPr>
              <a:t>http://chat.fhir.org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C1F-EDDC-4CFF-9025-4C6812D50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B4C1-742A-4193-B96E-A17F594C1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2958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20F-B130-433F-B485-59026293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8F5D-0585-48FE-B1B6-D9BF3C496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How much will implementing a FHIR solution cost?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Reference implementations help</a:t>
            </a:r>
          </a:p>
          <a:p>
            <a:pPr lvl="2"/>
            <a:r>
              <a:rPr lang="en-US" dirty="0"/>
              <a:t>Learning curve is lower</a:t>
            </a:r>
          </a:p>
          <a:p>
            <a:pPr lvl="3"/>
            <a:r>
              <a:rPr lang="en-US" dirty="0"/>
              <a:t>Still a curve if unfamiliar with XML / JSON / REST</a:t>
            </a:r>
          </a:p>
          <a:p>
            <a:pPr lvl="2"/>
            <a:r>
              <a:rPr lang="en-US" dirty="0"/>
              <a:t>Faster to “drive by” interoperability</a:t>
            </a:r>
          </a:p>
          <a:p>
            <a:pPr lvl="2"/>
            <a:r>
              <a:rPr lang="en-US" dirty="0"/>
              <a:t>Can’t speed consensus</a:t>
            </a:r>
          </a:p>
          <a:p>
            <a:pPr lvl="2"/>
            <a:r>
              <a:rPr lang="en-US" dirty="0"/>
              <a:t>Tools to help with mapping to internal codes and structures, still takes time</a:t>
            </a:r>
          </a:p>
          <a:p>
            <a:pPr lvl="2"/>
            <a:r>
              <a:rPr lang="en-US" dirty="0"/>
              <a:t>Anecdotal is “faster” to “significantly faster”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237C-0BBE-471D-80B9-5AF5208FA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5812A-1103-40BF-A15A-2979A19C7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65</a:t>
            </a:fld>
            <a:endParaRPr lang="en-US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149B7E5-0AD8-482A-BA3C-D089C5A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55" y="1164503"/>
            <a:ext cx="2058590" cy="205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352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453-909E-4D1D-87EA-0491284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0F543-C168-4326-899D-49705F8A6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Where’s the resource – bundled, contained, remote?</a:t>
            </a:r>
          </a:p>
          <a:p>
            <a:pPr lvl="1"/>
            <a:r>
              <a:rPr lang="en-US" dirty="0"/>
              <a:t>“contained” should only be used if resource can’t stand alone</a:t>
            </a:r>
          </a:p>
          <a:p>
            <a:pPr lvl="2"/>
            <a:r>
              <a:rPr lang="en-US" dirty="0"/>
              <a:t>Can’t exist if parent is removed</a:t>
            </a:r>
          </a:p>
          <a:p>
            <a:pPr lvl="2"/>
            <a:r>
              <a:rPr lang="en-US" dirty="0"/>
              <a:t>Not enough information to resolve</a:t>
            </a:r>
          </a:p>
          <a:p>
            <a:pPr lvl="1"/>
            <a:r>
              <a:rPr lang="en-US" dirty="0"/>
              <a:t>In bundle for document if part of narrative rendering rules or want part if signed content</a:t>
            </a:r>
          </a:p>
          <a:p>
            <a:pPr lvl="1"/>
            <a:r>
              <a:rPr lang="en-US" dirty="0"/>
              <a:t>In bundle for message if needed to process message and no separate query desired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BCDF-B253-410F-8228-56F7D81E5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3EF9-8DF6-46A8-9A61-E90867821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28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E3DC-F175-48B4-8CDD-04314D01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7CD4-EE78-43BF-9738-A298985A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Extremely few resource or data type elements are required (minOccurs &gt; 0)</a:t>
            </a:r>
          </a:p>
          <a:p>
            <a:pPr lvl="1"/>
            <a:r>
              <a:rPr lang="en-US" dirty="0"/>
              <a:t>Resources and data types are context independent</a:t>
            </a:r>
          </a:p>
          <a:p>
            <a:pPr lvl="1"/>
            <a:r>
              <a:rPr lang="en-US" dirty="0"/>
              <a:t>Extensions might supersede core elements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Don’t assume data will be present</a:t>
            </a:r>
          </a:p>
          <a:p>
            <a:pPr lvl="2"/>
            <a:r>
              <a:rPr lang="en-US" dirty="0"/>
              <a:t>Always check for element/@value, not just element</a:t>
            </a:r>
          </a:p>
          <a:p>
            <a:pPr lvl="1"/>
            <a:r>
              <a:rPr lang="en-US" dirty="0"/>
              <a:t>May need to validate to a profile to enforce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A45-8BAE-4A8B-851F-C16F23F6A6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B4DD-961F-4B32-824B-60ACC71BA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372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2CA-DDE3-4615-B440-30A1687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007DC-1BB2-457D-9B4C-2DB8D2928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resources are interrelated in a network, not a hierarchy</a:t>
            </a:r>
          </a:p>
          <a:p>
            <a:pPr lvl="1"/>
            <a:r>
              <a:rPr lang="en-US" dirty="0"/>
              <a:t>Direct and indirect looping relationships are possible</a:t>
            </a:r>
          </a:p>
          <a:p>
            <a:pPr lvl="2"/>
            <a:r>
              <a:rPr lang="en-US" dirty="0"/>
              <a:t>In resource definitions &amp; instances</a:t>
            </a:r>
          </a:p>
          <a:p>
            <a:pPr lvl="2"/>
            <a:r>
              <a:rPr lang="en-US" dirty="0"/>
              <a:t>Even if not possible with core elements, may occur with extensions</a:t>
            </a:r>
          </a:p>
          <a:p>
            <a:pPr lvl="1"/>
            <a:r>
              <a:rPr lang="en-US" dirty="0"/>
              <a:t>Parsing and processing algorithms must deal with this possibility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A8FC0-7349-4164-A4DA-DE9D4D5C4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3CFC-331F-48E9-A903-91F408DCC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87758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56AC-DBC8-40BC-B70A-2140606D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opportunities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DF6E-1196-472E-AB43-30E23A81B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Attend a </a:t>
            </a:r>
            <a:r>
              <a:rPr lang="en-US" dirty="0" err="1"/>
              <a:t>Connectathon</a:t>
            </a:r>
            <a:r>
              <a:rPr lang="en-US" dirty="0"/>
              <a:t>/WGM</a:t>
            </a:r>
          </a:p>
          <a:p>
            <a:pPr lvl="1"/>
            <a:r>
              <a:rPr lang="en-US" dirty="0"/>
              <a:t>May 6-12 </a:t>
            </a:r>
            <a:r>
              <a:rPr lang="en-US" b="1" dirty="0"/>
              <a:t>New Orleans</a:t>
            </a:r>
            <a:endParaRPr lang="en-US" dirty="0"/>
          </a:p>
          <a:p>
            <a:pPr lvl="1"/>
            <a:r>
              <a:rPr lang="en-US" dirty="0"/>
              <a:t>Sept. 9-15 </a:t>
            </a:r>
            <a:r>
              <a:rPr lang="en-US" b="1" dirty="0"/>
              <a:t>Phoenix</a:t>
            </a:r>
          </a:p>
          <a:p>
            <a:pPr lvl="1"/>
            <a:r>
              <a:rPr lang="en-US" dirty="0"/>
              <a:t>January (</a:t>
            </a:r>
            <a:r>
              <a:rPr lang="en-US" dirty="0" err="1"/>
              <a:t>tbd</a:t>
            </a:r>
            <a:r>
              <a:rPr lang="en-US" dirty="0"/>
              <a:t>) </a:t>
            </a:r>
            <a:r>
              <a:rPr lang="en-US" b="1" dirty="0"/>
              <a:t>Virtual</a:t>
            </a:r>
            <a:endParaRPr lang="en-US" dirty="0"/>
          </a:p>
          <a:p>
            <a:r>
              <a:rPr lang="en-US" dirty="0"/>
              <a:t>FHIR Developer Days</a:t>
            </a:r>
          </a:p>
          <a:p>
            <a:pPr lvl="1"/>
            <a:r>
              <a:rPr lang="en-US" dirty="0"/>
              <a:t>Jun. 6-9 </a:t>
            </a:r>
            <a:r>
              <a:rPr lang="en-US" b="1" dirty="0"/>
              <a:t>Hybrid</a:t>
            </a:r>
            <a:r>
              <a:rPr lang="en-US" dirty="0"/>
              <a:t> (Amsterdam)</a:t>
            </a:r>
            <a:endParaRPr lang="en-US" b="1" dirty="0"/>
          </a:p>
          <a:p>
            <a:r>
              <a:rPr lang="en-US" dirty="0"/>
              <a:t>Custom education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641F0-DC54-4168-B798-417C13B22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DA89C-23F1-4759-9C42-33ACD7565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69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272C75AG\MP900422961[1].jpg">
            <a:extLst>
              <a:ext uri="{FF2B5EF4-FFF2-40B4-BE49-F238E27FC236}">
                <a16:creationId xmlns:a16="http://schemas.microsoft.com/office/drawing/2014/main" id="{292FB656-0914-4C17-927C-FE972A38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66" y="1266244"/>
            <a:ext cx="207235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A12D-336D-4A0E-AA9C-D56AD35D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EPIC test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2D601-FF5A-4A9B-9940-13605A9380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CC8A1-AE25-4DF5-B8FA-E50AA799D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03BF4D5-4443-4680-B8D4-9DEB4C20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40" y="2971427"/>
            <a:ext cx="1749742" cy="16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056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4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722C-203E-49D6-8A00-687E0F37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8C8D4-766B-4F53-A081-A47D7DA0C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64456"/>
            <a:ext cx="8228877" cy="3091634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http://chat.fhir.org</a:t>
            </a:r>
            <a:r>
              <a:rPr lang="en-AU" dirty="0"/>
              <a:t> 	   </a:t>
            </a:r>
            <a:r>
              <a:rPr lang="en-AU" dirty="0">
                <a:hlinkClick r:id="rId3"/>
              </a:rPr>
              <a:t>lloyd@dogwoodhealthconsulting.com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7E29-3D1D-4FAD-AACC-EBF9C8F3C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719F-7D16-4CEF-BA13-1BDA66270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71</a:t>
            </a:fld>
            <a:endParaRPr lang="en-US" altLang="en-US" dirty="0"/>
          </a:p>
        </p:txBody>
      </p:sp>
      <p:pic>
        <p:nvPicPr>
          <p:cNvPr id="7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AFE9BAD5-518B-462F-86F8-263ACCD2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71F3-B1DC-4719-AF8D-36D6D593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8" y="208385"/>
            <a:ext cx="7687072" cy="779921"/>
          </a:xfrm>
        </p:spPr>
        <p:txBody>
          <a:bodyPr/>
          <a:lstStyle/>
          <a:p>
            <a:r>
              <a:rPr lang="en-CA" dirty="0"/>
              <a:t>Epic Test Server – Considerations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9E1E8-D7B7-4A7D-995E-41019BF02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Choosing resources</a:t>
            </a:r>
          </a:p>
          <a:p>
            <a:r>
              <a:rPr lang="en-CA" dirty="0"/>
              <a:t>Understanding the spec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Getting help</a:t>
            </a:r>
            <a:endParaRPr lang="en-CA" sz="2000" dirty="0">
              <a:effectLst/>
            </a:endParaRPr>
          </a:p>
          <a:p>
            <a:r>
              <a:rPr lang="en-CA" dirty="0"/>
              <a:t>Extensions</a:t>
            </a:r>
          </a:p>
          <a:p>
            <a:r>
              <a:rPr lang="en-CA" dirty="0"/>
              <a:t>Identifiers &amp; 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9ECDA-2929-4412-B911-A3DF4334B8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Essence of a FHIR server</a:t>
            </a:r>
          </a:p>
          <a:p>
            <a:r>
              <a:rPr lang="en-CA" dirty="0"/>
              <a:t>How to persist data</a:t>
            </a:r>
          </a:p>
          <a:p>
            <a:pPr rtl="0" eaLnBrk="1" fontAlgn="base" latinLnBrk="0" hangingPunct="1"/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Interface version management</a:t>
            </a:r>
          </a:p>
          <a:p>
            <a:pPr rtl="0" eaLnBrk="1" fontAlgn="base" latinLnBrk="0" hangingPunct="1"/>
            <a:r>
              <a:rPr lang="en-CA" dirty="0"/>
              <a:t>Security &amp; Privacy</a:t>
            </a:r>
            <a:endParaRPr lang="en-CA" sz="200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FC817-158E-4B87-AF93-669137596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DA8-C0D3-46F8-B7B3-DC6C9682A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19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BA65-F5F6-4E00-8F54-55E402B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BEF2-97DF-4D3A-B18F-5F2E79ECD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https://confluence.hl7.org/display/FHIR/Public+Test+Servers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https://open.epic.com/Interface/FHIR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https://fhir.epic.com/Sandbox?api=932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https://fhir.epic.com/Sandbox?api=999</a:t>
            </a:r>
            <a:endParaRPr lang="en-CA" dirty="0"/>
          </a:p>
          <a:p>
            <a:pPr lvl="1"/>
            <a:r>
              <a:rPr lang="en-CA" dirty="0">
                <a:hlinkClick r:id="rId8"/>
              </a:rPr>
              <a:t>http://hl7.org/fhir/http.html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A16B-7611-47FA-B1E7-7A464301D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36816-B7D6-46AE-BD25-B063446F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24A6E-0588-42C6-8A5C-6711F9ED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2256789"/>
            <a:ext cx="22193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2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18584</TotalTime>
  <Words>7234</Words>
  <Application>Microsoft Office PowerPoint</Application>
  <PresentationFormat>On-screen Show (16:9)</PresentationFormat>
  <Paragraphs>931</Paragraphs>
  <Slides>71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Souce Sans Pro</vt:lpstr>
      <vt:lpstr>Office Theme</vt:lpstr>
      <vt:lpstr>Applied FHIR for Designers</vt:lpstr>
      <vt:lpstr>Who am I?</vt:lpstr>
      <vt:lpstr>This presentation</vt:lpstr>
      <vt:lpstr>Learning Objectives</vt:lpstr>
      <vt:lpstr>Approach</vt:lpstr>
      <vt:lpstr>Scenarios</vt:lpstr>
      <vt:lpstr>EPIC test server</vt:lpstr>
      <vt:lpstr>Epic Test Server – Considerations</vt:lpstr>
      <vt:lpstr>EPIC Test Server</vt:lpstr>
      <vt:lpstr>Syntaxes</vt:lpstr>
      <vt:lpstr>When to use REST?</vt:lpstr>
      <vt:lpstr>SMART on FHIR</vt:lpstr>
      <vt:lpstr>CDS Hooks</vt:lpstr>
      <vt:lpstr>Selecting resources</vt:lpstr>
      <vt:lpstr>Understanding the spec</vt:lpstr>
      <vt:lpstr>Help &amp; support</vt:lpstr>
      <vt:lpstr>Extension considerations</vt:lpstr>
      <vt:lpstr>Identifiers &amp; References</vt:lpstr>
      <vt:lpstr>Modifier extension &amp; element considerations</vt:lpstr>
      <vt:lpstr>Overview of a server</vt:lpstr>
      <vt:lpstr>From wire to store</vt:lpstr>
      <vt:lpstr>Persistence approaches</vt:lpstr>
      <vt:lpstr>You don’t have to do it yourself…</vt:lpstr>
      <vt:lpstr>Examples of legacy to FHIR interfaces</vt:lpstr>
      <vt:lpstr>Interface versions</vt:lpstr>
      <vt:lpstr>Security &amp; Privacy</vt:lpstr>
      <vt:lpstr>US Core Implementation Guide</vt:lpstr>
      <vt:lpstr>US Core – topics</vt:lpstr>
      <vt:lpstr>US-Core</vt:lpstr>
      <vt:lpstr>Drive-by FHIR</vt:lpstr>
      <vt:lpstr>Java Validator</vt:lpstr>
      <vt:lpstr>Java Validator - topics</vt:lpstr>
      <vt:lpstr>Java Validator</vt:lpstr>
      <vt:lpstr>CodeSystem vs. ValueSet</vt:lpstr>
      <vt:lpstr>“Special” cases</vt:lpstr>
      <vt:lpstr>Terminology</vt:lpstr>
      <vt:lpstr>International Patient Summary (IPS)</vt:lpstr>
      <vt:lpstr>IPS topics</vt:lpstr>
      <vt:lpstr>International Patient Summary</vt:lpstr>
      <vt:lpstr>Documents – are bundles</vt:lpstr>
      <vt:lpstr>When to use Documents?</vt:lpstr>
      <vt:lpstr>Narrative considerations</vt:lpstr>
      <vt:lpstr>Signatures</vt:lpstr>
      <vt:lpstr>PrescribeIT® messaging interface</vt:lpstr>
      <vt:lpstr>PrescribeIT® topics</vt:lpstr>
      <vt:lpstr>PrescribeIT®</vt:lpstr>
      <vt:lpstr>Messages – are bundles</vt:lpstr>
      <vt:lpstr>When to use Messaging?</vt:lpstr>
      <vt:lpstr>Structured Data Capture (SDC) LHC Forms</vt:lpstr>
      <vt:lpstr>SDC topics</vt:lpstr>
      <vt:lpstr>SDC &amp; LHC Forms</vt:lpstr>
      <vt:lpstr>Da Vinci Burden Reduction (CRD/DTR/PAS)</vt:lpstr>
      <vt:lpstr>Da Vinci topics</vt:lpstr>
      <vt:lpstr>Da Vinci IGs</vt:lpstr>
      <vt:lpstr>Bonus content</vt:lpstr>
      <vt:lpstr>Combining paradigms</vt:lpstr>
      <vt:lpstr>Caveats with combining paradigms</vt:lpstr>
      <vt:lpstr>Exchange options</vt:lpstr>
      <vt:lpstr>Repository model</vt:lpstr>
      <vt:lpstr>Beyond Exchange</vt:lpstr>
      <vt:lpstr>Variable Server capabilities</vt:lpstr>
      <vt:lpstr>Variable Server capabilities (cont’d)</vt:lpstr>
      <vt:lpstr>Prohibiting data elements</vt:lpstr>
      <vt:lpstr>Interoperating with legacy</vt:lpstr>
      <vt:lpstr>Estimating</vt:lpstr>
      <vt:lpstr>Bundle decisions</vt:lpstr>
      <vt:lpstr>Missing data</vt:lpstr>
      <vt:lpstr>Looping</vt:lpstr>
      <vt:lpstr>Education opportunities</vt:lpstr>
      <vt:lpstr>Learning Objectives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386</cp:revision>
  <dcterms:created xsi:type="dcterms:W3CDTF">2019-03-22T18:05:01Z</dcterms:created>
  <dcterms:modified xsi:type="dcterms:W3CDTF">2023-03-03T19:33:40Z</dcterms:modified>
</cp:coreProperties>
</file>