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omments/modernComment_1317_B6D462A6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handoutMasterIdLst>
    <p:handoutMasterId r:id="rId57"/>
  </p:handoutMasterIdLst>
  <p:sldIdLst>
    <p:sldId id="672" r:id="rId5"/>
    <p:sldId id="4905" r:id="rId6"/>
    <p:sldId id="690" r:id="rId7"/>
    <p:sldId id="4906" r:id="rId8"/>
    <p:sldId id="680" r:id="rId9"/>
    <p:sldId id="758" r:id="rId10"/>
    <p:sldId id="313" r:id="rId11"/>
    <p:sldId id="4850" r:id="rId12"/>
    <p:sldId id="4880" r:id="rId13"/>
    <p:sldId id="4817" r:id="rId14"/>
    <p:sldId id="309" r:id="rId15"/>
    <p:sldId id="4887" r:id="rId16"/>
    <p:sldId id="4890" r:id="rId17"/>
    <p:sldId id="4888" r:id="rId18"/>
    <p:sldId id="4891" r:id="rId19"/>
    <p:sldId id="4889" r:id="rId20"/>
    <p:sldId id="4886" r:id="rId21"/>
    <p:sldId id="740" r:id="rId22"/>
    <p:sldId id="4861" r:id="rId23"/>
    <p:sldId id="4881" r:id="rId24"/>
    <p:sldId id="4843" r:id="rId25"/>
    <p:sldId id="4844" r:id="rId26"/>
    <p:sldId id="4858" r:id="rId27"/>
    <p:sldId id="4860" r:id="rId28"/>
    <p:sldId id="4882" r:id="rId29"/>
    <p:sldId id="4845" r:id="rId30"/>
    <p:sldId id="4894" r:id="rId31"/>
    <p:sldId id="4895" r:id="rId32"/>
    <p:sldId id="4897" r:id="rId33"/>
    <p:sldId id="4893" r:id="rId34"/>
    <p:sldId id="4896" r:id="rId35"/>
    <p:sldId id="4899" r:id="rId36"/>
    <p:sldId id="4898" r:id="rId37"/>
    <p:sldId id="4868" r:id="rId38"/>
    <p:sldId id="4892" r:id="rId39"/>
    <p:sldId id="4900" r:id="rId40"/>
    <p:sldId id="4901" r:id="rId41"/>
    <p:sldId id="4902" r:id="rId42"/>
    <p:sldId id="4903" r:id="rId43"/>
    <p:sldId id="4904" r:id="rId44"/>
    <p:sldId id="4883" r:id="rId45"/>
    <p:sldId id="4869" r:id="rId46"/>
    <p:sldId id="4871" r:id="rId47"/>
    <p:sldId id="4872" r:id="rId48"/>
    <p:sldId id="4884" r:id="rId49"/>
    <p:sldId id="4873" r:id="rId50"/>
    <p:sldId id="4874" r:id="rId51"/>
    <p:sldId id="4876" r:id="rId52"/>
    <p:sldId id="4885" r:id="rId53"/>
    <p:sldId id="4802" r:id="rId54"/>
    <p:sldId id="4916" r:id="rId5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  <p14:sldId id="4905"/>
          </p14:sldIdLst>
        </p14:section>
        <p14:section name="Expressions Introduction" id="{2A578097-FEE4-49B0-858C-B6A0014658D4}">
          <p14:sldIdLst>
            <p14:sldId id="690"/>
            <p14:sldId id="4906"/>
            <p14:sldId id="680"/>
            <p14:sldId id="758"/>
            <p14:sldId id="313"/>
            <p14:sldId id="4850"/>
          </p14:sldIdLst>
        </p14:section>
        <p14:section name="Extraction Overview" id="{695EE475-FC50-41D1-90DA-04675E84D08B}">
          <p14:sldIdLst>
            <p14:sldId id="4880"/>
            <p14:sldId id="4817"/>
            <p14:sldId id="309"/>
            <p14:sldId id="4887"/>
            <p14:sldId id="4890"/>
            <p14:sldId id="4888"/>
            <p14:sldId id="4891"/>
            <p14:sldId id="4889"/>
            <p14:sldId id="4886"/>
            <p14:sldId id="740"/>
            <p14:sldId id="4861"/>
          </p14:sldIdLst>
        </p14:section>
        <p14:section name="Observation-based" id="{F95D1FBA-AC94-47DE-8188-031B7AFDBB2B}">
          <p14:sldIdLst>
            <p14:sldId id="4881"/>
            <p14:sldId id="4843"/>
            <p14:sldId id="4844"/>
            <p14:sldId id="4858"/>
            <p14:sldId id="4860"/>
          </p14:sldIdLst>
        </p14:section>
        <p14:section name="Definition-based" id="{1ABF8FB0-2C57-4459-816D-F6E040D11D7C}">
          <p14:sldIdLst>
            <p14:sldId id="4882"/>
            <p14:sldId id="4845"/>
            <p14:sldId id="4894"/>
            <p14:sldId id="4895"/>
            <p14:sldId id="4897"/>
            <p14:sldId id="4893"/>
            <p14:sldId id="4896"/>
            <p14:sldId id="4899"/>
            <p14:sldId id="4898"/>
            <p14:sldId id="4868"/>
          </p14:sldIdLst>
        </p14:section>
        <p14:section name="Template-based" id="{F1D0D168-C1B6-46F0-B747-F6865073E4DA}">
          <p14:sldIdLst>
            <p14:sldId id="4892"/>
            <p14:sldId id="4900"/>
            <p14:sldId id="4901"/>
            <p14:sldId id="4902"/>
            <p14:sldId id="4903"/>
            <p14:sldId id="4904"/>
          </p14:sldIdLst>
        </p14:section>
        <p14:section name="StructureMap-based" id="{B2D88E75-8A1A-42E9-92E3-170458938981}">
          <p14:sldIdLst>
            <p14:sldId id="4883"/>
            <p14:sldId id="4869"/>
            <p14:sldId id="4871"/>
            <p14:sldId id="4872"/>
          </p14:sldIdLst>
        </p14:section>
        <p14:section name="CQL" id="{20C4AB7D-E7A6-4579-904F-B60C0CFD4285}">
          <p14:sldIdLst>
            <p14:sldId id="4884"/>
            <p14:sldId id="4873"/>
            <p14:sldId id="4874"/>
            <p14:sldId id="4876"/>
          </p14:sldIdLst>
        </p14:section>
        <p14:section name="Extraction Exercises" id="{C125BBFB-E8EC-4EA3-8D87-67C91AA3B670}">
          <p14:sldIdLst>
            <p14:sldId id="4885"/>
            <p14:sldId id="4802"/>
            <p14:sldId id="49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  <p188:author id="{5751DB2D-1468-D17D-AFCF-D0AAF3269F66}" name="Lloyd McKenzie" initials="LM" userId="S::lloyd.mckenzie@dogwoodhealthconsulting.com::4649093d-15d4-474a-b05d-c722cc0d1582" providerId="AD"/>
  <p188:author id="{A35F686D-0653-5C3C-ECC2-1EA5E9BC1567}" name="McKenzie, Lloyd" initials="ML" userId="S::lloyd.mckenzie@ontariohealth.ca::4544ac19-90a7-4bc9-9dda-63119ceabc25" providerId="AD"/>
  <p188:author id="{DB71EC90-ADB7-C55B-20D8-CD2F029B2E3C}" name="Sabljakovic, Sanjin" initials="SS" userId="S::sanjin.sabljakovic@ontariohealth.ca::184e10db-d9ef-4a6d-a899-68e589f56c5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 McKenzi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302B8-D75C-D26B-F729-10B093AF2A3B}" v="16" dt="2025-02-26T20:31:19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65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Travon" userId="S::travon.smith@ontariohealth.ca::7b3aeafc-2903-42e7-a83c-385da38dde87" providerId="AD" clId="Web-{55B302B8-D75C-D26B-F729-10B093AF2A3B}"/>
    <pc:docChg chg="modSld">
      <pc:chgData name="Smith, Travon" userId="S::travon.smith@ontariohealth.ca::7b3aeafc-2903-42e7-a83c-385da38dde87" providerId="AD" clId="Web-{55B302B8-D75C-D26B-F729-10B093AF2A3B}" dt="2025-02-26T20:31:19.061" v="11" actId="20577"/>
      <pc:docMkLst>
        <pc:docMk/>
      </pc:docMkLst>
      <pc:sldChg chg="modSp">
        <pc:chgData name="Smith, Travon" userId="S::travon.smith@ontariohealth.ca::7b3aeafc-2903-42e7-a83c-385da38dde87" providerId="AD" clId="Web-{55B302B8-D75C-D26B-F729-10B093AF2A3B}" dt="2025-02-26T20:29:59.719" v="5" actId="20577"/>
        <pc:sldMkLst>
          <pc:docMk/>
          <pc:sldMk cId="936024424" sldId="309"/>
        </pc:sldMkLst>
        <pc:spChg chg="mod">
          <ac:chgData name="Smith, Travon" userId="S::travon.smith@ontariohealth.ca::7b3aeafc-2903-42e7-a83c-385da38dde87" providerId="AD" clId="Web-{55B302B8-D75C-D26B-F729-10B093AF2A3B}" dt="2025-02-26T20:29:59.719" v="5" actId="20577"/>
          <ac:spMkLst>
            <pc:docMk/>
            <pc:sldMk cId="936024424" sldId="309"/>
            <ac:spMk id="3" creationId="{C1BD71FC-8C6C-4E9B-9EB6-73FEE77D9E4A}"/>
          </ac:spMkLst>
        </pc:spChg>
      </pc:sldChg>
      <pc:sldChg chg="modSp">
        <pc:chgData name="Smith, Travon" userId="S::travon.smith@ontariohealth.ca::7b3aeafc-2903-42e7-a83c-385da38dde87" providerId="AD" clId="Web-{55B302B8-D75C-D26B-F729-10B093AF2A3B}" dt="2025-02-26T20:29:37.484" v="1" actId="20577"/>
        <pc:sldMkLst>
          <pc:docMk/>
          <pc:sldMk cId="655917162" sldId="665"/>
        </pc:sldMkLst>
        <pc:spChg chg="mod">
          <ac:chgData name="Smith, Travon" userId="S::travon.smith@ontariohealth.ca::7b3aeafc-2903-42e7-a83c-385da38dde87" providerId="AD" clId="Web-{55B302B8-D75C-D26B-F729-10B093AF2A3B}" dt="2025-02-26T20:29:37.484" v="1" actId="20577"/>
          <ac:spMkLst>
            <pc:docMk/>
            <pc:sldMk cId="655917162" sldId="665"/>
            <ac:spMk id="4" creationId="{00000000-0000-0000-0000-000000000000}"/>
          </ac:spMkLst>
        </pc:spChg>
      </pc:sldChg>
      <pc:sldChg chg="modSp">
        <pc:chgData name="Smith, Travon" userId="S::travon.smith@ontariohealth.ca::7b3aeafc-2903-42e7-a83c-385da38dde87" providerId="AD" clId="Web-{55B302B8-D75C-D26B-F729-10B093AF2A3B}" dt="2025-02-26T20:31:12.718" v="8" actId="20577"/>
        <pc:sldMkLst>
          <pc:docMk/>
          <pc:sldMk cId="519757321" sldId="4902"/>
        </pc:sldMkLst>
        <pc:spChg chg="mod">
          <ac:chgData name="Smith, Travon" userId="S::travon.smith@ontariohealth.ca::7b3aeafc-2903-42e7-a83c-385da38dde87" providerId="AD" clId="Web-{55B302B8-D75C-D26B-F729-10B093AF2A3B}" dt="2025-02-26T20:31:12.718" v="8" actId="20577"/>
          <ac:spMkLst>
            <pc:docMk/>
            <pc:sldMk cId="519757321" sldId="4902"/>
            <ac:spMk id="3" creationId="{A757ED67-E7B3-19C8-9D12-E05CEC5CAD93}"/>
          </ac:spMkLst>
        </pc:spChg>
      </pc:sldChg>
      <pc:sldChg chg="modSp">
        <pc:chgData name="Smith, Travon" userId="S::travon.smith@ontariohealth.ca::7b3aeafc-2903-42e7-a83c-385da38dde87" providerId="AD" clId="Web-{55B302B8-D75C-D26B-F729-10B093AF2A3B}" dt="2025-02-26T20:31:19.061" v="11" actId="20577"/>
        <pc:sldMkLst>
          <pc:docMk/>
          <pc:sldMk cId="1395027978" sldId="4903"/>
        </pc:sldMkLst>
        <pc:spChg chg="mod">
          <ac:chgData name="Smith, Travon" userId="S::travon.smith@ontariohealth.ca::7b3aeafc-2903-42e7-a83c-385da38dde87" providerId="AD" clId="Web-{55B302B8-D75C-D26B-F729-10B093AF2A3B}" dt="2025-02-26T20:31:19.061" v="11" actId="20577"/>
          <ac:spMkLst>
            <pc:docMk/>
            <pc:sldMk cId="1395027978" sldId="4903"/>
            <ac:spMk id="3" creationId="{B295A2F2-0B80-0885-F9C5-E546521184D4}"/>
          </ac:spMkLst>
        </pc:spChg>
      </pc:sldChg>
    </pc:docChg>
  </pc:docChgLst>
  <pc:docChgLst>
    <pc:chgData name="McKenzie, Lloyd" userId="S::lloyd.mckenzie@ontariohealth.ca::4544ac19-90a7-4bc9-9dda-63119ceabc25" providerId="AD" clId="Web-{0D3ABECA-ED5B-A3FB-8B4D-8D02B9D36472}"/>
    <pc:docChg chg="mod addSld modSld modMainMaster modSection">
      <pc:chgData name="McKenzie, Lloyd" userId="S::lloyd.mckenzie@ontariohealth.ca::4544ac19-90a7-4bc9-9dda-63119ceabc25" providerId="AD" clId="Web-{0D3ABECA-ED5B-A3FB-8B4D-8D02B9D36472}" dt="2025-02-07T18:23:26.019" v="51" actId="20577"/>
      <pc:docMkLst>
        <pc:docMk/>
      </pc:docMkLst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936024424" sldId="30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936024424" sldId="309"/>
            <ac:spMk id="4" creationId="{80202741-9B1F-457C-8F7B-50FD721D387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655917162" sldId="665"/>
            <ac:spMk id="11" creationId="{E5D67FA5-D1E9-4E1E-B63E-097C12003FC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03:15.519" v="0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180728265" sldId="74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180728265" sldId="740"/>
            <ac:spMk id="4" creationId="{58D59860-0399-4E76-9C7A-BF7815E32A8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8:23:26.019" v="51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0D3ABECA-ED5B-A3FB-8B4D-8D02B9D36472}" dt="2025-02-07T18:23:26.019" v="51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068210073" sldId="758"/>
            <ac:spMk id="4" creationId="{E203CAF6-E711-E44D-32E7-0E369101B9F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725813447" sldId="4817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725813447" sldId="4817"/>
            <ac:spMk id="3" creationId="{D8136FED-0229-CDD8-8100-DABD768C7D44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029171412" sldId="484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029171412" sldId="4843"/>
            <ac:spMk id="6" creationId="{2E865AC5-F855-9A8F-42A7-1BAD45A6C01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256810893" sldId="484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256810893" sldId="4845"/>
            <ac:spMk id="7" creationId="{69A92EEE-0669-71A3-241B-C3B82129C7F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88540160" sldId="485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88540160" sldId="4850"/>
            <ac:spMk id="4" creationId="{18FAE81A-F94C-14E5-38F9-39AD325F5D9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875901302" sldId="486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875901302" sldId="4860"/>
            <ac:spMk id="4" creationId="{32EDC75C-3FAB-F59F-9949-31A8BC8C281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762182957" sldId="486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762182957" sldId="4861"/>
            <ac:spMk id="3" creationId="{0D997C32-2ED6-21A0-8EFE-3094FB53FA96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857021062" sldId="486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857021062" sldId="4868"/>
            <ac:spMk id="4" creationId="{864E8FCE-0BFD-B12F-DECC-5987874018C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290285252" sldId="486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290285252" sldId="4869"/>
            <ac:spMk id="7" creationId="{31BD0259-C1F1-D519-7D55-B857127BFC1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196501466" sldId="4871"/>
        </pc:sldMkLst>
        <pc:spChg chg="mod">
          <ac:chgData name="McKenzie, Lloyd" userId="S::lloyd.mckenzie@ontariohealth.ca::4544ac19-90a7-4bc9-9dda-63119ceabc25" providerId="AD" clId="Web-{0D3ABECA-ED5B-A3FB-8B4D-8D02B9D36472}" dt="2025-02-07T16:31:27.543" v="32" actId="20577"/>
          <ac:spMkLst>
            <pc:docMk/>
            <pc:sldMk cId="4196501466" sldId="4871"/>
            <ac:spMk id="3" creationId="{3A8E1128-532F-0D90-E38D-73ABBD5B47F0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196501466" sldId="4871"/>
            <ac:spMk id="4" creationId="{71C262E3-748B-8E00-4D2E-5787C64E25C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449962573" sldId="487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449962573" sldId="4872"/>
            <ac:spMk id="4" creationId="{E9951698-4DDF-C3CF-D2D2-C3EA482A834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39640479" sldId="487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39640479" sldId="4873"/>
            <ac:spMk id="7" creationId="{5C7AD816-91BD-241A-4557-D631F5EA035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199265554" sldId="4874"/>
        </pc:sldMkLst>
        <pc:spChg chg="mod">
          <ac:chgData name="McKenzie, Lloyd" userId="S::lloyd.mckenzie@ontariohealth.ca::4544ac19-90a7-4bc9-9dda-63119ceabc25" providerId="AD" clId="Web-{0D3ABECA-ED5B-A3FB-8B4D-8D02B9D36472}" dt="2025-02-07T16:33:00.920" v="41" actId="1076"/>
          <ac:spMkLst>
            <pc:docMk/>
            <pc:sldMk cId="2199265554" sldId="4874"/>
            <ac:spMk id="3" creationId="{EC831A46-A518-2CA5-599B-0434B4359709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199265554" sldId="4874"/>
            <ac:spMk id="4" creationId="{4DB6BC0A-99EB-F773-D5AF-40922697220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544426078" sldId="4876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544426078" sldId="4876"/>
            <ac:spMk id="4" creationId="{88A0026E-D7D5-46B5-C32E-5C2C4AB2A64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614495905" sldId="488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614495905" sldId="4880"/>
            <ac:spMk id="4" creationId="{906F4986-C8FF-9913-7A8A-18EC757BC1E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090574374" sldId="488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090574374" sldId="4881"/>
            <ac:spMk id="4" creationId="{F78DD62B-FC4A-6267-9BE3-6C9312B64344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483600134" sldId="488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483600134" sldId="4882"/>
            <ac:spMk id="4" creationId="{F1B35189-60F0-F165-0636-74B58453EC6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053682361" sldId="488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053682361" sldId="4883"/>
            <ac:spMk id="4" creationId="{58FA94F8-2F2E-D61F-BCA7-1E9D8FAFDFA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300386351" sldId="4884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300386351" sldId="4884"/>
            <ac:spMk id="4" creationId="{299A2A53-6C62-B6B3-287C-E5AB571570BD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281936727" sldId="488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281936727" sldId="4885"/>
            <ac:spMk id="4" creationId="{6ADCA848-5065-820F-403F-EE2B6C4C3EB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90916110" sldId="4886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90916110" sldId="4886"/>
            <ac:spMk id="4" creationId="{E0FCDB54-5676-6005-A75F-A851A4D9B8EA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067372198" sldId="4887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067372198" sldId="4887"/>
            <ac:spMk id="4" creationId="{80A0164A-17E2-6573-93C9-88986760FF9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750398884" sldId="488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750398884" sldId="4888"/>
            <ac:spMk id="4" creationId="{6F7A66DA-4038-2DC2-A976-94032B63EBD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67222316" sldId="488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67222316" sldId="4889"/>
            <ac:spMk id="4" creationId="{5C06C0A6-8219-A53B-8300-65A257711CEA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725877743" sldId="489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725877743" sldId="4890"/>
            <ac:spMk id="4" creationId="{FE49C14F-53F2-11D0-6DE3-3371B51D7A26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987052600" sldId="489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987052600" sldId="4891"/>
            <ac:spMk id="4" creationId="{DA6905DD-87C5-BBCC-2C02-789958031BE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55488454" sldId="489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55488454" sldId="4892"/>
            <ac:spMk id="4" creationId="{57A827AD-B46B-B767-BE01-BD7EF5861FC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977523922" sldId="489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977523922" sldId="4893"/>
            <ac:spMk id="4" creationId="{9F793A07-9269-5F65-9D62-C105EB6D302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191896717" sldId="4894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191896717" sldId="4894"/>
            <ac:spMk id="4" creationId="{9586FB64-55D6-7E32-DB91-E9B28BEDAB06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010535686" sldId="489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010535686" sldId="4895"/>
            <ac:spMk id="4" creationId="{C75B4777-B546-FE31-DAE6-587D6971F17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94295329" sldId="4897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94295329" sldId="4897"/>
            <ac:spMk id="3" creationId="{24D3EB05-C987-CEB5-D8A0-3A3978FA0B6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425378759" sldId="489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425378759" sldId="4898"/>
            <ac:spMk id="4" creationId="{9132E442-BF25-E49D-74B9-D4F6707A3E89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359941460" sldId="489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359941460" sldId="4899"/>
            <ac:spMk id="4" creationId="{40E4D566-6EFC-3FAC-C712-94DA5AE2B2C4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80053323" sldId="490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80053323" sldId="4900"/>
            <ac:spMk id="7" creationId="{BBF7E642-4C7D-D420-2D89-AE561A18735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04676549" sldId="490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04676549" sldId="4901"/>
            <ac:spMk id="4" creationId="{ED1654F8-CA4B-5D7E-12A1-DB3DE9B6F409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19757321" sldId="490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19757321" sldId="4902"/>
            <ac:spMk id="4" creationId="{983173F9-1532-4DEA-680D-A1BFF2B8CF9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395027978" sldId="490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395027978" sldId="4903"/>
            <ac:spMk id="4" creationId="{9E40E892-72AA-02DA-C54D-F31A74E9CB9D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070611915" sldId="4904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070611915" sldId="4904"/>
            <ac:spMk id="4" creationId="{A74A3BED-CEF4-EE46-EB1B-07DA69F7344C}"/>
          </ac:spMkLst>
        </pc:spChg>
      </pc:sldChg>
      <pc:sldChg chg="modSp add">
        <pc:chgData name="McKenzie, Lloyd" userId="S::lloyd.mckenzie@ontariohealth.ca::4544ac19-90a7-4bc9-9dda-63119ceabc25" providerId="AD" clId="Web-{0D3ABECA-ED5B-A3FB-8B4D-8D02B9D36472}" dt="2025-02-07T18:22:12.460" v="48" actId="20577"/>
        <pc:sldMkLst>
          <pc:docMk/>
          <pc:sldMk cId="2030768388" sldId="4905"/>
        </pc:sldMkLst>
        <pc:spChg chg="mod">
          <ac:chgData name="McKenzie, Lloyd" userId="S::lloyd.mckenzie@ontariohealth.ca::4544ac19-90a7-4bc9-9dda-63119ceabc25" providerId="AD" clId="Web-{0D3ABECA-ED5B-A3FB-8B4D-8D02B9D36472}" dt="2025-02-07T18:22:12.460" v="48" actId="20577"/>
          <ac:spMkLst>
            <pc:docMk/>
            <pc:sldMk cId="2030768388" sldId="4905"/>
            <ac:spMk id="2" creationId="{E265F639-6FEA-A56A-8782-FB04C81D81D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463855339" sldId="491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463855339" sldId="4918"/>
            <ac:spMk id="4" creationId="{E3BDC710-1DD9-BB4C-AAAC-2FFEB58892BF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0D3ABECA-ED5B-A3FB-8B4D-8D02B9D36472}" dt="2025-02-07T18:22:03.960" v="43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0D3ABECA-ED5B-A3FB-8B4D-8D02B9D36472}" dt="2025-02-07T18:22:03.960" v="43"/>
          <pc:sldLayoutMkLst>
            <pc:docMk/>
            <pc:sldMasterMk cId="0" sldId="2147483648"/>
            <pc:sldLayoutMk cId="2028641797" sldId="2147483707"/>
          </pc:sldLayoutMkLst>
        </pc:sldLayoutChg>
      </pc:sldMasterChg>
    </pc:docChg>
  </pc:docChgLst>
  <pc:docChgLst>
    <pc:chgData name="Sabljakovic, Sanjin" userId="S::sanjin.sabljakovic@ontariohealth.ca::184e10db-d9ef-4a6d-a899-68e589f56c5f" providerId="AD" clId="Web-{A0E65034-E588-4DB1-8AF7-DFEA425DFF1E}"/>
    <pc:docChg chg="mod sldOrd">
      <pc:chgData name="Sabljakovic, Sanjin" userId="S::sanjin.sabljakovic@ontariohealth.ca::184e10db-d9ef-4a6d-a899-68e589f56c5f" providerId="AD" clId="Web-{A0E65034-E588-4DB1-8AF7-DFEA425DFF1E}" dt="2025-02-03T14:46:53.413" v="1"/>
      <pc:docMkLst>
        <pc:docMk/>
      </pc:docMkLst>
      <pc:sldChg chg="ord">
        <pc:chgData name="Sabljakovic, Sanjin" userId="S::sanjin.sabljakovic@ontariohealth.ca::184e10db-d9ef-4a6d-a899-68e589f56c5f" providerId="AD" clId="Web-{A0E65034-E588-4DB1-8AF7-DFEA425DFF1E}" dt="2025-02-03T14:46:53.413" v="1"/>
        <pc:sldMkLst>
          <pc:docMk/>
          <pc:sldMk cId="2300386351" sldId="4884"/>
        </pc:sldMkLst>
      </pc:sldChg>
    </pc:docChg>
  </pc:docChgLst>
  <pc:docChgLst>
    <pc:chgData name="Sabljakovic, Sanjin" userId="S::sanjin.sabljakovic@ontariohealth.ca::184e10db-d9ef-4a6d-a899-68e589f56c5f" providerId="AD" clId="Web-{65449078-5898-45CA-9AF3-8275E7134E0F}"/>
    <pc:docChg chg="sldOrd">
      <pc:chgData name="Sabljakovic, Sanjin" userId="S::sanjin.sabljakovic@ontariohealth.ca::184e10db-d9ef-4a6d-a899-68e589f56c5f" providerId="AD" clId="Web-{65449078-5898-45CA-9AF3-8275E7134E0F}" dt="2025-01-13T15:33:14.408" v="1"/>
      <pc:docMkLst>
        <pc:docMk/>
      </pc:docMkLst>
      <pc:sldChg chg="ord">
        <pc:chgData name="Sabljakovic, Sanjin" userId="S::sanjin.sabljakovic@ontariohealth.ca::184e10db-d9ef-4a6d-a899-68e589f56c5f" providerId="AD" clId="Web-{65449078-5898-45CA-9AF3-8275E7134E0F}" dt="2025-01-13T15:33:14.408" v="1"/>
        <pc:sldMkLst>
          <pc:docMk/>
          <pc:sldMk cId="4090574374" sldId="4881"/>
        </pc:sldMkLst>
      </pc:sldChg>
      <pc:sldChg chg="ord">
        <pc:chgData name="Sabljakovic, Sanjin" userId="S::sanjin.sabljakovic@ontariohealth.ca::184e10db-d9ef-4a6d-a899-68e589f56c5f" providerId="AD" clId="Web-{65449078-5898-45CA-9AF3-8275E7134E0F}" dt="2025-01-13T15:32:14.860" v="0"/>
        <pc:sldMkLst>
          <pc:docMk/>
          <pc:sldMk cId="3067372198" sldId="4887"/>
        </pc:sldMkLst>
      </pc:sldChg>
    </pc:docChg>
  </pc:docChgLst>
</pc:chgInfo>
</file>

<file path=ppt/comments/modernComment_1317_B6D462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87EBE3-8D0B-4C0B-93EC-13B484C647B6}" authorId="{DB71EC90-ADB7-C55B-20D8-CD2F029B2E3C}" status="resolved" created="2025-02-03T14:38:13.04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67372198" sldId="4887"/>
      <ac:spMk id="3" creationId="{C429FB67-287A-375E-7573-BF7777658862}"/>
      <ac:txMk cp="113" len="81">
        <ac:context len="428" hash="3209336507"/>
      </ac:txMk>
    </ac:txMkLst>
    <p188:pos x="1043940" y="1112520"/>
    <p188:replyLst>
      <p188:reply id="{4C9C3F2A-8B6D-43E9-ADB8-F1DE3B28F860}" authorId="{A35F686D-0653-5C3C-ECC2-1EA5E9BC1567}" created="2025-02-07T16:29:41.822">
        <p188:txBody>
          <a:bodyPr/>
          <a:lstStyle/>
          <a:p>
            <a:r>
              <a:rPr lang="en-US"/>
              <a:t>That will be discussed in the sub-bullet</a:t>
            </a:r>
          </a:p>
        </p188:txBody>
      </p188:reply>
    </p188:replyLst>
    <p188:txBody>
      <a:bodyPr/>
      <a:lstStyle/>
      <a:p>
        <a:r>
          <a:rPr lang="en-US"/>
          <a:t>Please elaborate on what type of challenges to expect and why, for example, code mapping may be required/necessary.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 w="57150"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 w="57150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 w="5715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3/1/2025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3/1/2025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/>
              <a:t> might want to use Brian’s tool to author for help with FHIRPath debugging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08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F483F-479B-B6CA-72AD-7C10D0831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04F2F-728C-0BE9-F3AC-769A3D840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52562-70E5-F729-2FD9-5E24437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Need to take care with DataElements as this is changing in R4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503F-8F8B-3387-4ADC-99135DB71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1AA8-F05F-F1BA-19BC-907B7CE5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D3D4C-4DE6-B813-55AD-D1412B386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1A9170-2856-6511-E51D-5147AC146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0743-19D5-1C6F-563C-459E3C040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F7B2-02B0-7ED7-39E5-E25AA105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7EE69-AA5C-0C8B-63B3-A9B5A7E7F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7CA4BF-5EA5-17F8-AA0D-51E139285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4889B-10B8-5942-10CB-AEC3ACDC1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7E02-32BD-E87F-17DC-55E4328FA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1D58B-206B-327F-D5F5-5D773EDA7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86D12B-F8D5-9D45-98E2-E66D74F6A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57DC-931B-0BB8-04E3-F028A7DD1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</a:t>
            </a:r>
            <a:r>
              <a:rPr lang="en-US"/>
              <a:t> can’t make certain elements dynamic – specifically Element.id, Extension.url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62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924A9-489C-28B6-8CEC-63874869C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10857-E0C5-D1A7-9257-08BCF8B25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B67A9-D0A3-9877-FE4B-891058161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33791-12A2-E292-AEAE-A86D21BA4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53CB4-7E5E-3EA8-EACE-29EDFCD2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40C82-A688-49DD-0892-AD890CB52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CFBA6-C44B-B4F9-9717-F5B72CAE1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5C857-B333-40BD-5530-52A99129D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sticinehouse.com/how-to-build-pier-shed-foundatio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17_B6D462A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extraction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observationExtrac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build.fhir.org/ig/HL7/sdc/StructureDefinition-sdc-questionnaireresponse-isSubject.html" TargetMode="External"/><Relationship Id="rId4" Type="http://schemas.openxmlformats.org/officeDocument/2006/relationships/hyperlink" Target="https://build.fhir.org/ig/HL7/sdc/StructureDefinition-sdc-questionnaire-observation-extract-category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R4/extension-questionnaire-unit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builder.nlm.nih.gov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definitionExtrac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build.fhir.org/ig/HL7/sdc/StructureDefinition-sdc-questionnaire-extractAllocateId.html" TargetMode="External"/><Relationship Id="rId4" Type="http://schemas.openxmlformats.org/officeDocument/2006/relationships/hyperlink" Target="https://build.fhir.org/ig/HL7/sdc/StructureDefinition-sdc-questionnaire-definitionExtractValue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extract-complex-defn3.json" TargetMode="External"/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build.fhir.org/ig/HL7/sdc/StructureDefinition-sdc-questionnaire-definitionExtract.html" TargetMode="External"/><Relationship Id="rId7" Type="http://schemas.openxmlformats.org/officeDocument/2006/relationships/hyperlink" Target="https://build.fhir.org/ig/HL7/sdc/StructureDefinition-sdc-questionnaire-templateExtractValu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uild.fhir.org/ig/HL7/sdc/StructureDefinition-sdc-questionnaire-templateExtractContext.html" TargetMode="External"/><Relationship Id="rId5" Type="http://schemas.openxmlformats.org/officeDocument/2006/relationships/hyperlink" Target="https://build.fhir.org/ig/HL7/sdc/StructureDefinition-sdc-questionnaire-templateExtractBundle.html" TargetMode="External"/><Relationship Id="rId4" Type="http://schemas.openxmlformats.org/officeDocument/2006/relationships/hyperlink" Target="https://build.fhir.org/ig/HL7/sdc/StructureDefinition-sdc-questionnaire-templateExtract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templateExtractContext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templateExtractValue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extract-complex-template.json.html" TargetMode="External"/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targetStructureMa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Map-SDOHCCHungerVitalSignMap.html" TargetMode="External"/><Relationship Id="rId2" Type="http://schemas.openxmlformats.org/officeDocument/2006/relationships/hyperlink" Target="https://build.fhir.org/ig/HL7/sdc/Questionnaire-SDOHCC-QuestionnaireHungerVitalSign.json.html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30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chat.fhir.org/#narrow/channel/179255-questionnai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Structured Data Capture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Rendering &amp; Behavior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Lloyd McKenzie</a:t>
            </a:r>
          </a:p>
          <a:p>
            <a:r>
              <a:rPr lang="en-US"/>
              <a:t>February 2025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Rationale for extraction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/>
              <a:t>Questionnaires aren’t ‘standard’ / interoperable</a:t>
            </a:r>
          </a:p>
          <a:p>
            <a:r>
              <a:rPr lang="en-US"/>
              <a:t>QuestionnaireResponses aren’t very searchable</a:t>
            </a:r>
          </a:p>
          <a:p>
            <a:r>
              <a:rPr lang="en-US"/>
              <a:t>Relevant data should appear in ‘one’ place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pre-requisites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5291488" cy="3098780"/>
          </a:xfrm>
        </p:spPr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‘completed’ (and valid) QuestionnaireResponse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target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pic>
        <p:nvPicPr>
          <p:cNvPr id="6" name="Picture 5" descr="Several concrete pillars in the dirt&#10;&#10;Description automatically generated">
            <a:extLst>
              <a:ext uri="{FF2B5EF4-FFF2-40B4-BE49-F238E27FC236}">
                <a16:creationId xmlns:a16="http://schemas.microsoft.com/office/drawing/2014/main" id="{6477A4E5-78B3-704F-5752-F7DC0FEEF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51726" y="1543574"/>
            <a:ext cx="3391519" cy="18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9169-CB07-B62A-6260-94C5492E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with population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FB67-287A-375E-7573-BF7777658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Choice of using $extract operation vs. native extraction</a:t>
            </a:r>
          </a:p>
          <a:p>
            <a:pPr lvl="1"/>
            <a:r>
              <a:rPr lang="en-US" sz="1600"/>
              <a:t>Only one option, and no continuous vs. initial decision</a:t>
            </a:r>
          </a:p>
          <a:p>
            <a:r>
              <a:rPr lang="en-US" sz="1800"/>
              <a:t>Challenges of alignment between Questionnaire and mapped resources (and profiles)</a:t>
            </a:r>
          </a:p>
          <a:p>
            <a:pPr lvl="1"/>
            <a:r>
              <a:rPr lang="en-US" sz="1600"/>
              <a:t>May need code mapping, unit conversion, other conversions</a:t>
            </a:r>
          </a:p>
          <a:p>
            <a:r>
              <a:rPr lang="en-US" sz="1800"/>
              <a:t>Those who maintain the Questionnaire might not be those who maintain the extraction logic</a:t>
            </a:r>
          </a:p>
          <a:p>
            <a:pPr lvl="1"/>
            <a:r>
              <a:rPr lang="en-US" sz="1600"/>
              <a:t>Look at derived Questionnaires</a:t>
            </a:r>
          </a:p>
          <a:p>
            <a:r>
              <a:rPr lang="en-US" sz="1800"/>
              <a:t>Need to check for modifiers</a:t>
            </a:r>
          </a:p>
          <a:p>
            <a:pPr lvl="1"/>
            <a:r>
              <a:rPr lang="en-US" sz="1600"/>
              <a:t>E.g. </a:t>
            </a:r>
            <a:r>
              <a:rPr lang="en-US" sz="1600" err="1"/>
              <a:t>Quantity.comparator</a:t>
            </a:r>
            <a:endParaRPr lang="en-US" sz="1600"/>
          </a:p>
          <a:p>
            <a:endParaRPr lang="en-CA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164A-17E2-6573-93C9-88986760FF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0713-F0AE-F762-964D-F1B26F2270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3721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54DF-4E59-17B8-E6AC-09092ECE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vs. local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C34E7-861D-0F4F-A28A-96A6DDAF5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Operation ($extract)</a:t>
            </a:r>
          </a:p>
          <a:p>
            <a:pPr lvl="1"/>
            <a:r>
              <a:rPr lang="en-CA"/>
              <a:t>Simplifies things for the client</a:t>
            </a:r>
          </a:p>
          <a:p>
            <a:pPr lvl="1"/>
            <a:r>
              <a:rPr lang="en-CA"/>
              <a:t>Doesn’t actually read or write FHIR data</a:t>
            </a:r>
          </a:p>
          <a:p>
            <a:pPr lvl="2"/>
            <a:r>
              <a:rPr lang="en-CA"/>
              <a:t>i.e. no token or FHIR API needed</a:t>
            </a:r>
          </a:p>
          <a:p>
            <a:pPr lvl="1"/>
            <a:r>
              <a:rPr lang="en-CA"/>
              <a:t>May still need access to a server to retrieve Questionnaire, profiles, </a:t>
            </a:r>
            <a:r>
              <a:rPr lang="en-CA" err="1"/>
              <a:t>StructureMaps</a:t>
            </a:r>
            <a:endParaRPr lang="en-CA"/>
          </a:p>
          <a:p>
            <a:r>
              <a:rPr lang="en-CA"/>
              <a:t>Can choose mix of operation &amp; local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9C14F-53F2-11D0-6DE3-3371B51D7A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7F27E-8475-7493-38D7-B388E9FFC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87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B985-9066-1003-FD2B-64189C23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Creation vs. update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615E-CFD2-53A7-246A-9719EE2703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 general, ‘update’ requires the use of population</a:t>
            </a:r>
          </a:p>
          <a:p>
            <a:pPr lvl="1"/>
            <a:r>
              <a:rPr lang="en-US"/>
              <a:t>Need to know the ‘url’ of the resource to update to populate</a:t>
            </a:r>
          </a:p>
          <a:p>
            <a:r>
              <a:rPr lang="en-US"/>
              <a:t>If QuestionnaireResponse is revised post-extraction, it’s theoretically possible to re-extract and update originally extracted resources</a:t>
            </a:r>
          </a:p>
          <a:p>
            <a:pPr lvl="1"/>
            <a:r>
              <a:rPr lang="en-US"/>
              <a:t>Requires linkage between extracted resources and QuestionnaireResponse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A66DA-4038-2DC2-A976-94032B63EB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1231A-5098-84B9-0AFF-B8A8EB6D2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39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9482-6113-05DA-2318-32A083A0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results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65946-8C04-8CCE-D96A-AF2F9867D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Extraction process will create one of:</a:t>
            </a:r>
          </a:p>
          <a:p>
            <a:pPr lvl="1"/>
            <a:r>
              <a:rPr lang="en-US"/>
              <a:t>Single resource (to create or update)</a:t>
            </a:r>
          </a:p>
          <a:p>
            <a:pPr lvl="2"/>
            <a:r>
              <a:rPr lang="en-US"/>
              <a:t>Signaled by presence/absence of ‘id’</a:t>
            </a:r>
          </a:p>
          <a:p>
            <a:pPr lvl="1"/>
            <a:r>
              <a:rPr lang="en-US"/>
              <a:t>Transaction Bundle</a:t>
            </a:r>
          </a:p>
          <a:p>
            <a:pPr lvl="2"/>
            <a:r>
              <a:rPr lang="en-US"/>
              <a:t>Even if resources aren’t inter-linked</a:t>
            </a:r>
          </a:p>
          <a:p>
            <a:pPr lvl="1"/>
            <a:r>
              <a:rPr lang="en-US" err="1"/>
              <a:t>OperationOutcome</a:t>
            </a:r>
            <a:r>
              <a:rPr lang="en-US"/>
              <a:t> (if the process fails)</a:t>
            </a:r>
          </a:p>
          <a:p>
            <a:r>
              <a:rPr lang="en-US"/>
              <a:t>Still up to the client to execute the create/update/transaction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05DD-87C5-BBCC-2C02-789958031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6480-9C06-99B8-64C5-24885611A9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05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A683-49AD-A5DD-8FE6-998AE640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the QR to extracted resources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C5C5-45CA-1744-8A9A-18A930DF76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Three options:</a:t>
            </a:r>
          </a:p>
          <a:p>
            <a:pPr lvl="1"/>
            <a:r>
              <a:rPr lang="en-US"/>
              <a:t>Use a relationship in the produced resource</a:t>
            </a:r>
          </a:p>
          <a:p>
            <a:pPr lvl="2"/>
            <a:r>
              <a:rPr lang="en-US"/>
              <a:t>E.g. </a:t>
            </a:r>
            <a:r>
              <a:rPr lang="en-US" err="1"/>
              <a:t>Observation.derivedFrom</a:t>
            </a:r>
            <a:endParaRPr lang="en-US"/>
          </a:p>
          <a:p>
            <a:pPr lvl="1"/>
            <a:r>
              <a:rPr lang="en-US"/>
              <a:t>Use Provenance</a:t>
            </a:r>
          </a:p>
          <a:p>
            <a:pPr lvl="1"/>
            <a:r>
              <a:rPr lang="en-US"/>
              <a:t>Don’t bother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6C0A6-8219-A53B-8300-65A257711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0CAF3-9D00-700F-B2C3-728FF1B50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22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F8A-847D-FF25-0101-1AFCF7EE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complexities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B78D7-24CD-B4C2-20E2-52263A278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Narrative is hard to do</a:t>
            </a:r>
          </a:p>
          <a:p>
            <a:r>
              <a:rPr lang="en-US"/>
              <a:t>Failure is hard to communicate to users</a:t>
            </a:r>
          </a:p>
          <a:p>
            <a:r>
              <a:rPr lang="en-US"/>
              <a:t>If the subject changes, need to determine whether that changes the ‘patient’, or just the ‘focus’</a:t>
            </a:r>
          </a:p>
          <a:p>
            <a:r>
              <a:rPr lang="en-US"/>
              <a:t>Resources created by extraction are subject to different validation than those created by a UI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CDB54-5676-6005-A75F-A851A4D9B8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E530A-E074-8A29-B334-2FC2626FD5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1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Current extraction options</a:t>
            </a:r>
            <a:endParaRPr lang="en-CA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B504792-8BE6-630C-BBE7-0D7845189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0488" y="1357310"/>
            <a:ext cx="5252757" cy="3098780"/>
          </a:xfrm>
        </p:spPr>
        <p:txBody>
          <a:bodyPr/>
          <a:lstStyle/>
          <a:p>
            <a:r>
              <a:rPr lang="en-US"/>
              <a:t>Or combination there-of</a:t>
            </a:r>
          </a:p>
          <a:p>
            <a:pPr lvl="1"/>
            <a:r>
              <a:rPr lang="en-US"/>
              <a:t>Any can be combined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492C78-B653-BE23-A99D-71D152E46E12}"/>
              </a:ext>
            </a:extLst>
          </p:cNvPr>
          <p:cNvGrpSpPr/>
          <p:nvPr/>
        </p:nvGrpSpPr>
        <p:grpSpPr>
          <a:xfrm>
            <a:off x="702514" y="1357310"/>
            <a:ext cx="2135033" cy="2500312"/>
            <a:chOff x="3504483" y="1321594"/>
            <a:chExt cx="2135033" cy="250031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FB11EB-497A-63E4-3DA1-AD2DB3011A38}"/>
                </a:ext>
              </a:extLst>
            </p:cNvPr>
            <p:cNvGrpSpPr/>
            <p:nvPr/>
          </p:nvGrpSpPr>
          <p:grpSpPr>
            <a:xfrm>
              <a:off x="3504483" y="1321594"/>
              <a:ext cx="2129199" cy="416718"/>
              <a:chOff x="2186210" y="1042292"/>
              <a:chExt cx="2129199" cy="416718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523BB74-D764-9D84-600A-1289AEC86D09}"/>
                  </a:ext>
                </a:extLst>
              </p:cNvPr>
              <p:cNvSpPr/>
              <p:nvPr/>
            </p:nvSpPr>
            <p:spPr>
              <a:xfrm>
                <a:off x="2186210" y="1042292"/>
                <a:ext cx="2129199" cy="416718"/>
              </a:xfrm>
              <a:prstGeom prst="roundRect">
                <a:avLst>
                  <a:gd name="adj" fmla="val 10000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3" name="Rectangle: Rounded Corners 4">
                <a:extLst>
                  <a:ext uri="{FF2B5EF4-FFF2-40B4-BE49-F238E27FC236}">
                    <a16:creationId xmlns:a16="http://schemas.microsoft.com/office/drawing/2014/main" id="{4A32CCE9-FF98-A977-95E6-88CB797BAF4D}"/>
                  </a:ext>
                </a:extLst>
              </p:cNvPr>
              <p:cNvSpPr txBox="1"/>
              <p:nvPr/>
            </p:nvSpPr>
            <p:spPr>
              <a:xfrm>
                <a:off x="2198415" y="1054497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Observation-based</a:t>
                </a:r>
                <a:endParaRPr lang="en-CA" sz="1700" kern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ADDE53-289E-E3D2-71D5-584661DC1E3F}"/>
                </a:ext>
              </a:extLst>
            </p:cNvPr>
            <p:cNvGrpSpPr/>
            <p:nvPr/>
          </p:nvGrpSpPr>
          <p:grpSpPr>
            <a:xfrm>
              <a:off x="3504483" y="1842493"/>
              <a:ext cx="2129199" cy="416718"/>
              <a:chOff x="2186210" y="1563191"/>
              <a:chExt cx="2129199" cy="416718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6ABE189-2994-1425-1728-63960B7EE87F}"/>
                  </a:ext>
                </a:extLst>
              </p:cNvPr>
              <p:cNvSpPr/>
              <p:nvPr/>
            </p:nvSpPr>
            <p:spPr>
              <a:xfrm>
                <a:off x="2186210" y="1563191"/>
                <a:ext cx="2129199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1" name="Rectangle: Rounded Corners 6">
                <a:extLst>
                  <a:ext uri="{FF2B5EF4-FFF2-40B4-BE49-F238E27FC236}">
                    <a16:creationId xmlns:a16="http://schemas.microsoft.com/office/drawing/2014/main" id="{1ACFC252-61D8-BC38-A22A-8C7478C30FF3}"/>
                  </a:ext>
                </a:extLst>
              </p:cNvPr>
              <p:cNvSpPr txBox="1"/>
              <p:nvPr/>
            </p:nvSpPr>
            <p:spPr>
              <a:xfrm>
                <a:off x="2198415" y="1575396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Definition-based</a:t>
                </a:r>
                <a:endParaRPr lang="en-CA" sz="1700" kern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AC1CDE-9091-8063-A1B6-9A3982E14E3C}"/>
                </a:ext>
              </a:extLst>
            </p:cNvPr>
            <p:cNvGrpSpPr/>
            <p:nvPr/>
          </p:nvGrpSpPr>
          <p:grpSpPr>
            <a:xfrm>
              <a:off x="3504483" y="2363391"/>
              <a:ext cx="2122025" cy="416718"/>
              <a:chOff x="2186210" y="2084089"/>
              <a:chExt cx="2122025" cy="416718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2355F66-B98D-41A1-7774-1C3FBDDCFD6D}"/>
                  </a:ext>
                </a:extLst>
              </p:cNvPr>
              <p:cNvSpPr/>
              <p:nvPr/>
            </p:nvSpPr>
            <p:spPr>
              <a:xfrm>
                <a:off x="2186210" y="2084089"/>
                <a:ext cx="2122025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5B149F7-2586-C130-65AF-7B993A785E18}"/>
                  </a:ext>
                </a:extLst>
              </p:cNvPr>
              <p:cNvSpPr txBox="1"/>
              <p:nvPr/>
            </p:nvSpPr>
            <p:spPr>
              <a:xfrm>
                <a:off x="2198415" y="2096294"/>
                <a:ext cx="2097615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Template-based</a:t>
                </a:r>
                <a:endParaRPr lang="en-CA" sz="1700" kern="12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90B394-0961-1F1B-EC04-1CE743909BDD}"/>
                </a:ext>
              </a:extLst>
            </p:cNvPr>
            <p:cNvGrpSpPr/>
            <p:nvPr/>
          </p:nvGrpSpPr>
          <p:grpSpPr>
            <a:xfrm>
              <a:off x="3504483" y="2884290"/>
              <a:ext cx="2129199" cy="416718"/>
              <a:chOff x="2186210" y="2604988"/>
              <a:chExt cx="2129199" cy="416718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2AA462C-3426-FAAD-09E8-B571AE8A9373}"/>
                  </a:ext>
                </a:extLst>
              </p:cNvPr>
              <p:cNvSpPr/>
              <p:nvPr/>
            </p:nvSpPr>
            <p:spPr>
              <a:xfrm>
                <a:off x="2186210" y="2604988"/>
                <a:ext cx="2129199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7" name="Rectangle: Rounded Corners 10">
                <a:extLst>
                  <a:ext uri="{FF2B5EF4-FFF2-40B4-BE49-F238E27FC236}">
                    <a16:creationId xmlns:a16="http://schemas.microsoft.com/office/drawing/2014/main" id="{9C3EF898-005B-8867-0468-F82AC31A438C}"/>
                  </a:ext>
                </a:extLst>
              </p:cNvPr>
              <p:cNvSpPr txBox="1"/>
              <p:nvPr/>
            </p:nvSpPr>
            <p:spPr>
              <a:xfrm>
                <a:off x="2198415" y="2617193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err="1"/>
                  <a:t>StructureMap</a:t>
                </a:r>
                <a:r>
                  <a:rPr lang="en-US" sz="1700" kern="1200"/>
                  <a:t>-based</a:t>
                </a:r>
                <a:endParaRPr lang="en-CA" sz="1700" kern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1F0788-31F9-FF39-642C-B11169D8215F}"/>
                </a:ext>
              </a:extLst>
            </p:cNvPr>
            <p:cNvGrpSpPr/>
            <p:nvPr/>
          </p:nvGrpSpPr>
          <p:grpSpPr>
            <a:xfrm>
              <a:off x="3504483" y="3405188"/>
              <a:ext cx="2135033" cy="416718"/>
              <a:chOff x="2186210" y="3125886"/>
              <a:chExt cx="2135033" cy="416718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CC60F64-15E1-05AF-5FBC-4380C68DBAC9}"/>
                  </a:ext>
                </a:extLst>
              </p:cNvPr>
              <p:cNvSpPr/>
              <p:nvPr/>
            </p:nvSpPr>
            <p:spPr>
              <a:xfrm>
                <a:off x="2186210" y="3125886"/>
                <a:ext cx="2135033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5" name="Rectangle: Rounded Corners 12">
                <a:extLst>
                  <a:ext uri="{FF2B5EF4-FFF2-40B4-BE49-F238E27FC236}">
                    <a16:creationId xmlns:a16="http://schemas.microsoft.com/office/drawing/2014/main" id="{B80274E5-AC18-1921-7476-03578C9D5991}"/>
                  </a:ext>
                </a:extLst>
              </p:cNvPr>
              <p:cNvSpPr txBox="1"/>
              <p:nvPr/>
            </p:nvSpPr>
            <p:spPr>
              <a:xfrm>
                <a:off x="2198415" y="3138091"/>
                <a:ext cx="2110623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CQL</a:t>
                </a:r>
                <a:endParaRPr lang="en-CA" sz="17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in the SDC Spec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4E870F-D936-93B0-6BA6-1F7928A4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98" y="988306"/>
            <a:ext cx="2172003" cy="3639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Link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Extraction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3B839-A551-8C88-2FC3-A0AB80285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DD62B-FC4A-6267-9BE3-6C9312B643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576B2-A60B-261D-9732-65464C0DA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497FF0-DBC6-2864-4686-2888EE370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5048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57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738A-CB7E-E298-6BBE-78247EF9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1F8D-58BA-1442-767F-F23C66B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B300-018E-20D4-E592-A5CD44877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/>
              <a:t>Source</a:t>
            </a:r>
          </a:p>
          <a:p>
            <a:pPr lvl="1"/>
            <a:r>
              <a:rPr lang="en-AU" sz="1400"/>
              <a:t>‘Completed’ QuestionnaireResponse</a:t>
            </a:r>
          </a:p>
          <a:p>
            <a:r>
              <a:rPr lang="en-AU" sz="1600"/>
              <a:t>Mapping</a:t>
            </a:r>
          </a:p>
          <a:p>
            <a:pPr lvl="1"/>
            <a:r>
              <a:rPr lang="en-AU" sz="1400" err="1"/>
              <a:t>Item.code</a:t>
            </a:r>
            <a:r>
              <a:rPr lang="en-AU" sz="1400"/>
              <a:t> for LOINC/SNOMED/other to populate </a:t>
            </a:r>
            <a:r>
              <a:rPr lang="en-AU" sz="1400" err="1"/>
              <a:t>Observation.code</a:t>
            </a:r>
            <a:endParaRPr lang="en-AU" sz="1400"/>
          </a:p>
          <a:p>
            <a:pPr lvl="1"/>
            <a:r>
              <a:rPr lang="en-CA" sz="1200" b="0" i="0" u="none" strike="noStrike">
                <a:effectLst/>
                <a:latin typeface="verdana" panose="020B0604030504040204" pitchFamily="34" charset="0"/>
                <a:hlinkClick r:id="rId3"/>
              </a:rPr>
              <a:t>questionnaire-</a:t>
            </a:r>
            <a:r>
              <a:rPr lang="en-CA" sz="1200" b="0" i="0" u="none" strike="noStrike" err="1">
                <a:effectLst/>
                <a:latin typeface="verdana" panose="020B0604030504040204" pitchFamily="34" charset="0"/>
                <a:hlinkClick r:id="rId3"/>
              </a:rPr>
              <a:t>observationExtract</a:t>
            </a:r>
            <a:r>
              <a:rPr lang="en-AU" sz="1400" b="0" i="0" u="none" strike="noStrike">
                <a:effectLst/>
                <a:latin typeface="verdana" panose="020B0604030504040204" pitchFamily="34" charset="0"/>
              </a:rPr>
              <a:t> </a:t>
            </a:r>
            <a:r>
              <a:rPr lang="en-AU" sz="1400"/>
              <a:t>to indicate that extraction is needed</a:t>
            </a:r>
          </a:p>
          <a:p>
            <a:pPr lvl="1"/>
            <a:r>
              <a:rPr lang="en-CA" sz="1200" b="0" i="0" u="sng">
                <a:effectLst/>
                <a:latin typeface="verdana" panose="020B0604030504040204" pitchFamily="34" charset="0"/>
                <a:hlinkClick r:id="rId4"/>
              </a:rPr>
              <a:t>observation-extract-category</a:t>
            </a:r>
            <a:r>
              <a:rPr lang="en-AU" sz="1400"/>
              <a:t> can be used to indicate the needed category</a:t>
            </a:r>
          </a:p>
          <a:p>
            <a:pPr lvl="1"/>
            <a:r>
              <a:rPr lang="en-AU" sz="1400"/>
              <a:t>Other Observation elements come from subject, encounter, author, authored, answer</a:t>
            </a:r>
          </a:p>
          <a:p>
            <a:pPr lvl="2"/>
            <a:r>
              <a:rPr lang="en-AU" sz="1400" dirty="0"/>
              <a:t>Watch</a:t>
            </a:r>
            <a:r>
              <a:rPr lang="en-AU" sz="1400"/>
              <a:t> for </a:t>
            </a:r>
            <a:r>
              <a:rPr lang="en-AU" sz="1400">
                <a:hlinkClick r:id="rId5"/>
              </a:rPr>
              <a:t>questionnaireresponse-isSubject</a:t>
            </a:r>
            <a:r>
              <a:rPr lang="en-AU" sz="1400"/>
              <a:t> as the subject of some groups may differ</a:t>
            </a:r>
            <a:endParaRPr lang="en-AU" sz="1400" dirty="0"/>
          </a:p>
          <a:p>
            <a:pPr lvl="1"/>
            <a:r>
              <a:rPr lang="en-AU" sz="1400"/>
              <a:t>Groups and questions with child questions can be extracted as components or members</a:t>
            </a:r>
          </a:p>
          <a:p>
            <a:r>
              <a:rPr lang="en-AU" sz="1800"/>
              <a:t>Only works with observations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1AD7C0B1-10EF-F292-7DE8-415CC743B0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F929E9-9BE1-436A-7A73-F45B9F8DE244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E865AC5-F855-9A8F-42A7-1BAD45A6C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29171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2C4E8-8E90-0FB0-ECC7-EC34655FF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1F33684-63A8-7350-F510-F9925684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05358" cy="5143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D441364-552F-9CB9-F0BA-B11DB60744DE}"/>
              </a:ext>
            </a:extLst>
          </p:cNvPr>
          <p:cNvSpPr/>
          <p:nvPr/>
        </p:nvSpPr>
        <p:spPr>
          <a:xfrm>
            <a:off x="92280" y="2374086"/>
            <a:ext cx="6535024" cy="161068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B7792-6349-5255-EB7F-991F0E736831}"/>
              </a:ext>
            </a:extLst>
          </p:cNvPr>
          <p:cNvSpPr/>
          <p:nvPr/>
        </p:nvSpPr>
        <p:spPr>
          <a:xfrm>
            <a:off x="201337" y="144011"/>
            <a:ext cx="6425967" cy="161068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E65EDC-EC6D-AD76-F8FE-5470F05B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57"/>
            <a:ext cx="8573696" cy="38010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AAB091-E723-D3D0-8EB2-5D5A8AA8A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924" y="772615"/>
            <a:ext cx="6098795" cy="4349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71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C29-B367-66FF-8AC6-4DDF1376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Observation-based considerations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9BF1-D010-62BA-7BB8-80F9AB018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Type conversion might be necessary</a:t>
            </a:r>
          </a:p>
          <a:p>
            <a:pPr lvl="1"/>
            <a:r>
              <a:rPr lang="en-US"/>
              <a:t>e.g. integer -&gt; quantity</a:t>
            </a:r>
          </a:p>
          <a:p>
            <a:pPr lvl="1"/>
            <a:r>
              <a:rPr lang="en-CA" b="0" i="0" u="sng">
                <a:effectLst/>
                <a:latin typeface="verdana" panose="020B0604030504040204" pitchFamily="34" charset="0"/>
                <a:hlinkClick r:id="rId2"/>
              </a:rPr>
              <a:t>questionnaire-unit</a:t>
            </a:r>
            <a:r>
              <a:rPr lang="en-US"/>
              <a:t> can be used to assist</a:t>
            </a:r>
          </a:p>
          <a:p>
            <a:r>
              <a:rPr lang="en-US"/>
              <a:t>Unit conversion may be necessary</a:t>
            </a:r>
          </a:p>
          <a:p>
            <a:r>
              <a:rPr lang="en-US"/>
              <a:t>If no answer, then no Observation</a:t>
            </a:r>
          </a:p>
          <a:p>
            <a:r>
              <a:rPr lang="en-US"/>
              <a:t>Multiple answers -&gt; multiple Observations</a:t>
            </a:r>
          </a:p>
          <a:p>
            <a:r>
              <a:rPr lang="en-US"/>
              <a:t>No support for </a:t>
            </a:r>
            <a:r>
              <a:rPr lang="en-US" err="1"/>
              <a:t>Observation.focus</a:t>
            </a:r>
            <a:r>
              <a:rPr lang="en-US"/>
              <a:t> or </a:t>
            </a:r>
            <a:r>
              <a:rPr lang="en-US" err="1"/>
              <a:t>dataAbsentReason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758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20D2-F2BC-A742-D071-8C10C848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make one…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6481-CA21-33EA-FA29-05CB9DE1C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https://formbuilder.nlm.nih.gov</a:t>
            </a:r>
            <a:endParaRPr lang="en-CA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DC75C-3FAB-F59F-9949-31A8BC8C2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5C13-57ED-B685-915F-ED252F23B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90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0049-0B6E-6B66-A061-BCF32D67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35189-60F0-F165-0636-74B58453E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27DC4-6BB6-6B12-C9E1-B9C0C4B53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C9BEAD-4C74-9FA0-3665-A3705F95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46722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600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7F5E3-A97E-846D-B95D-05647DE1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FCCF-5742-3ED6-74C5-741A97C1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Definition-based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14557-7B35-19A6-2E10-0927EE5F4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Source</a:t>
            </a:r>
          </a:p>
          <a:p>
            <a:pPr lvl="1"/>
            <a:r>
              <a:rPr lang="en-AU" sz="1050"/>
              <a:t>‘Completed’ QuestionnaireResponse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CA" sz="1050" b="0" i="0" u="none" strike="noStrike" err="1">
                <a:effectLst/>
                <a:latin typeface="verdana" panose="020B0604030504040204" pitchFamily="34" charset="0"/>
                <a:hlinkClick r:id="rId3"/>
              </a:rPr>
              <a:t>sdc</a:t>
            </a:r>
            <a:r>
              <a:rPr lang="en-CA" sz="1050" b="0" i="0" u="none" strike="noStrike">
                <a:effectLst/>
                <a:latin typeface="verdana" panose="020B0604030504040204" pitchFamily="34" charset="0"/>
                <a:hlinkClick r:id="rId3"/>
              </a:rPr>
              <a:t>-questionnaire-</a:t>
            </a:r>
            <a:r>
              <a:rPr lang="en-CA" sz="1050" b="0" i="0" u="none" strike="noStrike" err="1">
                <a:effectLst/>
                <a:latin typeface="verdana" panose="020B0604030504040204" pitchFamily="34" charset="0"/>
                <a:hlinkClick r:id="rId3"/>
              </a:rPr>
              <a:t>definitionExtract</a:t>
            </a:r>
            <a:r>
              <a:rPr lang="en-CA" sz="105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AU" sz="1200"/>
              <a:t>– resource to extract, </a:t>
            </a:r>
            <a:r>
              <a:rPr lang="en-AU" sz="1200" err="1"/>
              <a:t>fixedValue</a:t>
            </a:r>
            <a:r>
              <a:rPr lang="en-AU" sz="1200"/>
              <a:t>/patterns</a:t>
            </a:r>
          </a:p>
          <a:p>
            <a:pPr lvl="1"/>
            <a:r>
              <a:rPr lang="en-CA" sz="1050" b="0" i="0" u="sng" err="1">
                <a:effectLst/>
                <a:latin typeface="verdana" panose="020B0604030504040204" pitchFamily="34" charset="0"/>
                <a:hlinkClick r:id="rId4"/>
              </a:rPr>
              <a:t>sdc</a:t>
            </a:r>
            <a:r>
              <a:rPr lang="en-CA" sz="1050" b="0" i="0" u="sng">
                <a:effectLst/>
                <a:latin typeface="verdana" panose="020B0604030504040204" pitchFamily="34" charset="0"/>
                <a:hlinkClick r:id="rId4"/>
              </a:rPr>
              <a:t>-questionnaire-</a:t>
            </a:r>
            <a:r>
              <a:rPr lang="en-CA" sz="1050" b="0" i="0" u="sng" err="1">
                <a:effectLst/>
                <a:latin typeface="verdana" panose="020B0604030504040204" pitchFamily="34" charset="0"/>
                <a:hlinkClick r:id="rId4"/>
              </a:rPr>
              <a:t>definitionExtractValue</a:t>
            </a:r>
            <a:r>
              <a:rPr lang="en-AU" sz="1050"/>
              <a:t> </a:t>
            </a:r>
            <a:r>
              <a:rPr lang="en-AU" sz="1200"/>
              <a:t>– element to populate with fixed or </a:t>
            </a:r>
            <a:br>
              <a:rPr lang="en-AU" sz="1200"/>
            </a:br>
            <a:r>
              <a:rPr lang="en-AU" sz="1200"/>
              <a:t>calculated values</a:t>
            </a:r>
          </a:p>
          <a:p>
            <a:pPr lvl="1"/>
            <a:r>
              <a:rPr lang="en-CA" sz="1050" b="0" i="0" u="none" strike="noStrike" err="1">
                <a:effectLst/>
                <a:latin typeface="verdana" panose="020B0604030504040204" pitchFamily="34" charset="0"/>
                <a:hlinkClick r:id="rId5"/>
              </a:rPr>
              <a:t>sdc</a:t>
            </a:r>
            <a:r>
              <a:rPr lang="en-CA" sz="1050" b="0" i="0" u="none" strike="noStrike">
                <a:effectLst/>
                <a:latin typeface="verdana" panose="020B0604030504040204" pitchFamily="34" charset="0"/>
                <a:hlinkClick r:id="rId5"/>
              </a:rPr>
              <a:t>-questionnaire-</a:t>
            </a:r>
            <a:r>
              <a:rPr lang="en-CA" sz="1050" b="0" i="0" u="none" strike="noStrike" err="1">
                <a:effectLst/>
                <a:latin typeface="verdana" panose="020B0604030504040204" pitchFamily="34" charset="0"/>
                <a:hlinkClick r:id="rId5"/>
              </a:rPr>
              <a:t>extractAllocateId</a:t>
            </a:r>
            <a:r>
              <a:rPr lang="en-CA" sz="105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AU" sz="1200"/>
              <a:t>– if needed for cross-resource referencing</a:t>
            </a:r>
          </a:p>
          <a:p>
            <a:pPr lvl="1"/>
            <a:r>
              <a:rPr lang="en-AU" sz="1200"/>
              <a:t>Answers are mapped into the extracted resource based on </a:t>
            </a:r>
            <a:r>
              <a:rPr lang="en-AU" sz="1200" err="1"/>
              <a:t>item.definition</a:t>
            </a:r>
            <a:endParaRPr lang="en-AU" sz="1200"/>
          </a:p>
          <a:p>
            <a:r>
              <a:rPr lang="en-AU" sz="1400"/>
              <a:t>Can extract to any resource, but only one set of mappings per profile within a shared context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370AE4-AFFE-25EF-69E8-6E1A15FD8E08}"/>
              </a:ext>
            </a:extLst>
          </p:cNvPr>
          <p:cNvGrpSpPr/>
          <p:nvPr/>
        </p:nvGrpSpPr>
        <p:grpSpPr>
          <a:xfrm>
            <a:off x="6872288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B1B2ABC-9EE6-7597-EBF3-67A739D8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120E41C-24D1-574A-B91F-6F5868265713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9A92EEE-0669-71A3-241B-C3B82129C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56810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C55-7B66-9BA0-D16B-DD3D6BF2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extractDefinition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9023-5960-5486-29AD-01B65F013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On Questionnaire, extracts one resource instance for the QuestionnaireResponse</a:t>
            </a:r>
          </a:p>
          <a:p>
            <a:r>
              <a:rPr lang="en-US"/>
              <a:t>On a group, extracts one instance for each group repetition</a:t>
            </a:r>
          </a:p>
          <a:p>
            <a:r>
              <a:rPr lang="en-US"/>
              <a:t>Defines what resource to create (profile base resource)</a:t>
            </a:r>
          </a:p>
          <a:p>
            <a:pPr lvl="1"/>
            <a:r>
              <a:rPr lang="en-US"/>
              <a:t>URL can just be canonical of the resource</a:t>
            </a:r>
          </a:p>
          <a:p>
            <a:r>
              <a:rPr lang="en-US"/>
              <a:t>If it’s a profile, we will auto-extract fixed values and patterns</a:t>
            </a:r>
          </a:p>
          <a:p>
            <a:r>
              <a:rPr lang="en-US"/>
              <a:t>Can allow conditional creation</a:t>
            </a:r>
          </a:p>
          <a:p>
            <a:pPr lvl="1"/>
            <a:r>
              <a:rPr lang="en-US" dirty="0"/>
              <a:t>using</a:t>
            </a:r>
            <a:r>
              <a:rPr lang="en-US"/>
              <a:t> Bundle.entry elements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FB64-55D6-7E32-DB91-E9B28BEDAB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5AD9-DB48-1300-1E60-A38BE0C6A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896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DE2A-D184-FB0F-CC39-1B0B5A3A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extractDefinition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B4777-B546-FE31-DAE6-587D6971F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F2FC0-CFC6-072F-7FD5-9B72B22C6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D781E8-4A6A-D62C-30E7-C833F6DD4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58784"/>
              </p:ext>
            </p:extLst>
          </p:nvPr>
        </p:nvGraphicFramePr>
        <p:xfrm>
          <a:off x="693490" y="1059868"/>
          <a:ext cx="72503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701">
                  <a:extLst>
                    <a:ext uri="{9D8B030D-6E8A-4147-A177-3AD203B41FA5}">
                      <a16:colId xmlns:a16="http://schemas.microsoft.com/office/drawing/2014/main" val="2885890040"/>
                    </a:ext>
                  </a:extLst>
                </a:gridCol>
                <a:gridCol w="5414659">
                  <a:extLst>
                    <a:ext uri="{9D8B030D-6E8A-4147-A177-3AD203B41FA5}">
                      <a16:colId xmlns:a16="http://schemas.microsoft.com/office/drawing/2014/main" val="3210786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Element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3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definition</a:t>
                      </a:r>
                      <a:endParaRPr lang="en-CA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 profile (and resource) to extract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fullUrl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 to put in </a:t>
                      </a:r>
                      <a:r>
                        <a:rPr lang="en-US" err="1"/>
                        <a:t>entry.fullUrl</a:t>
                      </a:r>
                      <a:r>
                        <a:rPr lang="en-US"/>
                        <a:t> (for cross-referencing)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ifNoneMatch</a:t>
                      </a:r>
                      <a:endParaRPr lang="en-CA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/>
                        <a:t>Conditional extraction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Equivalent to same elements in entry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Allows controlling whether resources should be created (and matching on existing content) as part of a transaction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6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ifModifiedSince</a:t>
                      </a:r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0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ifMatch</a:t>
                      </a:r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ifNoneExist</a:t>
                      </a:r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2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535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11B8-D2F9-A1B1-2A09-5247C60E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Questionnaire.item.definition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D10C5-0A2A-B61B-93CA-87CDB5B4B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Indicates a given item matches the semantic of a data element in a profile/logical model</a:t>
            </a:r>
          </a:p>
          <a:p>
            <a:r>
              <a:rPr lang="en-US"/>
              <a:t>Definition canonical </a:t>
            </a:r>
            <a:r>
              <a:rPr lang="en-US" b="1"/>
              <a:t>must</a:t>
            </a:r>
            <a:r>
              <a:rPr lang="en-US"/>
              <a:t> match </a:t>
            </a:r>
            <a:r>
              <a:rPr lang="en-US" err="1"/>
              <a:t>extractDefinition</a:t>
            </a:r>
            <a:r>
              <a:rPr lang="en-US"/>
              <a:t> canonical</a:t>
            </a:r>
          </a:p>
          <a:p>
            <a:r>
              <a:rPr lang="en-US"/>
              <a:t>For extraction</a:t>
            </a:r>
          </a:p>
          <a:p>
            <a:pPr lvl="1"/>
            <a:r>
              <a:rPr lang="en-US"/>
              <a:t>For a group, indicates that the extracted resource should repeat the element in the definition for each group repetition</a:t>
            </a:r>
          </a:p>
          <a:p>
            <a:pPr lvl="1"/>
            <a:r>
              <a:rPr lang="en-US"/>
              <a:t>For a question, indicates that the answer(s) should go into the value of the definition element in the extracted resource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3EB05-C987-CEB5-D8A0-3A3978FA0B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0A8E2-4F39-9FFA-FEF3-F6E365BE14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9D8E5-4C51-5A80-1048-A06E137C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5" y="988306"/>
            <a:ext cx="7411484" cy="3667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2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Name: Lloyd McKenzie</a:t>
            </a:r>
          </a:p>
          <a:p>
            <a:r>
              <a:rPr lang="en-US"/>
              <a:t>Company: Dogwood Health</a:t>
            </a:r>
          </a:p>
          <a:p>
            <a:r>
              <a:rPr lang="en-US"/>
              <a:t>Background:</a:t>
            </a:r>
          </a:p>
          <a:p>
            <a:pPr lvl="1"/>
            <a:r>
              <a:rPr lang="en-US"/>
              <a:t>One of FHIR’s 3 initial editors</a:t>
            </a:r>
          </a:p>
          <a:p>
            <a:pPr lvl="1"/>
            <a:r>
              <a:rPr lang="en-US"/>
              <a:t>Co-chair FHIR-Infrastructure, past chair FHIR Management Group</a:t>
            </a:r>
          </a:p>
          <a:p>
            <a:pPr lvl="1"/>
            <a:r>
              <a:rPr lang="en-US"/>
              <a:t>HL7 Fellow</a:t>
            </a:r>
          </a:p>
          <a:p>
            <a:pPr lvl="1"/>
            <a:r>
              <a:rPr lang="en-US"/>
              <a:t>Lead for both the ONC and international FHIR SDC projects</a:t>
            </a:r>
          </a:p>
          <a:p>
            <a:pPr lvl="1"/>
            <a:r>
              <a:rPr lang="en-US">
                <a:hlinkClick r:id="rId2"/>
              </a:rPr>
              <a:t>lloyd@dogwoodhealthconsulting.com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C2AE-489D-D72F-7EB7-7BEF58AC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extractAllocateId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F5B85-795A-9492-839D-68D73A199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When we extract a resource, we may need to link to that resource from other extracted resources</a:t>
            </a:r>
          </a:p>
          <a:p>
            <a:pPr lvl="1"/>
            <a:r>
              <a:rPr lang="en-US" sz="1600"/>
              <a:t>In transaction, we need the same </a:t>
            </a:r>
            <a:r>
              <a:rPr lang="en-US" sz="1600" err="1"/>
              <a:t>urn:uuid</a:t>
            </a:r>
            <a:r>
              <a:rPr lang="en-US" sz="1600"/>
              <a:t>: value to appear as </a:t>
            </a:r>
            <a:r>
              <a:rPr lang="en-US" sz="1600" err="1"/>
              <a:t>fullUrl</a:t>
            </a:r>
            <a:r>
              <a:rPr lang="en-US" sz="1600"/>
              <a:t> of created resource and in </a:t>
            </a:r>
            <a:r>
              <a:rPr lang="en-US" sz="1600" err="1"/>
              <a:t>Reference.reference</a:t>
            </a:r>
            <a:r>
              <a:rPr lang="en-US" sz="1600"/>
              <a:t> pointing to it</a:t>
            </a:r>
          </a:p>
          <a:p>
            <a:pPr lvl="1"/>
            <a:r>
              <a:rPr lang="en-US" sz="1600"/>
              <a:t>If it appears on a group, then distinct UUID for each repetition</a:t>
            </a:r>
          </a:p>
          <a:p>
            <a:r>
              <a:rPr lang="en-US" sz="1800" err="1"/>
              <a:t>extractAllocateId</a:t>
            </a:r>
            <a:r>
              <a:rPr lang="en-US" sz="1800"/>
              <a:t> generates a UUID and assigns it to a variable</a:t>
            </a:r>
          </a:p>
          <a:p>
            <a:r>
              <a:rPr lang="en-US" sz="1800"/>
              <a:t>Declare the variable to be the </a:t>
            </a:r>
            <a:r>
              <a:rPr lang="en-US" sz="1800" err="1"/>
              <a:t>fullUrl</a:t>
            </a:r>
            <a:r>
              <a:rPr lang="en-US" sz="1800"/>
              <a:t> of the new resource (in </a:t>
            </a:r>
            <a:r>
              <a:rPr lang="en-US" sz="1800" err="1"/>
              <a:t>definitionExtract.fullUrl</a:t>
            </a:r>
            <a:r>
              <a:rPr lang="en-US" sz="1800"/>
              <a:t>)</a:t>
            </a:r>
          </a:p>
          <a:p>
            <a:r>
              <a:rPr lang="en-US" sz="1800"/>
              <a:t>Declare the variable to be the reference value (via </a:t>
            </a:r>
            <a:r>
              <a:rPr lang="en-US" sz="1800" err="1"/>
              <a:t>definitionExtractValue.expression</a:t>
            </a:r>
            <a:r>
              <a:rPr lang="en-US" sz="1800"/>
              <a:t>) </a:t>
            </a:r>
            <a:endParaRPr lang="en-CA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93A07-9269-5F65-9D62-C105EB6D3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AEF9-A4FE-CFBE-3983-A13FA6EF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C1BFD-7C77-C293-CDDE-DFEFEAD6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74" y="1020737"/>
            <a:ext cx="7906853" cy="743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7F962-EDB5-082F-18D7-32CF10EE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74" y="1596011"/>
            <a:ext cx="7916380" cy="2333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832B98-A871-360C-816F-B62CFFCC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33" y="1926945"/>
            <a:ext cx="8802328" cy="2905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75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989-1312-5658-F9EF-64BC37A1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extractValue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3283-8B90-0BF7-CBE2-D23137CC4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Indicates a value for an element within a structure to populate</a:t>
            </a:r>
          </a:p>
          <a:p>
            <a:pPr lvl="1"/>
            <a:r>
              <a:rPr lang="en-US"/>
              <a:t>Format: [</a:t>
            </a:r>
            <a:r>
              <a:rPr lang="en-US" err="1"/>
              <a:t>profileCanonical</a:t>
            </a:r>
            <a:r>
              <a:rPr lang="en-US"/>
              <a:t>]#[elementId]</a:t>
            </a:r>
          </a:p>
          <a:p>
            <a:r>
              <a:rPr lang="en-US"/>
              <a:t>Two options</a:t>
            </a:r>
          </a:p>
          <a:p>
            <a:pPr lvl="1"/>
            <a:r>
              <a:rPr lang="en-US"/>
              <a:t>‘expression’ – set the element to the result of the expression</a:t>
            </a:r>
          </a:p>
          <a:p>
            <a:pPr lvl="1"/>
            <a:r>
              <a:rPr lang="en-US"/>
              <a:t>‘fixed-value’ – set the element to specified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710-1DD9-BB4C-AAAC-2FFEB5889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64646-D2AD-E312-13B1-EC3B181C0E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ED88-5116-126C-3FED-AF2A987F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2" y="841647"/>
            <a:ext cx="8211696" cy="2924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8A9E3-35C7-8C35-0D8A-C845058A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1139"/>
            <a:ext cx="9144000" cy="2311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1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2D6B-9C0D-4D7A-921D-358C6B9F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Definition-based considerations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4274-1D23-83A7-164E-6DD7C5AE4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Mappings can be sparse</a:t>
            </a:r>
          </a:p>
          <a:p>
            <a:pPr lvl="1"/>
            <a:r>
              <a:rPr lang="en-US"/>
              <a:t>E.g. one definition for Patient.name, one definition for </a:t>
            </a:r>
            <a:r>
              <a:rPr lang="en-US" err="1"/>
              <a:t>Patient.name.family.text</a:t>
            </a:r>
            <a:endParaRPr lang="en-US"/>
          </a:p>
          <a:p>
            <a:pPr lvl="2"/>
            <a:r>
              <a:rPr lang="en-US"/>
              <a:t>‘family’ will get generated automatically</a:t>
            </a:r>
          </a:p>
          <a:p>
            <a:r>
              <a:rPr lang="en-US"/>
              <a:t>If necessary, hidden questions can be used to help populate items not found in the QuestionnaireResponse</a:t>
            </a:r>
          </a:p>
          <a:p>
            <a:pPr lvl="1"/>
            <a:r>
              <a:rPr lang="en-US"/>
              <a:t>e.g. if population from context is needed</a:t>
            </a:r>
          </a:p>
          <a:p>
            <a:r>
              <a:rPr lang="en-US"/>
              <a:t>Using profile definitions also allows leveraging slices</a:t>
            </a:r>
          </a:p>
          <a:p>
            <a:pPr lvl="1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4D566-6EFC-3FAC-C712-94DA5AE2B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330EF-8D88-6C2C-30FF-D344CB3C5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941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66AD-7548-703F-BD19-6A4E3F77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Definition-based limitations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628FC-E07A-CD7F-A5E5-CEB8A4835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No significant transformation capability</a:t>
            </a:r>
          </a:p>
          <a:p>
            <a:pPr lvl="1"/>
            <a:r>
              <a:rPr lang="en-US"/>
              <a:t>Questions need to correspond to resource element definitions</a:t>
            </a:r>
          </a:p>
          <a:p>
            <a:pPr lvl="1"/>
            <a:r>
              <a:rPr lang="en-US"/>
              <a:t>Can use </a:t>
            </a:r>
            <a:r>
              <a:rPr lang="en-US" err="1"/>
              <a:t>definitionExtractValue.expression</a:t>
            </a:r>
            <a:r>
              <a:rPr lang="en-US"/>
              <a:t> for this, but note that </a:t>
            </a:r>
            <a:r>
              <a:rPr lang="en-US" err="1"/>
              <a:t>launchContext</a:t>
            </a:r>
            <a:r>
              <a:rPr lang="en-US"/>
              <a:t> and variable are not in scope for extraction</a:t>
            </a:r>
          </a:p>
          <a:p>
            <a:r>
              <a:rPr lang="en-US"/>
              <a:t>Can only extract to one instance for a given profile in a given context</a:t>
            </a:r>
          </a:p>
          <a:p>
            <a:r>
              <a:rPr lang="en-US"/>
              <a:t>No access to </a:t>
            </a:r>
            <a:r>
              <a:rPr lang="en-US" err="1"/>
              <a:t>launchContext</a:t>
            </a:r>
            <a:r>
              <a:rPr lang="en-US"/>
              <a:t>, variable, </a:t>
            </a:r>
            <a:r>
              <a:rPr lang="en-US" err="1"/>
              <a:t>initialValue</a:t>
            </a:r>
            <a:endParaRPr lang="en-US"/>
          </a:p>
          <a:p>
            <a:pPr lvl="1"/>
            <a:r>
              <a:rPr lang="en-US"/>
              <a:t>Can put relevant information in answers to hidden questions</a:t>
            </a:r>
          </a:p>
          <a:p>
            <a:endParaRPr lang="en-US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2E442-BF25-E49D-74B9-D4F6707A3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78BA9-20F8-EA36-F826-C4C2C2BFD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378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517D-ED77-B3D0-D104-25685BA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definition-based extraction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F41-EE9A-B061-E80F-50D28F80E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https://fhirpath-lab.com/Questionnaire/tester</a:t>
            </a:r>
            <a:endParaRPr lang="en-CA"/>
          </a:p>
          <a:p>
            <a:pPr marL="0" indent="0">
              <a:buNone/>
            </a:pPr>
            <a:r>
              <a:rPr lang="en-CA"/>
              <a:t>Sample instance: </a:t>
            </a:r>
          </a:p>
          <a:p>
            <a:pPr marL="0" indent="0">
              <a:buNone/>
            </a:pPr>
            <a:r>
              <a:rPr lang="en-CA" sz="1800">
                <a:hlinkClick r:id="rId3"/>
              </a:rPr>
              <a:t>https://build.fhir.org/ig/HL7/sdc/Questionnaire-extract-complex-defn3.json</a:t>
            </a:r>
            <a:endParaRPr lang="en-CA" sz="1800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E8FCE-0BFD-B12F-DECC-598787401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821-AADE-FE2C-06B2-AD6981A99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021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79243-AE98-ABCB-07D5-330D0018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827AD-B46B-B767-BE01-BD7EF5861F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BA7D4-AB3B-5554-4872-0CB18D2541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4AFA87-1D08-F2FB-C847-D9855E840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63883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488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49884-52D3-2518-CD4D-77081B0FF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1EBA-2C83-F614-757B-BB2E406C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Template-based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E567-9C2D-2DBC-1C3A-5E74B154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Source</a:t>
            </a:r>
            <a:endParaRPr lang="en-CA" sz="1050" b="0" i="0" u="none" strike="noStrike">
              <a:effectLst/>
              <a:latin typeface="verdana" panose="020B0604030504040204" pitchFamily="34" charset="0"/>
              <a:hlinkClick r:id="rId3"/>
            </a:endParaRPr>
          </a:p>
          <a:p>
            <a:pPr lvl="1"/>
            <a:r>
              <a:rPr lang="en-AU" sz="1200"/>
              <a:t>‘Completed’ QuestionnaireResponse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AU" sz="1200"/>
              <a:t>Contained resources that act as templates (and may include fixed values)</a:t>
            </a:r>
          </a:p>
          <a:p>
            <a:pPr lvl="1"/>
            <a:r>
              <a:rPr lang="en-CA" sz="1100" b="0" i="0" u="sng" err="1">
                <a:effectLst/>
                <a:latin typeface="verdana" panose="020B0604030504040204" pitchFamily="34" charset="0"/>
                <a:hlinkClick r:id="rId4"/>
              </a:rPr>
              <a:t>sdc</a:t>
            </a:r>
            <a:r>
              <a:rPr lang="en-CA" sz="1100" b="0" i="0" u="sng">
                <a:effectLst/>
                <a:latin typeface="verdana" panose="020B0604030504040204" pitchFamily="34" charset="0"/>
                <a:hlinkClick r:id="rId4"/>
              </a:rPr>
              <a:t>-questionnaire-</a:t>
            </a:r>
            <a:r>
              <a:rPr lang="en-CA" sz="1100" b="0" i="0" u="sng" err="1">
                <a:effectLst/>
                <a:latin typeface="verdana" panose="020B0604030504040204" pitchFamily="34" charset="0"/>
                <a:hlinkClick r:id="rId4"/>
              </a:rPr>
              <a:t>templateExtract</a:t>
            </a:r>
            <a:r>
              <a:rPr lang="en-AU" sz="1200"/>
              <a:t> or </a:t>
            </a:r>
            <a:br>
              <a:rPr lang="en-AU" sz="1200"/>
            </a:b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5"/>
              </a:rPr>
              <a:t>sdc</a:t>
            </a:r>
            <a:r>
              <a:rPr lang="en-CA" sz="1100" b="0" i="0" u="none" strike="noStrike">
                <a:effectLst/>
                <a:latin typeface="verdana" panose="020B0604030504040204" pitchFamily="34" charset="0"/>
                <a:hlinkClick r:id="rId5"/>
              </a:rPr>
              <a:t>-questionnaire-</a:t>
            </a: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5"/>
              </a:rPr>
              <a:t>templateExtractBundle</a:t>
            </a:r>
            <a:br>
              <a:rPr lang="en-CA" sz="1100" b="0" i="0" u="none" strike="noStrike">
                <a:effectLst/>
                <a:latin typeface="verdana" panose="020B0604030504040204" pitchFamily="34" charset="0"/>
              </a:rPr>
            </a:br>
            <a:r>
              <a:rPr lang="en-CA" sz="1100" b="0" i="0" u="none" strike="noStrike">
                <a:effectLst/>
                <a:latin typeface="verdana" panose="020B0604030504040204" pitchFamily="34" charset="0"/>
              </a:rPr>
              <a:t>extensions </a:t>
            </a:r>
            <a:r>
              <a:rPr lang="en-AU" sz="1200"/>
              <a:t>that point to contained resource</a:t>
            </a:r>
          </a:p>
          <a:p>
            <a:pPr lvl="1"/>
            <a:r>
              <a:rPr lang="en-AU" sz="1200"/>
              <a:t>Templates include:</a:t>
            </a:r>
          </a:p>
          <a:p>
            <a:pPr lvl="2"/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6"/>
              </a:rPr>
              <a:t>sdc</a:t>
            </a:r>
            <a:r>
              <a:rPr lang="en-CA" sz="1100" b="0" i="0" u="none" strike="noStrike">
                <a:effectLst/>
                <a:latin typeface="verdana" panose="020B0604030504040204" pitchFamily="34" charset="0"/>
                <a:hlinkClick r:id="rId6"/>
              </a:rPr>
              <a:t>-questionnaire-</a:t>
            </a: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6"/>
              </a:rPr>
              <a:t>templateExtractContext</a:t>
            </a:r>
            <a:r>
              <a:rPr lang="en-CA" sz="110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extensions </a:t>
            </a:r>
            <a:r>
              <a:rPr lang="en-AU" sz="1200"/>
              <a:t>to indicate</a:t>
            </a:r>
            <a:br>
              <a:rPr lang="en-AU" sz="1200"/>
            </a:br>
            <a:r>
              <a:rPr lang="en-AU" sz="1200"/>
              <a:t>questionnaire items that drive repetition</a:t>
            </a:r>
          </a:p>
          <a:p>
            <a:pPr lvl="2"/>
            <a:r>
              <a:rPr lang="en-CA" sz="1100" b="0" i="0" u="sng" err="1">
                <a:effectLst/>
                <a:latin typeface="verdana" panose="020B0604030504040204" pitchFamily="34" charset="0"/>
                <a:hlinkClick r:id="rId7"/>
              </a:rPr>
              <a:t>sdc</a:t>
            </a:r>
            <a:r>
              <a:rPr lang="en-CA" sz="1100" b="0" i="0" u="sng">
                <a:effectLst/>
                <a:latin typeface="verdana" panose="020B0604030504040204" pitchFamily="34" charset="0"/>
                <a:hlinkClick r:id="rId7"/>
              </a:rPr>
              <a:t>-questionnaire-</a:t>
            </a:r>
            <a:r>
              <a:rPr lang="en-CA" sz="1100" b="0" i="0" u="sng" err="1">
                <a:effectLst/>
                <a:latin typeface="verdana" panose="020B0604030504040204" pitchFamily="34" charset="0"/>
                <a:hlinkClick r:id="rId7"/>
              </a:rPr>
              <a:t>templateExtractValue</a:t>
            </a:r>
            <a:r>
              <a:rPr lang="en-AU" sz="1200"/>
              <a:t> extensions to indicate questionnaire items to populate</a:t>
            </a:r>
            <a:br>
              <a:rPr lang="en-AU" sz="1200"/>
            </a:br>
            <a:r>
              <a:rPr lang="en-AU" sz="1200"/>
              <a:t>the element</a:t>
            </a:r>
          </a:p>
          <a:p>
            <a:r>
              <a:rPr lang="en-AU" sz="1400"/>
              <a:t>Easier to visualize expected output, no ability to perform complex transformation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E211C2-CE8A-811C-964F-C7E31E41A328}"/>
              </a:ext>
            </a:extLst>
          </p:cNvPr>
          <p:cNvGrpSpPr/>
          <p:nvPr/>
        </p:nvGrpSpPr>
        <p:grpSpPr>
          <a:xfrm>
            <a:off x="6872288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14D2704-921B-2306-3DC3-F1E32344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829DA33-DD51-6790-64AD-9DDF6EE5F76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BF7E642-4C7D-D420-2D89-AE561A187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80053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E34A-CE97-987E-311D-A2E96EB4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approaches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7DB6-7609-8544-97F0-69DDA46291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/>
              <a:t>templateExtract</a:t>
            </a:r>
            <a:r>
              <a:rPr lang="en-US" sz="1400" dirty="0"/>
              <a:t> (0..*)</a:t>
            </a:r>
          </a:p>
          <a:p>
            <a:pPr lvl="1"/>
            <a:r>
              <a:rPr lang="en-CA" sz="1200" dirty="0"/>
              <a:t>Points to a resource template (could be Bundle)</a:t>
            </a:r>
          </a:p>
          <a:p>
            <a:pPr lvl="1"/>
            <a:r>
              <a:rPr lang="en-CA" sz="1200"/>
              <a:t>Results in </a:t>
            </a:r>
            <a:r>
              <a:rPr lang="en-CA" sz="1200" dirty="0"/>
              <a:t>an</a:t>
            </a:r>
            <a:r>
              <a:rPr lang="en-CA" sz="1200"/>
              <a:t> entry within a transaction Bundle</a:t>
            </a:r>
            <a:endParaRPr lang="en-CA" sz="1200" dirty="0"/>
          </a:p>
          <a:p>
            <a:pPr lvl="1"/>
            <a:r>
              <a:rPr lang="en-CA" sz="1200" dirty="0"/>
              <a:t>Context for extraction determined by location of extension (root or group)</a:t>
            </a:r>
          </a:p>
          <a:p>
            <a:pPr lvl="1"/>
            <a:r>
              <a:rPr lang="en-CA" sz="1200" dirty="0"/>
              <a:t>Extension includes all elements to populate a </a:t>
            </a:r>
            <a:r>
              <a:rPr lang="en-CA" sz="1200" dirty="0" err="1"/>
              <a:t>Bundle.entry</a:t>
            </a:r>
            <a:endParaRPr lang="en-CA" sz="1200" dirty="0"/>
          </a:p>
          <a:p>
            <a:pPr lvl="1"/>
            <a:r>
              <a:rPr lang="en-CA" sz="1200" dirty="0" err="1"/>
              <a:t>resourceId</a:t>
            </a:r>
            <a:r>
              <a:rPr lang="en-CA" sz="1200"/>
              <a:t> can be controlled via parameter</a:t>
            </a:r>
            <a:endParaRPr lang="en-CA" sz="1200" dirty="0"/>
          </a:p>
          <a:p>
            <a:r>
              <a:rPr lang="en-CA" sz="1400"/>
              <a:t>templateExtractBundle </a:t>
            </a:r>
            <a:r>
              <a:rPr lang="en-CA" sz="1400" dirty="0"/>
              <a:t>(0..1)</a:t>
            </a:r>
          </a:p>
          <a:p>
            <a:pPr lvl="1"/>
            <a:r>
              <a:rPr lang="en-CA" sz="1200" dirty="0"/>
              <a:t>Points to a transaction Bundle template</a:t>
            </a:r>
          </a:p>
          <a:p>
            <a:pPr lvl="1"/>
            <a:r>
              <a:rPr lang="en-CA" sz="1200" dirty="0"/>
              <a:t>Always results in transaction Bundle</a:t>
            </a:r>
          </a:p>
          <a:p>
            <a:pPr lvl="1"/>
            <a:r>
              <a:rPr lang="en-CA" sz="1200" dirty="0"/>
              <a:t>Always on root.  Context for extraction handled by </a:t>
            </a:r>
            <a:r>
              <a:rPr lang="en-CA" sz="1200" dirty="0" err="1"/>
              <a:t>templateExtractContext</a:t>
            </a:r>
            <a:endParaRPr lang="en-CA" sz="1200" dirty="0"/>
          </a:p>
          <a:p>
            <a:pPr lvl="1"/>
            <a:r>
              <a:rPr lang="en-CA" sz="1200" dirty="0"/>
              <a:t>Bundle entry elements are defined in the template</a:t>
            </a:r>
          </a:p>
          <a:p>
            <a:pPr lvl="1"/>
            <a:r>
              <a:rPr lang="en-CA" sz="1200" dirty="0"/>
              <a:t>Can</a:t>
            </a:r>
            <a:r>
              <a:rPr lang="en-CA" sz="1200"/>
              <a:t> set the resource id of each entry</a:t>
            </a: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654F8-CA4B-5D7E-12A1-DB3DE9B6F4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B5FD1-AF7E-56AA-345F-F7CBEB7E7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676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84E0-9F3B-C8A6-871F-92F40BAD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extensions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ED67-E7B3-19C8-9D12-E05CEC5CA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latin typeface="verdana"/>
                <a:ea typeface="ヒラギノ角ゴ Pro W3"/>
                <a:hlinkClick r:id="rId2"/>
              </a:rPr>
              <a:t>sdc-questionnaire-templateExtractContext</a:t>
            </a:r>
            <a:r>
              <a:rPr lang="en-US" dirty="0">
                <a:ea typeface="ヒラギノ角ゴ Pro W3"/>
              </a:rPr>
              <a:t> </a:t>
            </a:r>
          </a:p>
          <a:p>
            <a:pPr lvl="1"/>
            <a:r>
              <a:rPr lang="en-US">
                <a:ea typeface="ヒラギノ角ゴ Pro W3"/>
              </a:rPr>
              <a:t>Causes </a:t>
            </a:r>
            <a:r>
              <a:rPr lang="en-US" dirty="0">
                <a:ea typeface="ヒラギノ角ゴ Pro W3"/>
              </a:rPr>
              <a:t>the appearance (and repetition) of the element to drive from a given Questionnaire item</a:t>
            </a:r>
          </a:p>
          <a:p>
            <a:pPr lvl="1"/>
            <a:r>
              <a:rPr lang="en-US" dirty="0">
                <a:ea typeface="ヒラギノ角ゴ Pro W3"/>
              </a:rPr>
              <a:t>Typically on group, though can also be Questionnaire root</a:t>
            </a:r>
          </a:p>
          <a:p>
            <a:pPr lvl="1"/>
            <a:r>
              <a:rPr lang="en-US" dirty="0">
                <a:ea typeface="ヒラギノ角ゴ Pro W3"/>
              </a:rPr>
              <a:t>Can be plain </a:t>
            </a:r>
            <a:r>
              <a:rPr lang="en-US" dirty="0" err="1">
                <a:ea typeface="ヒラギノ角ゴ Pro W3"/>
              </a:rPr>
              <a:t>FHIRPath</a:t>
            </a:r>
            <a:r>
              <a:rPr lang="en-US" dirty="0">
                <a:ea typeface="ヒラギノ角ゴ Pro W3"/>
              </a:rPr>
              <a:t> or expression containing </a:t>
            </a:r>
            <a:r>
              <a:rPr lang="en-US" dirty="0" err="1">
                <a:ea typeface="ヒラギノ角ゴ Pro W3"/>
              </a:rPr>
              <a:t>FHIRPath</a:t>
            </a:r>
            <a:endParaRPr lang="en-US" dirty="0">
              <a:ea typeface="ヒラギノ角ゴ Pro W3"/>
            </a:endParaRPr>
          </a:p>
          <a:p>
            <a:pPr lvl="2"/>
            <a:r>
              <a:rPr lang="en-US" dirty="0">
                <a:ea typeface="ヒラギノ角ゴ Pro W3"/>
              </a:rPr>
              <a:t>Latter allows assigning a name to be used in downstream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173F9-1532-4DEA-680D-A1BFF2B8CF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39974-F717-84D9-35A0-9F682E165F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757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092C-3564-75B0-ACC3-78C4A4D0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extensions (cont’d)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5A2F2-0B80-0885-F9C5-E54652118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u="sng" dirty="0">
                <a:latin typeface="verdana"/>
                <a:ea typeface="ヒラギノ角ゴ Pro W3"/>
                <a:hlinkClick r:id="rId2"/>
              </a:rPr>
              <a:t>sdc-questionnaire-templateExtractValue</a:t>
            </a:r>
            <a:endParaRPr lang="en-US" dirty="0">
              <a:latin typeface="verdana"/>
              <a:ea typeface="ヒラギノ角ゴ Pro W3"/>
            </a:endParaRPr>
          </a:p>
          <a:p>
            <a:pPr lvl="1"/>
            <a:r>
              <a:rPr lang="en-CA" dirty="0" err="1">
                <a:ea typeface="ヒラギノ角ゴ Pro W3"/>
              </a:rPr>
              <a:t>FHIRPath</a:t>
            </a:r>
            <a:r>
              <a:rPr lang="en-CA" dirty="0">
                <a:ea typeface="ヒラギノ角ゴ Pro W3"/>
              </a:rPr>
              <a:t> expression referring to a Questionnaire question</a:t>
            </a:r>
          </a:p>
          <a:p>
            <a:pPr lvl="1"/>
            <a:r>
              <a:rPr lang="en-CA" dirty="0">
                <a:ea typeface="ヒラギノ角ゴ Pro W3"/>
              </a:rPr>
              <a:t>If the item has an answer, they become the value for the element</a:t>
            </a:r>
          </a:p>
          <a:p>
            <a:pPr lvl="1"/>
            <a:r>
              <a:rPr lang="en-CA" dirty="0">
                <a:ea typeface="ヒラギノ角ゴ Pro W3"/>
              </a:rPr>
              <a:t>Multiple answers = multiple repetitions of the element</a:t>
            </a:r>
          </a:p>
          <a:p>
            <a:pPr lvl="2"/>
            <a:r>
              <a:rPr lang="en-CA" dirty="0">
                <a:ea typeface="ヒラギノ角ゴ Pro W3"/>
              </a:rPr>
              <a:t>Multiple answers for non-repeating elements is an error</a:t>
            </a:r>
          </a:p>
          <a:p>
            <a:pPr lvl="1"/>
            <a:r>
              <a:rPr lang="en-CA">
                <a:ea typeface="ヒラギノ角ゴ Pro W3"/>
              </a:rPr>
              <a:t>No </a:t>
            </a:r>
            <a:r>
              <a:rPr lang="en-CA" dirty="0">
                <a:ea typeface="ヒラギノ角ゴ Pro W3"/>
              </a:rPr>
              <a:t>answer, element will be removed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0E892-72AA-02DA-C54D-F31A74E9C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8CCCA-8810-FF07-FF2A-FEF8D1F42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02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07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75572-34AD-79CC-4D7D-7FF33DA31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214B-EE81-43CC-4F08-C77C7374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template-based extraction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9EFB4-02A2-85FB-60E6-CCA587E7F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https://fhirpath-lab.com/Questionnaire/tester</a:t>
            </a:r>
            <a:endParaRPr lang="en-CA"/>
          </a:p>
          <a:p>
            <a:pPr marL="0" indent="0">
              <a:buNone/>
            </a:pPr>
            <a:r>
              <a:rPr lang="en-CA"/>
              <a:t>Sample instance: </a:t>
            </a:r>
          </a:p>
          <a:p>
            <a:pPr marL="0" indent="0">
              <a:buNone/>
            </a:pPr>
            <a:r>
              <a:rPr lang="en-CA" sz="1800">
                <a:hlinkClick r:id="rId3"/>
              </a:rPr>
              <a:t>https://build.fhir.org/ig/HL7/sdc/Questionnaire-extract-complex-template.json.html</a:t>
            </a:r>
            <a:endParaRPr lang="en-CA" sz="1800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A3BED-CEF4-EE46-EB1B-07DA69F734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DF129-A8E6-655D-D641-589FF513D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11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36E98-8402-D8F0-CBF3-D508744F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A94F8-2F2E-D61F-BCA7-1E9D8FAFDF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895E7-D430-B4AE-5BB2-721B52B43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152C7E4-8C55-02B5-F891-38434BC79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36872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682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81AA7-7DD8-B904-C540-B82161AD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5C6D-F4DB-7B4F-08D7-EC0C1A9A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</a:t>
            </a:r>
            <a:r>
              <a:rPr lang="en-AU" err="1"/>
              <a:t>StructureMap</a:t>
            </a:r>
            <a:r>
              <a:rPr lang="en-AU"/>
              <a:t>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9900A-26D6-A770-6CAA-B88704430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Source</a:t>
            </a:r>
          </a:p>
          <a:p>
            <a:pPr lvl="1"/>
            <a:r>
              <a:rPr lang="en-AU" sz="1200"/>
              <a:t>Completed QuestionnaireResponse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AU" sz="1200" err="1"/>
              <a:t>StructureMap</a:t>
            </a:r>
            <a:r>
              <a:rPr lang="en-AU" sz="1200"/>
              <a:t> pointed to by </a:t>
            </a:r>
            <a:r>
              <a:rPr lang="en-CA" sz="1100" b="0" i="0" u="none" strike="noStrike">
                <a:effectLst/>
                <a:latin typeface="verdana" panose="020B0604030504040204" pitchFamily="34" charset="0"/>
                <a:hlinkClick r:id="rId3"/>
              </a:rPr>
              <a:t>questionnaire-</a:t>
            </a: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3"/>
              </a:rPr>
              <a:t>targetStructureMap</a:t>
            </a:r>
            <a:r>
              <a:rPr lang="en-AU" sz="1200"/>
              <a:t> that converts </a:t>
            </a:r>
            <a:br>
              <a:rPr lang="en-AU" sz="1200"/>
            </a:br>
            <a:r>
              <a:rPr lang="en-AU" sz="1200"/>
              <a:t>to a resource or a transaction Bundle of resources</a:t>
            </a:r>
          </a:p>
          <a:p>
            <a:r>
              <a:rPr lang="en-AU" sz="1400"/>
              <a:t>Can perform nearly any sort of transformation</a:t>
            </a:r>
          </a:p>
          <a:p>
            <a:pPr lvl="1"/>
            <a:r>
              <a:rPr lang="en-AU" sz="1000"/>
              <a:t>Can invoke code translations, have complex logic</a:t>
            </a:r>
          </a:p>
          <a:p>
            <a:r>
              <a:rPr lang="en-AU" sz="1400"/>
              <a:t>Requires knowledge of </a:t>
            </a:r>
            <a:r>
              <a:rPr lang="en-AU" sz="1400" err="1"/>
              <a:t>StructureMap</a:t>
            </a:r>
            <a:endParaRPr lang="en-AU" sz="1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DBAEA3-496B-6452-D161-4F83BA3847F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33169AE5-CA09-DF56-8206-FFD8377D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B0D3DCE-22FC-3057-C879-4B683FEC765E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1BD0259-C1F1-D519-7D55-B857127BF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90285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C074-0864-C6B1-525C-0F424FC4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1128-532F-0D90-E38D-73ABBD5B4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/>
              <a:t>Pros</a:t>
            </a:r>
          </a:p>
          <a:p>
            <a:pPr lvl="1"/>
            <a:r>
              <a:rPr lang="en-US" sz="1800"/>
              <a:t>Can map almost anything</a:t>
            </a:r>
          </a:p>
          <a:p>
            <a:pPr lvl="1"/>
            <a:r>
              <a:rPr lang="en-US" sz="1800" err="1"/>
              <a:t>StructureMaps</a:t>
            </a:r>
            <a:r>
              <a:rPr lang="en-US" sz="1800"/>
              <a:t> can build from other </a:t>
            </a:r>
            <a:r>
              <a:rPr lang="en-US" sz="1800" err="1"/>
              <a:t>StructureMaps</a:t>
            </a:r>
            <a:endParaRPr lang="en-US" sz="1800"/>
          </a:p>
          <a:p>
            <a:pPr lvl="1"/>
            <a:r>
              <a:rPr lang="en-US" sz="1800"/>
              <a:t>Can validate ‘correctness’ without instances</a:t>
            </a:r>
          </a:p>
          <a:p>
            <a:r>
              <a:rPr lang="en-US" sz="2000"/>
              <a:t>Cons</a:t>
            </a:r>
          </a:p>
          <a:p>
            <a:pPr lvl="1"/>
            <a:r>
              <a:rPr lang="en-US" sz="1800"/>
              <a:t>Can only drive from ‘what exists’ using if-exists and similar entry rules</a:t>
            </a:r>
          </a:p>
          <a:p>
            <a:pPr lvl="1"/>
            <a:r>
              <a:rPr lang="en-US" sz="1800"/>
              <a:t>If the </a:t>
            </a:r>
            <a:r>
              <a:rPr lang="en-US" sz="1800" err="1"/>
              <a:t>StructureMap</a:t>
            </a:r>
            <a:r>
              <a:rPr lang="en-US" sz="1800"/>
              <a:t> fails, there won’t be any extraction at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262E3-748B-8E00-4D2E-5787C64E25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BEC3F-2D7A-9019-F9C6-2E66044DD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50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0B63-B68E-C5D3-1DF3-524FEEB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err="1"/>
              <a:t>StructureMap</a:t>
            </a:r>
            <a:r>
              <a:rPr lang="en-US"/>
              <a:t>-extract Questionnaire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F4BC-30EE-1799-DD60-76253BDBF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https://build.fhir.org/ig/HL7/sdc/Questionnaire-SDOHCC-QuestionnaireHungerVitalSign.json.html</a:t>
            </a: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Map: </a:t>
            </a:r>
            <a:r>
              <a:rPr lang="en-CA">
                <a:hlinkClick r:id="rId3"/>
              </a:rPr>
              <a:t>https://build.fhir.org/ig/HL7/sdc/StructureMap-SDOHCCHungerVitalSignMap.html</a:t>
            </a:r>
            <a:endParaRPr lang="en-CA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51698-4DDF-C3CF-D2D2-C3EA482A8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A8D0A-2C7E-5EFE-7577-47B9C40D2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962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7541-6959-6B4B-B717-135D4F4A1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2A53-6C62-B6B3-287C-E5AB57157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06D56-852E-B320-2B30-9416B4F1B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4B55AE-42B3-D40F-FEE1-F49F58601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12775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386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1261-8059-B079-2F6D-BC83A4F92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7AE8-F691-78DD-DE6E-107C1C89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CQL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4E02-BDD3-BF8E-F8A1-988509117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NOTE: Not (yet) defined in SDC</a:t>
            </a:r>
          </a:p>
          <a:p>
            <a:r>
              <a:rPr lang="en-AU" sz="1400"/>
              <a:t>Source</a:t>
            </a:r>
          </a:p>
          <a:p>
            <a:pPr lvl="1"/>
            <a:r>
              <a:rPr lang="en-AU" sz="1200"/>
              <a:t>‘Completed’ QuestionnaireResponse</a:t>
            </a:r>
          </a:p>
          <a:p>
            <a:pPr lvl="1"/>
            <a:r>
              <a:rPr lang="en-AU" sz="1200"/>
              <a:t>Can be supplemented by data queried directly by CQL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AU" sz="1200"/>
              <a:t>Will need an extension that points to the CQL to run on extraction</a:t>
            </a:r>
          </a:p>
          <a:p>
            <a:pPr lvl="1"/>
            <a:r>
              <a:rPr lang="en-AU" sz="1200"/>
              <a:t>Instance selector on desired resource, then set various properties</a:t>
            </a:r>
          </a:p>
          <a:p>
            <a:r>
              <a:rPr lang="en-AU" sz="1400"/>
              <a:t>Most flexible, requires knowledge of CQL to create the mappings</a:t>
            </a:r>
          </a:p>
          <a:p>
            <a:r>
              <a:rPr lang="en-AU" sz="1400"/>
              <a:t>Can involve external libraries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ABB5CE-F7B0-1E4C-C0FC-4E6D782ADC2F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478D5F2-9523-8EED-AE46-0D834BEC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3973743-F0A9-84E1-E4B7-52A93F5A6BB2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C7AD816-91BD-241A-4557-D631F5EA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39640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0E51-2F24-33CB-6FF2-65A272E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1A46-A518-2CA5-599B-0434B4359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019918"/>
            <a:ext cx="8228883" cy="3098780"/>
          </a:xfrm>
        </p:spPr>
        <p:txBody>
          <a:bodyPr/>
          <a:lstStyle/>
          <a:p>
            <a:r>
              <a:rPr lang="en-US" sz="1800" dirty="0">
                <a:ea typeface="ヒラギノ角ゴ Pro W3"/>
              </a:rPr>
              <a:t>Pros</a:t>
            </a:r>
          </a:p>
          <a:p>
            <a:pPr lvl="1"/>
            <a:r>
              <a:rPr lang="en-US" sz="1600" dirty="0">
                <a:ea typeface="ヒラギノ角ゴ Pro W3"/>
              </a:rPr>
              <a:t>Most capable of all mechanisms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Can invoke operations (such as code translation)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Can perform queries to retrieve data not present in answers (e.g. following </a:t>
            </a:r>
            <a:r>
              <a:rPr lang="en-US" sz="1400" dirty="0" err="1">
                <a:ea typeface="ヒラギノ角ゴ Pro W3"/>
              </a:rPr>
              <a:t>answer.valueReference</a:t>
            </a:r>
            <a:r>
              <a:rPr lang="en-US" sz="1400" dirty="0">
                <a:ea typeface="ヒラギノ角ゴ Pro W3"/>
              </a:rPr>
              <a:t>)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Only approach that could practically create narrative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Can include complex algorithms and transformations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Can use Libraries to support code re-use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Syntax agnostic and platform-agnostic</a:t>
            </a:r>
          </a:p>
          <a:p>
            <a:r>
              <a:rPr lang="en-CA" sz="1800" dirty="0">
                <a:ea typeface="ヒラギノ角ゴ Pro W3"/>
              </a:rPr>
              <a:t>Cons</a:t>
            </a:r>
          </a:p>
          <a:p>
            <a:pPr lvl="1"/>
            <a:r>
              <a:rPr lang="en-CA" sz="1600" dirty="0">
                <a:ea typeface="ヒラギノ角ゴ Pro W3"/>
              </a:rPr>
              <a:t>Requires use of a language not many are familiar with</a:t>
            </a:r>
          </a:p>
          <a:p>
            <a:pPr lvl="1"/>
            <a:r>
              <a:rPr lang="en-CA" sz="1600" dirty="0">
                <a:ea typeface="ヒラギノ角ゴ Pro W3"/>
              </a:rPr>
              <a:t>Not sure anyone’s actually done this…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6BC0A-99EB-F773-D5AF-4092269722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3B57F-CE23-D4B2-78FB-8243B1159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265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0EFD-7133-5E82-3BAD-2296F88E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CQL example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9DCC-0344-8D7D-F3AE-4A95B3E5D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Don’t have one published</a:t>
            </a: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define 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family: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qr.item.where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='5').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answer.value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given: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qr.item.where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='6').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answer.value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define "Extract" : Patient {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PatName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026E-D7D5-46B5-C32E-5C2C4AB2A6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250F9-0AF4-E116-B2DC-A2A1CB2FE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426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F34E-F6D7-1157-A8E5-53D190B4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CA848-5065-820F-403F-EE2B6C4C3E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5BDAD-11FE-F851-5B58-1497DA8BA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C64D3D-1D71-CE71-0E7D-D7612CE34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93553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93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These slides include content from Brian Postlethwaite</a:t>
            </a:r>
          </a:p>
          <a:p>
            <a:r>
              <a:rPr lang="en-CA"/>
              <a:t>With updates by Lloyd McKenzie</a:t>
            </a:r>
          </a:p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Exercise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Create a Questionnaire that uses a combination of observation-based and Definition-based extraction that includes questions for the following: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/>
              <a:t>Patient’s birth date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/>
              <a:t>Patient’s parent names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/>
              <a:t>Patient’s most recent blood glucose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71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SDC Collection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SDC Overview</a:t>
            </a:r>
          </a:p>
          <a:p>
            <a:r>
              <a:rPr lang="en-US" sz="1800"/>
              <a:t>SDC Workflow</a:t>
            </a:r>
          </a:p>
          <a:p>
            <a:r>
              <a:rPr lang="en-US" sz="1800"/>
              <a:t>SDC Expressions</a:t>
            </a:r>
            <a:r>
              <a:rPr lang="en-US" sz="1800" b="1"/>
              <a:t> (essential prerequisite)</a:t>
            </a:r>
          </a:p>
          <a:p>
            <a:r>
              <a:rPr lang="en-US" sz="1800"/>
              <a:t>SDC Rendering &amp; Behavior</a:t>
            </a:r>
          </a:p>
          <a:p>
            <a:r>
              <a:rPr lang="en-US" sz="1800"/>
              <a:t>SDC Population</a:t>
            </a:r>
            <a:r>
              <a:rPr lang="en-US" sz="1800" b="1"/>
              <a:t> (recommended prerequisite)</a:t>
            </a:r>
            <a:endParaRPr lang="en-US" sz="1800"/>
          </a:p>
          <a:p>
            <a:r>
              <a:rPr lang="en-US" sz="1800" b="1"/>
              <a:t>SDC Extraction </a:t>
            </a:r>
            <a:r>
              <a:rPr lang="en-US" sz="1800"/>
              <a:t>(you are here)</a:t>
            </a:r>
            <a:endParaRPr lang="en-US" sz="1800" b="1"/>
          </a:p>
          <a:p>
            <a:r>
              <a:rPr lang="en-US" sz="1800"/>
              <a:t>SDC Adaptive Forms</a:t>
            </a:r>
          </a:p>
          <a:p>
            <a:r>
              <a:rPr lang="en-US" sz="1800"/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/>
              <a:t>You should be able to:</a:t>
            </a:r>
          </a:p>
          <a:p>
            <a:pPr lvl="1"/>
            <a:r>
              <a:rPr lang="en-CA" sz="1800"/>
              <a:t>Describe the benefits and challenges of form extraction</a:t>
            </a:r>
          </a:p>
          <a:p>
            <a:pPr lvl="1"/>
            <a:r>
              <a:rPr lang="en-CA" sz="1800"/>
              <a:t>List the 5 extraction mechanisms and explain the pros and cons of each</a:t>
            </a:r>
          </a:p>
          <a:p>
            <a:pPr lvl="1"/>
            <a:r>
              <a:rPr lang="en-CA" sz="1800"/>
              <a:t>Be able to design questionnaires using both observation-based and expression-based extraction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77BA-7CCB-7E39-33EB-8D1925AF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E81A-F94C-14E5-38F9-39AD325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CCC2-C4EB-B815-06AF-938DCDC4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470A7-1EAE-CC08-46EE-99B4AEDEA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33586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54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1A848-4EAB-821A-D528-93752B7A5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F4986-C8FF-9913-7A8A-18EC757BC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733AA-84C4-1205-5836-E9300173A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FEBB0C-6D44-8F0A-E833-D9DAEF763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55312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49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9FBB84-BBDA-44F5-A5EC-8E8F50B31FAA}">
  <ds:schemaRefs>
    <ds:schemaRef ds:uri="2371556d-c2f8-4c27-a7c5-4c2acf225d2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FB2428D-DCB8-4150-B29C-8D0C38FC6C6A}">
  <ds:schemaRefs>
    <ds:schemaRef ds:uri="2371556d-c2f8-4c27-a7c5-4c2acf225d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753085-CB5A-49D6-810E-850CA654C9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5</TotalTime>
  <Words>3167</Words>
  <Application>Microsoft Office PowerPoint</Application>
  <PresentationFormat>On-screen Show (16:9)</PresentationFormat>
  <Paragraphs>444</Paragraphs>
  <Slides>51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verdana</vt:lpstr>
      <vt:lpstr>Wingdings</vt:lpstr>
      <vt:lpstr>ヒラギノ角ゴ Pro W3</vt:lpstr>
      <vt:lpstr>Office Theme</vt:lpstr>
      <vt:lpstr>Structured Data Capture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Rationale for extraction</vt:lpstr>
      <vt:lpstr>Extraction pre-requisites</vt:lpstr>
      <vt:lpstr>Similarities with population</vt:lpstr>
      <vt:lpstr>Operation vs. local</vt:lpstr>
      <vt:lpstr>Creation vs. update</vt:lpstr>
      <vt:lpstr>Extraction results</vt:lpstr>
      <vt:lpstr>Linking the QR to extracted resources</vt:lpstr>
      <vt:lpstr>Additional complexities</vt:lpstr>
      <vt:lpstr>Current extraction options</vt:lpstr>
      <vt:lpstr>Extraction in the SDC Spec</vt:lpstr>
      <vt:lpstr>PowerPoint Presentation</vt:lpstr>
      <vt:lpstr>Extraction – Observation based</vt:lpstr>
      <vt:lpstr>PowerPoint Presentation</vt:lpstr>
      <vt:lpstr>Observation-based considerations</vt:lpstr>
      <vt:lpstr>Let’s make one…</vt:lpstr>
      <vt:lpstr>PowerPoint Presentation</vt:lpstr>
      <vt:lpstr>Extraction – Definition-based</vt:lpstr>
      <vt:lpstr>sdc-questionnaire-extractDefinition</vt:lpstr>
      <vt:lpstr>sdc-questionnaire-extractDefinition</vt:lpstr>
      <vt:lpstr>Questionnaire.item.definition</vt:lpstr>
      <vt:lpstr>sdc-questionnaire-extractAllocateId</vt:lpstr>
      <vt:lpstr>Sdc-questionnaire-extractValue</vt:lpstr>
      <vt:lpstr>Definition-based considerations</vt:lpstr>
      <vt:lpstr>Definition-based limitations</vt:lpstr>
      <vt:lpstr>Testing definition-based extraction</vt:lpstr>
      <vt:lpstr>PowerPoint Presentation</vt:lpstr>
      <vt:lpstr>Extraction – Template-based</vt:lpstr>
      <vt:lpstr>Two approaches</vt:lpstr>
      <vt:lpstr>Template extensions</vt:lpstr>
      <vt:lpstr>Template extensions (cont’d)</vt:lpstr>
      <vt:lpstr>Testing template-based extraction</vt:lpstr>
      <vt:lpstr>PowerPoint Presentation</vt:lpstr>
      <vt:lpstr>Extraction – StructureMap based</vt:lpstr>
      <vt:lpstr>Pros and cons</vt:lpstr>
      <vt:lpstr>Example StructureMap-extract Questionnaire</vt:lpstr>
      <vt:lpstr>PowerPoint Presentation</vt:lpstr>
      <vt:lpstr>Extraction – CQL</vt:lpstr>
      <vt:lpstr>Pros and cons</vt:lpstr>
      <vt:lpstr>CQL example</vt:lpstr>
      <vt:lpstr>PowerPoint Presentation</vt:lpstr>
      <vt:lpstr>Extraction Exercise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18</cp:revision>
  <dcterms:created xsi:type="dcterms:W3CDTF">2019-03-22T18:05:01Z</dcterms:created>
  <dcterms:modified xsi:type="dcterms:W3CDTF">2025-03-02T00:21:10Z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