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38" r:id="rId3"/>
    <p:sldId id="337" r:id="rId4"/>
    <p:sldId id="339" r:id="rId5"/>
    <p:sldId id="340" r:id="rId6"/>
    <p:sldId id="257" r:id="rId7"/>
    <p:sldId id="258" r:id="rId8"/>
    <p:sldId id="341" r:id="rId9"/>
    <p:sldId id="342" r:id="rId10"/>
    <p:sldId id="343" r:id="rId11"/>
    <p:sldId id="259" r:id="rId12"/>
    <p:sldId id="260" r:id="rId13"/>
    <p:sldId id="261" r:id="rId14"/>
    <p:sldId id="277" r:id="rId15"/>
    <p:sldId id="264" r:id="rId16"/>
    <p:sldId id="266" r:id="rId17"/>
    <p:sldId id="262" r:id="rId18"/>
    <p:sldId id="263" r:id="rId19"/>
    <p:sldId id="289" r:id="rId20"/>
    <p:sldId id="267" r:id="rId21"/>
    <p:sldId id="268" r:id="rId22"/>
    <p:sldId id="269" r:id="rId23"/>
    <p:sldId id="270" r:id="rId24"/>
    <p:sldId id="271" r:id="rId25"/>
    <p:sldId id="272" r:id="rId26"/>
    <p:sldId id="273" r:id="rId27"/>
    <p:sldId id="274" r:id="rId28"/>
    <p:sldId id="280" r:id="rId29"/>
    <p:sldId id="275" r:id="rId30"/>
    <p:sldId id="276" r:id="rId31"/>
    <p:sldId id="278" r:id="rId32"/>
    <p:sldId id="279" r:id="rId33"/>
    <p:sldId id="281" r:id="rId34"/>
    <p:sldId id="284" r:id="rId35"/>
    <p:sldId id="290" r:id="rId36"/>
    <p:sldId id="282" r:id="rId37"/>
    <p:sldId id="292" r:id="rId38"/>
    <p:sldId id="293" r:id="rId39"/>
    <p:sldId id="291" r:id="rId40"/>
    <p:sldId id="288" r:id="rId41"/>
    <p:sldId id="283" r:id="rId42"/>
    <p:sldId id="296" r:id="rId43"/>
    <p:sldId id="294" r:id="rId44"/>
    <p:sldId id="295" r:id="rId45"/>
    <p:sldId id="297" r:id="rId46"/>
    <p:sldId id="285" r:id="rId47"/>
    <p:sldId id="286" r:id="rId48"/>
    <p:sldId id="287" r:id="rId49"/>
    <p:sldId id="335" r:id="rId50"/>
    <p:sldId id="336" r:id="rId51"/>
    <p:sldId id="331" r:id="rId52"/>
    <p:sldId id="332" r:id="rId53"/>
    <p:sldId id="333" r:id="rId54"/>
    <p:sldId id="334" r:id="rId55"/>
    <p:sldId id="344" r:id="rId56"/>
    <p:sldId id="345"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Line 5"/>
          <p:cNvSpPr>
            <a:spLocks noChangeShapeType="1"/>
          </p:cNvSpPr>
          <p:nvPr/>
        </p:nvSpPr>
        <p:spPr bwMode="auto">
          <a:xfrm>
            <a:off x="951775" y="3790167"/>
            <a:ext cx="10266171"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sz="1800" dirty="0"/>
          </a:p>
        </p:txBody>
      </p:sp>
      <p:pic>
        <p:nvPicPr>
          <p:cNvPr id="5" name="Picture 4" descr="Creative Commons Licenc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7020" y="6192776"/>
            <a:ext cx="1117600" cy="2952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bwMode="auto">
          <a:xfrm>
            <a:off x="623392" y="1556792"/>
            <a:ext cx="11137237" cy="144016"/>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sp>
        <p:nvSpPr>
          <p:cNvPr id="2" name="Title 1"/>
          <p:cNvSpPr>
            <a:spLocks noGrp="1"/>
          </p:cNvSpPr>
          <p:nvPr>
            <p:ph type="title"/>
          </p:nvPr>
        </p:nvSpPr>
        <p:spPr>
          <a:xfrm>
            <a:off x="1679510" y="836712"/>
            <a:ext cx="8832981" cy="2592288"/>
          </a:xfrm>
        </p:spPr>
        <p:txBody>
          <a:bodyPr/>
          <a:lstStyle>
            <a:lvl1pPr algn="ctr">
              <a:defRPr sz="5600"/>
            </a:lvl1pPr>
          </a:lstStyle>
          <a:p>
            <a:r>
              <a:rPr lang="en-US"/>
              <a:t>Click to edit Master title style</a:t>
            </a:r>
            <a:endParaRPr lang="en-CA" dirty="0"/>
          </a:p>
        </p:txBody>
      </p:sp>
      <p:sp>
        <p:nvSpPr>
          <p:cNvPr id="11" name="Rectangle 10"/>
          <p:cNvSpPr/>
          <p:nvPr/>
        </p:nvSpPr>
        <p:spPr bwMode="auto">
          <a:xfrm>
            <a:off x="10800523" y="5717758"/>
            <a:ext cx="1056117" cy="792088"/>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sp>
        <p:nvSpPr>
          <p:cNvPr id="4" name="Rectangle 7"/>
          <p:cNvSpPr>
            <a:spLocks noGrp="1" noChangeArrowheads="1"/>
          </p:cNvSpPr>
          <p:nvPr>
            <p:ph type="subTitle" idx="1"/>
          </p:nvPr>
        </p:nvSpPr>
        <p:spPr>
          <a:xfrm>
            <a:off x="1828800" y="3962400"/>
            <a:ext cx="8534400" cy="1873250"/>
          </a:xfrm>
        </p:spPr>
        <p:txBody>
          <a:bodyPr/>
          <a:lstStyle>
            <a:lvl1pPr marL="0" indent="0" algn="ctr">
              <a:buFont typeface="Wingdings" pitchFamily="2" charset="2"/>
              <a:buNone/>
              <a:defRPr sz="3000"/>
            </a:lvl1pPr>
          </a:lstStyle>
          <a:p>
            <a:pPr lvl="0"/>
            <a:r>
              <a:rPr lang="en-US" noProof="0"/>
              <a:t>Click to edit Master subtitle style</a:t>
            </a:r>
            <a:endParaRPr lang="en-US" noProof="0" dirty="0"/>
          </a:p>
        </p:txBody>
      </p:sp>
      <p:pic>
        <p:nvPicPr>
          <p:cNvPr id="8" name="Picture 7">
            <a:extLst>
              <a:ext uri="{FF2B5EF4-FFF2-40B4-BE49-F238E27FC236}">
                <a16:creationId xmlns:a16="http://schemas.microsoft.com/office/drawing/2014/main" id="{5F767FDC-2EA0-45F5-899F-D622FE4B000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824" y="0"/>
            <a:ext cx="1805991" cy="1395538"/>
          </a:xfrm>
          <a:prstGeom prst="rect">
            <a:avLst/>
          </a:prstGeom>
        </p:spPr>
      </p:pic>
    </p:spTree>
    <p:extLst>
      <p:ext uri="{BB962C8B-B14F-4D97-AF65-F5344CB8AC3E}">
        <p14:creationId xmlns:p14="http://schemas.microsoft.com/office/powerpoint/2010/main" val="2010022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5" name="Rectangle 4"/>
          <p:cNvSpPr/>
          <p:nvPr/>
        </p:nvSpPr>
        <p:spPr bwMode="auto">
          <a:xfrm>
            <a:off x="10502159" y="5565993"/>
            <a:ext cx="1344149" cy="93610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pic>
        <p:nvPicPr>
          <p:cNvPr id="6" name="Picture 5">
            <a:extLst>
              <a:ext uri="{FF2B5EF4-FFF2-40B4-BE49-F238E27FC236}">
                <a16:creationId xmlns:a16="http://schemas.microsoft.com/office/drawing/2014/main" id="{D32880D1-BF73-42CA-8A10-6D774EB38BA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824" y="0"/>
            <a:ext cx="1805991" cy="1395538"/>
          </a:xfrm>
          <a:prstGeom prst="rect">
            <a:avLst/>
          </a:prstGeom>
        </p:spPr>
      </p:pic>
    </p:spTree>
    <p:extLst>
      <p:ext uri="{BB962C8B-B14F-4D97-AF65-F5344CB8AC3E}">
        <p14:creationId xmlns:p14="http://schemas.microsoft.com/office/powerpoint/2010/main" val="680525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31371" y="332657"/>
            <a:ext cx="8736971" cy="1152128"/>
          </a:xfrm>
        </p:spPr>
        <p:txBody>
          <a:bodyPr anchor="ctr"/>
          <a:lstStyle/>
          <a:p>
            <a:r>
              <a:rPr lang="en-US"/>
              <a:t>Click to edit Master title style</a:t>
            </a:r>
            <a:endParaRPr lang="en-US" dirty="0"/>
          </a:p>
        </p:txBody>
      </p:sp>
      <p:sp>
        <p:nvSpPr>
          <p:cNvPr id="3" name="Content Placeholder 2"/>
          <p:cNvSpPr>
            <a:spLocks noGrp="1"/>
          </p:cNvSpPr>
          <p:nvPr>
            <p:ph idx="1"/>
          </p:nvPr>
        </p:nvSpPr>
        <p:spPr>
          <a:xfrm>
            <a:off x="508000" y="1828800"/>
            <a:ext cx="11176000" cy="46245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p:cNvSpPr>
            <a:spLocks noGrp="1"/>
          </p:cNvSpPr>
          <p:nvPr>
            <p:ph type="sldNum" sz="quarter" idx="4"/>
          </p:nvPr>
        </p:nvSpPr>
        <p:spPr>
          <a:xfrm>
            <a:off x="239349" y="6304236"/>
            <a:ext cx="960107"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DF890F95-3160-4628-8551-073CE107976F}" type="slidenum">
              <a:rPr lang="en-US" smtClean="0"/>
              <a:t>‹#›</a:t>
            </a:fld>
            <a:endParaRPr lang="en-US"/>
          </a:p>
        </p:txBody>
      </p:sp>
    </p:spTree>
    <p:extLst>
      <p:ext uri="{BB962C8B-B14F-4D97-AF65-F5344CB8AC3E}">
        <p14:creationId xmlns:p14="http://schemas.microsoft.com/office/powerpoint/2010/main" val="528050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0" y="1772816"/>
            <a:ext cx="5486400" cy="4680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772816"/>
            <a:ext cx="5486400" cy="468052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4"/>
          </p:nvPr>
        </p:nvSpPr>
        <p:spPr>
          <a:xfrm>
            <a:off x="239349" y="6304236"/>
            <a:ext cx="960107"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DF890F95-3160-4628-8551-073CE107976F}" type="slidenum">
              <a:rPr lang="en-US" smtClean="0"/>
              <a:t>‹#›</a:t>
            </a:fld>
            <a:endParaRPr lang="en-US"/>
          </a:p>
        </p:txBody>
      </p:sp>
    </p:spTree>
    <p:extLst>
      <p:ext uri="{BB962C8B-B14F-4D97-AF65-F5344CB8AC3E}">
        <p14:creationId xmlns:p14="http://schemas.microsoft.com/office/powerpoint/2010/main" val="3263287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31371" y="332656"/>
            <a:ext cx="8736971" cy="1152128"/>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23392" y="1709118"/>
            <a:ext cx="5386917"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358032"/>
            <a:ext cx="5386917" cy="409530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709118"/>
            <a:ext cx="5389033" cy="63976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358032"/>
            <a:ext cx="5389033" cy="409530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p:cNvSpPr>
            <a:spLocks noGrp="1"/>
          </p:cNvSpPr>
          <p:nvPr>
            <p:ph type="sldNum" sz="quarter" idx="10"/>
          </p:nvPr>
        </p:nvSpPr>
        <p:spPr>
          <a:xfrm>
            <a:off x="239349" y="6304236"/>
            <a:ext cx="960107"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DF890F95-3160-4628-8551-073CE107976F}" type="slidenum">
              <a:rPr lang="en-US" smtClean="0"/>
              <a:t>‹#›</a:t>
            </a:fld>
            <a:endParaRPr lang="en-US"/>
          </a:p>
        </p:txBody>
      </p:sp>
    </p:spTree>
    <p:extLst>
      <p:ext uri="{BB962C8B-B14F-4D97-AF65-F5344CB8AC3E}">
        <p14:creationId xmlns:p14="http://schemas.microsoft.com/office/powerpoint/2010/main" val="1287092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5"/>
          <p:cNvSpPr>
            <a:spLocks noGrp="1"/>
          </p:cNvSpPr>
          <p:nvPr>
            <p:ph type="sldNum" sz="quarter" idx="4"/>
          </p:nvPr>
        </p:nvSpPr>
        <p:spPr>
          <a:xfrm>
            <a:off x="239349" y="6304236"/>
            <a:ext cx="960107"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DF890F95-3160-4628-8551-073CE107976F}" type="slidenum">
              <a:rPr lang="en-US" smtClean="0"/>
              <a:t>‹#›</a:t>
            </a:fld>
            <a:endParaRPr lang="en-US"/>
          </a:p>
        </p:txBody>
      </p:sp>
    </p:spTree>
    <p:extLst>
      <p:ext uri="{BB962C8B-B14F-4D97-AF65-F5344CB8AC3E}">
        <p14:creationId xmlns:p14="http://schemas.microsoft.com/office/powerpoint/2010/main" val="1374380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auto">
          <a:xfrm>
            <a:off x="431371" y="252899"/>
            <a:ext cx="11425269" cy="626469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1800" b="0" i="0" u="none" strike="noStrike" cap="none" normalizeH="0" baseline="0" dirty="0">
              <a:ln>
                <a:noFill/>
              </a:ln>
              <a:solidFill>
                <a:schemeClr val="tx1"/>
              </a:solidFill>
              <a:effectLst/>
              <a:latin typeface="Arial" charset="0"/>
            </a:endParaRPr>
          </a:p>
        </p:txBody>
      </p:sp>
      <p:sp>
        <p:nvSpPr>
          <p:cNvPr id="2" name="Slide Number Placeholder 5"/>
          <p:cNvSpPr>
            <a:spLocks noGrp="1"/>
          </p:cNvSpPr>
          <p:nvPr>
            <p:ph type="sldNum" sz="quarter" idx="4"/>
          </p:nvPr>
        </p:nvSpPr>
        <p:spPr>
          <a:xfrm>
            <a:off x="239349" y="6304236"/>
            <a:ext cx="960107" cy="221109"/>
          </a:xfrm>
          <a:prstGeom prst="rect">
            <a:avLst/>
          </a:prstGeom>
        </p:spPr>
        <p:txBody>
          <a:bodyPr vert="horz" lIns="91440" tIns="45720" rIns="91440" bIns="45720" rtlCol="0" anchor="ctr"/>
          <a:lstStyle>
            <a:lvl1pPr algn="l">
              <a:defRPr sz="1000">
                <a:solidFill>
                  <a:schemeClr val="tx1">
                    <a:tint val="75000"/>
                  </a:schemeClr>
                </a:solidFill>
              </a:defRPr>
            </a:lvl1pPr>
          </a:lstStyle>
          <a:p>
            <a:fld id="{DF890F95-3160-4628-8551-073CE107976F}" type="slidenum">
              <a:rPr lang="en-US" smtClean="0"/>
              <a:t>‹#›</a:t>
            </a:fld>
            <a:endParaRPr lang="en-US"/>
          </a:p>
        </p:txBody>
      </p:sp>
      <p:sp>
        <p:nvSpPr>
          <p:cNvPr id="4" name="Title 1"/>
          <p:cNvSpPr>
            <a:spLocks noGrp="1"/>
          </p:cNvSpPr>
          <p:nvPr>
            <p:ph type="title"/>
          </p:nvPr>
        </p:nvSpPr>
        <p:spPr>
          <a:xfrm>
            <a:off x="431371" y="332657"/>
            <a:ext cx="8736971" cy="1180142"/>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1168650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Column Text">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9E222CE2-2441-4806-BD21-3C89814DB123}"/>
              </a:ext>
            </a:extLst>
          </p:cNvPr>
          <p:cNvCxnSpPr/>
          <p:nvPr/>
        </p:nvCxnSpPr>
        <p:spPr>
          <a:xfrm>
            <a:off x="609600" y="275167"/>
            <a:ext cx="0" cy="1043517"/>
          </a:xfrm>
          <a:prstGeom prst="line">
            <a:avLst/>
          </a:prstGeom>
          <a:ln w="41275">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818196" y="274639"/>
            <a:ext cx="10972800" cy="1043103"/>
          </a:xfrm>
        </p:spPr>
        <p:txBody>
          <a:bodyPr>
            <a:noAutofit/>
          </a:bodyPr>
          <a:lstStyle>
            <a:lvl1pPr algn="l">
              <a:defRPr sz="4000" b="1">
                <a:solidFill>
                  <a:srgbClr val="EC2227"/>
                </a:solidFill>
              </a:defRPr>
            </a:lvl1pPr>
          </a:lstStyle>
          <a:p>
            <a:r>
              <a:rPr lang="en-US"/>
              <a:t>Click to edit Master title style</a:t>
            </a:r>
            <a:endParaRPr lang="en-US" dirty="0"/>
          </a:p>
        </p:txBody>
      </p:sp>
      <p:sp>
        <p:nvSpPr>
          <p:cNvPr id="17" name="Text Placeholder 16"/>
          <p:cNvSpPr>
            <a:spLocks noGrp="1"/>
          </p:cNvSpPr>
          <p:nvPr>
            <p:ph type="body" sz="quarter" idx="13"/>
          </p:nvPr>
        </p:nvSpPr>
        <p:spPr>
          <a:xfrm>
            <a:off x="819150" y="2036064"/>
            <a:ext cx="10971844" cy="3905389"/>
          </a:xfrm>
        </p:spPr>
        <p:txBody>
          <a:bodyPr>
            <a:noAutofit/>
          </a:bodyPr>
          <a:lstStyle>
            <a:lvl1pPr marL="243834" indent="-243834" algn="l">
              <a:spcBef>
                <a:spcPts val="800"/>
              </a:spcBef>
              <a:spcAft>
                <a:spcPts val="0"/>
              </a:spcAft>
              <a:defRPr sz="3200"/>
            </a:lvl1pPr>
            <a:lvl2pPr>
              <a:spcBef>
                <a:spcPts val="800"/>
              </a:spcBef>
              <a:spcAft>
                <a:spcPts val="0"/>
              </a:spcAft>
              <a:defRPr sz="2667"/>
            </a:lvl2pPr>
            <a:lvl3pPr>
              <a:spcBef>
                <a:spcPts val="800"/>
              </a:spcBef>
              <a:spcAft>
                <a:spcPts val="0"/>
              </a:spcAft>
              <a:defRPr sz="2667"/>
            </a:lvl3pPr>
            <a:lvl4pPr>
              <a:spcBef>
                <a:spcPts val="800"/>
              </a:spcBef>
              <a:spcAft>
                <a:spcPts val="0"/>
              </a:spcAft>
              <a:defRPr sz="2667"/>
            </a:lvl4pPr>
            <a:lvl5pPr>
              <a:spcBef>
                <a:spcPts val="800"/>
              </a:spcBef>
              <a:spcAft>
                <a:spcPts val="0"/>
              </a:spcAft>
              <a:defRPr sz="26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0" name="Picture 7">
            <a:extLst>
              <a:ext uri="{FF2B5EF4-FFF2-40B4-BE49-F238E27FC236}">
                <a16:creationId xmlns:a16="http://schemas.microsoft.com/office/drawing/2014/main" id="{FF1A4796-4A3E-4E23-A65F-C2EDA7AAAAF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95818" y="6231467"/>
            <a:ext cx="706967" cy="383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1" name="Straight Connector 20">
            <a:extLst>
              <a:ext uri="{FF2B5EF4-FFF2-40B4-BE49-F238E27FC236}">
                <a16:creationId xmlns:a16="http://schemas.microsoft.com/office/drawing/2014/main" id="{9DDE4C12-BE4C-4EEF-82CA-ADF374584E2B}"/>
              </a:ext>
            </a:extLst>
          </p:cNvPr>
          <p:cNvCxnSpPr/>
          <p:nvPr userDrawn="1"/>
        </p:nvCxnSpPr>
        <p:spPr>
          <a:xfrm>
            <a:off x="1305984" y="6184900"/>
            <a:ext cx="0" cy="510117"/>
          </a:xfrm>
          <a:prstGeom prst="line">
            <a:avLst/>
          </a:prstGeom>
          <a:ln w="6350">
            <a:solidFill>
              <a:srgbClr val="3D3029"/>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23C98D77-F5F9-4313-9DC7-5F790F5F2129}"/>
              </a:ext>
            </a:extLst>
          </p:cNvPr>
          <p:cNvCxnSpPr/>
          <p:nvPr userDrawn="1"/>
        </p:nvCxnSpPr>
        <p:spPr>
          <a:xfrm>
            <a:off x="10174816" y="6389683"/>
            <a:ext cx="459317"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3" name="Footer Placeholder 4">
            <a:extLst>
              <a:ext uri="{FF2B5EF4-FFF2-40B4-BE49-F238E27FC236}">
                <a16:creationId xmlns:a16="http://schemas.microsoft.com/office/drawing/2014/main" id="{3278E695-3242-46C8-A5D0-91F98BE1AA7A}"/>
              </a:ext>
            </a:extLst>
          </p:cNvPr>
          <p:cNvSpPr>
            <a:spLocks noGrp="1"/>
          </p:cNvSpPr>
          <p:nvPr>
            <p:ph type="ftr" sz="quarter" idx="10"/>
          </p:nvPr>
        </p:nvSpPr>
        <p:spPr>
          <a:xfrm>
            <a:off x="1600201" y="6390217"/>
            <a:ext cx="6040967" cy="211667"/>
          </a:xfrm>
        </p:spPr>
        <p:txBody>
          <a:bodyPr>
            <a:noAutofit/>
          </a:bodyPr>
          <a:lstStyle>
            <a:lvl1pPr>
              <a:defRPr/>
            </a:lvl1pPr>
          </a:lstStyle>
          <a:p>
            <a:r>
              <a:rPr lang="en-US" b="1" dirty="0"/>
              <a:t>© 2019 Health Level Seven ® International. Licensed under Creative Commons Attribution 4.0 International</a:t>
            </a:r>
          </a:p>
          <a:p>
            <a:r>
              <a:rPr lang="en-US" b="1" dirty="0"/>
              <a:t>HL7, Health Level Seven, FHIR and the FHIR flame logo are registered trademarks of Health Level Seven International. Reg. U.S. TM Office.</a:t>
            </a:r>
          </a:p>
        </p:txBody>
      </p:sp>
      <p:sp>
        <p:nvSpPr>
          <p:cNvPr id="24" name="Slide Number Placeholder 5">
            <a:extLst>
              <a:ext uri="{FF2B5EF4-FFF2-40B4-BE49-F238E27FC236}">
                <a16:creationId xmlns:a16="http://schemas.microsoft.com/office/drawing/2014/main" id="{87358656-6BAF-4839-9468-448334EC23F1}"/>
              </a:ext>
            </a:extLst>
          </p:cNvPr>
          <p:cNvSpPr>
            <a:spLocks noGrp="1"/>
          </p:cNvSpPr>
          <p:nvPr>
            <p:ph type="sldNum" sz="quarter" idx="11"/>
          </p:nvPr>
        </p:nvSpPr>
        <p:spPr>
          <a:xfrm>
            <a:off x="10217150" y="6411413"/>
            <a:ext cx="361951" cy="211667"/>
          </a:xfrm>
        </p:spPr>
        <p:txBody>
          <a:bodyPr/>
          <a:lstStyle>
            <a:lvl1pPr>
              <a:defRPr/>
            </a:lvl1pPr>
          </a:lstStyle>
          <a:p>
            <a:fld id="{6CACE926-AEF5-4BFE-8BD7-24414108CB7B}" type="slidenum">
              <a:rPr lang="en-US" altLang="en-US"/>
              <a:pPr/>
              <a:t>‹#›</a:t>
            </a:fld>
            <a:endParaRPr lang="en-US" altLang="en-US" dirty="0"/>
          </a:p>
        </p:txBody>
      </p:sp>
      <p:pic>
        <p:nvPicPr>
          <p:cNvPr id="14" name="Picture 13" descr="A picture containing clipart&#10;&#10;Description automatically generated">
            <a:extLst>
              <a:ext uri="{FF2B5EF4-FFF2-40B4-BE49-F238E27FC236}">
                <a16:creationId xmlns:a16="http://schemas.microsoft.com/office/drawing/2014/main" id="{1D4044F2-6A45-477E-B227-F6CDA6A5B031}"/>
              </a:ext>
            </a:extLst>
          </p:cNvPr>
          <p:cNvPicPr>
            <a:picLocks noChangeAspect="1"/>
          </p:cNvPicPr>
          <p:nvPr userDrawn="1"/>
        </p:nvPicPr>
        <p:blipFill>
          <a:blip r:embed="rId3"/>
          <a:stretch>
            <a:fillRect/>
          </a:stretch>
        </p:blipFill>
        <p:spPr>
          <a:xfrm>
            <a:off x="11218025" y="6126518"/>
            <a:ext cx="385652" cy="570093"/>
          </a:xfrm>
          <a:prstGeom prst="rect">
            <a:avLst/>
          </a:prstGeom>
        </p:spPr>
      </p:pic>
    </p:spTree>
    <p:extLst>
      <p:ext uri="{BB962C8B-B14F-4D97-AF65-F5344CB8AC3E}">
        <p14:creationId xmlns:p14="http://schemas.microsoft.com/office/powerpoint/2010/main" val="1645172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ChangeArrowheads="1"/>
          </p:cNvSpPr>
          <p:nvPr/>
        </p:nvSpPr>
        <p:spPr bwMode="auto">
          <a:xfrm>
            <a:off x="203200" y="152400"/>
            <a:ext cx="11785600" cy="6477000"/>
          </a:xfrm>
          <a:prstGeom prst="rect">
            <a:avLst/>
          </a:prstGeom>
          <a:solidFill>
            <a:schemeClr val="bg1"/>
          </a:solidFill>
          <a:ln w="4445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1027" name="Rectangle 4"/>
          <p:cNvSpPr>
            <a:spLocks noChangeArrowheads="1"/>
          </p:cNvSpPr>
          <p:nvPr/>
        </p:nvSpPr>
        <p:spPr bwMode="blackWhite">
          <a:xfrm>
            <a:off x="309034" y="236539"/>
            <a:ext cx="11571817" cy="6289675"/>
          </a:xfrm>
          <a:prstGeom prst="rect">
            <a:avLst/>
          </a:prstGeom>
          <a:solidFill>
            <a:schemeClr val="bg1"/>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dirty="0">
              <a:latin typeface="Times New Roman" pitchFamily="18" charset="0"/>
            </a:endParaRPr>
          </a:p>
        </p:txBody>
      </p:sp>
      <p:sp>
        <p:nvSpPr>
          <p:cNvPr id="1028" name="Line 5"/>
          <p:cNvSpPr>
            <a:spLocks noChangeShapeType="1"/>
          </p:cNvSpPr>
          <p:nvPr/>
        </p:nvSpPr>
        <p:spPr bwMode="auto">
          <a:xfrm>
            <a:off x="615951" y="1600200"/>
            <a:ext cx="11061700"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sz="1800" dirty="0"/>
          </a:p>
        </p:txBody>
      </p:sp>
      <p:sp>
        <p:nvSpPr>
          <p:cNvPr id="1030" name="Rectangle 7"/>
          <p:cNvSpPr>
            <a:spLocks noGrp="1" noChangeArrowheads="1"/>
          </p:cNvSpPr>
          <p:nvPr>
            <p:ph type="body" idx="1"/>
          </p:nvPr>
        </p:nvSpPr>
        <p:spPr bwMode="auto">
          <a:xfrm>
            <a:off x="508000" y="1828800"/>
            <a:ext cx="11176000" cy="46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1" name="Rectangle 13"/>
          <p:cNvSpPr>
            <a:spLocks noChangeArrowheads="1"/>
          </p:cNvSpPr>
          <p:nvPr/>
        </p:nvSpPr>
        <p:spPr bwMode="auto">
          <a:xfrm>
            <a:off x="-7355" y="6643688"/>
            <a:ext cx="12192000" cy="21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800" b="1" dirty="0"/>
              <a:t>© 2015 HL7 ® Int’l. Licensed</a:t>
            </a:r>
            <a:r>
              <a:rPr lang="en-US" sz="800" b="1" baseline="0" dirty="0"/>
              <a:t> under Creative Commons</a:t>
            </a:r>
            <a:r>
              <a:rPr lang="en-US" sz="800" b="1" dirty="0"/>
              <a:t>. HL7, Health Level Seven, FHIR &amp; flame logo are registered trademarks of Health Level Seven International. Reg. U.S. TM Office.</a:t>
            </a:r>
          </a:p>
        </p:txBody>
      </p:sp>
      <p:pic>
        <p:nvPicPr>
          <p:cNvPr id="9" name="Picture 8"/>
          <p:cNvPicPr>
            <a:picLocks noChangeAspect="1"/>
          </p:cNvPicPr>
          <p:nvPr/>
        </p:nvPicPr>
        <p:blipFill rotWithShape="1">
          <a:blip r:embed="rId10" cstate="print">
            <a:extLst>
              <a:ext uri="{28A0092B-C50C-407E-A947-70E740481C1C}">
                <a14:useLocalDpi xmlns:a14="http://schemas.microsoft.com/office/drawing/2010/main" val="0"/>
              </a:ext>
            </a:extLst>
          </a:blip>
          <a:srcRect l="27071" t="19101" r="26890" b="29814"/>
          <a:stretch/>
        </p:blipFill>
        <p:spPr>
          <a:xfrm>
            <a:off x="9137345" y="260649"/>
            <a:ext cx="2712995" cy="1252151"/>
          </a:xfrm>
          <a:prstGeom prst="rect">
            <a:avLst/>
          </a:prstGeom>
        </p:spPr>
      </p:pic>
      <p:sp>
        <p:nvSpPr>
          <p:cNvPr id="10" name="TextBox 9"/>
          <p:cNvSpPr txBox="1"/>
          <p:nvPr/>
        </p:nvSpPr>
        <p:spPr>
          <a:xfrm>
            <a:off x="11561299" y="759223"/>
            <a:ext cx="384043" cy="276999"/>
          </a:xfrm>
          <a:prstGeom prst="rect">
            <a:avLst/>
          </a:prstGeom>
          <a:noFill/>
        </p:spPr>
        <p:txBody>
          <a:bodyPr wrap="square" rtlCol="0">
            <a:spAutoFit/>
          </a:bodyPr>
          <a:lstStyle/>
          <a:p>
            <a:r>
              <a:rPr lang="en-CA" sz="1200" dirty="0">
                <a:solidFill>
                  <a:srgbClr val="CC3300"/>
                </a:solidFill>
              </a:rPr>
              <a:t>®</a:t>
            </a:r>
          </a:p>
        </p:txBody>
      </p:sp>
      <p:sp>
        <p:nvSpPr>
          <p:cNvPr id="1029" name="Rectangle 6"/>
          <p:cNvSpPr>
            <a:spLocks noGrp="1" noChangeArrowheads="1"/>
          </p:cNvSpPr>
          <p:nvPr>
            <p:ph type="title"/>
          </p:nvPr>
        </p:nvSpPr>
        <p:spPr bwMode="auto">
          <a:xfrm>
            <a:off x="431371" y="332657"/>
            <a:ext cx="8736971" cy="1180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pic>
        <p:nvPicPr>
          <p:cNvPr id="3" name="Picture 2">
            <a:extLst>
              <a:ext uri="{FF2B5EF4-FFF2-40B4-BE49-F238E27FC236}">
                <a16:creationId xmlns:a16="http://schemas.microsoft.com/office/drawing/2014/main" id="{8A09B202-407E-4747-8B81-5E9AB2D4201C}"/>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10799264" y="5716878"/>
            <a:ext cx="1385381" cy="1070522"/>
          </a:xfrm>
          <a:prstGeom prst="rect">
            <a:avLst/>
          </a:prstGeom>
        </p:spPr>
      </p:pic>
    </p:spTree>
    <p:extLst>
      <p:ext uri="{BB962C8B-B14F-4D97-AF65-F5344CB8AC3E}">
        <p14:creationId xmlns:p14="http://schemas.microsoft.com/office/powerpoint/2010/main" val="14615084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xStyles>
    <p:titleStyle>
      <a:lvl1pPr algn="l" rtl="0" eaLnBrk="1" fontAlgn="base" hangingPunct="1">
        <a:lnSpc>
          <a:spcPct val="80000"/>
        </a:lnSpc>
        <a:spcBef>
          <a:spcPct val="0"/>
        </a:spcBef>
        <a:spcAft>
          <a:spcPct val="0"/>
        </a:spcAft>
        <a:defRPr sz="4000">
          <a:solidFill>
            <a:schemeClr val="tx2"/>
          </a:solidFill>
          <a:latin typeface="+mj-lt"/>
          <a:ea typeface="+mj-ea"/>
          <a:cs typeface="+mj-cs"/>
        </a:defRPr>
      </a:lvl1pPr>
      <a:lvl2pPr algn="l" rtl="0" eaLnBrk="1" fontAlgn="base" hangingPunct="1">
        <a:lnSpc>
          <a:spcPct val="80000"/>
        </a:lnSpc>
        <a:spcBef>
          <a:spcPct val="0"/>
        </a:spcBef>
        <a:spcAft>
          <a:spcPct val="0"/>
        </a:spcAft>
        <a:defRPr sz="4000">
          <a:solidFill>
            <a:schemeClr val="tx2"/>
          </a:solidFill>
          <a:latin typeface="Verdana" pitchFamily="34" charset="0"/>
        </a:defRPr>
      </a:lvl2pPr>
      <a:lvl3pPr algn="l" rtl="0" eaLnBrk="1" fontAlgn="base" hangingPunct="1">
        <a:lnSpc>
          <a:spcPct val="80000"/>
        </a:lnSpc>
        <a:spcBef>
          <a:spcPct val="0"/>
        </a:spcBef>
        <a:spcAft>
          <a:spcPct val="0"/>
        </a:spcAft>
        <a:defRPr sz="4000">
          <a:solidFill>
            <a:schemeClr val="tx2"/>
          </a:solidFill>
          <a:latin typeface="Verdana" pitchFamily="34" charset="0"/>
        </a:defRPr>
      </a:lvl3pPr>
      <a:lvl4pPr algn="l" rtl="0" eaLnBrk="1" fontAlgn="base" hangingPunct="1">
        <a:lnSpc>
          <a:spcPct val="80000"/>
        </a:lnSpc>
        <a:spcBef>
          <a:spcPct val="0"/>
        </a:spcBef>
        <a:spcAft>
          <a:spcPct val="0"/>
        </a:spcAft>
        <a:defRPr sz="4000">
          <a:solidFill>
            <a:schemeClr val="tx2"/>
          </a:solidFill>
          <a:latin typeface="Verdana" pitchFamily="34" charset="0"/>
        </a:defRPr>
      </a:lvl4pPr>
      <a:lvl5pPr algn="l" rtl="0" eaLnBrk="1" fontAlgn="base" hangingPunct="1">
        <a:lnSpc>
          <a:spcPct val="80000"/>
        </a:lnSpc>
        <a:spcBef>
          <a:spcPct val="0"/>
        </a:spcBef>
        <a:spcAft>
          <a:spcPct val="0"/>
        </a:spcAft>
        <a:defRPr sz="4000">
          <a:solidFill>
            <a:schemeClr val="tx2"/>
          </a:solidFill>
          <a:latin typeface="Verdana" pitchFamily="34" charset="0"/>
        </a:defRPr>
      </a:lvl5pPr>
      <a:lvl6pPr marL="457200" algn="l" rtl="0" eaLnBrk="1" fontAlgn="base" hangingPunct="1">
        <a:lnSpc>
          <a:spcPct val="80000"/>
        </a:lnSpc>
        <a:spcBef>
          <a:spcPct val="0"/>
        </a:spcBef>
        <a:spcAft>
          <a:spcPct val="0"/>
        </a:spcAft>
        <a:defRPr sz="4000">
          <a:solidFill>
            <a:schemeClr val="tx2"/>
          </a:solidFill>
          <a:latin typeface="Verdana" pitchFamily="34" charset="0"/>
        </a:defRPr>
      </a:lvl6pPr>
      <a:lvl7pPr marL="914400" algn="l" rtl="0" eaLnBrk="1" fontAlgn="base" hangingPunct="1">
        <a:lnSpc>
          <a:spcPct val="80000"/>
        </a:lnSpc>
        <a:spcBef>
          <a:spcPct val="0"/>
        </a:spcBef>
        <a:spcAft>
          <a:spcPct val="0"/>
        </a:spcAft>
        <a:defRPr sz="4000">
          <a:solidFill>
            <a:schemeClr val="tx2"/>
          </a:solidFill>
          <a:latin typeface="Verdana" pitchFamily="34" charset="0"/>
        </a:defRPr>
      </a:lvl7pPr>
      <a:lvl8pPr marL="1371600" algn="l" rtl="0" eaLnBrk="1" fontAlgn="base" hangingPunct="1">
        <a:lnSpc>
          <a:spcPct val="80000"/>
        </a:lnSpc>
        <a:spcBef>
          <a:spcPct val="0"/>
        </a:spcBef>
        <a:spcAft>
          <a:spcPct val="0"/>
        </a:spcAft>
        <a:defRPr sz="4000">
          <a:solidFill>
            <a:schemeClr val="tx2"/>
          </a:solidFill>
          <a:latin typeface="Verdana" pitchFamily="34" charset="0"/>
        </a:defRPr>
      </a:lvl8pPr>
      <a:lvl9pPr marL="1828800" algn="l" rtl="0" eaLnBrk="1" fontAlgn="base" hangingPunct="1">
        <a:lnSpc>
          <a:spcPct val="80000"/>
        </a:lnSpc>
        <a:spcBef>
          <a:spcPct val="0"/>
        </a:spcBef>
        <a:spcAft>
          <a:spcPct val="0"/>
        </a:spcAft>
        <a:defRPr sz="4000">
          <a:solidFill>
            <a:schemeClr val="tx2"/>
          </a:solidFill>
          <a:latin typeface="Verdana" pitchFamily="34" charset="0"/>
        </a:defRPr>
      </a:lvl9pPr>
    </p:titleStyle>
    <p:bodyStyle>
      <a:lvl1pPr marL="342900" indent="-342900" algn="l" rtl="0" eaLnBrk="1" fontAlgn="base" hangingPunct="1">
        <a:spcBef>
          <a:spcPct val="20000"/>
        </a:spcBef>
        <a:spcAft>
          <a:spcPct val="0"/>
        </a:spcAft>
        <a:buClr>
          <a:schemeClr val="accent1"/>
        </a:buClr>
        <a:buSzPct val="75000"/>
        <a:buFont typeface="Wingdings" pitchFamily="2" charset="2"/>
        <a:buChar char="n"/>
        <a:defRPr sz="31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65000"/>
        <a:buFont typeface="Wingdings" pitchFamily="2" charset="2"/>
        <a:buChar char="Ø"/>
        <a:defRPr sz="2600">
          <a:solidFill>
            <a:schemeClr val="tx1"/>
          </a:solidFill>
          <a:latin typeface="+mn-lt"/>
        </a:defRPr>
      </a:lvl2pPr>
      <a:lvl3pPr marL="1143000" indent="-228600" algn="l" rtl="0" eaLnBrk="1" fontAlgn="base" hangingPunct="1">
        <a:spcBef>
          <a:spcPct val="20000"/>
        </a:spcBef>
        <a:spcAft>
          <a:spcPct val="0"/>
        </a:spcAft>
        <a:buClr>
          <a:schemeClr val="folHlink"/>
        </a:buClr>
        <a:buSzPct val="55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folHlink"/>
        </a:buClr>
        <a:buChar char="•"/>
        <a:defRPr sz="2000">
          <a:solidFill>
            <a:schemeClr val="tx1"/>
          </a:solidFill>
          <a:latin typeface="+mn-lt"/>
        </a:defRPr>
      </a:lvl4pPr>
      <a:lvl5pPr marL="20574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hyperlink" Target="https://fhir.github.io/auto-ig-builder/builds.html" TargetMode="Externa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terminology.hl7.org/CodeSystem/v2/%5bTable" TargetMode="Externa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hyperlink" Target="https://browser.ihtsdotools.org/" TargetMode="Externa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hyperlink" Target="https://search.loinc.org/" TargetMode="External"/><Relationship Id="rId2" Type="http://schemas.openxmlformats.org/officeDocument/2006/relationships/hyperlink" Target="https://www.hl7.org/fhir/loinc.html" TargetMode="Externa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93C18-5911-46EF-8463-32957F2CDBE8}"/>
              </a:ext>
            </a:extLst>
          </p:cNvPr>
          <p:cNvSpPr>
            <a:spLocks noGrp="1"/>
          </p:cNvSpPr>
          <p:nvPr>
            <p:ph type="title"/>
          </p:nvPr>
        </p:nvSpPr>
        <p:spPr>
          <a:xfrm>
            <a:off x="953729" y="1180841"/>
            <a:ext cx="10284542" cy="2592288"/>
          </a:xfrm>
        </p:spPr>
        <p:txBody>
          <a:bodyPr/>
          <a:lstStyle/>
          <a:p>
            <a:r>
              <a:rPr lang="en-US" dirty="0"/>
              <a:t>FHIR Implementation Guide</a:t>
            </a:r>
            <a:br>
              <a:rPr lang="en-US" dirty="0"/>
            </a:br>
            <a:r>
              <a:rPr lang="en-US" dirty="0"/>
              <a:t>Creation Training</a:t>
            </a:r>
          </a:p>
        </p:txBody>
      </p:sp>
      <p:sp>
        <p:nvSpPr>
          <p:cNvPr id="3" name="Subtitle 2">
            <a:extLst>
              <a:ext uri="{FF2B5EF4-FFF2-40B4-BE49-F238E27FC236}">
                <a16:creationId xmlns:a16="http://schemas.microsoft.com/office/drawing/2014/main" id="{EE075498-C346-4E12-87BC-97F96517F9DD}"/>
              </a:ext>
            </a:extLst>
          </p:cNvPr>
          <p:cNvSpPr>
            <a:spLocks noGrp="1"/>
          </p:cNvSpPr>
          <p:nvPr>
            <p:ph type="subTitle" idx="1"/>
          </p:nvPr>
        </p:nvSpPr>
        <p:spPr/>
        <p:txBody>
          <a:bodyPr/>
          <a:lstStyle/>
          <a:p>
            <a:r>
              <a:rPr lang="en-US" dirty="0"/>
              <a:t>September 11-12, 2019</a:t>
            </a:r>
          </a:p>
        </p:txBody>
      </p:sp>
    </p:spTree>
    <p:extLst>
      <p:ext uri="{BB962C8B-B14F-4D97-AF65-F5344CB8AC3E}">
        <p14:creationId xmlns:p14="http://schemas.microsoft.com/office/powerpoint/2010/main" val="2949733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26CC1-6A04-4873-B4C5-569B37B3C3B1}"/>
              </a:ext>
            </a:extLst>
          </p:cNvPr>
          <p:cNvSpPr>
            <a:spLocks noGrp="1"/>
          </p:cNvSpPr>
          <p:nvPr>
            <p:ph type="title"/>
          </p:nvPr>
        </p:nvSpPr>
        <p:spPr/>
        <p:txBody>
          <a:bodyPr/>
          <a:lstStyle/>
          <a:p>
            <a:r>
              <a:rPr lang="en-US" dirty="0"/>
              <a:t>Using Forge</a:t>
            </a:r>
          </a:p>
        </p:txBody>
      </p:sp>
      <p:sp>
        <p:nvSpPr>
          <p:cNvPr id="3" name="Content Placeholder 2">
            <a:extLst>
              <a:ext uri="{FF2B5EF4-FFF2-40B4-BE49-F238E27FC236}">
                <a16:creationId xmlns:a16="http://schemas.microsoft.com/office/drawing/2014/main" id="{19FF8F21-2DA1-447C-978E-72E7F0659461}"/>
              </a:ext>
            </a:extLst>
          </p:cNvPr>
          <p:cNvSpPr>
            <a:spLocks noGrp="1"/>
          </p:cNvSpPr>
          <p:nvPr>
            <p:ph idx="1"/>
          </p:nvPr>
        </p:nvSpPr>
        <p:spPr/>
        <p:txBody>
          <a:bodyPr/>
          <a:lstStyle/>
          <a:p>
            <a:r>
              <a:rPr lang="en-US" dirty="0"/>
              <a:t>Modify the constraints</a:t>
            </a:r>
          </a:p>
        </p:txBody>
      </p:sp>
      <p:pic>
        <p:nvPicPr>
          <p:cNvPr id="4" name="Picture 3">
            <a:extLst>
              <a:ext uri="{FF2B5EF4-FFF2-40B4-BE49-F238E27FC236}">
                <a16:creationId xmlns:a16="http://schemas.microsoft.com/office/drawing/2014/main" id="{B8DC7296-91EB-43F9-9D54-02DBD7FC4979}"/>
              </a:ext>
            </a:extLst>
          </p:cNvPr>
          <p:cNvPicPr>
            <a:picLocks noChangeAspect="1"/>
          </p:cNvPicPr>
          <p:nvPr/>
        </p:nvPicPr>
        <p:blipFill>
          <a:blip r:embed="rId2"/>
          <a:stretch>
            <a:fillRect/>
          </a:stretch>
        </p:blipFill>
        <p:spPr>
          <a:xfrm>
            <a:off x="2143433" y="2642986"/>
            <a:ext cx="6856506" cy="3810350"/>
          </a:xfrm>
          <a:prstGeom prst="rect">
            <a:avLst/>
          </a:prstGeom>
        </p:spPr>
      </p:pic>
    </p:spTree>
    <p:extLst>
      <p:ext uri="{BB962C8B-B14F-4D97-AF65-F5344CB8AC3E}">
        <p14:creationId xmlns:p14="http://schemas.microsoft.com/office/powerpoint/2010/main" val="1496867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CC923-543D-4472-A3A8-85B2A3921EA0}"/>
              </a:ext>
            </a:extLst>
          </p:cNvPr>
          <p:cNvSpPr>
            <a:spLocks noGrp="1"/>
          </p:cNvSpPr>
          <p:nvPr>
            <p:ph type="title"/>
          </p:nvPr>
        </p:nvSpPr>
        <p:spPr/>
        <p:txBody>
          <a:bodyPr/>
          <a:lstStyle/>
          <a:p>
            <a:r>
              <a:rPr lang="en-US" dirty="0"/>
              <a:t>Community Building</a:t>
            </a:r>
          </a:p>
        </p:txBody>
      </p:sp>
      <p:sp>
        <p:nvSpPr>
          <p:cNvPr id="3" name="Text Placeholder 2">
            <a:extLst>
              <a:ext uri="{FF2B5EF4-FFF2-40B4-BE49-F238E27FC236}">
                <a16:creationId xmlns:a16="http://schemas.microsoft.com/office/drawing/2014/main" id="{77DDA1EB-08C9-4ED9-B954-031498DF0BA3}"/>
              </a:ext>
            </a:extLst>
          </p:cNvPr>
          <p:cNvSpPr>
            <a:spLocks noGrp="1"/>
          </p:cNvSpPr>
          <p:nvPr>
            <p:ph type="body" idx="1"/>
          </p:nvPr>
        </p:nvSpPr>
        <p:spPr/>
        <p:txBody>
          <a:bodyPr/>
          <a:lstStyle/>
          <a:p>
            <a:r>
              <a:rPr lang="en-US" dirty="0"/>
              <a:t>It’s not just about the code</a:t>
            </a:r>
          </a:p>
        </p:txBody>
      </p:sp>
    </p:spTree>
    <p:extLst>
      <p:ext uri="{BB962C8B-B14F-4D97-AF65-F5344CB8AC3E}">
        <p14:creationId xmlns:p14="http://schemas.microsoft.com/office/powerpoint/2010/main" val="301115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EB7016-17F7-40E9-816C-94DF847DB4A9}"/>
              </a:ext>
            </a:extLst>
          </p:cNvPr>
          <p:cNvSpPr>
            <a:spLocks noGrp="1"/>
          </p:cNvSpPr>
          <p:nvPr>
            <p:ph type="title"/>
          </p:nvPr>
        </p:nvSpPr>
        <p:spPr/>
        <p:txBody>
          <a:bodyPr/>
          <a:lstStyle/>
          <a:p>
            <a:r>
              <a:rPr lang="en-US" dirty="0"/>
              <a:t>Building Community</a:t>
            </a:r>
          </a:p>
        </p:txBody>
      </p:sp>
      <p:sp>
        <p:nvSpPr>
          <p:cNvPr id="5" name="Content Placeholder 4">
            <a:extLst>
              <a:ext uri="{FF2B5EF4-FFF2-40B4-BE49-F238E27FC236}">
                <a16:creationId xmlns:a16="http://schemas.microsoft.com/office/drawing/2014/main" id="{CAD0050F-A60C-4AE8-9597-1EAB1BB79F04}"/>
              </a:ext>
            </a:extLst>
          </p:cNvPr>
          <p:cNvSpPr>
            <a:spLocks noGrp="1"/>
          </p:cNvSpPr>
          <p:nvPr>
            <p:ph idx="1"/>
          </p:nvPr>
        </p:nvSpPr>
        <p:spPr/>
        <p:txBody>
          <a:bodyPr/>
          <a:lstStyle/>
          <a:p>
            <a:r>
              <a:rPr lang="en-US" dirty="0"/>
              <a:t>Building a FHIR IG isn’t just about creating the profiles and text, it has to solve a problem in a way that works.  Even if it is technically perfect, it can still be wrong if it doesn’t solve the needs of the community in a way they can use it.</a:t>
            </a:r>
          </a:p>
          <a:p>
            <a:r>
              <a:rPr lang="en-US" dirty="0"/>
              <a:t>All stakeholders, not just the sponsors, need to be part of the community and need to be heard.</a:t>
            </a:r>
          </a:p>
          <a:p>
            <a:pPr lvl="1"/>
            <a:r>
              <a:rPr lang="en-US" dirty="0"/>
              <a:t>Sponsors are a good link to appropriate groups that will be a part of your community</a:t>
            </a:r>
          </a:p>
        </p:txBody>
      </p:sp>
    </p:spTree>
    <p:extLst>
      <p:ext uri="{BB962C8B-B14F-4D97-AF65-F5344CB8AC3E}">
        <p14:creationId xmlns:p14="http://schemas.microsoft.com/office/powerpoint/2010/main" val="221901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FC433-822E-4B2A-9451-C0C46EE4F825}"/>
              </a:ext>
            </a:extLst>
          </p:cNvPr>
          <p:cNvSpPr>
            <a:spLocks noGrp="1"/>
          </p:cNvSpPr>
          <p:nvPr>
            <p:ph type="title"/>
          </p:nvPr>
        </p:nvSpPr>
        <p:spPr/>
        <p:txBody>
          <a:bodyPr/>
          <a:lstStyle/>
          <a:p>
            <a:r>
              <a:rPr lang="en-US" dirty="0"/>
              <a:t>Building a community</a:t>
            </a:r>
          </a:p>
        </p:txBody>
      </p:sp>
      <p:sp>
        <p:nvSpPr>
          <p:cNvPr id="3" name="Content Placeholder 2">
            <a:extLst>
              <a:ext uri="{FF2B5EF4-FFF2-40B4-BE49-F238E27FC236}">
                <a16:creationId xmlns:a16="http://schemas.microsoft.com/office/drawing/2014/main" id="{6F907A64-E446-461D-9D83-C6A81ACD4C59}"/>
              </a:ext>
            </a:extLst>
          </p:cNvPr>
          <p:cNvSpPr>
            <a:spLocks noGrp="1"/>
          </p:cNvSpPr>
          <p:nvPr>
            <p:ph idx="1"/>
          </p:nvPr>
        </p:nvSpPr>
        <p:spPr/>
        <p:txBody>
          <a:bodyPr/>
          <a:lstStyle/>
          <a:p>
            <a:r>
              <a:rPr lang="en-US" dirty="0"/>
              <a:t>Your FHIR IG’s community can be huge or small, depending on the use case.  </a:t>
            </a:r>
          </a:p>
          <a:p>
            <a:r>
              <a:rPr lang="en-US" dirty="0"/>
              <a:t>Find the stakeholders and get them involved though meetings, surveys, email, any form of communication.  </a:t>
            </a:r>
          </a:p>
          <a:p>
            <a:r>
              <a:rPr lang="en-US" dirty="0"/>
              <a:t>Facilitated meetings are the best way to get all issues on the table and move the process forward. </a:t>
            </a:r>
          </a:p>
          <a:p>
            <a:pPr lvl="1"/>
            <a:r>
              <a:rPr lang="en-US" dirty="0"/>
              <a:t>Find out key requirements versus needs versus nice-to-haves</a:t>
            </a:r>
          </a:p>
          <a:p>
            <a:pPr lvl="1"/>
            <a:r>
              <a:rPr lang="en-US" dirty="0"/>
              <a:t>What needs to be profiled versus what needs to be documented</a:t>
            </a:r>
          </a:p>
          <a:p>
            <a:pPr lvl="1"/>
            <a:r>
              <a:rPr lang="en-US" dirty="0"/>
              <a:t>What is urgent versus what’s considered for future use</a:t>
            </a:r>
          </a:p>
        </p:txBody>
      </p:sp>
    </p:spTree>
    <p:extLst>
      <p:ext uri="{BB962C8B-B14F-4D97-AF65-F5344CB8AC3E}">
        <p14:creationId xmlns:p14="http://schemas.microsoft.com/office/powerpoint/2010/main" val="3853787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C8497-068B-4F17-AE8C-5F6F68125220}"/>
              </a:ext>
            </a:extLst>
          </p:cNvPr>
          <p:cNvSpPr>
            <a:spLocks noGrp="1"/>
          </p:cNvSpPr>
          <p:nvPr>
            <p:ph type="title"/>
          </p:nvPr>
        </p:nvSpPr>
        <p:spPr/>
        <p:txBody>
          <a:bodyPr/>
          <a:lstStyle/>
          <a:p>
            <a:r>
              <a:rPr lang="en-US" dirty="0" err="1"/>
              <a:t>Zulip</a:t>
            </a:r>
            <a:r>
              <a:rPr lang="en-US" dirty="0"/>
              <a:t> – chat.fhir.org</a:t>
            </a:r>
          </a:p>
        </p:txBody>
      </p:sp>
      <p:sp>
        <p:nvSpPr>
          <p:cNvPr id="3" name="Content Placeholder 2">
            <a:extLst>
              <a:ext uri="{FF2B5EF4-FFF2-40B4-BE49-F238E27FC236}">
                <a16:creationId xmlns:a16="http://schemas.microsoft.com/office/drawing/2014/main" id="{741450B6-C3B2-4376-A89E-3AD9B5DCC78C}"/>
              </a:ext>
            </a:extLst>
          </p:cNvPr>
          <p:cNvSpPr>
            <a:spLocks noGrp="1"/>
          </p:cNvSpPr>
          <p:nvPr>
            <p:ph idx="1"/>
          </p:nvPr>
        </p:nvSpPr>
        <p:spPr/>
        <p:txBody>
          <a:bodyPr>
            <a:normAutofit fontScale="92500" lnSpcReduction="20000"/>
          </a:bodyPr>
          <a:lstStyle/>
          <a:p>
            <a:r>
              <a:rPr lang="en-US" dirty="0"/>
              <a:t>If you haven’t signed up, do it now.  We’ll wait.</a:t>
            </a:r>
          </a:p>
          <a:p>
            <a:r>
              <a:rPr lang="en-US" dirty="0"/>
              <a:t>Join the #IG Creation, #committers/notification and which ever others hold your interest (hint, hint, #committers/git-help)</a:t>
            </a:r>
          </a:p>
          <a:p>
            <a:pPr lvl="1"/>
            <a:r>
              <a:rPr lang="en-US" dirty="0"/>
              <a:t>Answers to your issues and identifying “undocumented features” of the toolset that arose from Grahame’s last commit can be found there.</a:t>
            </a:r>
          </a:p>
          <a:p>
            <a:pPr lvl="1"/>
            <a:r>
              <a:rPr lang="en-US" dirty="0"/>
              <a:t>Often the exact issue that you’re facing is or has been found and/or solved by someone there.</a:t>
            </a:r>
          </a:p>
          <a:p>
            <a:r>
              <a:rPr lang="en-US" dirty="0"/>
              <a:t>Don’t be afraid to ask stupid questions, people there are able to help.</a:t>
            </a:r>
          </a:p>
          <a:p>
            <a:r>
              <a:rPr lang="en-US" dirty="0"/>
              <a:t>Also, many members of your community are there.  There are roughly 100 channels already and you can make one if you haven’t found yours.</a:t>
            </a:r>
          </a:p>
        </p:txBody>
      </p:sp>
    </p:spTree>
    <p:extLst>
      <p:ext uri="{BB962C8B-B14F-4D97-AF65-F5344CB8AC3E}">
        <p14:creationId xmlns:p14="http://schemas.microsoft.com/office/powerpoint/2010/main" val="2720666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61377-B481-456B-BC1D-EF03968A20C7}"/>
              </a:ext>
            </a:extLst>
          </p:cNvPr>
          <p:cNvSpPr>
            <a:spLocks noGrp="1"/>
          </p:cNvSpPr>
          <p:nvPr>
            <p:ph type="title"/>
          </p:nvPr>
        </p:nvSpPr>
        <p:spPr/>
        <p:txBody>
          <a:bodyPr/>
          <a:lstStyle/>
          <a:p>
            <a:r>
              <a:rPr lang="en-US" dirty="0"/>
              <a:t>Working with HL7 Work Groups</a:t>
            </a:r>
          </a:p>
        </p:txBody>
      </p:sp>
      <p:sp>
        <p:nvSpPr>
          <p:cNvPr id="3" name="Content Placeholder 2">
            <a:extLst>
              <a:ext uri="{FF2B5EF4-FFF2-40B4-BE49-F238E27FC236}">
                <a16:creationId xmlns:a16="http://schemas.microsoft.com/office/drawing/2014/main" id="{12F68DB5-7880-4B68-85C7-C3245ADC6EC0}"/>
              </a:ext>
            </a:extLst>
          </p:cNvPr>
          <p:cNvSpPr>
            <a:spLocks noGrp="1"/>
          </p:cNvSpPr>
          <p:nvPr>
            <p:ph idx="1"/>
          </p:nvPr>
        </p:nvSpPr>
        <p:spPr/>
        <p:txBody>
          <a:bodyPr>
            <a:normAutofit fontScale="92500" lnSpcReduction="10000"/>
          </a:bodyPr>
          <a:lstStyle/>
          <a:p>
            <a:r>
              <a:rPr lang="en-US" dirty="0"/>
              <a:t>One of the ways to build a community is through the appropriate work groups. </a:t>
            </a:r>
          </a:p>
          <a:p>
            <a:r>
              <a:rPr lang="en-US" dirty="0"/>
              <a:t>Work groups are a representation of those who work with and in a specific community and/or subject area.  </a:t>
            </a:r>
          </a:p>
          <a:p>
            <a:pPr lvl="1"/>
            <a:r>
              <a:rPr lang="en-US" dirty="0"/>
              <a:t>a great source for subject matter experts, process experts and representatives of your community</a:t>
            </a:r>
          </a:p>
          <a:p>
            <a:pPr lvl="1"/>
            <a:r>
              <a:rPr lang="en-US" dirty="0"/>
              <a:t>can review your use case, documentation, content problem solving ideas</a:t>
            </a:r>
          </a:p>
          <a:p>
            <a:pPr lvl="1"/>
            <a:r>
              <a:rPr lang="en-US" dirty="0"/>
              <a:t>can also throw needless roadblocks if they don’t understand your use case and/or have an agenda.</a:t>
            </a:r>
          </a:p>
          <a:p>
            <a:r>
              <a:rPr lang="en-US" dirty="0"/>
              <a:t>Using the mailing list or getting your IG on the meeting agenda for a teleconference.</a:t>
            </a:r>
          </a:p>
        </p:txBody>
      </p:sp>
    </p:spTree>
    <p:extLst>
      <p:ext uri="{BB962C8B-B14F-4D97-AF65-F5344CB8AC3E}">
        <p14:creationId xmlns:p14="http://schemas.microsoft.com/office/powerpoint/2010/main" val="1742620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D5B86-AE7E-4EF0-B970-67BFC01294A2}"/>
              </a:ext>
            </a:extLst>
          </p:cNvPr>
          <p:cNvSpPr>
            <a:spLocks noGrp="1"/>
          </p:cNvSpPr>
          <p:nvPr>
            <p:ph type="title"/>
          </p:nvPr>
        </p:nvSpPr>
        <p:spPr/>
        <p:txBody>
          <a:bodyPr/>
          <a:lstStyle/>
          <a:p>
            <a:r>
              <a:rPr lang="en-US" dirty="0"/>
              <a:t>The Author’s Role</a:t>
            </a:r>
          </a:p>
        </p:txBody>
      </p:sp>
      <p:sp>
        <p:nvSpPr>
          <p:cNvPr id="3" name="Content Placeholder 2">
            <a:extLst>
              <a:ext uri="{FF2B5EF4-FFF2-40B4-BE49-F238E27FC236}">
                <a16:creationId xmlns:a16="http://schemas.microsoft.com/office/drawing/2014/main" id="{C4A0C1BB-6DCB-4503-A24A-B3645E5E6A9E}"/>
              </a:ext>
            </a:extLst>
          </p:cNvPr>
          <p:cNvSpPr>
            <a:spLocks noGrp="1"/>
          </p:cNvSpPr>
          <p:nvPr>
            <p:ph idx="1"/>
          </p:nvPr>
        </p:nvSpPr>
        <p:spPr>
          <a:xfrm>
            <a:off x="508000" y="1660124"/>
            <a:ext cx="11176000" cy="4624536"/>
          </a:xfrm>
        </p:spPr>
        <p:txBody>
          <a:bodyPr/>
          <a:lstStyle/>
          <a:p>
            <a:r>
              <a:rPr lang="en-US" sz="2400" dirty="0"/>
              <a:t>The IG Author(s) will be seen as the experts in what can be done and how to make it all happen.</a:t>
            </a:r>
          </a:p>
          <a:p>
            <a:r>
              <a:rPr lang="en-US" sz="2400" dirty="0"/>
              <a:t>Nail down the scope of the IG as tightly as possible at the start.</a:t>
            </a:r>
          </a:p>
          <a:p>
            <a:r>
              <a:rPr lang="en-US" sz="2400" dirty="0"/>
              <a:t>The Author(s) need to make the process smooth by helping to facilitate discussions on the possible, impractical and impossible and correctly label each.</a:t>
            </a:r>
          </a:p>
          <a:p>
            <a:pPr lvl="1"/>
            <a:r>
              <a:rPr lang="en-US" sz="2000" dirty="0"/>
              <a:t>ASK QUESTIONS but phrase them carefully.</a:t>
            </a:r>
          </a:p>
          <a:p>
            <a:pPr lvl="1"/>
            <a:r>
              <a:rPr lang="en-US" sz="2000" dirty="0"/>
              <a:t>Offer alternatives to the impractical and impossible, refine the possible</a:t>
            </a:r>
          </a:p>
          <a:p>
            <a:r>
              <a:rPr lang="en-US" sz="2400" dirty="0"/>
              <a:t>If the author doesn’t understand it, then it’s going to be done wrong. </a:t>
            </a:r>
          </a:p>
          <a:p>
            <a:pPr lvl="1"/>
            <a:r>
              <a:rPr lang="en-US" sz="2000" dirty="0"/>
              <a:t>ASK QUESTIONS but phrase them carefully.</a:t>
            </a:r>
          </a:p>
        </p:txBody>
      </p:sp>
    </p:spTree>
    <p:extLst>
      <p:ext uri="{BB962C8B-B14F-4D97-AF65-F5344CB8AC3E}">
        <p14:creationId xmlns:p14="http://schemas.microsoft.com/office/powerpoint/2010/main" val="2411534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FE5DF-0718-44D0-9024-3D220337BB60}"/>
              </a:ext>
            </a:extLst>
          </p:cNvPr>
          <p:cNvSpPr>
            <a:spLocks noGrp="1"/>
          </p:cNvSpPr>
          <p:nvPr>
            <p:ph type="title"/>
          </p:nvPr>
        </p:nvSpPr>
        <p:spPr/>
        <p:txBody>
          <a:bodyPr/>
          <a:lstStyle/>
          <a:p>
            <a:r>
              <a:rPr lang="en-US" dirty="0"/>
              <a:t>Getting to Yes, or No</a:t>
            </a:r>
          </a:p>
        </p:txBody>
      </p:sp>
      <p:sp>
        <p:nvSpPr>
          <p:cNvPr id="3" name="Content Placeholder 2">
            <a:extLst>
              <a:ext uri="{FF2B5EF4-FFF2-40B4-BE49-F238E27FC236}">
                <a16:creationId xmlns:a16="http://schemas.microsoft.com/office/drawing/2014/main" id="{50AD3F0C-E343-4530-BD7E-80BEFF35F9AB}"/>
              </a:ext>
            </a:extLst>
          </p:cNvPr>
          <p:cNvSpPr>
            <a:spLocks noGrp="1"/>
          </p:cNvSpPr>
          <p:nvPr>
            <p:ph idx="1"/>
          </p:nvPr>
        </p:nvSpPr>
        <p:spPr/>
        <p:txBody>
          <a:bodyPr/>
          <a:lstStyle/>
          <a:p>
            <a:r>
              <a:rPr lang="en-US" dirty="0"/>
              <a:t>The biggest problem in building a use case solution is limiting what needs to be done.   That means prioritizing and sometimes saying “No”.  But only sometimes</a:t>
            </a:r>
          </a:p>
          <a:p>
            <a:r>
              <a:rPr lang="en-US" dirty="0"/>
              <a:t>Easy “</a:t>
            </a:r>
            <a:r>
              <a:rPr lang="en-US" dirty="0" err="1"/>
              <a:t>No”s</a:t>
            </a:r>
            <a:r>
              <a:rPr lang="en-US" dirty="0"/>
              <a:t> are that which is technically impossible.  Everything else is negotiable</a:t>
            </a:r>
          </a:p>
          <a:p>
            <a:pPr lvl="1"/>
            <a:r>
              <a:rPr lang="en-US" dirty="0"/>
              <a:t>Is that request urgent, needed or nice to have?</a:t>
            </a:r>
          </a:p>
          <a:p>
            <a:pPr lvl="1"/>
            <a:r>
              <a:rPr lang="en-US" dirty="0"/>
              <a:t>Is that needed now, or can we worry about that in the future</a:t>
            </a:r>
          </a:p>
          <a:p>
            <a:pPr lvl="1"/>
            <a:r>
              <a:rPr lang="en-US" dirty="0"/>
              <a:t>Can we put a note in the documentation instead of constraining it?</a:t>
            </a:r>
          </a:p>
        </p:txBody>
      </p:sp>
    </p:spTree>
    <p:extLst>
      <p:ext uri="{BB962C8B-B14F-4D97-AF65-F5344CB8AC3E}">
        <p14:creationId xmlns:p14="http://schemas.microsoft.com/office/powerpoint/2010/main" val="2036838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FF0B9-8B17-485C-AD02-91DECCAC27D0}"/>
              </a:ext>
            </a:extLst>
          </p:cNvPr>
          <p:cNvSpPr>
            <a:spLocks noGrp="1"/>
          </p:cNvSpPr>
          <p:nvPr>
            <p:ph type="title"/>
          </p:nvPr>
        </p:nvSpPr>
        <p:spPr/>
        <p:txBody>
          <a:bodyPr/>
          <a:lstStyle/>
          <a:p>
            <a:r>
              <a:rPr lang="en-US" dirty="0"/>
              <a:t>It’s All About Time</a:t>
            </a:r>
          </a:p>
        </p:txBody>
      </p:sp>
      <p:sp>
        <p:nvSpPr>
          <p:cNvPr id="3" name="Content Placeholder 2">
            <a:extLst>
              <a:ext uri="{FF2B5EF4-FFF2-40B4-BE49-F238E27FC236}">
                <a16:creationId xmlns:a16="http://schemas.microsoft.com/office/drawing/2014/main" id="{61BD53C8-CD8F-4052-95B9-E93D7955BE66}"/>
              </a:ext>
            </a:extLst>
          </p:cNvPr>
          <p:cNvSpPr>
            <a:spLocks noGrp="1"/>
          </p:cNvSpPr>
          <p:nvPr>
            <p:ph idx="1"/>
          </p:nvPr>
        </p:nvSpPr>
        <p:spPr/>
        <p:txBody>
          <a:bodyPr/>
          <a:lstStyle/>
          <a:p>
            <a:r>
              <a:rPr lang="en-US" dirty="0"/>
              <a:t>Prioritization is also about setting and meeting timelines.  A four-year project to create version 1 of an IG is a waste of life.</a:t>
            </a:r>
          </a:p>
          <a:p>
            <a:r>
              <a:rPr lang="en-US" dirty="0"/>
              <a:t>What’s a reasonable timeline? – How big is it?  </a:t>
            </a:r>
          </a:p>
          <a:p>
            <a:pPr lvl="1"/>
            <a:r>
              <a:rPr lang="en-US" dirty="0"/>
              <a:t>How many profiles, extensions, </a:t>
            </a:r>
            <a:r>
              <a:rPr lang="en-US" dirty="0" err="1"/>
              <a:t>codesets</a:t>
            </a:r>
            <a:r>
              <a:rPr lang="en-US" dirty="0"/>
              <a:t>, examples?  How much can be re-used/borrowed?</a:t>
            </a:r>
          </a:p>
          <a:p>
            <a:pPr lvl="1"/>
            <a:r>
              <a:rPr lang="en-US" dirty="0"/>
              <a:t>How much research?</a:t>
            </a:r>
          </a:p>
        </p:txBody>
      </p:sp>
    </p:spTree>
    <p:extLst>
      <p:ext uri="{BB962C8B-B14F-4D97-AF65-F5344CB8AC3E}">
        <p14:creationId xmlns:p14="http://schemas.microsoft.com/office/powerpoint/2010/main" val="16988503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FF0B9-8B17-485C-AD02-91DECCAC27D0}"/>
              </a:ext>
            </a:extLst>
          </p:cNvPr>
          <p:cNvSpPr>
            <a:spLocks noGrp="1"/>
          </p:cNvSpPr>
          <p:nvPr>
            <p:ph type="title"/>
          </p:nvPr>
        </p:nvSpPr>
        <p:spPr/>
        <p:txBody>
          <a:bodyPr/>
          <a:lstStyle/>
          <a:p>
            <a:r>
              <a:rPr lang="en-US" dirty="0"/>
              <a:t>It’s All About Time</a:t>
            </a:r>
          </a:p>
        </p:txBody>
      </p:sp>
      <p:sp>
        <p:nvSpPr>
          <p:cNvPr id="3" name="Content Placeholder 2">
            <a:extLst>
              <a:ext uri="{FF2B5EF4-FFF2-40B4-BE49-F238E27FC236}">
                <a16:creationId xmlns:a16="http://schemas.microsoft.com/office/drawing/2014/main" id="{61BD53C8-CD8F-4052-95B9-E93D7955BE66}"/>
              </a:ext>
            </a:extLst>
          </p:cNvPr>
          <p:cNvSpPr>
            <a:spLocks noGrp="1"/>
          </p:cNvSpPr>
          <p:nvPr>
            <p:ph idx="1"/>
          </p:nvPr>
        </p:nvSpPr>
        <p:spPr/>
        <p:txBody>
          <a:bodyPr/>
          <a:lstStyle/>
          <a:p>
            <a:r>
              <a:rPr lang="en-US" dirty="0"/>
              <a:t>What’s a reasonable timeline? – How big is it?  (cont’d)</a:t>
            </a:r>
          </a:p>
          <a:p>
            <a:pPr lvl="1"/>
            <a:r>
              <a:rPr lang="en-US" dirty="0"/>
              <a:t>How much explanatory text?</a:t>
            </a:r>
          </a:p>
          <a:p>
            <a:pPr lvl="1"/>
            <a:r>
              <a:rPr lang="en-US" dirty="0"/>
              <a:t>How many diagrams?</a:t>
            </a:r>
          </a:p>
          <a:p>
            <a:r>
              <a:rPr lang="en-US" dirty="0"/>
              <a:t>All of this takes time.  All of this takes resources to create.</a:t>
            </a:r>
          </a:p>
          <a:p>
            <a:pPr lvl="1"/>
            <a:r>
              <a:rPr lang="en-US" dirty="0"/>
              <a:t>Authors , </a:t>
            </a:r>
            <a:r>
              <a:rPr lang="en-US" dirty="0" err="1"/>
              <a:t>modellers</a:t>
            </a:r>
            <a:r>
              <a:rPr lang="en-US" dirty="0"/>
              <a:t>, SMEs, reviewers, vocabulary, etc. </a:t>
            </a:r>
          </a:p>
        </p:txBody>
      </p:sp>
    </p:spTree>
    <p:extLst>
      <p:ext uri="{BB962C8B-B14F-4D97-AF65-F5344CB8AC3E}">
        <p14:creationId xmlns:p14="http://schemas.microsoft.com/office/powerpoint/2010/main" val="1576295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3314F3-D107-44FD-8AB5-1BC047F725B9}"/>
              </a:ext>
            </a:extLst>
          </p:cNvPr>
          <p:cNvSpPr>
            <a:spLocks noGrp="1"/>
          </p:cNvSpPr>
          <p:nvPr>
            <p:ph type="title"/>
          </p:nvPr>
        </p:nvSpPr>
        <p:spPr/>
        <p:txBody>
          <a:bodyPr/>
          <a:lstStyle/>
          <a:p>
            <a:r>
              <a:rPr lang="en-US" dirty="0"/>
              <a:t>Your FHIR IG Tutorial Team</a:t>
            </a:r>
          </a:p>
        </p:txBody>
      </p:sp>
      <p:sp>
        <p:nvSpPr>
          <p:cNvPr id="5" name="Content Placeholder 4">
            <a:extLst>
              <a:ext uri="{FF2B5EF4-FFF2-40B4-BE49-F238E27FC236}">
                <a16:creationId xmlns:a16="http://schemas.microsoft.com/office/drawing/2014/main" id="{9A4C5DBC-6979-464D-ACA7-3960664A6BC9}"/>
              </a:ext>
            </a:extLst>
          </p:cNvPr>
          <p:cNvSpPr>
            <a:spLocks noGrp="1"/>
          </p:cNvSpPr>
          <p:nvPr>
            <p:ph idx="1"/>
          </p:nvPr>
        </p:nvSpPr>
        <p:spPr/>
        <p:txBody>
          <a:bodyPr/>
          <a:lstStyle/>
          <a:p>
            <a:r>
              <a:rPr lang="en-US" sz="2800" dirty="0"/>
              <a:t>Nagesh (Dragon) </a:t>
            </a:r>
            <a:r>
              <a:rPr lang="en-US" sz="2800" dirty="0" err="1"/>
              <a:t>Bashyam</a:t>
            </a:r>
            <a:endParaRPr lang="en-US" sz="2800" dirty="0"/>
          </a:p>
          <a:p>
            <a:pPr lvl="1"/>
            <a:r>
              <a:rPr lang="en-US" sz="2400" dirty="0"/>
              <a:t>Senior Architect and Advisor for </a:t>
            </a:r>
            <a:r>
              <a:rPr lang="en-US" sz="2400" dirty="0" err="1"/>
              <a:t>Drajer</a:t>
            </a:r>
            <a:r>
              <a:rPr lang="en-US" sz="2400" dirty="0"/>
              <a:t> LLC having worked on FHIR, C-CDA, and QRDA I&amp;III. Created many FHIR IGs including US-Core and DAF-Research. </a:t>
            </a:r>
          </a:p>
          <a:p>
            <a:r>
              <a:rPr lang="en-US" sz="2800" dirty="0"/>
              <a:t>Sarah Gaunt</a:t>
            </a:r>
          </a:p>
          <a:p>
            <a:pPr lvl="1"/>
            <a:r>
              <a:rPr lang="en-US" sz="2400" dirty="0"/>
              <a:t>Senior Information Analyst with Lantana Consulting Group, involved with HL7 standards since 2006, in the UK, Australia, and USA. Have authored many, many CDA IGs and several FHIR IGs.</a:t>
            </a:r>
          </a:p>
          <a:p>
            <a:r>
              <a:rPr lang="en-US" sz="2800" dirty="0"/>
              <a:t>David Pyke</a:t>
            </a:r>
          </a:p>
          <a:p>
            <a:pPr lvl="1"/>
            <a:r>
              <a:rPr lang="en-US" sz="2400" dirty="0"/>
              <a:t>Jack of all trades for Ready Computing, CBCP co-chair, trained facilitator and project manager, FHIR IG writer and resource owner</a:t>
            </a:r>
          </a:p>
        </p:txBody>
      </p:sp>
    </p:spTree>
    <p:extLst>
      <p:ext uri="{BB962C8B-B14F-4D97-AF65-F5344CB8AC3E}">
        <p14:creationId xmlns:p14="http://schemas.microsoft.com/office/powerpoint/2010/main" val="41103700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13EC1-7C06-45D8-9C7A-B7DDBE4257A3}"/>
              </a:ext>
            </a:extLst>
          </p:cNvPr>
          <p:cNvSpPr>
            <a:spLocks noGrp="1"/>
          </p:cNvSpPr>
          <p:nvPr>
            <p:ph type="title"/>
          </p:nvPr>
        </p:nvSpPr>
        <p:spPr/>
        <p:txBody>
          <a:bodyPr>
            <a:normAutofit/>
          </a:bodyPr>
          <a:lstStyle/>
          <a:p>
            <a:r>
              <a:rPr lang="en-US" dirty="0"/>
              <a:t>Use of </a:t>
            </a:r>
            <a:r>
              <a:rPr lang="en-US" dirty="0" err="1"/>
              <a:t>Connectathons</a:t>
            </a:r>
            <a:endParaRPr lang="en-US" dirty="0"/>
          </a:p>
        </p:txBody>
      </p:sp>
      <p:sp>
        <p:nvSpPr>
          <p:cNvPr id="3" name="Content Placeholder 2">
            <a:extLst>
              <a:ext uri="{FF2B5EF4-FFF2-40B4-BE49-F238E27FC236}">
                <a16:creationId xmlns:a16="http://schemas.microsoft.com/office/drawing/2014/main" id="{4EE2809C-6389-4DDC-8703-2A5116C0696A}"/>
              </a:ext>
            </a:extLst>
          </p:cNvPr>
          <p:cNvSpPr>
            <a:spLocks noGrp="1"/>
          </p:cNvSpPr>
          <p:nvPr>
            <p:ph idx="1"/>
          </p:nvPr>
        </p:nvSpPr>
        <p:spPr>
          <a:xfrm>
            <a:off x="508000" y="1632155"/>
            <a:ext cx="11176000" cy="4624536"/>
          </a:xfrm>
        </p:spPr>
        <p:txBody>
          <a:bodyPr/>
          <a:lstStyle/>
          <a:p>
            <a:r>
              <a:rPr lang="en-US" dirty="0"/>
              <a:t>“An HL7 [FHIR]Connectathon is a two-day event of hands-on FHIR development and testing held in conjunction with Working Group Meetings.”</a:t>
            </a:r>
          </a:p>
          <a:p>
            <a:r>
              <a:rPr lang="en-US" dirty="0"/>
              <a:t>Once you have a working prototype, the FHIR Connectathon is the best way to put it in front of parts of the community and see where the holes are.</a:t>
            </a:r>
          </a:p>
          <a:p>
            <a:pPr lvl="1"/>
            <a:r>
              <a:rPr lang="en-US" dirty="0"/>
              <a:t>Find a/some member(s) of the community who can be partners for the test</a:t>
            </a:r>
          </a:p>
          <a:p>
            <a:r>
              <a:rPr lang="en-US" dirty="0"/>
              <a:t>New issues, other points of view, new eyes on a tricky issue all become more apparent than working in isolation</a:t>
            </a:r>
          </a:p>
        </p:txBody>
      </p:sp>
    </p:spTree>
    <p:extLst>
      <p:ext uri="{BB962C8B-B14F-4D97-AF65-F5344CB8AC3E}">
        <p14:creationId xmlns:p14="http://schemas.microsoft.com/office/powerpoint/2010/main" val="783214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0DB61-2605-4E20-AA55-DC7B67DE028B}"/>
              </a:ext>
            </a:extLst>
          </p:cNvPr>
          <p:cNvSpPr>
            <a:spLocks noGrp="1"/>
          </p:cNvSpPr>
          <p:nvPr>
            <p:ph type="title"/>
          </p:nvPr>
        </p:nvSpPr>
        <p:spPr/>
        <p:txBody>
          <a:bodyPr/>
          <a:lstStyle/>
          <a:p>
            <a:r>
              <a:rPr lang="en-US" dirty="0"/>
              <a:t>Comment Ballots</a:t>
            </a:r>
          </a:p>
        </p:txBody>
      </p:sp>
      <p:sp>
        <p:nvSpPr>
          <p:cNvPr id="3" name="Content Placeholder 2">
            <a:extLst>
              <a:ext uri="{FF2B5EF4-FFF2-40B4-BE49-F238E27FC236}">
                <a16:creationId xmlns:a16="http://schemas.microsoft.com/office/drawing/2014/main" id="{868C8182-C1CB-4597-9125-09CA5EB33F24}"/>
              </a:ext>
            </a:extLst>
          </p:cNvPr>
          <p:cNvSpPr>
            <a:spLocks noGrp="1"/>
          </p:cNvSpPr>
          <p:nvPr>
            <p:ph idx="1"/>
          </p:nvPr>
        </p:nvSpPr>
        <p:spPr/>
        <p:txBody>
          <a:bodyPr/>
          <a:lstStyle/>
          <a:p>
            <a:r>
              <a:rPr lang="en-US" dirty="0"/>
              <a:t>With a Connectathon test achieved, and the issues cleared up, it’s time to let the whole community have a look.</a:t>
            </a:r>
          </a:p>
          <a:p>
            <a:r>
              <a:rPr lang="en-US" dirty="0"/>
              <a:t>Submit a Notice of Intent to Ballot and go through the publication readiness checklist to get all the supporting paperwork done</a:t>
            </a:r>
          </a:p>
          <a:p>
            <a:pPr lvl="1"/>
            <a:r>
              <a:rPr lang="en-US" dirty="0"/>
              <a:t>Package-</a:t>
            </a:r>
            <a:r>
              <a:rPr lang="en-US" dirty="0" err="1"/>
              <a:t>list.json</a:t>
            </a:r>
            <a:endParaRPr lang="en-US" dirty="0"/>
          </a:p>
          <a:p>
            <a:pPr lvl="1"/>
            <a:r>
              <a:rPr lang="en-US" dirty="0"/>
              <a:t>Properties.txt</a:t>
            </a:r>
          </a:p>
          <a:p>
            <a:pPr lvl="1"/>
            <a:r>
              <a:rPr lang="en-US" dirty="0"/>
              <a:t>A perfectly clean (or at least only issues for Grahame left) QA result</a:t>
            </a:r>
          </a:p>
          <a:p>
            <a:pPr lvl="1"/>
            <a:r>
              <a:rPr lang="en-US" dirty="0"/>
              <a:t>A fresh, clean IG is then pushed to the HL7 FHIR repository. </a:t>
            </a:r>
          </a:p>
          <a:p>
            <a:pPr lvl="1"/>
            <a:endParaRPr lang="en-US" dirty="0"/>
          </a:p>
        </p:txBody>
      </p:sp>
    </p:spTree>
    <p:extLst>
      <p:ext uri="{BB962C8B-B14F-4D97-AF65-F5344CB8AC3E}">
        <p14:creationId xmlns:p14="http://schemas.microsoft.com/office/powerpoint/2010/main" val="25309204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AC5C1-E52E-4B21-9631-BDA5D1E66B98}"/>
              </a:ext>
            </a:extLst>
          </p:cNvPr>
          <p:cNvSpPr>
            <a:spLocks noGrp="1"/>
          </p:cNvSpPr>
          <p:nvPr>
            <p:ph type="title"/>
          </p:nvPr>
        </p:nvSpPr>
        <p:spPr/>
        <p:txBody>
          <a:bodyPr/>
          <a:lstStyle/>
          <a:p>
            <a:r>
              <a:rPr lang="en-US" dirty="0"/>
              <a:t>Comment Ballots</a:t>
            </a:r>
          </a:p>
        </p:txBody>
      </p:sp>
      <p:sp>
        <p:nvSpPr>
          <p:cNvPr id="3" name="Content Placeholder 2">
            <a:extLst>
              <a:ext uri="{FF2B5EF4-FFF2-40B4-BE49-F238E27FC236}">
                <a16:creationId xmlns:a16="http://schemas.microsoft.com/office/drawing/2014/main" id="{8DBDC44A-9158-4EA3-818F-D6CFEFEF13FE}"/>
              </a:ext>
            </a:extLst>
          </p:cNvPr>
          <p:cNvSpPr>
            <a:spLocks noGrp="1"/>
          </p:cNvSpPr>
          <p:nvPr>
            <p:ph idx="1"/>
          </p:nvPr>
        </p:nvSpPr>
        <p:spPr/>
        <p:txBody>
          <a:bodyPr/>
          <a:lstStyle/>
          <a:p>
            <a:r>
              <a:rPr lang="en-US" dirty="0"/>
              <a:t>Invite as many as possible to review the IG as in depth as possible and submit detailed comments</a:t>
            </a:r>
          </a:p>
          <a:p>
            <a:r>
              <a:rPr lang="en-US" dirty="0"/>
              <a:t>Sit and watch as the community calls your baby ugly.</a:t>
            </a:r>
          </a:p>
          <a:p>
            <a:r>
              <a:rPr lang="en-US" dirty="0"/>
              <a:t>Comments come in three </a:t>
            </a:r>
            <a:r>
              <a:rPr lang="en-US" dirty="0" err="1"/>
              <a:t>flavours</a:t>
            </a:r>
            <a:r>
              <a:rPr lang="en-US" dirty="0"/>
              <a:t>:</a:t>
            </a:r>
          </a:p>
          <a:p>
            <a:pPr lvl="1"/>
            <a:r>
              <a:rPr lang="en-US" dirty="0"/>
              <a:t>Typo – tend to be automatically accepted</a:t>
            </a:r>
          </a:p>
          <a:p>
            <a:pPr lvl="1"/>
            <a:r>
              <a:rPr lang="en-US" dirty="0"/>
              <a:t>Affirmative – suggestions, questions or comments that the commenter feels would improve or clarify the content</a:t>
            </a:r>
          </a:p>
          <a:p>
            <a:pPr lvl="1"/>
            <a:r>
              <a:rPr lang="en-US" dirty="0"/>
              <a:t>Negative – changes the commenter feels must be made to make the IG suitable for use.</a:t>
            </a:r>
          </a:p>
        </p:txBody>
      </p:sp>
    </p:spTree>
    <p:extLst>
      <p:ext uri="{BB962C8B-B14F-4D97-AF65-F5344CB8AC3E}">
        <p14:creationId xmlns:p14="http://schemas.microsoft.com/office/powerpoint/2010/main" val="15761820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40952-29CF-4598-ADC3-E080405EB54E}"/>
              </a:ext>
            </a:extLst>
          </p:cNvPr>
          <p:cNvSpPr>
            <a:spLocks noGrp="1"/>
          </p:cNvSpPr>
          <p:nvPr>
            <p:ph type="title"/>
          </p:nvPr>
        </p:nvSpPr>
        <p:spPr/>
        <p:txBody>
          <a:bodyPr/>
          <a:lstStyle/>
          <a:p>
            <a:r>
              <a:rPr lang="en-US" dirty="0"/>
              <a:t>Comment Resolution</a:t>
            </a:r>
          </a:p>
        </p:txBody>
      </p:sp>
      <p:sp>
        <p:nvSpPr>
          <p:cNvPr id="3" name="Content Placeholder 2">
            <a:extLst>
              <a:ext uri="{FF2B5EF4-FFF2-40B4-BE49-F238E27FC236}">
                <a16:creationId xmlns:a16="http://schemas.microsoft.com/office/drawing/2014/main" id="{4BFD1FFD-2ACE-4D49-A13A-A5DFA58CA915}"/>
              </a:ext>
            </a:extLst>
          </p:cNvPr>
          <p:cNvSpPr>
            <a:spLocks noGrp="1"/>
          </p:cNvSpPr>
          <p:nvPr>
            <p:ph idx="1"/>
          </p:nvPr>
        </p:nvSpPr>
        <p:spPr/>
        <p:txBody>
          <a:bodyPr>
            <a:normAutofit fontScale="77500" lnSpcReduction="20000"/>
          </a:bodyPr>
          <a:lstStyle/>
          <a:p>
            <a:r>
              <a:rPr lang="en-US" dirty="0"/>
              <a:t>In-person resolution at the following WGM is best. However, discuss prior with negative commenters with negotiated solutions</a:t>
            </a:r>
          </a:p>
          <a:p>
            <a:r>
              <a:rPr lang="en-US" dirty="0"/>
              <a:t>Follow the easy-to-use steps to get all your ballot comments into </a:t>
            </a:r>
            <a:r>
              <a:rPr lang="en-US" dirty="0" err="1"/>
              <a:t>GForge</a:t>
            </a:r>
            <a:r>
              <a:rPr lang="en-US" dirty="0"/>
              <a:t> (or, someday, Jira): </a:t>
            </a:r>
          </a:p>
          <a:p>
            <a:r>
              <a:rPr lang="en-US" dirty="0"/>
              <a:t>Review all comments and, with the project team, create suggested dispositions (solutions) for each.</a:t>
            </a:r>
          </a:p>
          <a:p>
            <a:pPr lvl="1"/>
            <a:r>
              <a:rPr lang="en-US" dirty="0"/>
              <a:t>Suggested dispositions are suggestions.  They might not be what the commenter wants so some negotiation is needed.</a:t>
            </a:r>
          </a:p>
          <a:p>
            <a:pPr lvl="1"/>
            <a:r>
              <a:rPr lang="en-US" dirty="0"/>
              <a:t>“Not Persuasive” should be used only when the comment is impossible.  Otherwise, find a negotiated solution.  That may include “Considered for Future Use”</a:t>
            </a:r>
          </a:p>
          <a:p>
            <a:pPr lvl="1"/>
            <a:r>
              <a:rPr lang="en-US" dirty="0"/>
              <a:t>Affirmative comments need only be considered, they do not require action.</a:t>
            </a:r>
          </a:p>
          <a:p>
            <a:r>
              <a:rPr lang="en-US" dirty="0"/>
              <a:t>Some comments may be enough to make your change your model (resource choices, etc.).  That usually requires another comment ballot.</a:t>
            </a:r>
          </a:p>
          <a:p>
            <a:pPr lvl="1"/>
            <a:endParaRPr lang="en-US" dirty="0"/>
          </a:p>
        </p:txBody>
      </p:sp>
    </p:spTree>
    <p:extLst>
      <p:ext uri="{BB962C8B-B14F-4D97-AF65-F5344CB8AC3E}">
        <p14:creationId xmlns:p14="http://schemas.microsoft.com/office/powerpoint/2010/main" val="41180089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9BEC5A-0BD0-48A4-9698-D65B51C6CE59}"/>
              </a:ext>
            </a:extLst>
          </p:cNvPr>
          <p:cNvSpPr>
            <a:spLocks noGrp="1"/>
          </p:cNvSpPr>
          <p:nvPr>
            <p:ph type="title"/>
          </p:nvPr>
        </p:nvSpPr>
        <p:spPr/>
        <p:txBody>
          <a:bodyPr/>
          <a:lstStyle/>
          <a:p>
            <a:r>
              <a:rPr lang="en-US" dirty="0"/>
              <a:t>Source Control</a:t>
            </a:r>
          </a:p>
        </p:txBody>
      </p:sp>
      <p:sp>
        <p:nvSpPr>
          <p:cNvPr id="5" name="Text Placeholder 4">
            <a:extLst>
              <a:ext uri="{FF2B5EF4-FFF2-40B4-BE49-F238E27FC236}">
                <a16:creationId xmlns:a16="http://schemas.microsoft.com/office/drawing/2014/main" id="{FFD0181B-E19F-44FF-A049-BD6E3B6FB87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578148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C71947-E537-4BA1-B98F-3D80E1132010}"/>
              </a:ext>
            </a:extLst>
          </p:cNvPr>
          <p:cNvSpPr>
            <a:spLocks noGrp="1"/>
          </p:cNvSpPr>
          <p:nvPr>
            <p:ph type="title"/>
          </p:nvPr>
        </p:nvSpPr>
        <p:spPr/>
        <p:txBody>
          <a:bodyPr/>
          <a:lstStyle/>
          <a:p>
            <a:r>
              <a:rPr lang="en-US" dirty="0"/>
              <a:t>Version Management</a:t>
            </a:r>
          </a:p>
        </p:txBody>
      </p:sp>
      <p:sp>
        <p:nvSpPr>
          <p:cNvPr id="5" name="Content Placeholder 4">
            <a:extLst>
              <a:ext uri="{FF2B5EF4-FFF2-40B4-BE49-F238E27FC236}">
                <a16:creationId xmlns:a16="http://schemas.microsoft.com/office/drawing/2014/main" id="{08BF64EF-C5D3-4781-A674-456271CF4F0E}"/>
              </a:ext>
            </a:extLst>
          </p:cNvPr>
          <p:cNvSpPr>
            <a:spLocks noGrp="1"/>
          </p:cNvSpPr>
          <p:nvPr>
            <p:ph idx="1"/>
          </p:nvPr>
        </p:nvSpPr>
        <p:spPr>
          <a:xfrm>
            <a:off x="508000" y="1484785"/>
            <a:ext cx="11176000" cy="4624536"/>
          </a:xfrm>
        </p:spPr>
        <p:txBody>
          <a:bodyPr/>
          <a:lstStyle/>
          <a:p>
            <a:r>
              <a:rPr lang="en-US" dirty="0"/>
              <a:t>There are several versions you need to manage:</a:t>
            </a:r>
          </a:p>
          <a:p>
            <a:pPr marL="914400" lvl="1" indent="-457200">
              <a:buFont typeface="+mj-lt"/>
              <a:buAutoNum type="arabicPeriod"/>
            </a:pPr>
            <a:r>
              <a:rPr lang="en-US" dirty="0"/>
              <a:t>The FHIR version you’re using as your base</a:t>
            </a:r>
          </a:p>
          <a:p>
            <a:pPr marL="914400" lvl="1" indent="-457200">
              <a:buFont typeface="+mj-lt"/>
              <a:buAutoNum type="arabicPeriod"/>
            </a:pPr>
            <a:r>
              <a:rPr lang="en-US" dirty="0"/>
              <a:t>The version of your IG (less than 1.0 at the start)</a:t>
            </a:r>
          </a:p>
          <a:p>
            <a:pPr marL="914400" lvl="1" indent="-457200">
              <a:buFont typeface="+mj-lt"/>
              <a:buAutoNum type="arabicPeriod"/>
            </a:pPr>
            <a:r>
              <a:rPr lang="en-US" dirty="0"/>
              <a:t>(optionally) the version of IG you’re dependent on (</a:t>
            </a:r>
            <a:r>
              <a:rPr lang="en-US" dirty="0" err="1"/>
              <a:t>USCore</a:t>
            </a:r>
            <a:r>
              <a:rPr lang="en-US" dirty="0"/>
              <a:t>)</a:t>
            </a:r>
          </a:p>
          <a:p>
            <a:r>
              <a:rPr lang="en-US" dirty="0"/>
              <a:t>You don’t need to worry about the FHIR version, except to list it in your </a:t>
            </a:r>
            <a:r>
              <a:rPr lang="en-US" dirty="0" err="1"/>
              <a:t>ImplementationGuide</a:t>
            </a:r>
            <a:r>
              <a:rPr lang="en-US" dirty="0"/>
              <a:t> resource</a:t>
            </a:r>
          </a:p>
          <a:p>
            <a:r>
              <a:rPr lang="en-US" dirty="0" err="1"/>
              <a:t>USCore</a:t>
            </a:r>
            <a:r>
              <a:rPr lang="en-US" dirty="0"/>
              <a:t> (if you’re dependent) has different versions based on FHIR version and may be revised.  It’s important that you track it’s version as it may break your build with a change if you’re working from the CI version.</a:t>
            </a:r>
          </a:p>
        </p:txBody>
      </p:sp>
    </p:spTree>
    <p:extLst>
      <p:ext uri="{BB962C8B-B14F-4D97-AF65-F5344CB8AC3E}">
        <p14:creationId xmlns:p14="http://schemas.microsoft.com/office/powerpoint/2010/main" val="10337577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92431-A1C5-44FF-93E4-20B4525B6196}"/>
              </a:ext>
            </a:extLst>
          </p:cNvPr>
          <p:cNvSpPr>
            <a:spLocks noGrp="1"/>
          </p:cNvSpPr>
          <p:nvPr>
            <p:ph type="title"/>
          </p:nvPr>
        </p:nvSpPr>
        <p:spPr/>
        <p:txBody>
          <a:bodyPr/>
          <a:lstStyle/>
          <a:p>
            <a:r>
              <a:rPr lang="en-US" dirty="0"/>
              <a:t>Version Management</a:t>
            </a:r>
          </a:p>
        </p:txBody>
      </p:sp>
      <p:sp>
        <p:nvSpPr>
          <p:cNvPr id="3" name="Content Placeholder 2">
            <a:extLst>
              <a:ext uri="{FF2B5EF4-FFF2-40B4-BE49-F238E27FC236}">
                <a16:creationId xmlns:a16="http://schemas.microsoft.com/office/drawing/2014/main" id="{42FBB666-BD22-41EE-9137-A38AA18FA623}"/>
              </a:ext>
            </a:extLst>
          </p:cNvPr>
          <p:cNvSpPr>
            <a:spLocks noGrp="1"/>
          </p:cNvSpPr>
          <p:nvPr>
            <p:ph idx="1"/>
          </p:nvPr>
        </p:nvSpPr>
        <p:spPr/>
        <p:txBody>
          <a:bodyPr/>
          <a:lstStyle/>
          <a:p>
            <a:r>
              <a:rPr lang="en-US" dirty="0"/>
              <a:t>Your IG’s version is dependent only on your development.  Typically, you’ll use 0.1.0 as your development and initial comment period version, specifying that you’re in-progress and things are ready to change.  </a:t>
            </a:r>
          </a:p>
          <a:p>
            <a:pPr lvl="1"/>
            <a:r>
              <a:rPr lang="en-US" dirty="0"/>
              <a:t>Your second comment ballot version is 0.2.0, and so on.</a:t>
            </a:r>
          </a:p>
          <a:p>
            <a:r>
              <a:rPr lang="en-US" dirty="0"/>
              <a:t>When you’ve done all your balloting and comment resolution, then you hit version 1.0 for STU 1</a:t>
            </a:r>
          </a:p>
          <a:p>
            <a:pPr lvl="1"/>
            <a:r>
              <a:rPr lang="en-US" dirty="0"/>
              <a:t>When you update it for STU 2, or beyond, you’re at 2.0, etc.</a:t>
            </a:r>
          </a:p>
          <a:p>
            <a:pPr lvl="1"/>
            <a:r>
              <a:rPr lang="en-US" dirty="0"/>
              <a:t>Revisions for STU updates are 1.1, etc. </a:t>
            </a:r>
          </a:p>
        </p:txBody>
      </p:sp>
    </p:spTree>
    <p:extLst>
      <p:ext uri="{BB962C8B-B14F-4D97-AF65-F5344CB8AC3E}">
        <p14:creationId xmlns:p14="http://schemas.microsoft.com/office/powerpoint/2010/main" val="42254963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F0633-D93E-4C4D-AF4E-7434B80F21E8}"/>
              </a:ext>
            </a:extLst>
          </p:cNvPr>
          <p:cNvSpPr>
            <a:spLocks noGrp="1"/>
          </p:cNvSpPr>
          <p:nvPr>
            <p:ph type="title"/>
          </p:nvPr>
        </p:nvSpPr>
        <p:spPr/>
        <p:txBody>
          <a:bodyPr/>
          <a:lstStyle/>
          <a:p>
            <a:r>
              <a:rPr lang="en-US" dirty="0"/>
              <a:t>The FHIR Maturity Model (FMM)</a:t>
            </a:r>
          </a:p>
        </p:txBody>
      </p:sp>
      <p:sp>
        <p:nvSpPr>
          <p:cNvPr id="3" name="Content Placeholder 2">
            <a:extLst>
              <a:ext uri="{FF2B5EF4-FFF2-40B4-BE49-F238E27FC236}">
                <a16:creationId xmlns:a16="http://schemas.microsoft.com/office/drawing/2014/main" id="{73D07A4D-6468-47A6-8311-FA0DB771258B}"/>
              </a:ext>
            </a:extLst>
          </p:cNvPr>
          <p:cNvSpPr>
            <a:spLocks noGrp="1"/>
          </p:cNvSpPr>
          <p:nvPr>
            <p:ph idx="1"/>
          </p:nvPr>
        </p:nvSpPr>
        <p:spPr/>
        <p:txBody>
          <a:bodyPr>
            <a:normAutofit fontScale="92500" lnSpcReduction="20000"/>
          </a:bodyPr>
          <a:lstStyle/>
          <a:p>
            <a:r>
              <a:rPr lang="en-US" dirty="0"/>
              <a:t>FMM1 = no warnings during the build process and the responsible WG has indicated that they consider the artifact substantially complete and ready for implementation. </a:t>
            </a:r>
          </a:p>
          <a:p>
            <a:pPr lvl="1"/>
            <a:r>
              <a:rPr lang="en-US" dirty="0"/>
              <a:t>The FHIR Management Group has approved the underlying IG proposal.</a:t>
            </a:r>
          </a:p>
          <a:p>
            <a:r>
              <a:rPr lang="en-US" dirty="0"/>
              <a:t>FMM2 = tested (e.g. at a Connectathon) successfully among at least three independently developed systems using semi-realistic data and scenarios</a:t>
            </a:r>
          </a:p>
          <a:p>
            <a:r>
              <a:rPr lang="en-US" dirty="0"/>
              <a:t>FMM3 = verified by the work group as meeting the Conformance Resource Quality Guidelines; </a:t>
            </a:r>
          </a:p>
          <a:p>
            <a:pPr lvl="1"/>
            <a:r>
              <a:rPr lang="en-US" dirty="0"/>
              <a:t>has been subject to a round of formal balloting </a:t>
            </a:r>
          </a:p>
          <a:p>
            <a:pPr lvl="1"/>
            <a:r>
              <a:rPr lang="en-US" dirty="0"/>
              <a:t>at least 10 distinct implementer comments from at least 3 organizations resulting in at least one substantive change</a:t>
            </a:r>
          </a:p>
          <a:p>
            <a:endParaRPr lang="en-US" dirty="0"/>
          </a:p>
        </p:txBody>
      </p:sp>
    </p:spTree>
    <p:extLst>
      <p:ext uri="{BB962C8B-B14F-4D97-AF65-F5344CB8AC3E}">
        <p14:creationId xmlns:p14="http://schemas.microsoft.com/office/powerpoint/2010/main" val="19888899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F0633-D93E-4C4D-AF4E-7434B80F21E8}"/>
              </a:ext>
            </a:extLst>
          </p:cNvPr>
          <p:cNvSpPr>
            <a:spLocks noGrp="1"/>
          </p:cNvSpPr>
          <p:nvPr>
            <p:ph type="title"/>
          </p:nvPr>
        </p:nvSpPr>
        <p:spPr/>
        <p:txBody>
          <a:bodyPr/>
          <a:lstStyle/>
          <a:p>
            <a:r>
              <a:rPr lang="en-US" dirty="0"/>
              <a:t>The FHIR Maturity Model (FMM)</a:t>
            </a:r>
          </a:p>
        </p:txBody>
      </p:sp>
      <p:sp>
        <p:nvSpPr>
          <p:cNvPr id="3" name="Content Placeholder 2">
            <a:extLst>
              <a:ext uri="{FF2B5EF4-FFF2-40B4-BE49-F238E27FC236}">
                <a16:creationId xmlns:a16="http://schemas.microsoft.com/office/drawing/2014/main" id="{73D07A4D-6468-47A6-8311-FA0DB771258B}"/>
              </a:ext>
            </a:extLst>
          </p:cNvPr>
          <p:cNvSpPr>
            <a:spLocks noGrp="1"/>
          </p:cNvSpPr>
          <p:nvPr>
            <p:ph idx="1"/>
          </p:nvPr>
        </p:nvSpPr>
        <p:spPr/>
        <p:txBody>
          <a:bodyPr>
            <a:normAutofit fontScale="85000" lnSpcReduction="10000"/>
          </a:bodyPr>
          <a:lstStyle/>
          <a:p>
            <a:r>
              <a:rPr lang="en-US" dirty="0"/>
              <a:t>FMM4  = tested across its scope, published in a formal publication (e.g. STU), and implemented in multiple prototype projects. </a:t>
            </a:r>
          </a:p>
          <a:p>
            <a:pPr lvl="1"/>
            <a:r>
              <a:rPr lang="en-US" dirty="0"/>
              <a:t>the responsible work group agrees the IG is sufficiently stable to require implementer consultation for subsequent non-backward compatible changes.</a:t>
            </a:r>
          </a:p>
          <a:p>
            <a:r>
              <a:rPr lang="en-US" dirty="0"/>
              <a:t>FMM5 = the artifact has been published in two formal publication release cycles at STU level and has been implemented in at least 5 independent production systems (in multiple countries if not US Realm)</a:t>
            </a:r>
          </a:p>
          <a:p>
            <a:r>
              <a:rPr lang="en-US" dirty="0"/>
              <a:t>FMM6 = the responsible work group and the FMG agree the material is ready to lock down and the artifact has passed HL7 normative ballot</a:t>
            </a:r>
          </a:p>
        </p:txBody>
      </p:sp>
    </p:spTree>
    <p:extLst>
      <p:ext uri="{BB962C8B-B14F-4D97-AF65-F5344CB8AC3E}">
        <p14:creationId xmlns:p14="http://schemas.microsoft.com/office/powerpoint/2010/main" val="25404542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F4527-C8CF-4FCA-88A1-A8C64F49B204}"/>
              </a:ext>
            </a:extLst>
          </p:cNvPr>
          <p:cNvSpPr>
            <a:spLocks noGrp="1"/>
          </p:cNvSpPr>
          <p:nvPr>
            <p:ph type="title"/>
          </p:nvPr>
        </p:nvSpPr>
        <p:spPr/>
        <p:txBody>
          <a:bodyPr/>
          <a:lstStyle/>
          <a:p>
            <a:r>
              <a:rPr lang="en-US" dirty="0"/>
              <a:t>GitHub</a:t>
            </a:r>
          </a:p>
        </p:txBody>
      </p:sp>
      <p:sp>
        <p:nvSpPr>
          <p:cNvPr id="3" name="Content Placeholder 2">
            <a:extLst>
              <a:ext uri="{FF2B5EF4-FFF2-40B4-BE49-F238E27FC236}">
                <a16:creationId xmlns:a16="http://schemas.microsoft.com/office/drawing/2014/main" id="{EB2CE37A-F135-4831-9D13-FC0AB55C982D}"/>
              </a:ext>
            </a:extLst>
          </p:cNvPr>
          <p:cNvSpPr>
            <a:spLocks noGrp="1"/>
          </p:cNvSpPr>
          <p:nvPr>
            <p:ph idx="1"/>
          </p:nvPr>
        </p:nvSpPr>
        <p:spPr/>
        <p:txBody>
          <a:bodyPr/>
          <a:lstStyle/>
          <a:p>
            <a:r>
              <a:rPr lang="en-US" dirty="0"/>
              <a:t>Please sign up for GitHub and let the FMG know your GitHub username so you can work in the FHIR space</a:t>
            </a:r>
          </a:p>
          <a:p>
            <a:pPr lvl="1"/>
            <a:r>
              <a:rPr lang="en-US" dirty="0"/>
              <a:t>To do this, just send a message to the "GitHub Usernames" stream of #committers listing your username</a:t>
            </a:r>
          </a:p>
          <a:p>
            <a:r>
              <a:rPr lang="en-US" dirty="0"/>
              <a:t>Download and install a Git client for your operating system</a:t>
            </a:r>
          </a:p>
          <a:p>
            <a:r>
              <a:rPr lang="en-US" dirty="0"/>
              <a:t>Check in (“Push”) your current code base</a:t>
            </a:r>
          </a:p>
          <a:p>
            <a:endParaRPr lang="en-US" dirty="0"/>
          </a:p>
        </p:txBody>
      </p:sp>
    </p:spTree>
    <p:extLst>
      <p:ext uri="{BB962C8B-B14F-4D97-AF65-F5344CB8AC3E}">
        <p14:creationId xmlns:p14="http://schemas.microsoft.com/office/powerpoint/2010/main" val="2796312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3314F3-D107-44FD-8AB5-1BC047F725B9}"/>
              </a:ext>
            </a:extLst>
          </p:cNvPr>
          <p:cNvSpPr>
            <a:spLocks noGrp="1"/>
          </p:cNvSpPr>
          <p:nvPr>
            <p:ph type="title"/>
          </p:nvPr>
        </p:nvSpPr>
        <p:spPr/>
        <p:txBody>
          <a:bodyPr/>
          <a:lstStyle/>
          <a:p>
            <a:r>
              <a:rPr lang="en-US" dirty="0"/>
              <a:t>Your FHIR IG Tutorial Team</a:t>
            </a:r>
          </a:p>
        </p:txBody>
      </p:sp>
      <p:sp>
        <p:nvSpPr>
          <p:cNvPr id="5" name="Content Placeholder 4">
            <a:extLst>
              <a:ext uri="{FF2B5EF4-FFF2-40B4-BE49-F238E27FC236}">
                <a16:creationId xmlns:a16="http://schemas.microsoft.com/office/drawing/2014/main" id="{9A4C5DBC-6979-464D-ACA7-3960664A6BC9}"/>
              </a:ext>
            </a:extLst>
          </p:cNvPr>
          <p:cNvSpPr>
            <a:spLocks noGrp="1"/>
          </p:cNvSpPr>
          <p:nvPr>
            <p:ph idx="1"/>
          </p:nvPr>
        </p:nvSpPr>
        <p:spPr/>
        <p:txBody>
          <a:bodyPr/>
          <a:lstStyle/>
          <a:p>
            <a:r>
              <a:rPr lang="en-US" dirty="0"/>
              <a:t>Lloyd McKenzie</a:t>
            </a:r>
          </a:p>
          <a:p>
            <a:pPr lvl="1"/>
            <a:r>
              <a:rPr lang="en-US" dirty="0"/>
              <a:t>Senior consultant w/ Gevity.  Author of 15+ FHIR IGs and committer for the IG Publisher.  Have been doing healthcare IT for 20 years and involved w/ FHIR since before it was FHIR.</a:t>
            </a:r>
          </a:p>
          <a:p>
            <a:r>
              <a:rPr lang="en-US" dirty="0"/>
              <a:t>Melva Peters</a:t>
            </a:r>
          </a:p>
          <a:p>
            <a:pPr lvl="1"/>
            <a:r>
              <a:rPr lang="en-US" dirty="0"/>
              <a:t>Co-Chair of the Pharmacy Work Group, International Council and Clinical Steering Division, Technical Steering Committee (TSC) and is the Secretary of the HL7 Board. FHIR Implementation Guide Facilitator for HL7.</a:t>
            </a:r>
          </a:p>
        </p:txBody>
      </p:sp>
    </p:spTree>
    <p:extLst>
      <p:ext uri="{BB962C8B-B14F-4D97-AF65-F5344CB8AC3E}">
        <p14:creationId xmlns:p14="http://schemas.microsoft.com/office/powerpoint/2010/main" val="40742064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98FFB-6695-4752-869C-319CB380B201}"/>
              </a:ext>
            </a:extLst>
          </p:cNvPr>
          <p:cNvSpPr>
            <a:spLocks noGrp="1"/>
          </p:cNvSpPr>
          <p:nvPr>
            <p:ph type="title"/>
          </p:nvPr>
        </p:nvSpPr>
        <p:spPr/>
        <p:txBody>
          <a:bodyPr/>
          <a:lstStyle/>
          <a:p>
            <a:r>
              <a:rPr lang="en-US" dirty="0"/>
              <a:t>GitHub Issues</a:t>
            </a:r>
          </a:p>
        </p:txBody>
      </p:sp>
      <p:sp>
        <p:nvSpPr>
          <p:cNvPr id="3" name="Content Placeholder 2">
            <a:extLst>
              <a:ext uri="{FF2B5EF4-FFF2-40B4-BE49-F238E27FC236}">
                <a16:creationId xmlns:a16="http://schemas.microsoft.com/office/drawing/2014/main" id="{5632D6D2-3247-43F6-9B22-60089A17EB70}"/>
              </a:ext>
            </a:extLst>
          </p:cNvPr>
          <p:cNvSpPr>
            <a:spLocks noGrp="1"/>
          </p:cNvSpPr>
          <p:nvPr>
            <p:ph idx="1"/>
          </p:nvPr>
        </p:nvSpPr>
        <p:spPr/>
        <p:txBody>
          <a:bodyPr>
            <a:normAutofit fontScale="77500" lnSpcReduction="20000"/>
          </a:bodyPr>
          <a:lstStyle/>
          <a:p>
            <a:r>
              <a:rPr lang="en-US" dirty="0"/>
              <a:t>Working with Git is a challenge at times, if you have multiple committers.  If you do need to have multiple people working on the project, there are two ways to handle this.</a:t>
            </a:r>
          </a:p>
          <a:p>
            <a:pPr marL="514350" indent="-514350">
              <a:buFont typeface="+mj-lt"/>
              <a:buAutoNum type="arabicPeriod"/>
            </a:pPr>
            <a:r>
              <a:rPr lang="en-US" dirty="0"/>
              <a:t>You have sole committer access, people send you the files they are adding, you review and push them into the build.</a:t>
            </a:r>
          </a:p>
          <a:p>
            <a:pPr marL="514350" indent="-514350">
              <a:buFont typeface="+mj-lt"/>
              <a:buAutoNum type="arabicPeriod"/>
            </a:pPr>
            <a:r>
              <a:rPr lang="en-US" dirty="0"/>
              <a:t>You maintain branches and merge manually</a:t>
            </a:r>
          </a:p>
          <a:p>
            <a:endParaRPr lang="en-US" dirty="0"/>
          </a:p>
          <a:p>
            <a:r>
              <a:rPr lang="en-US" dirty="0"/>
              <a:t>Some think one is best as you don’t end up (frequently) with mystery breakages due to uncommunicated changes.  </a:t>
            </a:r>
          </a:p>
          <a:p>
            <a:r>
              <a:rPr lang="en-US" dirty="0"/>
              <a:t>Using Git/GitHub version control allows you to roll back changes that break your build or were committed accidentally.  </a:t>
            </a:r>
          </a:p>
          <a:p>
            <a:r>
              <a:rPr lang="en-US" b="1" u="sng" dirty="0"/>
              <a:t>Always</a:t>
            </a:r>
            <a:r>
              <a:rPr lang="en-US" dirty="0"/>
              <a:t> pull the latest version of the code base before branching if you’re working with multiple developers.</a:t>
            </a:r>
            <a:endParaRPr lang="en-US" u="sng" dirty="0"/>
          </a:p>
          <a:p>
            <a:pPr marL="514350" indent="-514350">
              <a:buFont typeface="+mj-lt"/>
              <a:buAutoNum type="arabicPeriod"/>
            </a:pPr>
            <a:endParaRPr lang="en-US" dirty="0"/>
          </a:p>
          <a:p>
            <a:endParaRPr lang="en-US" dirty="0"/>
          </a:p>
        </p:txBody>
      </p:sp>
    </p:spTree>
    <p:extLst>
      <p:ext uri="{BB962C8B-B14F-4D97-AF65-F5344CB8AC3E}">
        <p14:creationId xmlns:p14="http://schemas.microsoft.com/office/powerpoint/2010/main" val="25060251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149F4-AE55-4568-A6E6-14A91E332A5C}"/>
              </a:ext>
            </a:extLst>
          </p:cNvPr>
          <p:cNvSpPr>
            <a:spLocks noGrp="1"/>
          </p:cNvSpPr>
          <p:nvPr>
            <p:ph type="title"/>
          </p:nvPr>
        </p:nvSpPr>
        <p:spPr/>
        <p:txBody>
          <a:bodyPr/>
          <a:lstStyle/>
          <a:p>
            <a:r>
              <a:rPr lang="en-US" dirty="0"/>
              <a:t>Setting Up the CI Build Process</a:t>
            </a:r>
          </a:p>
        </p:txBody>
      </p:sp>
      <p:sp>
        <p:nvSpPr>
          <p:cNvPr id="3" name="Content Placeholder 2">
            <a:extLst>
              <a:ext uri="{FF2B5EF4-FFF2-40B4-BE49-F238E27FC236}">
                <a16:creationId xmlns:a16="http://schemas.microsoft.com/office/drawing/2014/main" id="{AC2BEBF4-DC11-438B-A4C1-6061F22A7A92}"/>
              </a:ext>
            </a:extLst>
          </p:cNvPr>
          <p:cNvSpPr>
            <a:spLocks noGrp="1"/>
          </p:cNvSpPr>
          <p:nvPr>
            <p:ph idx="1"/>
          </p:nvPr>
        </p:nvSpPr>
        <p:spPr/>
        <p:txBody>
          <a:bodyPr>
            <a:normAutofit fontScale="92500" lnSpcReduction="10000"/>
          </a:bodyPr>
          <a:lstStyle/>
          <a:p>
            <a:r>
              <a:rPr lang="en-US" dirty="0"/>
              <a:t>Create an IG in a new GitHub folder, including a file called </a:t>
            </a:r>
            <a:r>
              <a:rPr lang="en-US" dirty="0" err="1"/>
              <a:t>ig.json</a:t>
            </a:r>
            <a:r>
              <a:rPr lang="en-US" dirty="0"/>
              <a:t> containing the IG definition, alongside any other content that your IG requires.</a:t>
            </a:r>
          </a:p>
          <a:p>
            <a:r>
              <a:rPr lang="en-US" dirty="0"/>
              <a:t>Configure the Webhook (next slide)</a:t>
            </a:r>
          </a:p>
          <a:p>
            <a:r>
              <a:rPr lang="en-US" dirty="0"/>
              <a:t>Now GitHub will automatically trigger a build whenever you commit changes.</a:t>
            </a:r>
          </a:p>
          <a:p>
            <a:r>
              <a:rPr lang="en-US" dirty="0"/>
              <a:t>It can take 2-3 minutes for the build and you will see a notification in </a:t>
            </a:r>
            <a:r>
              <a:rPr lang="en-US" dirty="0" err="1"/>
              <a:t>Zulip</a:t>
            </a:r>
            <a:r>
              <a:rPr lang="en-US" dirty="0"/>
              <a:t> in committers/notifications/</a:t>
            </a:r>
            <a:r>
              <a:rPr lang="en-US" dirty="0" err="1"/>
              <a:t>ig</a:t>
            </a:r>
            <a:r>
              <a:rPr lang="en-US" dirty="0"/>
              <a:t>-build </a:t>
            </a:r>
          </a:p>
          <a:p>
            <a:r>
              <a:rPr lang="en-US" dirty="0">
                <a:hlinkClick r:id="rId2"/>
              </a:rPr>
              <a:t>https://fhir.github.io/auto-ig-builder/builds.html</a:t>
            </a:r>
            <a:r>
              <a:rPr lang="en-US" dirty="0"/>
              <a:t> shows the status of all IG CI builds and allows triggering a re-build.</a:t>
            </a:r>
          </a:p>
        </p:txBody>
      </p:sp>
    </p:spTree>
    <p:extLst>
      <p:ext uri="{BB962C8B-B14F-4D97-AF65-F5344CB8AC3E}">
        <p14:creationId xmlns:p14="http://schemas.microsoft.com/office/powerpoint/2010/main" val="22460033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B5D72-82B9-42B8-A6B5-52E6BD41610B}"/>
              </a:ext>
            </a:extLst>
          </p:cNvPr>
          <p:cNvSpPr>
            <a:spLocks noGrp="1"/>
          </p:cNvSpPr>
          <p:nvPr>
            <p:ph type="title"/>
          </p:nvPr>
        </p:nvSpPr>
        <p:spPr/>
        <p:txBody>
          <a:bodyPr/>
          <a:lstStyle/>
          <a:p>
            <a:r>
              <a:rPr lang="en-US" dirty="0"/>
              <a:t>Adding the Webhook</a:t>
            </a:r>
          </a:p>
        </p:txBody>
      </p:sp>
      <p:sp>
        <p:nvSpPr>
          <p:cNvPr id="3" name="Content Placeholder 2">
            <a:extLst>
              <a:ext uri="{FF2B5EF4-FFF2-40B4-BE49-F238E27FC236}">
                <a16:creationId xmlns:a16="http://schemas.microsoft.com/office/drawing/2014/main" id="{38A4E506-358B-4DB5-AA60-0C2814C36B96}"/>
              </a:ext>
            </a:extLst>
          </p:cNvPr>
          <p:cNvSpPr>
            <a:spLocks noGrp="1"/>
          </p:cNvSpPr>
          <p:nvPr>
            <p:ph idx="1"/>
          </p:nvPr>
        </p:nvSpPr>
        <p:spPr>
          <a:xfrm>
            <a:off x="838200" y="1592826"/>
            <a:ext cx="10515600" cy="4827639"/>
          </a:xfrm>
        </p:spPr>
        <p:txBody>
          <a:bodyPr>
            <a:normAutofit fontScale="62500" lnSpcReduction="20000"/>
          </a:bodyPr>
          <a:lstStyle/>
          <a:p>
            <a:r>
              <a:rPr lang="en-US" dirty="0"/>
              <a:t> Add a Webhook in GitHub: click "Settings", then "Webhooks", then "Add Webhook".</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Enter the URL:</a:t>
            </a:r>
            <a:br>
              <a:rPr lang="en-US" dirty="0"/>
            </a:br>
            <a:r>
              <a:rPr lang="en-US" dirty="0"/>
              <a:t>https://us-central1-fhir-org-starter-project.cloudfunctions.net/ig-commit-trigger. </a:t>
            </a:r>
          </a:p>
          <a:p>
            <a:r>
              <a:rPr lang="en-US" dirty="0"/>
              <a:t>Choose "Content type" of application/json </a:t>
            </a:r>
          </a:p>
          <a:p>
            <a:r>
              <a:rPr lang="en-US" dirty="0"/>
              <a:t>Accept the default (empty) "secret". </a:t>
            </a:r>
          </a:p>
          <a:p>
            <a:r>
              <a:rPr lang="en-US" dirty="0"/>
              <a:t>Choose "Just the push event" as the trigger, </a:t>
            </a:r>
          </a:p>
          <a:p>
            <a:r>
              <a:rPr lang="en-US" dirty="0"/>
              <a:t>Click "Add webhook".</a:t>
            </a:r>
          </a:p>
          <a:p>
            <a:pPr marL="0" indent="0">
              <a:buNone/>
            </a:pPr>
            <a:endParaRPr lang="en-US" dirty="0"/>
          </a:p>
        </p:txBody>
      </p:sp>
      <p:pic>
        <p:nvPicPr>
          <p:cNvPr id="4" name="Picture 3">
            <a:extLst>
              <a:ext uri="{FF2B5EF4-FFF2-40B4-BE49-F238E27FC236}">
                <a16:creationId xmlns:a16="http://schemas.microsoft.com/office/drawing/2014/main" id="{D89DF140-B735-4E01-9789-4A972670B01C}"/>
              </a:ext>
            </a:extLst>
          </p:cNvPr>
          <p:cNvPicPr>
            <a:picLocks noChangeAspect="1"/>
          </p:cNvPicPr>
          <p:nvPr/>
        </p:nvPicPr>
        <p:blipFill rotWithShape="1">
          <a:blip r:embed="rId2"/>
          <a:srcRect t="15779" b="20076"/>
          <a:stretch/>
        </p:blipFill>
        <p:spPr>
          <a:xfrm>
            <a:off x="1138603" y="2005780"/>
            <a:ext cx="9206490" cy="2300748"/>
          </a:xfrm>
          <a:prstGeom prst="rect">
            <a:avLst/>
          </a:prstGeom>
        </p:spPr>
      </p:pic>
      <p:cxnSp>
        <p:nvCxnSpPr>
          <p:cNvPr id="6" name="Straight Arrow Connector 5">
            <a:extLst>
              <a:ext uri="{FF2B5EF4-FFF2-40B4-BE49-F238E27FC236}">
                <a16:creationId xmlns:a16="http://schemas.microsoft.com/office/drawing/2014/main" id="{D8F726E7-2F4E-4BE9-B888-45E02D182BCC}"/>
              </a:ext>
            </a:extLst>
          </p:cNvPr>
          <p:cNvCxnSpPr>
            <a:cxnSpLocks/>
          </p:cNvCxnSpPr>
          <p:nvPr/>
        </p:nvCxnSpPr>
        <p:spPr>
          <a:xfrm flipH="1">
            <a:off x="8367252" y="2247212"/>
            <a:ext cx="806245"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 name="Straight Arrow Connector 7">
            <a:extLst>
              <a:ext uri="{FF2B5EF4-FFF2-40B4-BE49-F238E27FC236}">
                <a16:creationId xmlns:a16="http://schemas.microsoft.com/office/drawing/2014/main" id="{1DB43F95-3530-491A-93B3-6859F3D6C05F}"/>
              </a:ext>
            </a:extLst>
          </p:cNvPr>
          <p:cNvCxnSpPr>
            <a:cxnSpLocks/>
          </p:cNvCxnSpPr>
          <p:nvPr/>
        </p:nvCxnSpPr>
        <p:spPr>
          <a:xfrm flipH="1">
            <a:off x="2344994" y="3751940"/>
            <a:ext cx="806245"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 name="Straight Arrow Connector 8">
            <a:extLst>
              <a:ext uri="{FF2B5EF4-FFF2-40B4-BE49-F238E27FC236}">
                <a16:creationId xmlns:a16="http://schemas.microsoft.com/office/drawing/2014/main" id="{6FD4DC51-1B41-4DDE-9E39-BD338C978013}"/>
              </a:ext>
            </a:extLst>
          </p:cNvPr>
          <p:cNvCxnSpPr>
            <a:cxnSpLocks/>
          </p:cNvCxnSpPr>
          <p:nvPr/>
        </p:nvCxnSpPr>
        <p:spPr>
          <a:xfrm flipH="1">
            <a:off x="9941971" y="2767781"/>
            <a:ext cx="806245"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0" name="TextBox 9">
            <a:extLst>
              <a:ext uri="{FF2B5EF4-FFF2-40B4-BE49-F238E27FC236}">
                <a16:creationId xmlns:a16="http://schemas.microsoft.com/office/drawing/2014/main" id="{10AD692F-6012-4B19-A9E5-68632F39D2BD}"/>
              </a:ext>
            </a:extLst>
          </p:cNvPr>
          <p:cNvSpPr txBox="1"/>
          <p:nvPr/>
        </p:nvSpPr>
        <p:spPr>
          <a:xfrm>
            <a:off x="8619531" y="1953309"/>
            <a:ext cx="301686" cy="369332"/>
          </a:xfrm>
          <a:prstGeom prst="rect">
            <a:avLst/>
          </a:prstGeom>
          <a:noFill/>
        </p:spPr>
        <p:txBody>
          <a:bodyPr wrap="none" rtlCol="0">
            <a:spAutoFit/>
          </a:bodyPr>
          <a:lstStyle/>
          <a:p>
            <a:r>
              <a:rPr lang="en-US" dirty="0"/>
              <a:t>1</a:t>
            </a:r>
          </a:p>
        </p:txBody>
      </p:sp>
      <p:sp>
        <p:nvSpPr>
          <p:cNvPr id="11" name="TextBox 10">
            <a:extLst>
              <a:ext uri="{FF2B5EF4-FFF2-40B4-BE49-F238E27FC236}">
                <a16:creationId xmlns:a16="http://schemas.microsoft.com/office/drawing/2014/main" id="{E59800D6-F083-49D5-9DFB-BEE416252D61}"/>
              </a:ext>
            </a:extLst>
          </p:cNvPr>
          <p:cNvSpPr txBox="1"/>
          <p:nvPr/>
        </p:nvSpPr>
        <p:spPr>
          <a:xfrm>
            <a:off x="2597273" y="3429000"/>
            <a:ext cx="301686" cy="369332"/>
          </a:xfrm>
          <a:prstGeom prst="rect">
            <a:avLst/>
          </a:prstGeom>
          <a:noFill/>
        </p:spPr>
        <p:txBody>
          <a:bodyPr wrap="none" rtlCol="0">
            <a:spAutoFit/>
          </a:bodyPr>
          <a:lstStyle/>
          <a:p>
            <a:r>
              <a:rPr lang="en-US" dirty="0"/>
              <a:t>2</a:t>
            </a:r>
          </a:p>
        </p:txBody>
      </p:sp>
      <p:sp>
        <p:nvSpPr>
          <p:cNvPr id="12" name="TextBox 11">
            <a:extLst>
              <a:ext uri="{FF2B5EF4-FFF2-40B4-BE49-F238E27FC236}">
                <a16:creationId xmlns:a16="http://schemas.microsoft.com/office/drawing/2014/main" id="{D6D8C668-9839-4166-A575-D4321F506C51}"/>
              </a:ext>
            </a:extLst>
          </p:cNvPr>
          <p:cNvSpPr txBox="1"/>
          <p:nvPr/>
        </p:nvSpPr>
        <p:spPr>
          <a:xfrm>
            <a:off x="10194250" y="2473878"/>
            <a:ext cx="301686" cy="369332"/>
          </a:xfrm>
          <a:prstGeom prst="rect">
            <a:avLst/>
          </a:prstGeom>
          <a:noFill/>
        </p:spPr>
        <p:txBody>
          <a:bodyPr wrap="none" rtlCol="0">
            <a:spAutoFit/>
          </a:bodyPr>
          <a:lstStyle/>
          <a:p>
            <a:r>
              <a:rPr lang="en-US" dirty="0"/>
              <a:t>3</a:t>
            </a:r>
          </a:p>
        </p:txBody>
      </p:sp>
    </p:spTree>
    <p:extLst>
      <p:ext uri="{BB962C8B-B14F-4D97-AF65-F5344CB8AC3E}">
        <p14:creationId xmlns:p14="http://schemas.microsoft.com/office/powerpoint/2010/main" val="29337205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850CDD-D93B-46EC-A940-736CF589155E}"/>
              </a:ext>
            </a:extLst>
          </p:cNvPr>
          <p:cNvSpPr>
            <a:spLocks noGrp="1"/>
          </p:cNvSpPr>
          <p:nvPr>
            <p:ph type="title"/>
          </p:nvPr>
        </p:nvSpPr>
        <p:spPr/>
        <p:txBody>
          <a:bodyPr/>
          <a:lstStyle/>
          <a:p>
            <a:r>
              <a:rPr lang="en-US" dirty="0"/>
              <a:t>Vocabulary</a:t>
            </a:r>
          </a:p>
        </p:txBody>
      </p:sp>
      <p:sp>
        <p:nvSpPr>
          <p:cNvPr id="5" name="Text Placeholder 4">
            <a:extLst>
              <a:ext uri="{FF2B5EF4-FFF2-40B4-BE49-F238E27FC236}">
                <a16:creationId xmlns:a16="http://schemas.microsoft.com/office/drawing/2014/main" id="{BA6017E3-2C1F-43D0-A9AD-54B61DD6802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0185320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BC8C6-7DF5-47AF-8828-3BDD30F77019}"/>
              </a:ext>
            </a:extLst>
          </p:cNvPr>
          <p:cNvSpPr>
            <a:spLocks noGrp="1"/>
          </p:cNvSpPr>
          <p:nvPr>
            <p:ph type="title"/>
          </p:nvPr>
        </p:nvSpPr>
        <p:spPr/>
        <p:txBody>
          <a:bodyPr/>
          <a:lstStyle/>
          <a:p>
            <a:r>
              <a:rPr lang="en-US" dirty="0"/>
              <a:t>Internal vs. External Code Systems</a:t>
            </a:r>
          </a:p>
        </p:txBody>
      </p:sp>
      <p:sp>
        <p:nvSpPr>
          <p:cNvPr id="3" name="Content Placeholder 2">
            <a:extLst>
              <a:ext uri="{FF2B5EF4-FFF2-40B4-BE49-F238E27FC236}">
                <a16:creationId xmlns:a16="http://schemas.microsoft.com/office/drawing/2014/main" id="{198EB8F4-E120-4168-A5A3-326BCF235A5C}"/>
              </a:ext>
            </a:extLst>
          </p:cNvPr>
          <p:cNvSpPr>
            <a:spLocks noGrp="1"/>
          </p:cNvSpPr>
          <p:nvPr>
            <p:ph idx="1"/>
          </p:nvPr>
        </p:nvSpPr>
        <p:spPr/>
        <p:txBody>
          <a:bodyPr/>
          <a:lstStyle/>
          <a:p>
            <a:r>
              <a:rPr lang="en-US" sz="2800" dirty="0"/>
              <a:t>FHIR Code systems define the codes used for standard value sets used in the Profiles</a:t>
            </a:r>
          </a:p>
          <a:p>
            <a:pPr lvl="1"/>
            <a:r>
              <a:rPr lang="en-US" sz="2400" dirty="0"/>
              <a:t>External such as </a:t>
            </a:r>
            <a:r>
              <a:rPr lang="en-US" sz="2400" dirty="0" err="1"/>
              <a:t>RxNorm</a:t>
            </a:r>
            <a:r>
              <a:rPr lang="en-US" sz="2400" dirty="0"/>
              <a:t>, SNOMED, LOINC, etc.</a:t>
            </a:r>
          </a:p>
          <a:p>
            <a:pPr lvl="1"/>
            <a:r>
              <a:rPr lang="en-US" sz="2400" dirty="0"/>
              <a:t>FHIR Internal (FHIR Created) all prefixed with http://hl7.org/fhir/</a:t>
            </a:r>
          </a:p>
          <a:p>
            <a:pPr lvl="1"/>
            <a:r>
              <a:rPr lang="en-US" sz="2400" dirty="0"/>
              <a:t>FHIR External (FHIR licensed or imported) all prefixed with http://terminology.hl7​.org/</a:t>
            </a:r>
            <a:r>
              <a:rPr lang="en-US" sz="2400" dirty="0" err="1"/>
              <a:t>CodeSystem</a:t>
            </a:r>
            <a:r>
              <a:rPr lang="en-US" sz="2400" dirty="0"/>
              <a:t>/</a:t>
            </a:r>
          </a:p>
          <a:p>
            <a:pPr lvl="1"/>
            <a:r>
              <a:rPr lang="en-US" sz="2400" dirty="0"/>
              <a:t>HL7 V3 using http://terminology.hl7.org/CodeSystem/v3-[Name]</a:t>
            </a:r>
          </a:p>
          <a:p>
            <a:pPr lvl="1"/>
            <a:r>
              <a:rPr lang="en-US" sz="2400" dirty="0"/>
              <a:t>HL7 V2 using </a:t>
            </a:r>
            <a:r>
              <a:rPr lang="en-US" sz="2400" dirty="0">
                <a:hlinkClick r:id="rId2"/>
              </a:rPr>
              <a:t>http://terminology.hl7.org/CodeSystem/v2/[Table</a:t>
            </a:r>
            <a:r>
              <a:rPr lang="en-US" sz="2400" dirty="0"/>
              <a:t>]</a:t>
            </a:r>
          </a:p>
          <a:p>
            <a:r>
              <a:rPr lang="en-US" sz="2800" dirty="0"/>
              <a:t>Where possible, using HL7 code systems simplifies matters but may not cover your use case.</a:t>
            </a:r>
          </a:p>
        </p:txBody>
      </p:sp>
    </p:spTree>
    <p:extLst>
      <p:ext uri="{BB962C8B-B14F-4D97-AF65-F5344CB8AC3E}">
        <p14:creationId xmlns:p14="http://schemas.microsoft.com/office/powerpoint/2010/main" val="2152242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26460-5B37-4B76-BB0C-82D702101333}"/>
              </a:ext>
            </a:extLst>
          </p:cNvPr>
          <p:cNvSpPr>
            <a:spLocks noGrp="1"/>
          </p:cNvSpPr>
          <p:nvPr>
            <p:ph type="title"/>
          </p:nvPr>
        </p:nvSpPr>
        <p:spPr/>
        <p:txBody>
          <a:bodyPr/>
          <a:lstStyle/>
          <a:p>
            <a:r>
              <a:rPr lang="en-US" dirty="0"/>
              <a:t>A reminder!</a:t>
            </a:r>
          </a:p>
        </p:txBody>
      </p:sp>
      <p:sp>
        <p:nvSpPr>
          <p:cNvPr id="3" name="Content Placeholder 2">
            <a:extLst>
              <a:ext uri="{FF2B5EF4-FFF2-40B4-BE49-F238E27FC236}">
                <a16:creationId xmlns:a16="http://schemas.microsoft.com/office/drawing/2014/main" id="{961C973E-C094-443A-9FD5-019F68D804AF}"/>
              </a:ext>
            </a:extLst>
          </p:cNvPr>
          <p:cNvSpPr>
            <a:spLocks noGrp="1"/>
          </p:cNvSpPr>
          <p:nvPr>
            <p:ph idx="1"/>
          </p:nvPr>
        </p:nvSpPr>
        <p:spPr/>
        <p:txBody>
          <a:bodyPr/>
          <a:lstStyle/>
          <a:p>
            <a:r>
              <a:rPr lang="en-US" dirty="0"/>
              <a:t>Always check to see if there is a code system or value set that meets your needs before creating your own.  </a:t>
            </a:r>
          </a:p>
          <a:p>
            <a:pPr lvl="1"/>
            <a:r>
              <a:rPr lang="en-US" dirty="0"/>
              <a:t>Extend it or constrain as necessary</a:t>
            </a:r>
          </a:p>
        </p:txBody>
      </p:sp>
    </p:spTree>
    <p:extLst>
      <p:ext uri="{BB962C8B-B14F-4D97-AF65-F5344CB8AC3E}">
        <p14:creationId xmlns:p14="http://schemas.microsoft.com/office/powerpoint/2010/main" val="33854143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722920-C6F0-4BAA-9F25-0963F80487BE}"/>
              </a:ext>
            </a:extLst>
          </p:cNvPr>
          <p:cNvSpPr>
            <a:spLocks noGrp="1"/>
          </p:cNvSpPr>
          <p:nvPr>
            <p:ph type="title"/>
          </p:nvPr>
        </p:nvSpPr>
        <p:spPr/>
        <p:txBody>
          <a:bodyPr/>
          <a:lstStyle/>
          <a:p>
            <a:r>
              <a:rPr lang="en-US" dirty="0"/>
              <a:t>Using SNOMED CT with FHIR</a:t>
            </a:r>
          </a:p>
        </p:txBody>
      </p:sp>
      <p:sp>
        <p:nvSpPr>
          <p:cNvPr id="5" name="Content Placeholder 4">
            <a:extLst>
              <a:ext uri="{FF2B5EF4-FFF2-40B4-BE49-F238E27FC236}">
                <a16:creationId xmlns:a16="http://schemas.microsoft.com/office/drawing/2014/main" id="{C9322DD1-1A42-4DBD-9BCD-918925085964}"/>
              </a:ext>
            </a:extLst>
          </p:cNvPr>
          <p:cNvSpPr>
            <a:spLocks noGrp="1"/>
          </p:cNvSpPr>
          <p:nvPr>
            <p:ph idx="1"/>
          </p:nvPr>
        </p:nvSpPr>
        <p:spPr>
          <a:xfrm>
            <a:off x="838200" y="1612490"/>
            <a:ext cx="10515600" cy="4564473"/>
          </a:xfrm>
        </p:spPr>
        <p:txBody>
          <a:bodyPr>
            <a:normAutofit fontScale="70000" lnSpcReduction="20000"/>
          </a:bodyPr>
          <a:lstStyle/>
          <a:p>
            <a:pPr>
              <a:lnSpc>
                <a:spcPct val="120000"/>
              </a:lnSpc>
            </a:pPr>
            <a:r>
              <a:rPr lang="en-US" dirty="0"/>
              <a:t>SNOMED CT has two common sets of implicit value sets defined: By </a:t>
            </a:r>
            <a:r>
              <a:rPr lang="en-US" dirty="0" err="1"/>
              <a:t>Subsumption</a:t>
            </a:r>
            <a:r>
              <a:rPr lang="en-US" dirty="0"/>
              <a:t>, by Reference Set. Implicit value sets can also be defined using an expression constraint. </a:t>
            </a:r>
          </a:p>
          <a:p>
            <a:pPr lvl="1">
              <a:lnSpc>
                <a:spcPct val="120000"/>
              </a:lnSpc>
            </a:pPr>
            <a:r>
              <a:rPr lang="en-US" dirty="0"/>
              <a:t>The implicit value set capability allows a single URL to serve as a value set definition and can serve as the basis for value set references.</a:t>
            </a:r>
          </a:p>
          <a:p>
            <a:pPr>
              <a:lnSpc>
                <a:spcPct val="120000"/>
              </a:lnSpc>
            </a:pPr>
            <a:r>
              <a:rPr lang="en-US" dirty="0"/>
              <a:t>If any value set resources exist with an identifier that conforms to URL patterns, the content of the resource must conform to the template provided. Profiles and other value set references can reference these value sets directly (by reference as a URI, rather than by a literal value set reference).</a:t>
            </a:r>
          </a:p>
          <a:p>
            <a:pPr>
              <a:lnSpc>
                <a:spcPct val="120000"/>
              </a:lnSpc>
            </a:pPr>
            <a:r>
              <a:rPr lang="en-US" dirty="0"/>
              <a:t>A SNOMED CT implicit value set URL has two parts:</a:t>
            </a:r>
          </a:p>
          <a:p>
            <a:pPr lvl="1">
              <a:lnSpc>
                <a:spcPct val="120000"/>
              </a:lnSpc>
            </a:pPr>
            <a:r>
              <a:rPr lang="en-US" dirty="0"/>
              <a:t>The base URL is either http://snomed.info/sct , or the URI for the edition version, in the format specified by SNOMED International in the SNOMED CT URI Specification</a:t>
            </a:r>
          </a:p>
          <a:p>
            <a:pPr lvl="1">
              <a:lnSpc>
                <a:spcPct val="120000"/>
              </a:lnSpc>
            </a:pPr>
            <a:r>
              <a:rPr lang="en-US" dirty="0"/>
              <a:t>A query portion that specifies the scope of the content</a:t>
            </a:r>
          </a:p>
          <a:p>
            <a:pPr lvl="1"/>
            <a:endParaRPr lang="en-US" dirty="0"/>
          </a:p>
        </p:txBody>
      </p:sp>
    </p:spTree>
    <p:extLst>
      <p:ext uri="{BB962C8B-B14F-4D97-AF65-F5344CB8AC3E}">
        <p14:creationId xmlns:p14="http://schemas.microsoft.com/office/powerpoint/2010/main" val="6351774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DC1D0-FFBA-4BF9-9861-BC89A4013794}"/>
              </a:ext>
            </a:extLst>
          </p:cNvPr>
          <p:cNvSpPr>
            <a:spLocks noGrp="1"/>
          </p:cNvSpPr>
          <p:nvPr>
            <p:ph type="title"/>
          </p:nvPr>
        </p:nvSpPr>
        <p:spPr/>
        <p:txBody>
          <a:bodyPr/>
          <a:lstStyle/>
          <a:p>
            <a:r>
              <a:rPr lang="en-US" dirty="0" err="1"/>
              <a:t>Subsumption</a:t>
            </a:r>
            <a:endParaRPr lang="en-US" dirty="0"/>
          </a:p>
        </p:txBody>
      </p:sp>
      <p:sp>
        <p:nvSpPr>
          <p:cNvPr id="3" name="Content Placeholder 2">
            <a:extLst>
              <a:ext uri="{FF2B5EF4-FFF2-40B4-BE49-F238E27FC236}">
                <a16:creationId xmlns:a16="http://schemas.microsoft.com/office/drawing/2014/main" id="{E1A356E9-2169-48BF-B50B-AB01560B506B}"/>
              </a:ext>
            </a:extLst>
          </p:cNvPr>
          <p:cNvSpPr>
            <a:spLocks noGrp="1"/>
          </p:cNvSpPr>
          <p:nvPr>
            <p:ph idx="1"/>
          </p:nvPr>
        </p:nvSpPr>
        <p:spPr>
          <a:xfrm>
            <a:off x="431371" y="1828800"/>
            <a:ext cx="11176000" cy="4624536"/>
          </a:xfrm>
        </p:spPr>
        <p:txBody>
          <a:bodyPr/>
          <a:lstStyle/>
          <a:p>
            <a:r>
              <a:rPr lang="en-US" dirty="0"/>
              <a:t>Includes all concept ids that have a transitive is-a relationship with the concept id provided as the value (including the concept itself)</a:t>
            </a:r>
          </a:p>
          <a:p>
            <a:r>
              <a:rPr lang="en-US" dirty="0"/>
              <a:t>For example: the Administration Methods </a:t>
            </a:r>
            <a:r>
              <a:rPr lang="en-US" dirty="0" err="1"/>
              <a:t>subsuption</a:t>
            </a:r>
            <a:r>
              <a:rPr lang="en-US" dirty="0"/>
              <a:t> is where concept is-a 422096002 (Dosing instruction fragment)</a:t>
            </a:r>
          </a:p>
          <a:p>
            <a:endParaRPr lang="en-US" dirty="0"/>
          </a:p>
        </p:txBody>
      </p:sp>
      <p:pic>
        <p:nvPicPr>
          <p:cNvPr id="4" name="Picture 3">
            <a:extLst>
              <a:ext uri="{FF2B5EF4-FFF2-40B4-BE49-F238E27FC236}">
                <a16:creationId xmlns:a16="http://schemas.microsoft.com/office/drawing/2014/main" id="{D85D2D5B-1C0A-40F8-BBBB-B6A8309C9004}"/>
              </a:ext>
            </a:extLst>
          </p:cNvPr>
          <p:cNvPicPr>
            <a:picLocks noChangeAspect="1"/>
          </p:cNvPicPr>
          <p:nvPr/>
        </p:nvPicPr>
        <p:blipFill>
          <a:blip r:embed="rId2"/>
          <a:stretch>
            <a:fillRect/>
          </a:stretch>
        </p:blipFill>
        <p:spPr>
          <a:xfrm>
            <a:off x="710870" y="4441907"/>
            <a:ext cx="4549388" cy="2011429"/>
          </a:xfrm>
          <a:prstGeom prst="rect">
            <a:avLst/>
          </a:prstGeom>
        </p:spPr>
      </p:pic>
      <p:sp>
        <p:nvSpPr>
          <p:cNvPr id="5" name="Rectangle 4">
            <a:extLst>
              <a:ext uri="{FF2B5EF4-FFF2-40B4-BE49-F238E27FC236}">
                <a16:creationId xmlns:a16="http://schemas.microsoft.com/office/drawing/2014/main" id="{7399C0F4-242F-4517-A6F4-650F0AC1E0E9}"/>
              </a:ext>
            </a:extLst>
          </p:cNvPr>
          <p:cNvSpPr/>
          <p:nvPr/>
        </p:nvSpPr>
        <p:spPr>
          <a:xfrm>
            <a:off x="5511371" y="4801290"/>
            <a:ext cx="6096000" cy="646331"/>
          </a:xfrm>
          <a:prstGeom prst="rect">
            <a:avLst/>
          </a:prstGeom>
        </p:spPr>
        <p:txBody>
          <a:bodyPr>
            <a:spAutoFit/>
          </a:bodyPr>
          <a:lstStyle/>
          <a:p>
            <a:r>
              <a:rPr lang="en-US" dirty="0"/>
              <a:t>https://www.hl7.org/fhir/valueset-administration-method-codes.xml.html</a:t>
            </a:r>
          </a:p>
        </p:txBody>
      </p:sp>
    </p:spTree>
    <p:extLst>
      <p:ext uri="{BB962C8B-B14F-4D97-AF65-F5344CB8AC3E}">
        <p14:creationId xmlns:p14="http://schemas.microsoft.com/office/powerpoint/2010/main" val="1472389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E2F8A-DDB8-43CA-90F3-0079E54CD147}"/>
              </a:ext>
            </a:extLst>
          </p:cNvPr>
          <p:cNvSpPr>
            <a:spLocks noGrp="1"/>
          </p:cNvSpPr>
          <p:nvPr>
            <p:ph type="title"/>
          </p:nvPr>
        </p:nvSpPr>
        <p:spPr/>
        <p:txBody>
          <a:bodyPr/>
          <a:lstStyle/>
          <a:p>
            <a:r>
              <a:rPr lang="en-US" dirty="0"/>
              <a:t>By Reference Set</a:t>
            </a:r>
          </a:p>
        </p:txBody>
      </p:sp>
      <p:sp>
        <p:nvSpPr>
          <p:cNvPr id="3" name="Content Placeholder 2">
            <a:extLst>
              <a:ext uri="{FF2B5EF4-FFF2-40B4-BE49-F238E27FC236}">
                <a16:creationId xmlns:a16="http://schemas.microsoft.com/office/drawing/2014/main" id="{333F6134-12B1-4FC4-85A3-5E287EED623B}"/>
              </a:ext>
            </a:extLst>
          </p:cNvPr>
          <p:cNvSpPr>
            <a:spLocks noGrp="1"/>
          </p:cNvSpPr>
          <p:nvPr>
            <p:ph idx="1"/>
          </p:nvPr>
        </p:nvSpPr>
        <p:spPr/>
        <p:txBody>
          <a:bodyPr/>
          <a:lstStyle/>
          <a:p>
            <a:r>
              <a:rPr lang="en-US" dirty="0"/>
              <a:t>Includes all concept ids that are active members of the reference set identified by the concept id provided as the value</a:t>
            </a:r>
          </a:p>
          <a:p>
            <a:r>
              <a:rPr lang="en-US" dirty="0"/>
              <a:t>Syntax is the same except op value=“member of”</a:t>
            </a:r>
          </a:p>
        </p:txBody>
      </p:sp>
    </p:spTree>
    <p:extLst>
      <p:ext uri="{BB962C8B-B14F-4D97-AF65-F5344CB8AC3E}">
        <p14:creationId xmlns:p14="http://schemas.microsoft.com/office/powerpoint/2010/main" val="32471626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722920-C6F0-4BAA-9F25-0963F80487BE}"/>
              </a:ext>
            </a:extLst>
          </p:cNvPr>
          <p:cNvSpPr>
            <a:spLocks noGrp="1"/>
          </p:cNvSpPr>
          <p:nvPr>
            <p:ph type="title"/>
          </p:nvPr>
        </p:nvSpPr>
        <p:spPr/>
        <p:txBody>
          <a:bodyPr/>
          <a:lstStyle/>
          <a:p>
            <a:r>
              <a:rPr lang="en-US" dirty="0"/>
              <a:t>Using SNOMED CT with FHIR</a:t>
            </a:r>
          </a:p>
        </p:txBody>
      </p:sp>
      <p:sp>
        <p:nvSpPr>
          <p:cNvPr id="5" name="Content Placeholder 4">
            <a:extLst>
              <a:ext uri="{FF2B5EF4-FFF2-40B4-BE49-F238E27FC236}">
                <a16:creationId xmlns:a16="http://schemas.microsoft.com/office/drawing/2014/main" id="{C9322DD1-1A42-4DBD-9BCD-918925085964}"/>
              </a:ext>
            </a:extLst>
          </p:cNvPr>
          <p:cNvSpPr>
            <a:spLocks noGrp="1"/>
          </p:cNvSpPr>
          <p:nvPr>
            <p:ph idx="1"/>
          </p:nvPr>
        </p:nvSpPr>
        <p:spPr>
          <a:xfrm>
            <a:off x="838200" y="1612490"/>
            <a:ext cx="10515600" cy="4564473"/>
          </a:xfrm>
        </p:spPr>
        <p:txBody>
          <a:bodyPr>
            <a:normAutofit fontScale="85000" lnSpcReduction="20000"/>
          </a:bodyPr>
          <a:lstStyle/>
          <a:p>
            <a:pPr>
              <a:lnSpc>
                <a:spcPct val="120000"/>
              </a:lnSpc>
            </a:pPr>
            <a:r>
              <a:rPr lang="en-US" dirty="0"/>
              <a:t>The URL </a:t>
            </a:r>
            <a:r>
              <a:rPr lang="en-US" u="sng" dirty="0"/>
              <a:t>http://snomed.info/sct</a:t>
            </a:r>
            <a:r>
              <a:rPr lang="en-US" dirty="0"/>
              <a:t> should be understood to mean an unspecified edition/version. </a:t>
            </a:r>
          </a:p>
          <a:p>
            <a:pPr lvl="1"/>
            <a:r>
              <a:rPr lang="en-US" dirty="0"/>
              <a:t>If no version or edition is specified, the terminology service SHALL use the latest version available for its default edition (or the International Edition, if no other edition is the default).</a:t>
            </a:r>
          </a:p>
          <a:p>
            <a:pPr lvl="1"/>
            <a:r>
              <a:rPr lang="en-US" dirty="0"/>
              <a:t>The recommended string template to use for a version (substituting in the appropriate module for {</a:t>
            </a:r>
            <a:r>
              <a:rPr lang="en-US" dirty="0" err="1"/>
              <a:t>sctid</a:t>
            </a:r>
            <a:r>
              <a:rPr lang="en-US" dirty="0"/>
              <a:t>} and {effective time}) is http://snomed.info/sct/{sctid}/version/{timestamp}</a:t>
            </a:r>
          </a:p>
          <a:p>
            <a:r>
              <a:rPr lang="en-US" dirty="0"/>
              <a:t>More information is at: </a:t>
            </a:r>
            <a:r>
              <a:rPr lang="en-US" u="sng" dirty="0"/>
              <a:t>https://www.hl7.org/fhir/snomedct-usage.html</a:t>
            </a:r>
          </a:p>
          <a:p>
            <a:r>
              <a:rPr lang="en-US" dirty="0"/>
              <a:t>Please note: don’t bind (meaning use extensible, required, etc.) if your IG is in the international domain.  While countries like the US and Canada have a free license, many countries, in the EU and beyond do not.</a:t>
            </a:r>
          </a:p>
        </p:txBody>
      </p:sp>
    </p:spTree>
    <p:extLst>
      <p:ext uri="{BB962C8B-B14F-4D97-AF65-F5344CB8AC3E}">
        <p14:creationId xmlns:p14="http://schemas.microsoft.com/office/powerpoint/2010/main" val="14401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9CE52-A08B-4AB2-BE49-31CB9B8E7485}"/>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E5D67D6B-2102-4ECD-9C4D-9D62A68B0C5B}"/>
              </a:ext>
            </a:extLst>
          </p:cNvPr>
          <p:cNvSpPr>
            <a:spLocks noGrp="1"/>
          </p:cNvSpPr>
          <p:nvPr>
            <p:ph idx="1"/>
          </p:nvPr>
        </p:nvSpPr>
        <p:spPr/>
        <p:txBody>
          <a:bodyPr/>
          <a:lstStyle/>
          <a:p>
            <a:pPr marL="0" indent="0">
              <a:buNone/>
            </a:pPr>
            <a:r>
              <a:rPr lang="en-US" dirty="0"/>
              <a:t>Wednesday:</a:t>
            </a:r>
          </a:p>
          <a:p>
            <a:r>
              <a:rPr lang="en-US" dirty="0"/>
              <a:t>What is an IG?</a:t>
            </a:r>
          </a:p>
          <a:p>
            <a:r>
              <a:rPr lang="en-US" dirty="0"/>
              <a:t>Profiling</a:t>
            </a:r>
          </a:p>
          <a:p>
            <a:pPr lvl="1"/>
            <a:r>
              <a:rPr lang="en-US" dirty="0"/>
              <a:t>Discuss questions from videos</a:t>
            </a:r>
          </a:p>
          <a:p>
            <a:pPr lvl="1"/>
            <a:r>
              <a:rPr lang="en-US" dirty="0"/>
              <a:t>Hand-authoring using XML</a:t>
            </a:r>
          </a:p>
          <a:p>
            <a:pPr lvl="1"/>
            <a:r>
              <a:rPr lang="en-US" dirty="0"/>
              <a:t>Hands-on exercises</a:t>
            </a:r>
          </a:p>
          <a:p>
            <a:pPr lvl="1"/>
            <a:r>
              <a:rPr lang="en-US" dirty="0"/>
              <a:t>Managing, Debugging and QA</a:t>
            </a:r>
          </a:p>
          <a:p>
            <a:pPr lvl="1"/>
            <a:endParaRPr lang="en-US" dirty="0"/>
          </a:p>
          <a:p>
            <a:endParaRPr lang="en-US" dirty="0"/>
          </a:p>
          <a:p>
            <a:endParaRPr lang="en-US" dirty="0"/>
          </a:p>
        </p:txBody>
      </p:sp>
    </p:spTree>
    <p:extLst>
      <p:ext uri="{BB962C8B-B14F-4D97-AF65-F5344CB8AC3E}">
        <p14:creationId xmlns:p14="http://schemas.microsoft.com/office/powerpoint/2010/main" val="41247993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C8251-038F-496A-8C13-F76CAF264C91}"/>
              </a:ext>
            </a:extLst>
          </p:cNvPr>
          <p:cNvSpPr>
            <a:spLocks noGrp="1"/>
          </p:cNvSpPr>
          <p:nvPr>
            <p:ph type="title"/>
          </p:nvPr>
        </p:nvSpPr>
        <p:spPr/>
        <p:txBody>
          <a:bodyPr/>
          <a:lstStyle/>
          <a:p>
            <a:r>
              <a:rPr lang="en-US" dirty="0"/>
              <a:t>SNOMED URIs</a:t>
            </a:r>
          </a:p>
        </p:txBody>
      </p:sp>
      <p:sp>
        <p:nvSpPr>
          <p:cNvPr id="3" name="Content Placeholder 2">
            <a:extLst>
              <a:ext uri="{FF2B5EF4-FFF2-40B4-BE49-F238E27FC236}">
                <a16:creationId xmlns:a16="http://schemas.microsoft.com/office/drawing/2014/main" id="{D286266C-EB8B-40DF-8604-4D0CE5E12BBB}"/>
              </a:ext>
            </a:extLst>
          </p:cNvPr>
          <p:cNvSpPr>
            <a:spLocks noGrp="1"/>
          </p:cNvSpPr>
          <p:nvPr>
            <p:ph idx="1"/>
          </p:nvPr>
        </p:nvSpPr>
        <p:spPr/>
        <p:txBody>
          <a:bodyPr>
            <a:normAutofit fontScale="77500" lnSpcReduction="20000"/>
          </a:bodyPr>
          <a:lstStyle/>
          <a:p>
            <a:r>
              <a:rPr lang="en-US" dirty="0"/>
              <a:t>The URIs that identify (</a:t>
            </a:r>
            <a:r>
              <a:rPr lang="en-US" dirty="0" err="1"/>
              <a:t>unversioned</a:t>
            </a:r>
            <a:r>
              <a:rPr lang="en-US" dirty="0"/>
              <a:t>) Editions and Versions (i.e., versioned Editions) take the following respective forms:</a:t>
            </a:r>
          </a:p>
          <a:p>
            <a:r>
              <a:rPr lang="en-US" dirty="0"/>
              <a:t>http://snomed.info/sct/{sctid}</a:t>
            </a:r>
          </a:p>
          <a:p>
            <a:r>
              <a:rPr lang="en-US" dirty="0"/>
              <a:t>http://snomed.info/sct/{sctid}/version/{timestamp}</a:t>
            </a:r>
          </a:p>
          <a:p>
            <a:r>
              <a:rPr lang="en-US" dirty="0"/>
              <a:t>The SNOMED CT URI Guide contains additional discussion and guidance on this topic.</a:t>
            </a:r>
          </a:p>
          <a:p>
            <a:r>
              <a:rPr lang="en-US" dirty="0"/>
              <a:t>Search for the code(s) you need using the SNOMED browser (</a:t>
            </a:r>
            <a:r>
              <a:rPr lang="en-US" dirty="0">
                <a:hlinkClick r:id="rId2"/>
              </a:rPr>
              <a:t>https://browser.ihtsdotools.org/</a:t>
            </a:r>
            <a:r>
              <a:rPr lang="en-US" dirty="0"/>
              <a:t> )</a:t>
            </a:r>
          </a:p>
          <a:p>
            <a:endParaRPr lang="en-US" dirty="0"/>
          </a:p>
          <a:p>
            <a:r>
              <a:rPr lang="en-US" dirty="0"/>
              <a:t>Examples</a:t>
            </a:r>
          </a:p>
          <a:p>
            <a:pPr marL="457200" lvl="1" indent="0">
              <a:buNone/>
            </a:pPr>
            <a:r>
              <a:rPr lang="en-US" sz="1900" dirty="0"/>
              <a:t>SNOMED CT International Edition   http://snomed.info/sct/900000000000207008</a:t>
            </a:r>
          </a:p>
          <a:p>
            <a:pPr marL="457200" lvl="1" indent="0">
              <a:buNone/>
            </a:pPr>
            <a:r>
              <a:rPr lang="en-US" sz="1900" dirty="0"/>
              <a:t>SNOMED CT International Edition, 20130731  http://snomed.info/sct/900000000000207008/version/20130731</a:t>
            </a:r>
          </a:p>
          <a:p>
            <a:pPr marL="457200" lvl="1" indent="0">
              <a:buNone/>
            </a:pPr>
            <a:r>
              <a:rPr lang="en-US" sz="1900" dirty="0"/>
              <a:t>SNOMED CT-AU  http://snomed.info/sct/32506021000036107</a:t>
            </a:r>
          </a:p>
          <a:p>
            <a:pPr marL="457200" lvl="1" indent="0">
              <a:buNone/>
            </a:pPr>
            <a:r>
              <a:rPr lang="en-US" sz="1900" dirty="0"/>
              <a:t>SNOMED CT-SE http://snomed.info/sct/45991000052106</a:t>
            </a:r>
          </a:p>
        </p:txBody>
      </p:sp>
    </p:spTree>
    <p:extLst>
      <p:ext uri="{BB962C8B-B14F-4D97-AF65-F5344CB8AC3E}">
        <p14:creationId xmlns:p14="http://schemas.microsoft.com/office/powerpoint/2010/main" val="7521906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9BBAB-E7BF-4F7A-B55B-110FB3871725}"/>
              </a:ext>
            </a:extLst>
          </p:cNvPr>
          <p:cNvSpPr>
            <a:spLocks noGrp="1"/>
          </p:cNvSpPr>
          <p:nvPr>
            <p:ph type="title"/>
          </p:nvPr>
        </p:nvSpPr>
        <p:spPr/>
        <p:txBody>
          <a:bodyPr/>
          <a:lstStyle/>
          <a:p>
            <a:r>
              <a:rPr lang="en-US" dirty="0"/>
              <a:t>Using LOINC with FHIR</a:t>
            </a:r>
          </a:p>
        </p:txBody>
      </p:sp>
      <p:sp>
        <p:nvSpPr>
          <p:cNvPr id="3" name="Content Placeholder 2">
            <a:extLst>
              <a:ext uri="{FF2B5EF4-FFF2-40B4-BE49-F238E27FC236}">
                <a16:creationId xmlns:a16="http://schemas.microsoft.com/office/drawing/2014/main" id="{1D5C1AC5-8E39-4F45-96D6-B2A0964FBCAB}"/>
              </a:ext>
            </a:extLst>
          </p:cNvPr>
          <p:cNvSpPr>
            <a:spLocks noGrp="1"/>
          </p:cNvSpPr>
          <p:nvPr>
            <p:ph idx="1"/>
          </p:nvPr>
        </p:nvSpPr>
        <p:spPr/>
        <p:txBody>
          <a:bodyPr/>
          <a:lstStyle/>
          <a:p>
            <a:r>
              <a:rPr lang="en-US" dirty="0"/>
              <a:t>The terms of use for LOINC require that a notice be included with any use of LOINC codes in the copyright element of the value set.</a:t>
            </a:r>
          </a:p>
          <a:p>
            <a:r>
              <a:rPr lang="en-US" dirty="0"/>
              <a:t>The URI http://loinc.org identifies LOINC codes</a:t>
            </a:r>
          </a:p>
          <a:p>
            <a:r>
              <a:rPr lang="en-US" dirty="0"/>
              <a:t>LOINC also allocates Answer List and Answer String Ids for use in forms and Questionnaires.</a:t>
            </a:r>
          </a:p>
          <a:p>
            <a:r>
              <a:rPr lang="en-US" dirty="0"/>
              <a:t>More information is at </a:t>
            </a:r>
            <a:r>
              <a:rPr lang="en-US" dirty="0">
                <a:hlinkClick r:id="rId2"/>
              </a:rPr>
              <a:t>https://www.hl7.org/fhir/loinc.html</a:t>
            </a:r>
            <a:endParaRPr lang="en-US" dirty="0"/>
          </a:p>
          <a:p>
            <a:r>
              <a:rPr lang="en-US" dirty="0"/>
              <a:t>The LOINC browser is at </a:t>
            </a:r>
            <a:r>
              <a:rPr lang="en-US" dirty="0">
                <a:hlinkClick r:id="rId3"/>
              </a:rPr>
              <a:t>https://search.loinc.org/</a:t>
            </a:r>
            <a:r>
              <a:rPr lang="en-US" dirty="0"/>
              <a:t> to find a code you need</a:t>
            </a:r>
          </a:p>
        </p:txBody>
      </p:sp>
    </p:spTree>
    <p:extLst>
      <p:ext uri="{BB962C8B-B14F-4D97-AF65-F5344CB8AC3E}">
        <p14:creationId xmlns:p14="http://schemas.microsoft.com/office/powerpoint/2010/main" val="5013977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CB771-BC06-43C6-B18A-550984BCC2FE}"/>
              </a:ext>
            </a:extLst>
          </p:cNvPr>
          <p:cNvSpPr>
            <a:spLocks noGrp="1"/>
          </p:cNvSpPr>
          <p:nvPr>
            <p:ph type="title"/>
          </p:nvPr>
        </p:nvSpPr>
        <p:spPr/>
        <p:txBody>
          <a:bodyPr/>
          <a:lstStyle/>
          <a:p>
            <a:r>
              <a:rPr lang="en-CA" dirty="0"/>
              <a:t>LOINC Codes</a:t>
            </a:r>
            <a:endParaRPr lang="en-US" dirty="0"/>
          </a:p>
        </p:txBody>
      </p:sp>
      <p:sp>
        <p:nvSpPr>
          <p:cNvPr id="3" name="Content Placeholder 2">
            <a:extLst>
              <a:ext uri="{FF2B5EF4-FFF2-40B4-BE49-F238E27FC236}">
                <a16:creationId xmlns:a16="http://schemas.microsoft.com/office/drawing/2014/main" id="{3EAA9CCB-7FD3-4747-B312-29269A0BD941}"/>
              </a:ext>
            </a:extLst>
          </p:cNvPr>
          <p:cNvSpPr>
            <a:spLocks noGrp="1"/>
          </p:cNvSpPr>
          <p:nvPr>
            <p:ph idx="1"/>
          </p:nvPr>
        </p:nvSpPr>
        <p:spPr/>
        <p:txBody>
          <a:bodyPr/>
          <a:lstStyle/>
          <a:p>
            <a:r>
              <a:rPr lang="en-US" dirty="0"/>
              <a:t>LOINC Parts are a coded representation of a value for a dimension used to specify a LOINC Term which are assigned a non-semantic identifier with a "LP" prefix and a mod-10 check digit (e.g. LP31755-9). Following the LOINC license, these part codes may be used in the following ways:</a:t>
            </a:r>
          </a:p>
          <a:p>
            <a:pPr lvl="1"/>
            <a:r>
              <a:rPr lang="en-US" dirty="0"/>
              <a:t>In filter properties,</a:t>
            </a:r>
          </a:p>
          <a:p>
            <a:pPr lvl="1"/>
            <a:r>
              <a:rPr lang="en-US" dirty="0"/>
              <a:t>In Structure Definitions, where the structure describes the use of a set of LOINC codes</a:t>
            </a:r>
          </a:p>
          <a:p>
            <a:pPr lvl="1"/>
            <a:r>
              <a:rPr lang="en-US" dirty="0"/>
              <a:t>In a </a:t>
            </a:r>
            <a:r>
              <a:rPr lang="en-US" dirty="0" err="1"/>
              <a:t>ConceptMap</a:t>
            </a:r>
            <a:r>
              <a:rPr lang="en-US" dirty="0"/>
              <a:t> resource, where mappings between LOINC codes and other codes are being defined</a:t>
            </a:r>
          </a:p>
          <a:p>
            <a:endParaRPr lang="en-US" dirty="0"/>
          </a:p>
        </p:txBody>
      </p:sp>
    </p:spTree>
    <p:extLst>
      <p:ext uri="{BB962C8B-B14F-4D97-AF65-F5344CB8AC3E}">
        <p14:creationId xmlns:p14="http://schemas.microsoft.com/office/powerpoint/2010/main" val="33008357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FCCAD-49BB-47DE-82F3-B3ACF12919CE}"/>
              </a:ext>
            </a:extLst>
          </p:cNvPr>
          <p:cNvSpPr>
            <a:spLocks noGrp="1"/>
          </p:cNvSpPr>
          <p:nvPr>
            <p:ph type="title"/>
          </p:nvPr>
        </p:nvSpPr>
        <p:spPr/>
        <p:txBody>
          <a:bodyPr/>
          <a:lstStyle/>
          <a:p>
            <a:r>
              <a:rPr lang="en-US" dirty="0"/>
              <a:t>LOINC use in Questionnaires</a:t>
            </a:r>
          </a:p>
        </p:txBody>
      </p:sp>
      <p:sp>
        <p:nvSpPr>
          <p:cNvPr id="3" name="Content Placeholder 2">
            <a:extLst>
              <a:ext uri="{FF2B5EF4-FFF2-40B4-BE49-F238E27FC236}">
                <a16:creationId xmlns:a16="http://schemas.microsoft.com/office/drawing/2014/main" id="{30D54F16-0D4D-437A-BB03-242E022B60B6}"/>
              </a:ext>
            </a:extLst>
          </p:cNvPr>
          <p:cNvSpPr>
            <a:spLocks noGrp="1"/>
          </p:cNvSpPr>
          <p:nvPr>
            <p:ph idx="1"/>
          </p:nvPr>
        </p:nvSpPr>
        <p:spPr/>
        <p:txBody>
          <a:bodyPr/>
          <a:lstStyle/>
          <a:p>
            <a:r>
              <a:rPr lang="en-US" dirty="0"/>
              <a:t> LOINC allocates Answer List and Answer String Ids for use in various forms and questionnaires. LOINC Answer String IDs are also valid LOINC codes:</a:t>
            </a:r>
          </a:p>
          <a:p>
            <a:r>
              <a:rPr lang="en-US" dirty="0"/>
              <a:t>LOINC Answer List Ids are value set identifiers.</a:t>
            </a:r>
          </a:p>
          <a:p>
            <a:endParaRPr lang="en-US" dirty="0"/>
          </a:p>
        </p:txBody>
      </p:sp>
      <p:pic>
        <p:nvPicPr>
          <p:cNvPr id="4" name="Picture 3">
            <a:extLst>
              <a:ext uri="{FF2B5EF4-FFF2-40B4-BE49-F238E27FC236}">
                <a16:creationId xmlns:a16="http://schemas.microsoft.com/office/drawing/2014/main" id="{E08D1364-C880-4289-B1FC-667C8BF6B472}"/>
              </a:ext>
            </a:extLst>
          </p:cNvPr>
          <p:cNvPicPr>
            <a:picLocks noChangeAspect="1"/>
          </p:cNvPicPr>
          <p:nvPr/>
        </p:nvPicPr>
        <p:blipFill>
          <a:blip r:embed="rId2"/>
          <a:stretch>
            <a:fillRect/>
          </a:stretch>
        </p:blipFill>
        <p:spPr>
          <a:xfrm>
            <a:off x="1788396" y="4141068"/>
            <a:ext cx="4741298" cy="2228571"/>
          </a:xfrm>
          <a:prstGeom prst="rect">
            <a:avLst/>
          </a:prstGeom>
        </p:spPr>
      </p:pic>
    </p:spTree>
    <p:extLst>
      <p:ext uri="{BB962C8B-B14F-4D97-AF65-F5344CB8AC3E}">
        <p14:creationId xmlns:p14="http://schemas.microsoft.com/office/powerpoint/2010/main" val="500813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A9185-AC73-4B7C-BE84-170E8E17EC2B}"/>
              </a:ext>
            </a:extLst>
          </p:cNvPr>
          <p:cNvSpPr>
            <a:spLocks noGrp="1"/>
          </p:cNvSpPr>
          <p:nvPr>
            <p:ph type="title"/>
          </p:nvPr>
        </p:nvSpPr>
        <p:spPr/>
        <p:txBody>
          <a:bodyPr/>
          <a:lstStyle/>
          <a:p>
            <a:r>
              <a:rPr lang="en-US" dirty="0"/>
              <a:t>LOINC Properties</a:t>
            </a:r>
          </a:p>
        </p:txBody>
      </p:sp>
      <p:graphicFrame>
        <p:nvGraphicFramePr>
          <p:cNvPr id="8" name="Content Placeholder 7">
            <a:extLst>
              <a:ext uri="{FF2B5EF4-FFF2-40B4-BE49-F238E27FC236}">
                <a16:creationId xmlns:a16="http://schemas.microsoft.com/office/drawing/2014/main" id="{8C03BC03-4BE8-41EA-8DFB-AFCEFE6F08FA}"/>
              </a:ext>
            </a:extLst>
          </p:cNvPr>
          <p:cNvGraphicFramePr>
            <a:graphicFrameLocks noGrp="1"/>
          </p:cNvGraphicFramePr>
          <p:nvPr>
            <p:ph idx="1"/>
            <p:extLst>
              <p:ext uri="{D42A27DB-BD31-4B8C-83A1-F6EECF244321}">
                <p14:modId xmlns:p14="http://schemas.microsoft.com/office/powerpoint/2010/main" val="874527025"/>
              </p:ext>
            </p:extLst>
          </p:nvPr>
        </p:nvGraphicFramePr>
        <p:xfrm>
          <a:off x="845932" y="2575646"/>
          <a:ext cx="10353010" cy="3608840"/>
        </p:xfrm>
        <a:graphic>
          <a:graphicData uri="http://schemas.openxmlformats.org/drawingml/2006/table">
            <a:tbl>
              <a:tblPr firstRow="1" firstCol="1" bandRow="1">
                <a:tableStyleId>{5C22544A-7EE6-4342-B048-85BDC9FD1C3A}</a:tableStyleId>
              </a:tblPr>
              <a:tblGrid>
                <a:gridCol w="2485830">
                  <a:extLst>
                    <a:ext uri="{9D8B030D-6E8A-4147-A177-3AD203B41FA5}">
                      <a16:colId xmlns:a16="http://schemas.microsoft.com/office/drawing/2014/main" val="3721779610"/>
                    </a:ext>
                  </a:extLst>
                </a:gridCol>
                <a:gridCol w="601141">
                  <a:extLst>
                    <a:ext uri="{9D8B030D-6E8A-4147-A177-3AD203B41FA5}">
                      <a16:colId xmlns:a16="http://schemas.microsoft.com/office/drawing/2014/main" val="2899208569"/>
                    </a:ext>
                  </a:extLst>
                </a:gridCol>
                <a:gridCol w="7266039">
                  <a:extLst>
                    <a:ext uri="{9D8B030D-6E8A-4147-A177-3AD203B41FA5}">
                      <a16:colId xmlns:a16="http://schemas.microsoft.com/office/drawing/2014/main" val="2955413572"/>
                    </a:ext>
                  </a:extLst>
                </a:gridCol>
              </a:tblGrid>
              <a:tr h="255840">
                <a:tc>
                  <a:txBody>
                    <a:bodyPr/>
                    <a:lstStyle/>
                    <a:p>
                      <a:pPr marL="0" marR="0">
                        <a:lnSpc>
                          <a:spcPct val="107000"/>
                        </a:lnSpc>
                        <a:spcBef>
                          <a:spcPts val="0"/>
                        </a:spcBef>
                        <a:spcAft>
                          <a:spcPts val="0"/>
                        </a:spcAft>
                      </a:pPr>
                      <a:r>
                        <a:rPr lang="en-US" sz="1100">
                          <a:effectLst/>
                        </a:rPr>
                        <a:t>STATUS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string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Status of the term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35998700"/>
                  </a:ext>
                </a:extLst>
              </a:tr>
              <a:tr h="255840">
                <a:tc>
                  <a:txBody>
                    <a:bodyPr/>
                    <a:lstStyle/>
                    <a:p>
                      <a:pPr marL="0" marR="0">
                        <a:lnSpc>
                          <a:spcPct val="107000"/>
                        </a:lnSpc>
                        <a:spcBef>
                          <a:spcPts val="0"/>
                        </a:spcBef>
                        <a:spcAft>
                          <a:spcPts val="0"/>
                        </a:spcAft>
                      </a:pPr>
                      <a:r>
                        <a:rPr lang="en-US" sz="1100">
                          <a:effectLst/>
                        </a:rPr>
                        <a:t>COMPONENT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First major axis-component or analyte: Analyte Name, Analyte sub-class, Challenge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91143829"/>
                  </a:ext>
                </a:extLst>
              </a:tr>
              <a:tr h="255840">
                <a:tc>
                  <a:txBody>
                    <a:bodyPr/>
                    <a:lstStyle/>
                    <a:p>
                      <a:pPr marL="0" marR="0">
                        <a:lnSpc>
                          <a:spcPct val="107000"/>
                        </a:lnSpc>
                        <a:spcBef>
                          <a:spcPts val="0"/>
                        </a:spcBef>
                        <a:spcAft>
                          <a:spcPts val="0"/>
                        </a:spcAft>
                      </a:pPr>
                      <a:r>
                        <a:rPr lang="en-US" sz="1100">
                          <a:effectLst/>
                        </a:rPr>
                        <a:t>PROPERTY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code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Second major axis-property observed: Kind of Property (also called kind of quantity)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16575906"/>
                  </a:ext>
                </a:extLst>
              </a:tr>
              <a:tr h="255840">
                <a:tc>
                  <a:txBody>
                    <a:bodyPr/>
                    <a:lstStyle/>
                    <a:p>
                      <a:pPr marL="0" marR="0">
                        <a:lnSpc>
                          <a:spcPct val="107000"/>
                        </a:lnSpc>
                        <a:spcBef>
                          <a:spcPts val="0"/>
                        </a:spcBef>
                        <a:spcAft>
                          <a:spcPts val="0"/>
                        </a:spcAft>
                      </a:pPr>
                      <a:r>
                        <a:rPr lang="en-US" sz="1100">
                          <a:effectLst/>
                        </a:rPr>
                        <a:t>TIME_ASPCT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code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Third major axis-timing of the measurement: Time Aspect (Point or moment in time vs. time interval)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17108066"/>
                  </a:ext>
                </a:extLst>
              </a:tr>
              <a:tr h="255840">
                <a:tc>
                  <a:txBody>
                    <a:bodyPr/>
                    <a:lstStyle/>
                    <a:p>
                      <a:pPr marL="0" marR="0">
                        <a:lnSpc>
                          <a:spcPct val="107000"/>
                        </a:lnSpc>
                        <a:spcBef>
                          <a:spcPts val="0"/>
                        </a:spcBef>
                        <a:spcAft>
                          <a:spcPts val="0"/>
                        </a:spcAft>
                      </a:pPr>
                      <a:r>
                        <a:rPr lang="en-US" sz="1100">
                          <a:effectLst/>
                        </a:rPr>
                        <a:t>SYSTEM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code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Fourth major axis-type of specimen or system: System (Sample) Type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75905393"/>
                  </a:ext>
                </a:extLst>
              </a:tr>
              <a:tr h="255840">
                <a:tc>
                  <a:txBody>
                    <a:bodyPr/>
                    <a:lstStyle/>
                    <a:p>
                      <a:pPr marL="0" marR="0">
                        <a:lnSpc>
                          <a:spcPct val="107000"/>
                        </a:lnSpc>
                        <a:spcBef>
                          <a:spcPts val="0"/>
                        </a:spcBef>
                        <a:spcAft>
                          <a:spcPts val="0"/>
                        </a:spcAft>
                      </a:pPr>
                      <a:r>
                        <a:rPr lang="en-US" sz="1100">
                          <a:effectLst/>
                        </a:rPr>
                        <a:t>SCALE_TYP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Fifth major axis-scale of measurement: Type of Scale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15858369"/>
                  </a:ext>
                </a:extLst>
              </a:tr>
              <a:tr h="255840">
                <a:tc>
                  <a:txBody>
                    <a:bodyPr/>
                    <a:lstStyle/>
                    <a:p>
                      <a:pPr marL="0" marR="0">
                        <a:lnSpc>
                          <a:spcPct val="107000"/>
                        </a:lnSpc>
                        <a:spcBef>
                          <a:spcPts val="0"/>
                        </a:spcBef>
                        <a:spcAft>
                          <a:spcPts val="0"/>
                        </a:spcAft>
                      </a:pPr>
                      <a:r>
                        <a:rPr lang="en-US" sz="1100">
                          <a:effectLst/>
                        </a:rPr>
                        <a:t>METHOD_TYP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code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Sixth major axis-method of measurement: Type of Method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15198526"/>
                  </a:ext>
                </a:extLst>
              </a:tr>
              <a:tr h="255840">
                <a:tc>
                  <a:txBody>
                    <a:bodyPr/>
                    <a:lstStyle/>
                    <a:p>
                      <a:pPr marL="0" marR="0">
                        <a:lnSpc>
                          <a:spcPct val="107000"/>
                        </a:lnSpc>
                        <a:spcBef>
                          <a:spcPts val="0"/>
                        </a:spcBef>
                        <a:spcAft>
                          <a:spcPts val="0"/>
                        </a:spcAft>
                      </a:pPr>
                      <a:r>
                        <a:rPr lang="en-US" sz="1100">
                          <a:effectLst/>
                        </a:rPr>
                        <a:t>CLASS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string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An arbitrary classification of the terms for grouping related observations together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25420993"/>
                  </a:ext>
                </a:extLst>
              </a:tr>
              <a:tr h="525220">
                <a:tc>
                  <a:txBody>
                    <a:bodyPr/>
                    <a:lstStyle/>
                    <a:p>
                      <a:pPr marL="0" marR="0">
                        <a:lnSpc>
                          <a:spcPct val="107000"/>
                        </a:lnSpc>
                        <a:spcBef>
                          <a:spcPts val="0"/>
                        </a:spcBef>
                        <a:spcAft>
                          <a:spcPts val="0"/>
                        </a:spcAft>
                      </a:pPr>
                      <a:r>
                        <a:rPr lang="en-US" sz="1100">
                          <a:effectLst/>
                        </a:rPr>
                        <a:t>CONSUMER_NAME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string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An experimental (beta) consumer friendly name for this item. The intent is to provide a test name that health care consumers will recognize; it will be similar to the names that might appear on a lab report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7514661"/>
                  </a:ext>
                </a:extLst>
              </a:tr>
              <a:tr h="255840">
                <a:tc>
                  <a:txBody>
                    <a:bodyPr/>
                    <a:lstStyle/>
                    <a:p>
                      <a:pPr marL="0" marR="0">
                        <a:lnSpc>
                          <a:spcPct val="107000"/>
                        </a:lnSpc>
                        <a:spcBef>
                          <a:spcPts val="0"/>
                        </a:spcBef>
                        <a:spcAft>
                          <a:spcPts val="0"/>
                        </a:spcAft>
                      </a:pPr>
                      <a:r>
                        <a:rPr lang="en-US" sz="1100">
                          <a:effectLst/>
                        </a:rPr>
                        <a:t>CLASSTYPE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string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1=Laboratory class; 2=Clinical class; 3=Claims attachments; 4=Surveys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05473855"/>
                  </a:ext>
                </a:extLst>
              </a:tr>
              <a:tr h="525220">
                <a:tc>
                  <a:txBody>
                    <a:bodyPr/>
                    <a:lstStyle/>
                    <a:p>
                      <a:pPr marL="0" marR="0">
                        <a:lnSpc>
                          <a:spcPct val="107000"/>
                        </a:lnSpc>
                        <a:spcBef>
                          <a:spcPts val="0"/>
                        </a:spcBef>
                        <a:spcAft>
                          <a:spcPts val="0"/>
                        </a:spcAft>
                      </a:pPr>
                      <a:r>
                        <a:rPr lang="en-US" sz="1100">
                          <a:effectLst/>
                        </a:rPr>
                        <a:t>ORDER_OBS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string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Provides users with an idea of the intended use of the term by categorizing it as an order only, observation only, or both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2392795"/>
                  </a:ext>
                </a:extLst>
              </a:tr>
              <a:tr h="255840">
                <a:tc>
                  <a:txBody>
                    <a:bodyPr/>
                    <a:lstStyle/>
                    <a:p>
                      <a:pPr marL="0" marR="0">
                        <a:lnSpc>
                          <a:spcPct val="107000"/>
                        </a:lnSpc>
                        <a:spcBef>
                          <a:spcPts val="0"/>
                        </a:spcBef>
                        <a:spcAft>
                          <a:spcPts val="0"/>
                        </a:spcAft>
                      </a:pPr>
                      <a:r>
                        <a:rPr lang="en-US" sz="1100">
                          <a:effectLst/>
                        </a:rPr>
                        <a:t>DOCUMENT_SECTION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a:effectLst/>
                        </a:rPr>
                        <a:t>string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rPr>
                        <a:t>Classification of whether this LOINC code can be used a full document, a section of a document, or both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45619702"/>
                  </a:ext>
                </a:extLst>
              </a:tr>
            </a:tbl>
          </a:graphicData>
        </a:graphic>
      </p:graphicFrame>
      <p:sp>
        <p:nvSpPr>
          <p:cNvPr id="9" name="Rectangle 1">
            <a:extLst>
              <a:ext uri="{FF2B5EF4-FFF2-40B4-BE49-F238E27FC236}">
                <a16:creationId xmlns:a16="http://schemas.microsoft.com/office/drawing/2014/main" id="{93E537C3-485F-4657-90A7-B6EA2DE8592E}"/>
              </a:ext>
            </a:extLst>
          </p:cNvPr>
          <p:cNvSpPr>
            <a:spLocks noChangeArrowheads="1"/>
          </p:cNvSpPr>
          <p:nvPr/>
        </p:nvSpPr>
        <p:spPr bwMode="auto">
          <a:xfrm>
            <a:off x="1505051" y="1702135"/>
            <a:ext cx="814687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 addition to the standard properties, the following LOINC table fields are defined as code system properties when using LOINC in FHIR:</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405856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60A64-BFD5-472A-96CC-5850714DA153}"/>
              </a:ext>
            </a:extLst>
          </p:cNvPr>
          <p:cNvSpPr>
            <a:spLocks noGrp="1"/>
          </p:cNvSpPr>
          <p:nvPr>
            <p:ph type="title"/>
          </p:nvPr>
        </p:nvSpPr>
        <p:spPr/>
        <p:txBody>
          <a:bodyPr/>
          <a:lstStyle/>
          <a:p>
            <a:r>
              <a:rPr lang="en-US" dirty="0"/>
              <a:t>LOINC Filters</a:t>
            </a:r>
          </a:p>
        </p:txBody>
      </p:sp>
      <p:sp>
        <p:nvSpPr>
          <p:cNvPr id="3" name="Content Placeholder 2">
            <a:extLst>
              <a:ext uri="{FF2B5EF4-FFF2-40B4-BE49-F238E27FC236}">
                <a16:creationId xmlns:a16="http://schemas.microsoft.com/office/drawing/2014/main" id="{F356CDC9-A647-40C3-A4A4-B5851479CB3F}"/>
              </a:ext>
            </a:extLst>
          </p:cNvPr>
          <p:cNvSpPr>
            <a:spLocks noGrp="1"/>
          </p:cNvSpPr>
          <p:nvPr>
            <p:ph idx="1"/>
          </p:nvPr>
        </p:nvSpPr>
        <p:spPr/>
        <p:txBody>
          <a:bodyPr/>
          <a:lstStyle/>
          <a:p>
            <a:r>
              <a:rPr lang="en-US" dirty="0"/>
              <a:t>LOINC Property filter using the LIONC properties (uses = or regex operations)</a:t>
            </a:r>
          </a:p>
          <a:p>
            <a:r>
              <a:rPr lang="en-US" dirty="0"/>
              <a:t>Third Party Copyright allowing for use of the inclusion or exclusion of LOINC codes that include third party copyright notices (uses the = operation)</a:t>
            </a:r>
          </a:p>
          <a:p>
            <a:r>
              <a:rPr lang="en-US" dirty="0"/>
              <a:t>Multi-Axial Hierarchy using codes based on parent/child relationships (uses the = or in operations)</a:t>
            </a:r>
          </a:p>
        </p:txBody>
      </p:sp>
    </p:spTree>
    <p:extLst>
      <p:ext uri="{BB962C8B-B14F-4D97-AF65-F5344CB8AC3E}">
        <p14:creationId xmlns:p14="http://schemas.microsoft.com/office/powerpoint/2010/main" val="29805921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9E329-4DD1-413A-8987-8E6C5292A75A}"/>
              </a:ext>
            </a:extLst>
          </p:cNvPr>
          <p:cNvSpPr>
            <a:spLocks noGrp="1"/>
          </p:cNvSpPr>
          <p:nvPr>
            <p:ph type="title"/>
          </p:nvPr>
        </p:nvSpPr>
        <p:spPr/>
        <p:txBody>
          <a:bodyPr/>
          <a:lstStyle/>
          <a:p>
            <a:r>
              <a:rPr lang="en-US" dirty="0"/>
              <a:t>Respecting IP</a:t>
            </a:r>
          </a:p>
        </p:txBody>
      </p:sp>
      <p:sp>
        <p:nvSpPr>
          <p:cNvPr id="3" name="Content Placeholder 2">
            <a:extLst>
              <a:ext uri="{FF2B5EF4-FFF2-40B4-BE49-F238E27FC236}">
                <a16:creationId xmlns:a16="http://schemas.microsoft.com/office/drawing/2014/main" id="{87C00ED8-CADE-41CC-AB9F-69F1D55DF7B6}"/>
              </a:ext>
            </a:extLst>
          </p:cNvPr>
          <p:cNvSpPr>
            <a:spLocks noGrp="1"/>
          </p:cNvSpPr>
          <p:nvPr>
            <p:ph idx="1"/>
          </p:nvPr>
        </p:nvSpPr>
        <p:spPr/>
        <p:txBody>
          <a:bodyPr/>
          <a:lstStyle/>
          <a:p>
            <a:r>
              <a:rPr lang="en-US" dirty="0"/>
              <a:t>Use of External Code Systems must follow the guidelines for copyright and other restrictions</a:t>
            </a:r>
          </a:p>
          <a:p>
            <a:r>
              <a:rPr lang="en-US" dirty="0"/>
              <a:t>It is NEVER okay to use values from a code system without permission and/or attribution.  </a:t>
            </a:r>
          </a:p>
          <a:p>
            <a:pPr lvl="1"/>
            <a:r>
              <a:rPr lang="en-US" dirty="0"/>
              <a:t>Most external code system you need are already in FHIR</a:t>
            </a:r>
          </a:p>
          <a:p>
            <a:r>
              <a:rPr lang="en-US" dirty="0"/>
              <a:t>If you need a Code system and there is not a code system definition setup via FHIR or terminology.hl7.org and you can’t use it via OID (</a:t>
            </a:r>
            <a:r>
              <a:rPr lang="en-US" dirty="0" err="1"/>
              <a:t>urn:oid</a:t>
            </a:r>
            <a:r>
              <a:rPr lang="en-US" dirty="0"/>
              <a:t>=OID) then it’s time to contact the HL7 Terminology Authority</a:t>
            </a:r>
          </a:p>
        </p:txBody>
      </p:sp>
    </p:spTree>
    <p:extLst>
      <p:ext uri="{BB962C8B-B14F-4D97-AF65-F5344CB8AC3E}">
        <p14:creationId xmlns:p14="http://schemas.microsoft.com/office/powerpoint/2010/main" val="21428353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EC372-9157-4CE8-89C4-A83D74F16445}"/>
              </a:ext>
            </a:extLst>
          </p:cNvPr>
          <p:cNvSpPr>
            <a:spLocks noGrp="1"/>
          </p:cNvSpPr>
          <p:nvPr>
            <p:ph type="title"/>
          </p:nvPr>
        </p:nvSpPr>
        <p:spPr/>
        <p:txBody>
          <a:bodyPr/>
          <a:lstStyle/>
          <a:p>
            <a:r>
              <a:rPr lang="en-US" dirty="0"/>
              <a:t>HL7 Terminology Authority</a:t>
            </a:r>
          </a:p>
        </p:txBody>
      </p:sp>
      <p:sp>
        <p:nvSpPr>
          <p:cNvPr id="3" name="Content Placeholder 2">
            <a:extLst>
              <a:ext uri="{FF2B5EF4-FFF2-40B4-BE49-F238E27FC236}">
                <a16:creationId xmlns:a16="http://schemas.microsoft.com/office/drawing/2014/main" id="{612926E0-D88C-4078-8332-B62594197C75}"/>
              </a:ext>
            </a:extLst>
          </p:cNvPr>
          <p:cNvSpPr>
            <a:spLocks noGrp="1"/>
          </p:cNvSpPr>
          <p:nvPr>
            <p:ph idx="1"/>
          </p:nvPr>
        </p:nvSpPr>
        <p:spPr/>
        <p:txBody>
          <a:bodyPr/>
          <a:lstStyle/>
          <a:p>
            <a:r>
              <a:rPr lang="en-US" dirty="0"/>
              <a:t>“Terminology Authority - is responsible for the creation, implementation, and management of HL7 processes involving external terminology management.  These processes shall be influenced by input from the Vocabulary Work Group and existing HL7 terminology practices.  </a:t>
            </a:r>
          </a:p>
          <a:p>
            <a:r>
              <a:rPr lang="en-US" dirty="0"/>
              <a:t>The activities of the HTA are intended to complement maintenance of terminology that is used by HL7 protocol specifications.  HTA works through the TSC to implement processes or polices that impact Working Groups”</a:t>
            </a:r>
          </a:p>
        </p:txBody>
      </p:sp>
    </p:spTree>
    <p:extLst>
      <p:ext uri="{BB962C8B-B14F-4D97-AF65-F5344CB8AC3E}">
        <p14:creationId xmlns:p14="http://schemas.microsoft.com/office/powerpoint/2010/main" val="3955389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16D9D-6FF1-405A-A4EC-0C105BA148BA}"/>
              </a:ext>
            </a:extLst>
          </p:cNvPr>
          <p:cNvSpPr>
            <a:spLocks noGrp="1"/>
          </p:cNvSpPr>
          <p:nvPr>
            <p:ph type="title"/>
          </p:nvPr>
        </p:nvSpPr>
        <p:spPr/>
        <p:txBody>
          <a:bodyPr/>
          <a:lstStyle/>
          <a:p>
            <a:r>
              <a:rPr lang="en-US" dirty="0"/>
              <a:t>HL7 Terminology Authority </a:t>
            </a:r>
            <a:br>
              <a:rPr lang="en-US" dirty="0"/>
            </a:br>
            <a:r>
              <a:rPr lang="en-US" dirty="0"/>
              <a:t>New Code Systems</a:t>
            </a:r>
          </a:p>
        </p:txBody>
      </p:sp>
      <p:sp>
        <p:nvSpPr>
          <p:cNvPr id="3" name="Content Placeholder 2">
            <a:extLst>
              <a:ext uri="{FF2B5EF4-FFF2-40B4-BE49-F238E27FC236}">
                <a16:creationId xmlns:a16="http://schemas.microsoft.com/office/drawing/2014/main" id="{EA96D486-1857-4152-8E34-133DEC362B4F}"/>
              </a:ext>
            </a:extLst>
          </p:cNvPr>
          <p:cNvSpPr>
            <a:spLocks noGrp="1"/>
          </p:cNvSpPr>
          <p:nvPr>
            <p:ph idx="1"/>
          </p:nvPr>
        </p:nvSpPr>
        <p:spPr/>
        <p:txBody>
          <a:bodyPr>
            <a:normAutofit fontScale="92500" lnSpcReduction="10000"/>
          </a:bodyPr>
          <a:lstStyle/>
          <a:p>
            <a:r>
              <a:rPr lang="en-US" dirty="0"/>
              <a:t>First, open a </a:t>
            </a:r>
            <a:r>
              <a:rPr lang="en-US" dirty="0" err="1"/>
              <a:t>GForge</a:t>
            </a:r>
            <a:r>
              <a:rPr lang="en-US" dirty="0"/>
              <a:t> ticket requesting that Code System be added.  Assign the Reviewing Work Group to be Vocabulary</a:t>
            </a:r>
          </a:p>
          <a:p>
            <a:r>
              <a:rPr lang="en-US" dirty="0"/>
              <a:t>Submit the HL7 Terminology Authority – Content Request form to the HTA, who will provide guidance. </a:t>
            </a:r>
          </a:p>
          <a:p>
            <a:r>
              <a:rPr lang="en-US" dirty="0"/>
              <a:t>HTA will review content and get back to you if there are any concern - this could be a cyclic process.</a:t>
            </a:r>
          </a:p>
          <a:p>
            <a:r>
              <a:rPr lang="en-US" dirty="0"/>
              <a:t>The approved form with HTA approval can then be submitted with your harmonization proposal.</a:t>
            </a:r>
          </a:p>
          <a:p>
            <a:r>
              <a:rPr lang="en-US" dirty="0"/>
              <a:t>Work with the work group vocabulary facilitator if you have questions.</a:t>
            </a:r>
          </a:p>
        </p:txBody>
      </p:sp>
    </p:spTree>
    <p:extLst>
      <p:ext uri="{BB962C8B-B14F-4D97-AF65-F5344CB8AC3E}">
        <p14:creationId xmlns:p14="http://schemas.microsoft.com/office/powerpoint/2010/main" val="14643685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E4386-37AD-425F-9740-00703F4BBDD4}"/>
              </a:ext>
            </a:extLst>
          </p:cNvPr>
          <p:cNvSpPr>
            <a:spLocks noGrp="1"/>
          </p:cNvSpPr>
          <p:nvPr>
            <p:ph type="title"/>
          </p:nvPr>
        </p:nvSpPr>
        <p:spPr/>
        <p:txBody>
          <a:bodyPr/>
          <a:lstStyle/>
          <a:p>
            <a:r>
              <a:rPr lang="en-US" dirty="0"/>
              <a:t>What’s a </a:t>
            </a:r>
            <a:r>
              <a:rPr lang="en-US" dirty="0" err="1"/>
              <a:t>CodeSystem</a:t>
            </a:r>
            <a:endParaRPr lang="en-US" dirty="0"/>
          </a:p>
        </p:txBody>
      </p:sp>
      <p:sp>
        <p:nvSpPr>
          <p:cNvPr id="3" name="Content Placeholder 2">
            <a:extLst>
              <a:ext uri="{FF2B5EF4-FFF2-40B4-BE49-F238E27FC236}">
                <a16:creationId xmlns:a16="http://schemas.microsoft.com/office/drawing/2014/main" id="{D8A52C93-E305-4277-862B-FA1EB730268F}"/>
              </a:ext>
            </a:extLst>
          </p:cNvPr>
          <p:cNvSpPr>
            <a:spLocks noGrp="1"/>
          </p:cNvSpPr>
          <p:nvPr>
            <p:ph idx="1"/>
          </p:nvPr>
        </p:nvSpPr>
        <p:spPr/>
        <p:txBody>
          <a:bodyPr/>
          <a:lstStyle/>
          <a:p>
            <a:r>
              <a:rPr lang="en-US" dirty="0"/>
              <a:t>“The </a:t>
            </a:r>
            <a:r>
              <a:rPr lang="en-US" dirty="0" err="1"/>
              <a:t>CodeSystem</a:t>
            </a:r>
            <a:r>
              <a:rPr lang="en-US" dirty="0"/>
              <a:t> resource is used to declare the existence of a code system, and its key properties:”</a:t>
            </a:r>
          </a:p>
          <a:p>
            <a:pPr lvl="1"/>
            <a:r>
              <a:rPr lang="en-US" dirty="0"/>
              <a:t>Identifying URL and version (if needed)</a:t>
            </a:r>
          </a:p>
          <a:p>
            <a:pPr lvl="1"/>
            <a:r>
              <a:rPr lang="en-US" dirty="0"/>
              <a:t>Description, Copyright, publication date, and other metadata (as appropriate)</a:t>
            </a:r>
          </a:p>
          <a:p>
            <a:pPr lvl="1"/>
            <a:r>
              <a:rPr lang="en-US" dirty="0"/>
              <a:t>Some key properties of the code system itself :</a:t>
            </a:r>
          </a:p>
          <a:p>
            <a:pPr lvl="2"/>
            <a:r>
              <a:rPr lang="en-US" dirty="0"/>
              <a:t>concept permanence, compositional grammar, if the codes that it defines are case sensitive</a:t>
            </a:r>
          </a:p>
          <a:p>
            <a:pPr lvl="1"/>
            <a:r>
              <a:rPr lang="en-US" dirty="0"/>
              <a:t>What filters can be used in a </a:t>
            </a:r>
            <a:r>
              <a:rPr lang="en-US" dirty="0" err="1"/>
              <a:t>ValueSet</a:t>
            </a:r>
            <a:r>
              <a:rPr lang="en-US" dirty="0"/>
              <a:t> that references it</a:t>
            </a:r>
          </a:p>
          <a:p>
            <a:pPr lvl="1"/>
            <a:r>
              <a:rPr lang="en-US" dirty="0"/>
              <a:t>What concept properties are defined by the code system</a:t>
            </a:r>
          </a:p>
          <a:p>
            <a:pPr lvl="1"/>
            <a:endParaRPr lang="en-US" dirty="0"/>
          </a:p>
        </p:txBody>
      </p:sp>
    </p:spTree>
    <p:extLst>
      <p:ext uri="{BB962C8B-B14F-4D97-AF65-F5344CB8AC3E}">
        <p14:creationId xmlns:p14="http://schemas.microsoft.com/office/powerpoint/2010/main" val="39533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9CE52-A08B-4AB2-BE49-31CB9B8E7485}"/>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E5D67D6B-2102-4ECD-9C4D-9D62A68B0C5B}"/>
              </a:ext>
            </a:extLst>
          </p:cNvPr>
          <p:cNvSpPr>
            <a:spLocks noGrp="1"/>
          </p:cNvSpPr>
          <p:nvPr>
            <p:ph idx="1"/>
          </p:nvPr>
        </p:nvSpPr>
        <p:spPr/>
        <p:txBody>
          <a:bodyPr/>
          <a:lstStyle/>
          <a:p>
            <a:pPr marL="0" indent="0">
              <a:buNone/>
            </a:pPr>
            <a:r>
              <a:rPr lang="en-US" dirty="0"/>
              <a:t>Thursday:</a:t>
            </a:r>
          </a:p>
          <a:p>
            <a:r>
              <a:rPr lang="en-US" dirty="0"/>
              <a:t>Working the HL7 process</a:t>
            </a:r>
          </a:p>
          <a:p>
            <a:r>
              <a:rPr lang="en-US" dirty="0"/>
              <a:t>Community Building</a:t>
            </a:r>
          </a:p>
          <a:p>
            <a:r>
              <a:rPr lang="en-US" dirty="0"/>
              <a:t>Source Control</a:t>
            </a:r>
          </a:p>
          <a:p>
            <a:r>
              <a:rPr lang="en-US" dirty="0"/>
              <a:t>Vocabulary Overview</a:t>
            </a:r>
          </a:p>
          <a:p>
            <a:r>
              <a:rPr lang="en-US" dirty="0"/>
              <a:t>FHIR IG Structure and Organization</a:t>
            </a:r>
          </a:p>
          <a:p>
            <a:r>
              <a:rPr lang="en-US" dirty="0"/>
              <a:t>Quality</a:t>
            </a:r>
          </a:p>
          <a:p>
            <a:r>
              <a:rPr lang="en-US" dirty="0"/>
              <a:t>Open discussion</a:t>
            </a:r>
          </a:p>
          <a:p>
            <a:endParaRPr lang="en-US" dirty="0"/>
          </a:p>
        </p:txBody>
      </p:sp>
    </p:spTree>
    <p:extLst>
      <p:ext uri="{BB962C8B-B14F-4D97-AF65-F5344CB8AC3E}">
        <p14:creationId xmlns:p14="http://schemas.microsoft.com/office/powerpoint/2010/main" val="35742999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E4386-37AD-425F-9740-00703F4BBDD4}"/>
              </a:ext>
            </a:extLst>
          </p:cNvPr>
          <p:cNvSpPr>
            <a:spLocks noGrp="1"/>
          </p:cNvSpPr>
          <p:nvPr>
            <p:ph type="title"/>
          </p:nvPr>
        </p:nvSpPr>
        <p:spPr/>
        <p:txBody>
          <a:bodyPr/>
          <a:lstStyle/>
          <a:p>
            <a:r>
              <a:rPr lang="en-US" dirty="0"/>
              <a:t>What’s a </a:t>
            </a:r>
            <a:r>
              <a:rPr lang="en-US" dirty="0" err="1"/>
              <a:t>CodeSystem</a:t>
            </a:r>
            <a:endParaRPr lang="en-US" dirty="0"/>
          </a:p>
        </p:txBody>
      </p:sp>
      <p:sp>
        <p:nvSpPr>
          <p:cNvPr id="3" name="Content Placeholder 2">
            <a:extLst>
              <a:ext uri="{FF2B5EF4-FFF2-40B4-BE49-F238E27FC236}">
                <a16:creationId xmlns:a16="http://schemas.microsoft.com/office/drawing/2014/main" id="{D8A52C93-E305-4277-862B-FA1EB730268F}"/>
              </a:ext>
            </a:extLst>
          </p:cNvPr>
          <p:cNvSpPr>
            <a:spLocks noGrp="1"/>
          </p:cNvSpPr>
          <p:nvPr>
            <p:ph idx="1"/>
          </p:nvPr>
        </p:nvSpPr>
        <p:spPr/>
        <p:txBody>
          <a:bodyPr/>
          <a:lstStyle/>
          <a:p>
            <a:endParaRPr lang="en-US" dirty="0"/>
          </a:p>
          <a:p>
            <a:r>
              <a:rPr lang="en-US" dirty="0"/>
              <a:t>In addition, the </a:t>
            </a:r>
            <a:r>
              <a:rPr lang="en-US" dirty="0" err="1"/>
              <a:t>CodeSystem</a:t>
            </a:r>
            <a:r>
              <a:rPr lang="en-US" dirty="0"/>
              <a:t> resource may list some or all of the concepts in the code system, along with their properties and designations.</a:t>
            </a:r>
          </a:p>
          <a:p>
            <a:r>
              <a:rPr lang="en-US" dirty="0"/>
              <a:t>Code System resources may also be used to define supplements, which extend an existing code system with additional designations and properties. </a:t>
            </a:r>
          </a:p>
        </p:txBody>
      </p:sp>
    </p:spTree>
    <p:extLst>
      <p:ext uri="{BB962C8B-B14F-4D97-AF65-F5344CB8AC3E}">
        <p14:creationId xmlns:p14="http://schemas.microsoft.com/office/powerpoint/2010/main" val="22959222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Code system definition example</a:t>
            </a:r>
          </a:p>
        </p:txBody>
      </p:sp>
      <p:sp>
        <p:nvSpPr>
          <p:cNvPr id="5" name="Content Placeholder 4">
            <a:extLst>
              <a:ext uri="{FF2B5EF4-FFF2-40B4-BE49-F238E27FC236}">
                <a16:creationId xmlns:a16="http://schemas.microsoft.com/office/drawing/2014/main" id="{DFA58035-BAE6-4B16-89E2-668C092E45DC}"/>
              </a:ext>
            </a:extLst>
          </p:cNvPr>
          <p:cNvSpPr>
            <a:spLocks noGrp="1"/>
          </p:cNvSpPr>
          <p:nvPr>
            <p:ph idx="1"/>
          </p:nvPr>
        </p:nvSpPr>
        <p:spPr/>
        <p:txBody>
          <a:bodyPr/>
          <a:lstStyle/>
          <a:p>
            <a:endParaRPr lang="en-US" dirty="0"/>
          </a:p>
        </p:txBody>
      </p:sp>
      <p:sp>
        <p:nvSpPr>
          <p:cNvPr id="4" name="Slide Number Placeholder 3"/>
          <p:cNvSpPr>
            <a:spLocks noGrp="1"/>
          </p:cNvSpPr>
          <p:nvPr>
            <p:ph type="sldNum" sz="quarter" idx="4"/>
          </p:nvPr>
        </p:nvSpPr>
        <p:spPr/>
        <p:txBody>
          <a:bodyPr/>
          <a:lstStyle/>
          <a:p>
            <a:fld id="{5CC3E5C4-3E2B-40F1-9F2B-C46CEB0C88DF}" type="slidenum">
              <a:rPr lang="en-CA" smtClean="0"/>
              <a:pPr/>
              <a:t>51</a:t>
            </a:fld>
            <a:endParaRPr lang="en-CA"/>
          </a:p>
        </p:txBody>
      </p:sp>
      <p:pic>
        <p:nvPicPr>
          <p:cNvPr id="3" name="Picture 2">
            <a:extLst>
              <a:ext uri="{FF2B5EF4-FFF2-40B4-BE49-F238E27FC236}">
                <a16:creationId xmlns:a16="http://schemas.microsoft.com/office/drawing/2014/main" id="{2F9BD3E4-5C80-4AF6-BB6D-565514DE12DA}"/>
              </a:ext>
            </a:extLst>
          </p:cNvPr>
          <p:cNvPicPr>
            <a:picLocks noChangeAspect="1"/>
          </p:cNvPicPr>
          <p:nvPr/>
        </p:nvPicPr>
        <p:blipFill rotWithShape="1">
          <a:blip r:embed="rId2"/>
          <a:srcRect l="3379" r="9857"/>
          <a:stretch/>
        </p:blipFill>
        <p:spPr>
          <a:xfrm>
            <a:off x="643478" y="2424402"/>
            <a:ext cx="10663620" cy="3433331"/>
          </a:xfrm>
          <a:prstGeom prst="rect">
            <a:avLst/>
          </a:prstGeom>
        </p:spPr>
      </p:pic>
    </p:spTree>
    <p:extLst>
      <p:ext uri="{BB962C8B-B14F-4D97-AF65-F5344CB8AC3E}">
        <p14:creationId xmlns:p14="http://schemas.microsoft.com/office/powerpoint/2010/main" val="10070097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BDFAC-0F61-459D-A78E-23D775AFEF38}"/>
              </a:ext>
            </a:extLst>
          </p:cNvPr>
          <p:cNvSpPr>
            <a:spLocks noGrp="1"/>
          </p:cNvSpPr>
          <p:nvPr>
            <p:ph type="title"/>
          </p:nvPr>
        </p:nvSpPr>
        <p:spPr/>
        <p:txBody>
          <a:bodyPr/>
          <a:lstStyle/>
          <a:p>
            <a:r>
              <a:rPr lang="en-US" dirty="0"/>
              <a:t>Selecting </a:t>
            </a:r>
            <a:r>
              <a:rPr lang="en-US" dirty="0" err="1"/>
              <a:t>ValueSet</a:t>
            </a:r>
            <a:r>
              <a:rPr lang="en-US" dirty="0"/>
              <a:t> Concepts</a:t>
            </a:r>
          </a:p>
        </p:txBody>
      </p:sp>
      <p:sp>
        <p:nvSpPr>
          <p:cNvPr id="4" name="Content Placeholder 2">
            <a:extLst>
              <a:ext uri="{FF2B5EF4-FFF2-40B4-BE49-F238E27FC236}">
                <a16:creationId xmlns:a16="http://schemas.microsoft.com/office/drawing/2014/main" id="{D4137BBB-B4B3-4030-BB50-1ABA139F6F02}"/>
              </a:ext>
            </a:extLst>
          </p:cNvPr>
          <p:cNvSpPr>
            <a:spLocks noGrp="1"/>
          </p:cNvSpPr>
          <p:nvPr>
            <p:ph idx="1"/>
          </p:nvPr>
        </p:nvSpPr>
        <p:spPr>
          <a:xfrm>
            <a:off x="508000" y="1828800"/>
            <a:ext cx="11176000" cy="4624388"/>
          </a:xfrm>
        </p:spPr>
        <p:txBody>
          <a:bodyPr/>
          <a:lstStyle/>
          <a:p>
            <a:r>
              <a:rPr lang="en-AU" sz="2800" dirty="0"/>
              <a:t>Name the code system (with optional version if needed)</a:t>
            </a:r>
          </a:p>
          <a:p>
            <a:r>
              <a:rPr lang="en-AU" sz="2800" dirty="0"/>
              <a:t>If including the code system, all codes are included by default</a:t>
            </a:r>
          </a:p>
          <a:p>
            <a:r>
              <a:rPr lang="en-AU" sz="2800" dirty="0"/>
              <a:t>List specific codes from the system</a:t>
            </a:r>
          </a:p>
          <a:p>
            <a:pPr lvl="1"/>
            <a:r>
              <a:rPr lang="en-AU" sz="2400" dirty="0"/>
              <a:t>With alternate descriptions, if needed</a:t>
            </a:r>
          </a:p>
          <a:p>
            <a:r>
              <a:rPr lang="en-AU" sz="2800" dirty="0"/>
              <a:t>Select codes by property (‘filter’) </a:t>
            </a:r>
          </a:p>
          <a:p>
            <a:pPr lvl="1"/>
            <a:r>
              <a:rPr lang="en-AU" sz="2400" dirty="0"/>
              <a:t>Property Name – defined by the code system</a:t>
            </a:r>
          </a:p>
          <a:p>
            <a:pPr lvl="1"/>
            <a:r>
              <a:rPr lang="en-AU" sz="2400" dirty="0"/>
              <a:t>Operation – ‘=’, ‘is-a’, ‘in’, ‘regex’, etc.</a:t>
            </a:r>
          </a:p>
          <a:p>
            <a:pPr lvl="1"/>
            <a:r>
              <a:rPr lang="en-AU" sz="2400" dirty="0"/>
              <a:t>Value – the value of the property</a:t>
            </a:r>
          </a:p>
          <a:p>
            <a:pPr lvl="1"/>
            <a:r>
              <a:rPr lang="en-AU" sz="2400" dirty="0"/>
              <a:t>e.g., LOINC: COMPONENT = “Sodium”</a:t>
            </a:r>
          </a:p>
        </p:txBody>
      </p:sp>
    </p:spTree>
    <p:extLst>
      <p:ext uri="{BB962C8B-B14F-4D97-AF65-F5344CB8AC3E}">
        <p14:creationId xmlns:p14="http://schemas.microsoft.com/office/powerpoint/2010/main" val="26285456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24CCA-AEC7-4FA5-8BDE-A8C444A146C8}"/>
              </a:ext>
            </a:extLst>
          </p:cNvPr>
          <p:cNvSpPr>
            <a:spLocks noGrp="1"/>
          </p:cNvSpPr>
          <p:nvPr>
            <p:ph type="title"/>
          </p:nvPr>
        </p:nvSpPr>
        <p:spPr/>
        <p:txBody>
          <a:bodyPr/>
          <a:lstStyle/>
          <a:p>
            <a:r>
              <a:rPr lang="en-US" dirty="0" err="1"/>
              <a:t>ValueSet</a:t>
            </a:r>
            <a:r>
              <a:rPr lang="en-US" dirty="0"/>
              <a:t> Concept Examples</a:t>
            </a:r>
          </a:p>
        </p:txBody>
      </p:sp>
      <p:sp>
        <p:nvSpPr>
          <p:cNvPr id="3" name="Content Placeholder 2">
            <a:extLst>
              <a:ext uri="{FF2B5EF4-FFF2-40B4-BE49-F238E27FC236}">
                <a16:creationId xmlns:a16="http://schemas.microsoft.com/office/drawing/2014/main" id="{30B1ECD0-AB9D-43E8-A8F1-E73876D1837F}"/>
              </a:ext>
            </a:extLst>
          </p:cNvPr>
          <p:cNvSpPr>
            <a:spLocks noGrp="1"/>
          </p:cNvSpPr>
          <p:nvPr>
            <p:ph idx="1"/>
          </p:nvPr>
        </p:nvSpPr>
        <p:spPr>
          <a:xfrm>
            <a:off x="508000" y="1669797"/>
            <a:ext cx="11176000" cy="4624536"/>
          </a:xfrm>
        </p:spPr>
        <p:txBody>
          <a:bodyPr/>
          <a:lstStyle/>
          <a:p>
            <a:r>
              <a:rPr lang="en-US" sz="2800" dirty="0"/>
              <a:t>Brings in all codes from the </a:t>
            </a:r>
            <a:r>
              <a:rPr lang="en-US" sz="2800" dirty="0" err="1"/>
              <a:t>CodeSystem</a:t>
            </a:r>
            <a:endParaRPr lang="en-US" sz="2800" dirty="0"/>
          </a:p>
          <a:p>
            <a:pPr marL="0" indent="0">
              <a:buNone/>
            </a:pPr>
            <a:r>
              <a:rPr lang="en-US" sz="1600" dirty="0"/>
              <a:t>&lt;include&gt;</a:t>
            </a:r>
          </a:p>
          <a:p>
            <a:pPr marL="0" indent="0">
              <a:buNone/>
            </a:pPr>
            <a:r>
              <a:rPr lang="en-US" sz="1600" dirty="0"/>
              <a:t>     &lt;system value="http://hl7.org/</a:t>
            </a:r>
            <a:r>
              <a:rPr lang="en-US" sz="1600" dirty="0" err="1"/>
              <a:t>fhir</a:t>
            </a:r>
            <a:r>
              <a:rPr lang="en-US" sz="1600" dirty="0"/>
              <a:t>/us/core/</a:t>
            </a:r>
            <a:r>
              <a:rPr lang="en-US" sz="1600" dirty="0" err="1"/>
              <a:t>CodeSystem</a:t>
            </a:r>
            <a:r>
              <a:rPr lang="en-US" sz="1600" dirty="0"/>
              <a:t>/condition-category"/&gt;</a:t>
            </a:r>
          </a:p>
          <a:p>
            <a:pPr marL="0" indent="0">
              <a:buNone/>
            </a:pPr>
            <a:r>
              <a:rPr lang="en-US" sz="1600" dirty="0"/>
              <a:t>&lt;/include&gt;</a:t>
            </a:r>
          </a:p>
          <a:p>
            <a:pPr marL="0" indent="0">
              <a:buNone/>
            </a:pPr>
            <a:endParaRPr lang="en-US" sz="1600" dirty="0"/>
          </a:p>
          <a:p>
            <a:r>
              <a:rPr lang="en-US" sz="2800" dirty="0"/>
              <a:t>Includes only the specific code from the system you want</a:t>
            </a:r>
          </a:p>
          <a:p>
            <a:pPr marL="0" indent="0">
              <a:buNone/>
            </a:pPr>
            <a:r>
              <a:rPr lang="en-US" sz="1600" dirty="0"/>
              <a:t>&lt;include&gt;</a:t>
            </a:r>
          </a:p>
          <a:p>
            <a:pPr marL="0" indent="0">
              <a:buNone/>
            </a:pPr>
            <a:r>
              <a:rPr lang="en-US" sz="1600" dirty="0"/>
              <a:t>      &lt;system value="http://hl7.org/</a:t>
            </a:r>
            <a:r>
              <a:rPr lang="en-US" sz="1600" dirty="0" err="1"/>
              <a:t>fhir</a:t>
            </a:r>
            <a:r>
              <a:rPr lang="en-US" sz="1600" dirty="0"/>
              <a:t>/us/eLTSS/</a:t>
            </a:r>
            <a:r>
              <a:rPr lang="en-US" sz="1600" dirty="0" err="1"/>
              <a:t>CodeSystem</a:t>
            </a:r>
            <a:r>
              <a:rPr lang="en-US" sz="1600" dirty="0"/>
              <a:t>/</a:t>
            </a:r>
            <a:r>
              <a:rPr lang="en-US" sz="1600" dirty="0" err="1"/>
              <a:t>eltss</a:t>
            </a:r>
            <a:r>
              <a:rPr lang="en-US" sz="1600" dirty="0"/>
              <a:t>-condition-category-code"/&gt;</a:t>
            </a:r>
          </a:p>
          <a:p>
            <a:pPr marL="0" indent="0">
              <a:buNone/>
            </a:pPr>
            <a:r>
              <a:rPr lang="en-US" sz="1600" dirty="0"/>
              <a:t>      &lt;concept&gt;</a:t>
            </a:r>
          </a:p>
          <a:p>
            <a:pPr marL="0" indent="0">
              <a:buNone/>
            </a:pPr>
            <a:r>
              <a:rPr lang="en-US" sz="1600" dirty="0"/>
              <a:t>        &lt;code value="assessed-need"/&gt;</a:t>
            </a:r>
          </a:p>
          <a:p>
            <a:pPr marL="0" indent="0">
              <a:buNone/>
            </a:pPr>
            <a:r>
              <a:rPr lang="en-US" sz="1600" dirty="0"/>
              <a:t>        &lt;display value="Assessed Need"/&gt;</a:t>
            </a:r>
          </a:p>
          <a:p>
            <a:pPr marL="0" indent="0">
              <a:buNone/>
            </a:pPr>
            <a:r>
              <a:rPr lang="en-US" sz="1600" dirty="0"/>
              <a:t>      &lt;/concept&gt;</a:t>
            </a:r>
          </a:p>
          <a:p>
            <a:pPr marL="0" indent="0">
              <a:buNone/>
            </a:pPr>
            <a:r>
              <a:rPr lang="en-US" sz="1600" dirty="0"/>
              <a:t>&lt;/include&gt;</a:t>
            </a:r>
          </a:p>
        </p:txBody>
      </p:sp>
    </p:spTree>
    <p:extLst>
      <p:ext uri="{BB962C8B-B14F-4D97-AF65-F5344CB8AC3E}">
        <p14:creationId xmlns:p14="http://schemas.microsoft.com/office/powerpoint/2010/main" val="4016733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24CCA-AEC7-4FA5-8BDE-A8C444A146C8}"/>
              </a:ext>
            </a:extLst>
          </p:cNvPr>
          <p:cNvSpPr>
            <a:spLocks noGrp="1"/>
          </p:cNvSpPr>
          <p:nvPr>
            <p:ph type="title"/>
          </p:nvPr>
        </p:nvSpPr>
        <p:spPr/>
        <p:txBody>
          <a:bodyPr/>
          <a:lstStyle/>
          <a:p>
            <a:r>
              <a:rPr lang="en-US" dirty="0" err="1"/>
              <a:t>ValueSet</a:t>
            </a:r>
            <a:r>
              <a:rPr lang="en-US" dirty="0"/>
              <a:t> Concept Examples</a:t>
            </a:r>
          </a:p>
        </p:txBody>
      </p:sp>
      <p:sp>
        <p:nvSpPr>
          <p:cNvPr id="7" name="Content Placeholder 6">
            <a:extLst>
              <a:ext uri="{FF2B5EF4-FFF2-40B4-BE49-F238E27FC236}">
                <a16:creationId xmlns:a16="http://schemas.microsoft.com/office/drawing/2014/main" id="{E373121A-1937-4264-B389-1ED32038D955}"/>
              </a:ext>
            </a:extLst>
          </p:cNvPr>
          <p:cNvSpPr>
            <a:spLocks noGrp="1"/>
          </p:cNvSpPr>
          <p:nvPr>
            <p:ph idx="1"/>
          </p:nvPr>
        </p:nvSpPr>
        <p:spPr/>
        <p:txBody>
          <a:bodyPr/>
          <a:lstStyle/>
          <a:p>
            <a:r>
              <a:rPr lang="en-US" dirty="0"/>
              <a:t>Uses a property filter to bring in all codes matching the value you specify</a:t>
            </a:r>
          </a:p>
        </p:txBody>
      </p:sp>
      <p:pic>
        <p:nvPicPr>
          <p:cNvPr id="5" name="Picture 4">
            <a:extLst>
              <a:ext uri="{FF2B5EF4-FFF2-40B4-BE49-F238E27FC236}">
                <a16:creationId xmlns:a16="http://schemas.microsoft.com/office/drawing/2014/main" id="{D1D0BF96-72E2-406D-818A-FEB44A64755D}"/>
              </a:ext>
            </a:extLst>
          </p:cNvPr>
          <p:cNvPicPr>
            <a:picLocks noChangeAspect="1"/>
          </p:cNvPicPr>
          <p:nvPr/>
        </p:nvPicPr>
        <p:blipFill>
          <a:blip r:embed="rId2"/>
          <a:stretch>
            <a:fillRect/>
          </a:stretch>
        </p:blipFill>
        <p:spPr>
          <a:xfrm>
            <a:off x="1767601" y="2948200"/>
            <a:ext cx="8082784" cy="3577143"/>
          </a:xfrm>
          <a:prstGeom prst="rect">
            <a:avLst/>
          </a:prstGeom>
        </p:spPr>
      </p:pic>
    </p:spTree>
    <p:extLst>
      <p:ext uri="{BB962C8B-B14F-4D97-AF65-F5344CB8AC3E}">
        <p14:creationId xmlns:p14="http://schemas.microsoft.com/office/powerpoint/2010/main" val="40212548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6C006-6A34-45CC-BC8E-E929F6140ECA}"/>
              </a:ext>
            </a:extLst>
          </p:cNvPr>
          <p:cNvSpPr>
            <a:spLocks noGrp="1"/>
          </p:cNvSpPr>
          <p:nvPr>
            <p:ph type="title"/>
          </p:nvPr>
        </p:nvSpPr>
        <p:spPr/>
        <p:txBody>
          <a:bodyPr/>
          <a:lstStyle/>
          <a:p>
            <a:r>
              <a:rPr lang="en-US" dirty="0"/>
              <a:t>Creating your own </a:t>
            </a:r>
            <a:r>
              <a:rPr lang="en-US" dirty="0" err="1"/>
              <a:t>ValueSet</a:t>
            </a:r>
            <a:endParaRPr lang="en-US" dirty="0"/>
          </a:p>
        </p:txBody>
      </p:sp>
      <p:sp>
        <p:nvSpPr>
          <p:cNvPr id="3" name="Content Placeholder 2">
            <a:extLst>
              <a:ext uri="{FF2B5EF4-FFF2-40B4-BE49-F238E27FC236}">
                <a16:creationId xmlns:a16="http://schemas.microsoft.com/office/drawing/2014/main" id="{66F83F3B-98BB-47A6-93A3-0424F1BCE7A2}"/>
              </a:ext>
            </a:extLst>
          </p:cNvPr>
          <p:cNvSpPr>
            <a:spLocks noGrp="1"/>
          </p:cNvSpPr>
          <p:nvPr>
            <p:ph idx="1"/>
          </p:nvPr>
        </p:nvSpPr>
        <p:spPr/>
        <p:txBody>
          <a:bodyPr/>
          <a:lstStyle/>
          <a:p>
            <a:r>
              <a:rPr lang="en-US" dirty="0"/>
              <a:t>As an Exercise, create a </a:t>
            </a:r>
            <a:r>
              <a:rPr lang="en-US" dirty="0" err="1"/>
              <a:t>ValueSet</a:t>
            </a:r>
            <a:r>
              <a:rPr lang="en-US" dirty="0"/>
              <a:t> for the Days of the Week</a:t>
            </a:r>
          </a:p>
          <a:p>
            <a:endParaRPr lang="en-US" dirty="0"/>
          </a:p>
          <a:p>
            <a:r>
              <a:rPr lang="en-US" dirty="0"/>
              <a:t>Constrain it to only have Monday through Friday, not including Wednesday as your use case is a physician that doesn’t work weekends and golfs on Wednesday.</a:t>
            </a:r>
          </a:p>
        </p:txBody>
      </p:sp>
    </p:spTree>
    <p:extLst>
      <p:ext uri="{BB962C8B-B14F-4D97-AF65-F5344CB8AC3E}">
        <p14:creationId xmlns:p14="http://schemas.microsoft.com/office/powerpoint/2010/main" val="35902161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40336-DA79-4AAD-A81D-1EEFEBEF4822}"/>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288AD5C6-8F38-4336-A848-08FF186BE4F5}"/>
              </a:ext>
            </a:extLst>
          </p:cNvPr>
          <p:cNvSpPr>
            <a:spLocks noGrp="1"/>
          </p:cNvSpPr>
          <p:nvPr>
            <p:ph idx="1"/>
          </p:nvPr>
        </p:nvSpPr>
        <p:spPr/>
        <p:txBody>
          <a:bodyPr/>
          <a:lstStyle/>
          <a:p>
            <a:r>
              <a:rPr lang="en-US" dirty="0"/>
              <a:t>Don’t create a </a:t>
            </a:r>
            <a:r>
              <a:rPr lang="en-US" dirty="0" err="1"/>
              <a:t>CodeSystem</a:t>
            </a:r>
            <a:r>
              <a:rPr lang="en-US" dirty="0"/>
              <a:t>, </a:t>
            </a:r>
            <a:br>
              <a:rPr lang="en-US" dirty="0"/>
            </a:br>
            <a:r>
              <a:rPr lang="en-US" dirty="0"/>
              <a:t>FHIR already has one…</a:t>
            </a:r>
          </a:p>
          <a:p>
            <a:endParaRPr lang="en-US" dirty="0"/>
          </a:p>
          <a:p>
            <a:r>
              <a:rPr lang="en-US" dirty="0"/>
              <a:t>http://hl7.org/fhir/days-of-week</a:t>
            </a:r>
          </a:p>
          <a:p>
            <a:endParaRPr lang="en-US" sz="1200" dirty="0"/>
          </a:p>
        </p:txBody>
      </p:sp>
      <p:pic>
        <p:nvPicPr>
          <p:cNvPr id="5" name="Picture 4">
            <a:extLst>
              <a:ext uri="{FF2B5EF4-FFF2-40B4-BE49-F238E27FC236}">
                <a16:creationId xmlns:a16="http://schemas.microsoft.com/office/drawing/2014/main" id="{C9BCE9E6-A501-4CEC-BC13-F49CD62C753C}"/>
              </a:ext>
            </a:extLst>
          </p:cNvPr>
          <p:cNvPicPr>
            <a:picLocks noChangeAspect="1"/>
          </p:cNvPicPr>
          <p:nvPr/>
        </p:nvPicPr>
        <p:blipFill>
          <a:blip r:embed="rId2"/>
          <a:stretch>
            <a:fillRect/>
          </a:stretch>
        </p:blipFill>
        <p:spPr>
          <a:xfrm>
            <a:off x="6341806" y="1647774"/>
            <a:ext cx="4609488" cy="4805562"/>
          </a:xfrm>
          <a:prstGeom prst="rect">
            <a:avLst/>
          </a:prstGeom>
        </p:spPr>
      </p:pic>
    </p:spTree>
    <p:extLst>
      <p:ext uri="{BB962C8B-B14F-4D97-AF65-F5344CB8AC3E}">
        <p14:creationId xmlns:p14="http://schemas.microsoft.com/office/powerpoint/2010/main" val="3642740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733D3-9895-4E5A-9886-94166E0C7A97}"/>
              </a:ext>
            </a:extLst>
          </p:cNvPr>
          <p:cNvSpPr>
            <a:spLocks noGrp="1"/>
          </p:cNvSpPr>
          <p:nvPr>
            <p:ph type="title"/>
          </p:nvPr>
        </p:nvSpPr>
        <p:spPr/>
        <p:txBody>
          <a:bodyPr/>
          <a:lstStyle/>
          <a:p>
            <a:r>
              <a:rPr lang="en-US" dirty="0"/>
              <a:t>What is a FHIR Implementation Guide?</a:t>
            </a:r>
          </a:p>
        </p:txBody>
      </p:sp>
      <p:sp>
        <p:nvSpPr>
          <p:cNvPr id="3" name="Content Placeholder 2">
            <a:extLst>
              <a:ext uri="{FF2B5EF4-FFF2-40B4-BE49-F238E27FC236}">
                <a16:creationId xmlns:a16="http://schemas.microsoft.com/office/drawing/2014/main" id="{FFB6392C-C093-4AF4-BB88-6546D520CC80}"/>
              </a:ext>
            </a:extLst>
          </p:cNvPr>
          <p:cNvSpPr>
            <a:spLocks noGrp="1"/>
          </p:cNvSpPr>
          <p:nvPr>
            <p:ph idx="1"/>
          </p:nvPr>
        </p:nvSpPr>
        <p:spPr/>
        <p:txBody>
          <a:bodyPr>
            <a:normAutofit fontScale="92500" lnSpcReduction="10000"/>
          </a:bodyPr>
          <a:lstStyle/>
          <a:p>
            <a:r>
              <a:rPr lang="en-US" dirty="0"/>
              <a:t>“An implementation guide (IG) is a set of rules about how FHIR resources are used (or should be used) to solve a particular problem, with associated documentation to support and clarify the usage.” </a:t>
            </a:r>
          </a:p>
          <a:p>
            <a:pPr lvl="1"/>
            <a:r>
              <a:rPr lang="en-US" dirty="0"/>
              <a:t>A set of constraints on FHIR resources, value sets and supporting information to solve a use case.  It may also include customized operations.</a:t>
            </a:r>
          </a:p>
          <a:p>
            <a:r>
              <a:rPr lang="en-US" dirty="0"/>
              <a:t>Why do we need them?</a:t>
            </a:r>
          </a:p>
          <a:p>
            <a:pPr lvl="1"/>
            <a:r>
              <a:rPr lang="en-US" dirty="0"/>
              <a:t>“The [FHIR] specification focuses on defining capabilities and creating an ecosystem. National standards, vendor consortiums, clinical societies, etc. publish "implementation guides" that define how the capabilities defined by the FHIR specification are used in particular data exchanges, or to solve particular problems.”</a:t>
            </a:r>
          </a:p>
          <a:p>
            <a:endParaRPr lang="en-US" dirty="0"/>
          </a:p>
        </p:txBody>
      </p:sp>
    </p:spTree>
    <p:extLst>
      <p:ext uri="{BB962C8B-B14F-4D97-AF65-F5344CB8AC3E}">
        <p14:creationId xmlns:p14="http://schemas.microsoft.com/office/powerpoint/2010/main" val="1188604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1DF8A-00A2-4B4F-A5AA-2674F76275E8}"/>
              </a:ext>
            </a:extLst>
          </p:cNvPr>
          <p:cNvSpPr>
            <a:spLocks noGrp="1"/>
          </p:cNvSpPr>
          <p:nvPr>
            <p:ph type="title"/>
          </p:nvPr>
        </p:nvSpPr>
        <p:spPr/>
        <p:txBody>
          <a:bodyPr/>
          <a:lstStyle/>
          <a:p>
            <a:r>
              <a:rPr lang="en-US" dirty="0"/>
              <a:t>What is a FHIR Implementation Guide</a:t>
            </a:r>
          </a:p>
        </p:txBody>
      </p:sp>
      <p:sp>
        <p:nvSpPr>
          <p:cNvPr id="3" name="Content Placeholder 2">
            <a:extLst>
              <a:ext uri="{FF2B5EF4-FFF2-40B4-BE49-F238E27FC236}">
                <a16:creationId xmlns:a16="http://schemas.microsoft.com/office/drawing/2014/main" id="{990DDF43-815B-4FC7-8D04-793C085A8B36}"/>
              </a:ext>
            </a:extLst>
          </p:cNvPr>
          <p:cNvSpPr>
            <a:spLocks noGrp="1"/>
          </p:cNvSpPr>
          <p:nvPr>
            <p:ph idx="1"/>
          </p:nvPr>
        </p:nvSpPr>
        <p:spPr/>
        <p:txBody>
          <a:bodyPr>
            <a:normAutofit fontScale="92500" lnSpcReduction="10000"/>
          </a:bodyPr>
          <a:lstStyle/>
          <a:p>
            <a:r>
              <a:rPr lang="en-US" dirty="0"/>
              <a:t>Implementation Guides contain two different types of resource references:</a:t>
            </a:r>
          </a:p>
          <a:p>
            <a:pPr lvl="1"/>
            <a:r>
              <a:rPr lang="en-US" dirty="0"/>
              <a:t>Contents: A set of logical statements which implementations must conform to. These are almost always conformance resources such as Resource Profiles and Value Sets/Code Systems</a:t>
            </a:r>
          </a:p>
          <a:p>
            <a:pPr lvl="1"/>
            <a:r>
              <a:rPr lang="en-US" dirty="0"/>
              <a:t>Examples: Examples that illustrate the intent of the profiles defined in the implementation guide. These can be any kind of resource</a:t>
            </a:r>
          </a:p>
          <a:p>
            <a:r>
              <a:rPr lang="en-US" dirty="0"/>
              <a:t>An application's Capability Statement may identify one or more implementation guides that an application conforms to. </a:t>
            </a:r>
          </a:p>
          <a:p>
            <a:r>
              <a:rPr lang="en-US" dirty="0"/>
              <a:t>They will also have prose, graphics and logical models to help the Implementer and user of the IG</a:t>
            </a:r>
          </a:p>
        </p:txBody>
      </p:sp>
    </p:spTree>
    <p:extLst>
      <p:ext uri="{BB962C8B-B14F-4D97-AF65-F5344CB8AC3E}">
        <p14:creationId xmlns:p14="http://schemas.microsoft.com/office/powerpoint/2010/main" val="1608042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ABE50-324D-4964-A00E-8F67B2B9D5FE}"/>
              </a:ext>
            </a:extLst>
          </p:cNvPr>
          <p:cNvSpPr>
            <a:spLocks noGrp="1"/>
          </p:cNvSpPr>
          <p:nvPr>
            <p:ph type="title"/>
          </p:nvPr>
        </p:nvSpPr>
        <p:spPr/>
        <p:txBody>
          <a:bodyPr/>
          <a:lstStyle/>
          <a:p>
            <a:r>
              <a:rPr lang="en-US" dirty="0"/>
              <a:t>Using Forge </a:t>
            </a:r>
          </a:p>
        </p:txBody>
      </p:sp>
      <p:sp>
        <p:nvSpPr>
          <p:cNvPr id="3" name="Content Placeholder 2">
            <a:extLst>
              <a:ext uri="{FF2B5EF4-FFF2-40B4-BE49-F238E27FC236}">
                <a16:creationId xmlns:a16="http://schemas.microsoft.com/office/drawing/2014/main" id="{5A8D53E7-5412-4142-BB2D-1DBAEAF8D34E}"/>
              </a:ext>
            </a:extLst>
          </p:cNvPr>
          <p:cNvSpPr>
            <a:spLocks noGrp="1"/>
          </p:cNvSpPr>
          <p:nvPr>
            <p:ph idx="1"/>
          </p:nvPr>
        </p:nvSpPr>
        <p:spPr>
          <a:xfrm>
            <a:off x="431371" y="1641987"/>
            <a:ext cx="11176000" cy="4624536"/>
          </a:xfrm>
        </p:spPr>
        <p:txBody>
          <a:bodyPr/>
          <a:lstStyle/>
          <a:p>
            <a:r>
              <a:rPr lang="en-US" dirty="0"/>
              <a:t>Pros:</a:t>
            </a:r>
          </a:p>
          <a:p>
            <a:pPr lvl="1"/>
            <a:r>
              <a:rPr lang="en-US" dirty="0"/>
              <a:t>Updated directly on launch</a:t>
            </a:r>
          </a:p>
          <a:p>
            <a:pPr lvl="1"/>
            <a:r>
              <a:rPr lang="en-US" dirty="0"/>
              <a:t>Fully compliant with DSTU2 - R4 (separate downloads)</a:t>
            </a:r>
          </a:p>
          <a:p>
            <a:pPr lvl="1"/>
            <a:r>
              <a:rPr lang="en-US" dirty="0"/>
              <a:t>Imports into </a:t>
            </a:r>
            <a:r>
              <a:rPr lang="en-US" dirty="0" err="1"/>
              <a:t>Simplifier.Net</a:t>
            </a:r>
            <a:r>
              <a:rPr lang="en-US" dirty="0"/>
              <a:t> and directly to a FHIR server</a:t>
            </a:r>
          </a:p>
          <a:p>
            <a:pPr lvl="1"/>
            <a:r>
              <a:rPr lang="en-US" dirty="0"/>
              <a:t>Edit direct on your local system (not a web application)</a:t>
            </a:r>
          </a:p>
          <a:p>
            <a:pPr lvl="1"/>
            <a:endParaRPr lang="en-US" dirty="0"/>
          </a:p>
          <a:p>
            <a:r>
              <a:rPr lang="en-US" dirty="0"/>
              <a:t>Cons:</a:t>
            </a:r>
          </a:p>
          <a:p>
            <a:pPr lvl="1"/>
            <a:r>
              <a:rPr lang="en-US" dirty="0"/>
              <a:t>Creates Sparse Differentials</a:t>
            </a:r>
          </a:p>
          <a:p>
            <a:pPr lvl="1"/>
            <a:r>
              <a:rPr lang="en-US" dirty="0"/>
              <a:t>Must have local copy of dependent profiles in subdirectory</a:t>
            </a:r>
          </a:p>
          <a:p>
            <a:pPr lvl="1"/>
            <a:r>
              <a:rPr lang="en-US" dirty="0"/>
              <a:t>Currently doesn’t allow underscores in name (which is legal)</a:t>
            </a:r>
          </a:p>
          <a:p>
            <a:pPr lvl="1"/>
            <a:endParaRPr lang="en-US" dirty="0"/>
          </a:p>
        </p:txBody>
      </p:sp>
    </p:spTree>
    <p:extLst>
      <p:ext uri="{BB962C8B-B14F-4D97-AF65-F5344CB8AC3E}">
        <p14:creationId xmlns:p14="http://schemas.microsoft.com/office/powerpoint/2010/main" val="474970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888CF-A00F-4929-95D1-27FB5F1B7B5A}"/>
              </a:ext>
            </a:extLst>
          </p:cNvPr>
          <p:cNvSpPr>
            <a:spLocks noGrp="1"/>
          </p:cNvSpPr>
          <p:nvPr>
            <p:ph type="title"/>
          </p:nvPr>
        </p:nvSpPr>
        <p:spPr/>
        <p:txBody>
          <a:bodyPr/>
          <a:lstStyle/>
          <a:p>
            <a:r>
              <a:rPr lang="en-US" dirty="0"/>
              <a:t>Using Forge</a:t>
            </a:r>
          </a:p>
        </p:txBody>
      </p:sp>
      <p:sp>
        <p:nvSpPr>
          <p:cNvPr id="3" name="Content Placeholder 2">
            <a:extLst>
              <a:ext uri="{FF2B5EF4-FFF2-40B4-BE49-F238E27FC236}">
                <a16:creationId xmlns:a16="http://schemas.microsoft.com/office/drawing/2014/main" id="{9F057857-89A0-4850-A253-6AC517563CD0}"/>
              </a:ext>
            </a:extLst>
          </p:cNvPr>
          <p:cNvSpPr>
            <a:spLocks noGrp="1"/>
          </p:cNvSpPr>
          <p:nvPr>
            <p:ph idx="1"/>
          </p:nvPr>
        </p:nvSpPr>
        <p:spPr>
          <a:xfrm>
            <a:off x="508000" y="1641987"/>
            <a:ext cx="11176000" cy="4624536"/>
          </a:xfrm>
        </p:spPr>
        <p:txBody>
          <a:bodyPr/>
          <a:lstStyle/>
          <a:p>
            <a:r>
              <a:rPr lang="en-US" dirty="0"/>
              <a:t>Select your base resource or profile</a:t>
            </a:r>
          </a:p>
        </p:txBody>
      </p:sp>
      <p:pic>
        <p:nvPicPr>
          <p:cNvPr id="4" name="Picture 3">
            <a:extLst>
              <a:ext uri="{FF2B5EF4-FFF2-40B4-BE49-F238E27FC236}">
                <a16:creationId xmlns:a16="http://schemas.microsoft.com/office/drawing/2014/main" id="{EB4AC810-46FE-491C-8886-C68B6DE05E36}"/>
              </a:ext>
            </a:extLst>
          </p:cNvPr>
          <p:cNvPicPr>
            <a:picLocks noChangeAspect="1"/>
          </p:cNvPicPr>
          <p:nvPr/>
        </p:nvPicPr>
        <p:blipFill>
          <a:blip r:embed="rId2"/>
          <a:stretch>
            <a:fillRect/>
          </a:stretch>
        </p:blipFill>
        <p:spPr>
          <a:xfrm>
            <a:off x="2690617" y="2131695"/>
            <a:ext cx="6384558" cy="4275140"/>
          </a:xfrm>
          <a:prstGeom prst="rect">
            <a:avLst/>
          </a:prstGeom>
        </p:spPr>
      </p:pic>
    </p:spTree>
    <p:extLst>
      <p:ext uri="{BB962C8B-B14F-4D97-AF65-F5344CB8AC3E}">
        <p14:creationId xmlns:p14="http://schemas.microsoft.com/office/powerpoint/2010/main" val="2505984462"/>
      </p:ext>
    </p:extLst>
  </p:cSld>
  <p:clrMapOvr>
    <a:masterClrMapping/>
  </p:clrMapOvr>
</p:sld>
</file>

<file path=ppt/theme/theme1.xml><?xml version="1.0" encoding="utf-8"?>
<a:theme xmlns:a="http://schemas.openxmlformats.org/drawingml/2006/main" name="Refined">
  <a:themeElements>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fontScheme name="Refined">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efined 1">
        <a:dk1>
          <a:srgbClr val="666633"/>
        </a:dk1>
        <a:lt1>
          <a:srgbClr val="FFFFFF"/>
        </a:lt1>
        <a:dk2>
          <a:srgbClr val="000000"/>
        </a:dk2>
        <a:lt2>
          <a:srgbClr val="FFFFFF"/>
        </a:lt2>
        <a:accent1>
          <a:srgbClr val="666699"/>
        </a:accent1>
        <a:accent2>
          <a:srgbClr val="990000"/>
        </a:accent2>
        <a:accent3>
          <a:srgbClr val="AAAAAA"/>
        </a:accent3>
        <a:accent4>
          <a:srgbClr val="DADADA"/>
        </a:accent4>
        <a:accent5>
          <a:srgbClr val="B8B8CA"/>
        </a:accent5>
        <a:accent6>
          <a:srgbClr val="8A0000"/>
        </a:accent6>
        <a:hlink>
          <a:srgbClr val="999900"/>
        </a:hlink>
        <a:folHlink>
          <a:srgbClr val="FFFFFF"/>
        </a:folHlink>
      </a:clrScheme>
      <a:clrMap bg1="dk2" tx1="lt1" bg2="dk1" tx2="lt2" accent1="accent1" accent2="accent2" accent3="accent3" accent4="accent4" accent5="accent5" accent6="accent6" hlink="hlink" folHlink="folHlink"/>
    </a:extraClrScheme>
    <a:extraClrScheme>
      <a:clrScheme name="Refined 2">
        <a:dk1>
          <a:srgbClr val="4D4D4D"/>
        </a:dk1>
        <a:lt1>
          <a:srgbClr val="FFFFFF"/>
        </a:lt1>
        <a:dk2>
          <a:srgbClr val="4A1102"/>
        </a:dk2>
        <a:lt2>
          <a:srgbClr val="FFFFFF"/>
        </a:lt2>
        <a:accent1>
          <a:srgbClr val="CC3300"/>
        </a:accent1>
        <a:accent2>
          <a:srgbClr val="666699"/>
        </a:accent2>
        <a:accent3>
          <a:srgbClr val="B1AAAA"/>
        </a:accent3>
        <a:accent4>
          <a:srgbClr val="DADADA"/>
        </a:accent4>
        <a:accent5>
          <a:srgbClr val="E2ADAA"/>
        </a:accent5>
        <a:accent6>
          <a:srgbClr val="5C5C8A"/>
        </a:accent6>
        <a:hlink>
          <a:srgbClr val="FF9900"/>
        </a:hlink>
        <a:folHlink>
          <a:srgbClr val="FFFFFF"/>
        </a:folHlink>
      </a:clrScheme>
      <a:clrMap bg1="dk2" tx1="lt1" bg2="dk1" tx2="lt2" accent1="accent1" accent2="accent2" accent3="accent3" accent4="accent4" accent5="accent5" accent6="accent6" hlink="hlink" folHlink="folHlink"/>
    </a:extraClrScheme>
    <a:extraClrScheme>
      <a:clrScheme name="Refined 3">
        <a:dk1>
          <a:srgbClr val="666699"/>
        </a:dk1>
        <a:lt1>
          <a:srgbClr val="FFFFFF"/>
        </a:lt1>
        <a:dk2>
          <a:srgbClr val="400040"/>
        </a:dk2>
        <a:lt2>
          <a:srgbClr val="FFFFFF"/>
        </a:lt2>
        <a:accent1>
          <a:srgbClr val="FFCC00"/>
        </a:accent1>
        <a:accent2>
          <a:srgbClr val="FF3300"/>
        </a:accent2>
        <a:accent3>
          <a:srgbClr val="AFAAAF"/>
        </a:accent3>
        <a:accent4>
          <a:srgbClr val="DADADA"/>
        </a:accent4>
        <a:accent5>
          <a:srgbClr val="FFE2AA"/>
        </a:accent5>
        <a:accent6>
          <a:srgbClr val="E72D00"/>
        </a:accent6>
        <a:hlink>
          <a:srgbClr val="CC9900"/>
        </a:hlink>
        <a:folHlink>
          <a:srgbClr val="CC3300"/>
        </a:folHlink>
      </a:clrScheme>
      <a:clrMap bg1="dk2" tx1="lt1" bg2="dk1" tx2="lt2" accent1="accent1" accent2="accent2" accent3="accent3" accent4="accent4" accent5="accent5" accent6="accent6" hlink="hlink" folHlink="folHlink"/>
    </a:extraClrScheme>
    <a:extraClrScheme>
      <a:clrScheme name="Refined 4">
        <a:dk1>
          <a:srgbClr val="4D4D4D"/>
        </a:dk1>
        <a:lt1>
          <a:srgbClr val="FFFFFF"/>
        </a:lt1>
        <a:dk2>
          <a:srgbClr val="006699"/>
        </a:dk2>
        <a:lt2>
          <a:srgbClr val="CCECFF"/>
        </a:lt2>
        <a:accent1>
          <a:srgbClr val="339966"/>
        </a:accent1>
        <a:accent2>
          <a:srgbClr val="3366FF"/>
        </a:accent2>
        <a:accent3>
          <a:srgbClr val="AAB8CA"/>
        </a:accent3>
        <a:accent4>
          <a:srgbClr val="DADADA"/>
        </a:accent4>
        <a:accent5>
          <a:srgbClr val="ADCAB8"/>
        </a:accent5>
        <a:accent6>
          <a:srgbClr val="2D5CE7"/>
        </a:accent6>
        <a:hlink>
          <a:srgbClr val="33CCFF"/>
        </a:hlink>
        <a:folHlink>
          <a:srgbClr val="FFFFFF"/>
        </a:folHlink>
      </a:clrScheme>
      <a:clrMap bg1="dk2" tx1="lt1" bg2="dk1" tx2="lt2" accent1="accent1" accent2="accent2" accent3="accent3" accent4="accent4" accent5="accent5" accent6="accent6" hlink="hlink" folHlink="folHlink"/>
    </a:extraClrScheme>
    <a:extraClrScheme>
      <a:clrScheme name="Refined 5">
        <a:dk1>
          <a:srgbClr val="000000"/>
        </a:dk1>
        <a:lt1>
          <a:srgbClr val="FFFFFF"/>
        </a:lt1>
        <a:dk2>
          <a:srgbClr val="CC0000"/>
        </a:dk2>
        <a:lt2>
          <a:srgbClr val="666699"/>
        </a:lt2>
        <a:accent1>
          <a:srgbClr val="FF6600"/>
        </a:accent1>
        <a:accent2>
          <a:srgbClr val="FF9933"/>
        </a:accent2>
        <a:accent3>
          <a:srgbClr val="FFFFFF"/>
        </a:accent3>
        <a:accent4>
          <a:srgbClr val="000000"/>
        </a:accent4>
        <a:accent5>
          <a:srgbClr val="FFB8AA"/>
        </a:accent5>
        <a:accent6>
          <a:srgbClr val="E78A2D"/>
        </a:accent6>
        <a:hlink>
          <a:srgbClr val="FFCC00"/>
        </a:hlink>
        <a:folHlink>
          <a:srgbClr val="333399"/>
        </a:folHlink>
      </a:clrScheme>
      <a:clrMap bg1="lt1" tx1="dk1" bg2="lt2" tx2="dk2" accent1="accent1" accent2="accent2" accent3="accent3" accent4="accent4" accent5="accent5" accent6="accent6" hlink="hlink" folHlink="folHlink"/>
    </a:extraClrScheme>
    <a:extraClrScheme>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clrMap bg1="lt1" tx1="dk1" bg2="lt2" tx2="dk2" accent1="accent1" accent2="accent2" accent3="accent3" accent4="accent4" accent5="accent5" accent6="accent6" hlink="hlink" folHlink="folHlink"/>
    </a:extraClrScheme>
    <a:extraClrScheme>
      <a:clrScheme name="Refined 7">
        <a:dk1>
          <a:srgbClr val="000000"/>
        </a:dk1>
        <a:lt1>
          <a:srgbClr val="FFFFFF"/>
        </a:lt1>
        <a:dk2>
          <a:srgbClr val="000066"/>
        </a:dk2>
        <a:lt2>
          <a:srgbClr val="333399"/>
        </a:lt2>
        <a:accent1>
          <a:srgbClr val="3399FF"/>
        </a:accent1>
        <a:accent2>
          <a:srgbClr val="9999FF"/>
        </a:accent2>
        <a:accent3>
          <a:srgbClr val="FFFFFF"/>
        </a:accent3>
        <a:accent4>
          <a:srgbClr val="000000"/>
        </a:accent4>
        <a:accent5>
          <a:srgbClr val="ADCAFF"/>
        </a:accent5>
        <a:accent6>
          <a:srgbClr val="8A8AE7"/>
        </a:accent6>
        <a:hlink>
          <a:srgbClr val="00CCFF"/>
        </a:hlink>
        <a:folHlink>
          <a:srgbClr val="5F5F5F"/>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FHIR Template</Template>
  <TotalTime>783</TotalTime>
  <Words>4308</Words>
  <Application>Microsoft Office PowerPoint</Application>
  <PresentationFormat>Widescreen</PresentationFormat>
  <Paragraphs>363</Paragraphs>
  <Slides>56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Arial</vt:lpstr>
      <vt:lpstr>Calibri</vt:lpstr>
      <vt:lpstr>Times New Roman</vt:lpstr>
      <vt:lpstr>Verdana</vt:lpstr>
      <vt:lpstr>Wingdings</vt:lpstr>
      <vt:lpstr>Refined</vt:lpstr>
      <vt:lpstr>FHIR Implementation Guide Creation Training</vt:lpstr>
      <vt:lpstr>Your FHIR IG Tutorial Team</vt:lpstr>
      <vt:lpstr>Your FHIR IG Tutorial Team</vt:lpstr>
      <vt:lpstr>Agenda</vt:lpstr>
      <vt:lpstr>Agenda</vt:lpstr>
      <vt:lpstr>What is a FHIR Implementation Guide?</vt:lpstr>
      <vt:lpstr>What is a FHIR Implementation Guide</vt:lpstr>
      <vt:lpstr>Using Forge </vt:lpstr>
      <vt:lpstr>Using Forge</vt:lpstr>
      <vt:lpstr>Using Forge</vt:lpstr>
      <vt:lpstr>Community Building</vt:lpstr>
      <vt:lpstr>Building Community</vt:lpstr>
      <vt:lpstr>Building a community</vt:lpstr>
      <vt:lpstr>Zulip – chat.fhir.org</vt:lpstr>
      <vt:lpstr>Working with HL7 Work Groups</vt:lpstr>
      <vt:lpstr>The Author’s Role</vt:lpstr>
      <vt:lpstr>Getting to Yes, or No</vt:lpstr>
      <vt:lpstr>It’s All About Time</vt:lpstr>
      <vt:lpstr>It’s All About Time</vt:lpstr>
      <vt:lpstr>Use of Connectathons</vt:lpstr>
      <vt:lpstr>Comment Ballots</vt:lpstr>
      <vt:lpstr>Comment Ballots</vt:lpstr>
      <vt:lpstr>Comment Resolution</vt:lpstr>
      <vt:lpstr>Source Control</vt:lpstr>
      <vt:lpstr>Version Management</vt:lpstr>
      <vt:lpstr>Version Management</vt:lpstr>
      <vt:lpstr>The FHIR Maturity Model (FMM)</vt:lpstr>
      <vt:lpstr>The FHIR Maturity Model (FMM)</vt:lpstr>
      <vt:lpstr>GitHub</vt:lpstr>
      <vt:lpstr>GitHub Issues</vt:lpstr>
      <vt:lpstr>Setting Up the CI Build Process</vt:lpstr>
      <vt:lpstr>Adding the Webhook</vt:lpstr>
      <vt:lpstr>Vocabulary</vt:lpstr>
      <vt:lpstr>Internal vs. External Code Systems</vt:lpstr>
      <vt:lpstr>A reminder!</vt:lpstr>
      <vt:lpstr>Using SNOMED CT with FHIR</vt:lpstr>
      <vt:lpstr>Subsumption</vt:lpstr>
      <vt:lpstr>By Reference Set</vt:lpstr>
      <vt:lpstr>Using SNOMED CT with FHIR</vt:lpstr>
      <vt:lpstr>SNOMED URIs</vt:lpstr>
      <vt:lpstr>Using LOINC with FHIR</vt:lpstr>
      <vt:lpstr>LOINC Codes</vt:lpstr>
      <vt:lpstr>LOINC use in Questionnaires</vt:lpstr>
      <vt:lpstr>LOINC Properties</vt:lpstr>
      <vt:lpstr>LOINC Filters</vt:lpstr>
      <vt:lpstr>Respecting IP</vt:lpstr>
      <vt:lpstr>HL7 Terminology Authority</vt:lpstr>
      <vt:lpstr>HL7 Terminology Authority  New Code Systems</vt:lpstr>
      <vt:lpstr>What’s a CodeSystem</vt:lpstr>
      <vt:lpstr>What’s a CodeSystem</vt:lpstr>
      <vt:lpstr>Code system definition example</vt:lpstr>
      <vt:lpstr>Selecting ValueSet Concepts</vt:lpstr>
      <vt:lpstr>ValueSet Concept Examples</vt:lpstr>
      <vt:lpstr>ValueSet Concept Examples</vt:lpstr>
      <vt:lpstr>Creating your own ValueSet</vt:lpstr>
      <vt:lpstr>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FHIR Implementation Guides</dc:title>
  <dc:creator>Dave</dc:creator>
  <cp:lastModifiedBy>David Pyke</cp:lastModifiedBy>
  <cp:revision>57</cp:revision>
  <dcterms:created xsi:type="dcterms:W3CDTF">2019-08-12T18:10:07Z</dcterms:created>
  <dcterms:modified xsi:type="dcterms:W3CDTF">2019-09-11T11:54:05Z</dcterms:modified>
</cp:coreProperties>
</file>