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1" r:id="rId2"/>
    <p:sldId id="458" r:id="rId3"/>
    <p:sldId id="399" r:id="rId4"/>
    <p:sldId id="341" r:id="rId5"/>
    <p:sldId id="396" r:id="rId6"/>
    <p:sldId id="397" r:id="rId7"/>
    <p:sldId id="400" r:id="rId8"/>
    <p:sldId id="436" r:id="rId9"/>
    <p:sldId id="440" r:id="rId10"/>
    <p:sldId id="468" r:id="rId11"/>
    <p:sldId id="334" r:id="rId12"/>
    <p:sldId id="296" r:id="rId13"/>
    <p:sldId id="401" r:id="rId14"/>
    <p:sldId id="354" r:id="rId15"/>
    <p:sldId id="304" r:id="rId16"/>
    <p:sldId id="306" r:id="rId17"/>
    <p:sldId id="307" r:id="rId18"/>
    <p:sldId id="416" r:id="rId19"/>
    <p:sldId id="387" r:id="rId20"/>
    <p:sldId id="424" r:id="rId21"/>
    <p:sldId id="422" r:id="rId22"/>
    <p:sldId id="423" r:id="rId23"/>
    <p:sldId id="425" r:id="rId24"/>
    <p:sldId id="426" r:id="rId25"/>
    <p:sldId id="427" r:id="rId26"/>
    <p:sldId id="371" r:id="rId27"/>
    <p:sldId id="417" r:id="rId28"/>
    <p:sldId id="370" r:id="rId29"/>
    <p:sldId id="434" r:id="rId30"/>
    <p:sldId id="467" r:id="rId3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63"/>
  </p:normalViewPr>
  <p:slideViewPr>
    <p:cSldViewPr snapToGrid="0" snapToObjects="1">
      <p:cViewPr varScale="1">
        <p:scale>
          <a:sx n="158" d="100"/>
          <a:sy n="158" d="100"/>
        </p:scale>
        <p:origin x="208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7/3/20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7/3/20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7/3/20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7/3/20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7" Type="http://schemas.openxmlformats.org/officeDocument/2006/relationships/hyperlink" Target="https://r4.ontoserver.csiro.au/fhir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ntoserver.csiro.au/" TargetMode="External"/><Relationship Id="rId5" Type="http://schemas.openxmlformats.org/officeDocument/2006/relationships/hyperlink" Target="http://fhirtest.uhn.ca/home?serverId=home_r4&amp;pretty=true" TargetMode="External"/><Relationship Id="rId4" Type="http://schemas.openxmlformats.org/officeDocument/2006/relationships/hyperlink" Target="http://fhirtest.uhn.ca/home?serverId=home_21&amp;pretty=tru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Test+Server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ob@hausamconsulting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863880" cy="1151670"/>
          </a:xfrm>
        </p:spPr>
        <p:txBody>
          <a:bodyPr/>
          <a:lstStyle/>
          <a:p>
            <a:r>
              <a:rPr lang="en-US" sz="3200" dirty="0"/>
              <a:t>Why Use FHIR</a:t>
            </a:r>
            <a:r>
              <a:rPr lang="en-US" sz="3200" baseline="30000" dirty="0"/>
              <a:t>® </a:t>
            </a:r>
            <a:r>
              <a:rPr lang="en-US" sz="3200" dirty="0"/>
              <a:t>Terminology Services?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619625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endParaRPr lang="en-US" dirty="0"/>
          </a:p>
          <a:p>
            <a:r>
              <a:rPr lang="en-US" dirty="0"/>
              <a:t>HL7 India FHIR </a:t>
            </a:r>
            <a:r>
              <a:rPr lang="en-US" dirty="0" err="1"/>
              <a:t>Connectathon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2020-07-03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186E-864C-E643-8C82-F22D4FC5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B5D7-0C2B-3640-B328-3F7943ED6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‘code’</a:t>
            </a:r>
          </a:p>
          <a:p>
            <a:pPr lvl="1"/>
            <a:r>
              <a:rPr lang="en-US" dirty="0"/>
              <a:t>Just a code!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is fixed by the underlying Resource</a:t>
            </a:r>
          </a:p>
          <a:p>
            <a:r>
              <a:rPr lang="en-US" dirty="0"/>
              <a:t>‘Coding’</a:t>
            </a:r>
          </a:p>
          <a:p>
            <a:pPr lvl="1"/>
            <a:r>
              <a:rPr lang="en-US" dirty="0"/>
              <a:t>system, version, code, display, </a:t>
            </a:r>
            <a:r>
              <a:rPr lang="en-US" dirty="0" err="1"/>
              <a:t>userSelected</a:t>
            </a:r>
            <a:endParaRPr lang="en-US" dirty="0"/>
          </a:p>
          <a:p>
            <a:r>
              <a:rPr lang="en-US" dirty="0" err="1"/>
              <a:t>CodeableConcept</a:t>
            </a:r>
            <a:endParaRPr lang="en-US" dirty="0"/>
          </a:p>
          <a:p>
            <a:pPr lvl="1"/>
            <a:r>
              <a:rPr lang="en-US" dirty="0" err="1"/>
              <a:t>Codings</a:t>
            </a:r>
            <a:r>
              <a:rPr lang="en-US" dirty="0"/>
              <a:t> (..*) plus text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F874-5D40-F848-8092-CF50A75D6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FD831-2FF9-FF48-9959-856DA5A0E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231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</a:t>
            </a:r>
            <a:r>
              <a:rPr lang="en-AU" b="1" dirty="0"/>
              <a:t>vs.</a:t>
            </a:r>
            <a:r>
              <a:rPr lang="en-AU" dirty="0"/>
              <a:t> Value Set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/>
              <a:t>Code systems </a:t>
            </a:r>
            <a:r>
              <a:rPr lang="en-CA" dirty="0"/>
              <a:t>define </a:t>
            </a:r>
            <a:r>
              <a:rPr lang="en-CA" b="1" dirty="0"/>
              <a:t>symbols</a:t>
            </a:r>
            <a:r>
              <a:rPr lang="en-CA" dirty="0"/>
              <a:t> with </a:t>
            </a:r>
            <a:r>
              <a:rPr lang="en-CA" b="1" dirty="0"/>
              <a:t>specific meanings</a:t>
            </a:r>
          </a:p>
          <a:p>
            <a:pPr lvl="1"/>
            <a:r>
              <a:rPr lang="en-CA" dirty="0"/>
              <a:t>E.g. LOINC, SNOMED, ICD-10, IETF language codes, local lab result codes, etc.</a:t>
            </a:r>
          </a:p>
          <a:p>
            <a:r>
              <a:rPr lang="en-CA" b="1" dirty="0"/>
              <a:t>Value sets </a:t>
            </a:r>
            <a:r>
              <a:rPr lang="en-CA" dirty="0"/>
              <a:t>define </a:t>
            </a:r>
            <a:r>
              <a:rPr lang="en-CA" b="1" dirty="0"/>
              <a:t>collections of codes </a:t>
            </a:r>
            <a:r>
              <a:rPr lang="en-CA" dirty="0"/>
              <a:t>for use in a </a:t>
            </a:r>
            <a:r>
              <a:rPr lang="en-CA" b="1" dirty="0"/>
              <a:t>particular context</a:t>
            </a:r>
          </a:p>
          <a:p>
            <a:pPr lvl="1"/>
            <a:r>
              <a:rPr lang="en-CA" dirty="0"/>
              <a:t>E.g. Codes for vital signs, codes for procedures</a:t>
            </a:r>
          </a:p>
          <a:p>
            <a:pPr lvl="1"/>
            <a:r>
              <a:rPr lang="en-CA" dirty="0"/>
              <a:t>Can come from a single code 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764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Coded Data – The Big Picture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47C-7763-DA46-A985-8A41DA664D3A}"/>
              </a:ext>
            </a:extLst>
          </p:cNvPr>
          <p:cNvSpPr txBox="1"/>
          <p:nvPr/>
        </p:nvSpPr>
        <p:spPr>
          <a:xfrm>
            <a:off x="1023527" y="3969643"/>
            <a:ext cx="318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</a:t>
            </a:r>
            <a:r>
              <a:rPr lang="en-US" sz="1600" dirty="0"/>
              <a:t> reference from a coded data instance directly to a value set (except by the </a:t>
            </a:r>
            <a:r>
              <a:rPr lang="en-GB" sz="1600" dirty="0" err="1"/>
              <a:t>valueset</a:t>
            </a:r>
            <a:r>
              <a:rPr lang="en-GB" sz="1600" dirty="0"/>
              <a:t>-reference</a:t>
            </a:r>
            <a:r>
              <a:rPr lang="en-US" sz="1600" dirty="0"/>
              <a:t> extension)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AC5F24-1E79-0848-9A11-C67869F6C97A}"/>
              </a:ext>
            </a:extLst>
          </p:cNvPr>
          <p:cNvSpPr/>
          <p:nvPr/>
        </p:nvSpPr>
        <p:spPr>
          <a:xfrm>
            <a:off x="1803654" y="1597914"/>
            <a:ext cx="1620180" cy="2268252"/>
          </a:xfrm>
          <a:prstGeom prst="roundRect">
            <a:avLst/>
          </a:prstGeom>
          <a:solidFill>
            <a:srgbClr val="407DD6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Code System</a:t>
            </a:r>
          </a:p>
          <a:p>
            <a:pPr algn="ctr"/>
            <a:r>
              <a:rPr lang="en-AU" sz="1200" i="1" dirty="0">
                <a:latin typeface="Calibri" panose="020F0502020204030204" pitchFamily="34" charset="0"/>
                <a:cs typeface="Calibri" panose="020F0502020204030204" pitchFamily="34" charset="0"/>
              </a:rPr>
              <a:t>Defines a set of concepts with a coherent meaning</a:t>
            </a: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</a:p>
          <a:p>
            <a:pPr algn="ctr"/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pPr algn="ctr"/>
            <a:endParaRPr lang="en-A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e.g. SNOMED 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D73B5F-8B6C-7743-B052-DAF2D9C74177}"/>
              </a:ext>
            </a:extLst>
          </p:cNvPr>
          <p:cNvSpPr txBox="1"/>
          <p:nvPr/>
        </p:nvSpPr>
        <p:spPr>
          <a:xfrm>
            <a:off x="5829301" y="18996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Binds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A82BE61-F276-CA4D-98DE-F1A6C66E7605}"/>
              </a:ext>
            </a:extLst>
          </p:cNvPr>
          <p:cNvSpPr/>
          <p:nvPr/>
        </p:nvSpPr>
        <p:spPr>
          <a:xfrm>
            <a:off x="4162806" y="3175254"/>
            <a:ext cx="2372614" cy="1645920"/>
          </a:xfrm>
          <a:prstGeom prst="roundRect">
            <a:avLst/>
          </a:prstGeom>
          <a:solidFill>
            <a:srgbClr val="843C0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200" b="1" dirty="0">
                <a:latin typeface="Calibri" panose="020F0502020204030204" pitchFamily="34" charset="0"/>
                <a:cs typeface="Calibri" panose="020F0502020204030204" pitchFamily="34" charset="0"/>
              </a:rPr>
              <a:t>Element (instance)</a:t>
            </a:r>
          </a:p>
          <a:p>
            <a:pPr algn="ctr"/>
            <a:r>
              <a:rPr lang="en-AU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Coded Data Type</a:t>
            </a:r>
            <a:r>
              <a:rPr lang="en-AU" sz="1013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AU" sz="1013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code/</a:t>
            </a: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Coding/</a:t>
            </a: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CodeableConcept</a:t>
            </a: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263204007 |Fracture of shaft of ulna|</a:t>
            </a:r>
            <a:endParaRPr lang="en-A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29B045-DF4E-BE4D-B914-54075AECC0A4}"/>
              </a:ext>
            </a:extLst>
          </p:cNvPr>
          <p:cNvCxnSpPr>
            <a:cxnSpLocks/>
          </p:cNvCxnSpPr>
          <p:nvPr/>
        </p:nvCxnSpPr>
        <p:spPr>
          <a:xfrm flipH="1" flipV="1">
            <a:off x="3422142" y="3387852"/>
            <a:ext cx="716408" cy="473582"/>
          </a:xfrm>
          <a:prstGeom prst="straightConnector1">
            <a:avLst/>
          </a:prstGeom>
          <a:ln w="38100">
            <a:solidFill>
              <a:srgbClr val="407D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93D11D-8B6E-C948-83B1-75368DC6CA29}"/>
              </a:ext>
            </a:extLst>
          </p:cNvPr>
          <p:cNvSpPr txBox="1"/>
          <p:nvPr/>
        </p:nvSpPr>
        <p:spPr>
          <a:xfrm rot="1889056">
            <a:off x="3500374" y="3383168"/>
            <a:ext cx="743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Refers</a:t>
            </a:r>
            <a:r>
              <a:rPr lang="en-AU" sz="1200" dirty="0"/>
              <a:t> to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4CE44E-6698-AD44-880E-C3189F01E309}"/>
              </a:ext>
            </a:extLst>
          </p:cNvPr>
          <p:cNvCxnSpPr>
            <a:cxnSpLocks/>
            <a:stCxn id="26" idx="3"/>
            <a:endCxn id="31" idx="2"/>
          </p:cNvCxnSpPr>
          <p:nvPr/>
        </p:nvCxnSpPr>
        <p:spPr>
          <a:xfrm flipV="1">
            <a:off x="6535420" y="2825496"/>
            <a:ext cx="875417" cy="1172718"/>
          </a:xfrm>
          <a:prstGeom prst="straightConnector1">
            <a:avLst/>
          </a:prstGeom>
          <a:ln w="38100">
            <a:solidFill>
              <a:srgbClr val="407D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2E3D41-DE05-4C42-BE8D-96AA98C7D50D}"/>
              </a:ext>
            </a:extLst>
          </p:cNvPr>
          <p:cNvSpPr txBox="1"/>
          <p:nvPr/>
        </p:nvSpPr>
        <p:spPr>
          <a:xfrm rot="18410870">
            <a:off x="6380125" y="3177428"/>
            <a:ext cx="961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Conforms</a:t>
            </a:r>
            <a:r>
              <a:rPr lang="en-AU" sz="1200" dirty="0"/>
              <a:t> to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B7552BF-F6FA-3649-B545-F96FC86D544F}"/>
              </a:ext>
            </a:extLst>
          </p:cNvPr>
          <p:cNvSpPr/>
          <p:nvPr/>
        </p:nvSpPr>
        <p:spPr>
          <a:xfrm>
            <a:off x="6487668" y="1316736"/>
            <a:ext cx="1846338" cy="1508760"/>
          </a:xfrm>
          <a:prstGeom prst="roundRect">
            <a:avLst/>
          </a:prstGeom>
          <a:solidFill>
            <a:srgbClr val="F4B183"/>
          </a:solidFill>
          <a:ln w="38100">
            <a:solidFill>
              <a:srgbClr val="2F528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Calibri" panose="020F0502020204030204" pitchFamily="34" charset="0"/>
                <a:cs typeface="Calibri" panose="020F0502020204030204" pitchFamily="34" charset="0"/>
              </a:rPr>
              <a:t>Element Definition </a:t>
            </a:r>
            <a:b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i="1" dirty="0">
                <a:latin typeface="Calibri" panose="020F0502020204030204" pitchFamily="34" charset="0"/>
                <a:cs typeface="Calibri" panose="020F0502020204030204" pitchFamily="34" charset="0"/>
              </a:rPr>
              <a:t>Data element, binding characteristics and value set reference</a:t>
            </a:r>
            <a:br>
              <a:rPr lang="en-AU" sz="12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AU" sz="12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A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Condition.code</a:t>
            </a:r>
            <a:endParaRPr lang="en-AU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4E7A9-1B62-7F4A-A3B8-72227280FB2F}"/>
              </a:ext>
            </a:extLst>
          </p:cNvPr>
          <p:cNvCxnSpPr>
            <a:cxnSpLocks/>
          </p:cNvCxnSpPr>
          <p:nvPr/>
        </p:nvCxnSpPr>
        <p:spPr>
          <a:xfrm flipH="1">
            <a:off x="5650993" y="2146554"/>
            <a:ext cx="826622" cy="0"/>
          </a:xfrm>
          <a:prstGeom prst="straightConnector1">
            <a:avLst/>
          </a:prstGeom>
          <a:ln w="38100">
            <a:solidFill>
              <a:srgbClr val="407D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FE62F8-D65D-FE44-96D5-7A88DCDA3164}"/>
              </a:ext>
            </a:extLst>
          </p:cNvPr>
          <p:cNvSpPr/>
          <p:nvPr/>
        </p:nvSpPr>
        <p:spPr>
          <a:xfrm>
            <a:off x="4168092" y="1403417"/>
            <a:ext cx="1485165" cy="1654108"/>
          </a:xfrm>
          <a:prstGeom prst="roundRect">
            <a:avLst/>
          </a:prstGeom>
          <a:solidFill>
            <a:srgbClr val="407742"/>
          </a:solidFill>
          <a:ln w="12700">
            <a:solidFill>
              <a:srgbClr val="2F528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Value Set</a:t>
            </a:r>
          </a:p>
          <a:p>
            <a:pPr algn="ctr"/>
            <a:r>
              <a:rPr lang="en-AU" sz="1200" i="1" dirty="0">
                <a:latin typeface="Calibri" panose="020F0502020204030204" pitchFamily="34" charset="0"/>
                <a:cs typeface="Calibri" panose="020F0502020204030204" pitchFamily="34" charset="0"/>
              </a:rPr>
              <a:t>A selection of a set of codes for use in a particular context</a:t>
            </a:r>
          </a:p>
          <a:p>
            <a:pPr algn="ctr"/>
            <a:endParaRPr lang="en-AU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e.g. “SNOMED CT fracture codes”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2CE090-58B8-CA4D-9974-69FA8C9F9E0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22142" y="2230471"/>
            <a:ext cx="745950" cy="166101"/>
          </a:xfrm>
          <a:prstGeom prst="straightConnector1">
            <a:avLst/>
          </a:prstGeom>
          <a:ln w="38100">
            <a:solidFill>
              <a:srgbClr val="407D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9CBEDA-62D3-8E4F-B2AD-92081784A975}"/>
              </a:ext>
            </a:extLst>
          </p:cNvPr>
          <p:cNvSpPr txBox="1"/>
          <p:nvPr/>
        </p:nvSpPr>
        <p:spPr>
          <a:xfrm rot="20842181">
            <a:off x="3522934" y="197791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Selects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2EB027D2-11BD-2D4B-AC33-5884726DC843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97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EDBC-A27D-804F-B614-E27039B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vs. Data element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FC9-4A67-8842-8600-636C5B421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051560"/>
            <a:ext cx="8228883" cy="292904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binding</a:t>
            </a:r>
            <a:r>
              <a:rPr lang="en-US" dirty="0"/>
              <a:t> specifies a </a:t>
            </a:r>
            <a:r>
              <a:rPr lang="en-US" b="1" dirty="0">
                <a:solidFill>
                  <a:srgbClr val="407742"/>
                </a:solidFill>
              </a:rPr>
              <a:t>value set</a:t>
            </a:r>
          </a:p>
          <a:p>
            <a:pPr lvl="1"/>
            <a:r>
              <a:rPr lang="en-US" dirty="0" err="1"/>
              <a:t>Observation.code</a:t>
            </a:r>
            <a:r>
              <a:rPr lang="en-US" dirty="0"/>
              <a:t> is bound to:</a:t>
            </a:r>
          </a:p>
          <a:p>
            <a:pPr lvl="2"/>
            <a:r>
              <a:rPr lang="en-GB" dirty="0" err="1"/>
              <a:t>valueSetReference</a:t>
            </a:r>
            <a:r>
              <a:rPr lang="en-GB" dirty="0"/>
              <a:t> </a:t>
            </a:r>
            <a:r>
              <a:rPr lang="en-US" dirty="0"/>
              <a:t>= </a:t>
            </a:r>
            <a:r>
              <a:rPr lang="en-GB" dirty="0">
                <a:solidFill>
                  <a:srgbClr val="407742"/>
                </a:solidFill>
              </a:rPr>
              <a:t>http://hl7.org/</a:t>
            </a:r>
            <a:r>
              <a:rPr lang="en-GB" dirty="0" err="1">
                <a:solidFill>
                  <a:srgbClr val="407742"/>
                </a:solidFill>
              </a:rPr>
              <a:t>fhir</a:t>
            </a:r>
            <a:r>
              <a:rPr lang="en-GB" dirty="0">
                <a:solidFill>
                  <a:srgbClr val="407742"/>
                </a:solidFill>
              </a:rPr>
              <a:t>/</a:t>
            </a:r>
            <a:r>
              <a:rPr lang="en-GB" dirty="0" err="1">
                <a:solidFill>
                  <a:srgbClr val="407742"/>
                </a:solidFill>
              </a:rPr>
              <a:t>ValueSet</a:t>
            </a:r>
            <a:r>
              <a:rPr lang="en-GB" dirty="0">
                <a:solidFill>
                  <a:srgbClr val="407742"/>
                </a:solidFill>
              </a:rPr>
              <a:t>/observation-codes</a:t>
            </a:r>
            <a:endParaRPr lang="en-US" dirty="0">
              <a:solidFill>
                <a:srgbClr val="407742"/>
              </a:solidFill>
            </a:endParaRPr>
          </a:p>
          <a:p>
            <a:pPr lvl="3"/>
            <a:r>
              <a:rPr lang="en-US" dirty="0"/>
              <a:t>Definition of ‘</a:t>
            </a:r>
            <a:r>
              <a:rPr lang="en-GB" dirty="0"/>
              <a:t>observation-codes</a:t>
            </a:r>
            <a:r>
              <a:rPr lang="en-US" dirty="0"/>
              <a:t>’ = “</a:t>
            </a:r>
            <a:r>
              <a:rPr lang="en-GB" dirty="0"/>
              <a:t>This value set includes all LOINC codes”</a:t>
            </a:r>
            <a:endParaRPr lang="en-US" dirty="0"/>
          </a:p>
          <a:p>
            <a:r>
              <a:rPr lang="en-US" dirty="0"/>
              <a:t>A data </a:t>
            </a:r>
            <a:r>
              <a:rPr lang="en-US" b="1" dirty="0"/>
              <a:t>element</a:t>
            </a:r>
            <a:r>
              <a:rPr lang="en-US" dirty="0"/>
              <a:t> instance specifies a </a:t>
            </a:r>
            <a:r>
              <a:rPr lang="en-US" b="1" dirty="0">
                <a:solidFill>
                  <a:srgbClr val="407DD6"/>
                </a:solidFill>
              </a:rPr>
              <a:t>code system</a:t>
            </a:r>
          </a:p>
          <a:p>
            <a:pPr lvl="2"/>
            <a:r>
              <a:rPr lang="en-US" dirty="0" err="1"/>
              <a:t>Observation.code.coding.system</a:t>
            </a:r>
            <a:r>
              <a:rPr lang="en-US" dirty="0"/>
              <a:t> = </a:t>
            </a:r>
            <a:r>
              <a:rPr lang="en-GB" dirty="0">
                <a:solidFill>
                  <a:srgbClr val="407DD6"/>
                </a:solidFill>
              </a:rPr>
              <a:t>http://</a:t>
            </a:r>
            <a:r>
              <a:rPr lang="en-GB" dirty="0" err="1">
                <a:solidFill>
                  <a:srgbClr val="407DD6"/>
                </a:solidFill>
              </a:rPr>
              <a:t>loinc.org</a:t>
            </a:r>
            <a:r>
              <a:rPr lang="en-US" dirty="0">
                <a:solidFill>
                  <a:srgbClr val="407DD6"/>
                </a:solidFill>
              </a:rPr>
              <a:t> </a:t>
            </a:r>
          </a:p>
          <a:p>
            <a:pPr lvl="2"/>
            <a:r>
              <a:rPr lang="en-US" dirty="0" err="1"/>
              <a:t>Observation.code.coding.code</a:t>
            </a:r>
            <a:r>
              <a:rPr lang="en-US" dirty="0"/>
              <a:t> = </a:t>
            </a:r>
            <a:r>
              <a:rPr lang="en-GB" dirty="0"/>
              <a:t>15074-8</a:t>
            </a:r>
          </a:p>
          <a:p>
            <a:pPr lvl="2"/>
            <a:r>
              <a:rPr lang="en-US" dirty="0" err="1"/>
              <a:t>Observation.code.coding.display</a:t>
            </a:r>
            <a:r>
              <a:rPr lang="en-US" dirty="0"/>
              <a:t> = </a:t>
            </a:r>
            <a:br>
              <a:rPr lang="en-US" dirty="0"/>
            </a:br>
            <a:r>
              <a:rPr lang="en-GB" dirty="0"/>
              <a:t>Glucose [Moles/volume] in Blood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74B-EE11-AB4F-826F-02CC96584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58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858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67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7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83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– Overview</a:t>
            </a:r>
            <a:br>
              <a:rPr lang="en-AU" dirty="0"/>
            </a:br>
            <a:r>
              <a:rPr lang="en-AU" dirty="0">
                <a:solidFill>
                  <a:srgbClr val="00B050"/>
                </a:solidFill>
              </a:rPr>
              <a:t>(</a:t>
            </a:r>
            <a:r>
              <a:rPr lang="en-AU" sz="2400" dirty="0">
                <a:solidFill>
                  <a:srgbClr val="00B050"/>
                </a:solidFill>
              </a:rPr>
              <a:t>Details Later)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operation was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also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4093655"/>
            <a:ext cx="1127466" cy="7040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– previously $compose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44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50" b="1" dirty="0"/>
              <a:t>Name:</a:t>
            </a:r>
            <a:r>
              <a:rPr lang="en-US" sz="2250" dirty="0"/>
              <a:t> Rob Hausam MD</a:t>
            </a:r>
          </a:p>
          <a:p>
            <a:r>
              <a:rPr lang="en-US" sz="2250" b="1" dirty="0"/>
              <a:t>Company:</a:t>
            </a:r>
            <a:r>
              <a:rPr lang="en-US" sz="2250" dirty="0"/>
              <a:t> Hausam Consulting LLC</a:t>
            </a:r>
          </a:p>
          <a:p>
            <a:r>
              <a:rPr lang="en-US" sz="225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 err="1"/>
              <a:t>volved</a:t>
            </a:r>
            <a:r>
              <a:rPr lang="en-US" noProof="0" dirty="0"/>
              <a:t> in HL7 and terminology standards/development and modeling for 18+ years</a:t>
            </a:r>
          </a:p>
          <a:p>
            <a:pPr lvl="1"/>
            <a:r>
              <a:rPr lang="en-US" dirty="0"/>
              <a:t>SNOMED on FHIR project co-lead</a:t>
            </a:r>
          </a:p>
          <a:p>
            <a:pPr lvl="2"/>
            <a:r>
              <a:rPr lang="en-US" sz="1800" dirty="0"/>
              <a:t>Joint project of HL7 and SNOMED International</a:t>
            </a:r>
            <a:endParaRPr lang="en-US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87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734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Choose code systems (ideally standard)</a:t>
            </a:r>
          </a:p>
          <a:p>
            <a:r>
              <a:rPr lang="en-US"/>
              <a:t>Choose or define value sets</a:t>
            </a:r>
          </a:p>
          <a:p>
            <a:r>
              <a:rPr lang="en-US"/>
              <a:t>For small value sets, populate a picklist using $expand</a:t>
            </a:r>
          </a:p>
          <a:p>
            <a:r>
              <a:rPr lang="en-US"/>
              <a:t>For large value sets, may use </a:t>
            </a:r>
            <a:r>
              <a:rPr lang="en-GB"/>
              <a:t>$</a:t>
            </a:r>
            <a:r>
              <a:rPr lang="en-GB" err="1"/>
              <a:t>expand?filter</a:t>
            </a:r>
            <a:r>
              <a:rPr lang="en-GB"/>
              <a:t>=xxx for type-ahead search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22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50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158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4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7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http://fhirtest.uhn.ca/home?serverId=home_21&amp;pretty=true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http://fhirtest.uhn.ca/home?serverId=home_r4&amp;pretty=true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6"/>
              </a:rPr>
              <a:t>https://ontoserver.csiro.au/</a:t>
            </a:r>
            <a:endParaRPr lang="en-US" u="sng" dirty="0"/>
          </a:p>
          <a:p>
            <a:pPr lvl="1"/>
            <a:r>
              <a:rPr lang="en-US" dirty="0">
                <a:hlinkClick r:id="rId7"/>
              </a:rPr>
              <a:t>https://r4.ontoserver.csiro.au/</a:t>
            </a:r>
            <a:r>
              <a:rPr lang="en-US" dirty="0" err="1">
                <a:hlinkClick r:id="rId7"/>
              </a:rPr>
              <a:t>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52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https://confluence.hl7.org/display/FHIR/Test+Servers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1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editor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8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$expand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07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C5B-6C5B-7C47-B162-2CC61D71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Terminology in FHIR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6CD1E1-4F6E-0546-83E1-139CE11B6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310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97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614362" y="1188720"/>
            <a:ext cx="8228883" cy="2929042"/>
          </a:xfrm>
        </p:spPr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http://hl7.org/fhir/terminology-module.html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30FC-55C9-7B4A-BC35-141FE12B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2" y="2926080"/>
            <a:ext cx="7667625" cy="161925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5598114" y="3145536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AF31F-E32A-164C-BC15-EC3BB696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49844"/>
            <a:ext cx="5886654" cy="45982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59230-AE9E-4B45-AABC-E0DA82955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35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E92B-2160-694C-88F7-9A3251BC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84170"/>
            <a:ext cx="7667625" cy="1485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6084168" y="3597864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8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5090-289B-A94F-8ABF-50C59568B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192D8-05E5-B54D-85F2-C0BC852BE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70944"/>
            <a:ext cx="6912768" cy="46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D8C2-9225-C24B-82B4-BA451E3A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B6B-9146-AC4C-A0C6-6A6FBADD55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136" y="246888"/>
            <a:ext cx="6965950" cy="863600"/>
          </a:xfrm>
        </p:spPr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Zulip</a:t>
            </a:r>
            <a:r>
              <a:rPr lang="en-US" dirty="0"/>
              <a:t> chat Terminology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A5D-491A-3B4C-8853-79844CB64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80" y="1371600"/>
            <a:ext cx="8382000" cy="346868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/>
              <a:t>		</a:t>
            </a: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27D2C-6044-FB4D-8911-B04332249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743495"/>
            <a:ext cx="4876887" cy="3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Coded Data in </a:t>
            </a:r>
            <a:r>
              <a:rPr lang="en-US" dirty="0" err="1"/>
              <a:t>fhir</a:t>
            </a:r>
            <a:endParaRPr lang="en-CA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B0511C-BC71-5F49-BB0A-6BF3F6338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11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11870</TotalTime>
  <Words>1452</Words>
  <Application>Microsoft Macintosh PowerPoint</Application>
  <PresentationFormat>On-screen Show (16:9)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Why Use FHIR® Terminology Services?</vt:lpstr>
      <vt:lpstr>Who am I?</vt:lpstr>
      <vt:lpstr>where to find Terminology in FHIR</vt:lpstr>
      <vt:lpstr>Terminology Module</vt:lpstr>
      <vt:lpstr>PowerPoint Presentation</vt:lpstr>
      <vt:lpstr>Terminologies link</vt:lpstr>
      <vt:lpstr>PowerPoint Presentation</vt:lpstr>
      <vt:lpstr>FHIR Zulip chat Terminology stream</vt:lpstr>
      <vt:lpstr>Representing Coded Data in fhir</vt:lpstr>
      <vt:lpstr>Coded Data Types</vt:lpstr>
      <vt:lpstr>Code System vs. Value Set</vt:lpstr>
      <vt:lpstr>Coded Data – The Big Picture</vt:lpstr>
      <vt:lpstr>Binding vs. Data element instance</vt:lpstr>
      <vt:lpstr>Terminology SERVICEs</vt:lpstr>
      <vt:lpstr>Terminology Service Rationale</vt:lpstr>
      <vt:lpstr>Terminology Service Rationale</vt:lpstr>
      <vt:lpstr>Application Needs</vt:lpstr>
      <vt:lpstr>Application Needs</vt:lpstr>
      <vt:lpstr>Terminology Service Operations – Overview (Details Later)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159</cp:revision>
  <dcterms:created xsi:type="dcterms:W3CDTF">2019-05-01T16:23:47Z</dcterms:created>
  <dcterms:modified xsi:type="dcterms:W3CDTF">2020-07-03T11:29:40Z</dcterms:modified>
</cp:coreProperties>
</file>