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4"/>
  </p:sldMasterIdLst>
  <p:notesMasterIdLst>
    <p:notesMasterId r:id="rId22"/>
  </p:notesMasterIdLst>
  <p:sldIdLst>
    <p:sldId id="256" r:id="rId5"/>
    <p:sldId id="257" r:id="rId6"/>
    <p:sldId id="259" r:id="rId7"/>
    <p:sldId id="260" r:id="rId8"/>
    <p:sldId id="272" r:id="rId9"/>
    <p:sldId id="261" r:id="rId10"/>
    <p:sldId id="268" r:id="rId11"/>
    <p:sldId id="258" r:id="rId12"/>
    <p:sldId id="270" r:id="rId13"/>
    <p:sldId id="271" r:id="rId14"/>
    <p:sldId id="262" r:id="rId15"/>
    <p:sldId id="263" r:id="rId16"/>
    <p:sldId id="265" r:id="rId17"/>
    <p:sldId id="264" r:id="rId18"/>
    <p:sldId id="267" r:id="rId19"/>
    <p:sldId id="266" r:id="rId20"/>
    <p:sldId id="269" r:id="rId21"/>
  </p:sldIdLst>
  <p:sldSz cx="12192000" cy="68580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600" userDrawn="1">
          <p15:clr>
            <a:srgbClr val="A4A3A4"/>
          </p15:clr>
        </p15:guide>
        <p15:guide id="2" orient="horz" pos="2664" userDrawn="1">
          <p15:clr>
            <a:srgbClr val="A4A3A4"/>
          </p15:clr>
        </p15:guide>
        <p15:guide id="3" orient="horz" pos="3144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5FB4114-6BE1-6949-A4E0-C95ACCC1C3B1}" name="Crystal Kallem" initials="" userId="S::crystal.kallem@pocp.com::cf198385-2c46-4200-97af-81ffa90ba811" providerId="AD"/>
  <p188:author id="{B4E91F57-4575-39C6-1247-3E33EA7CFF16}" name="Crystal Kallem" initials="CK" userId="S::crystal.kallem@ckconsultingllc.com::d0b49d48-d104-4cc9-a5a8-057dc311aeba" providerId="AD"/>
  <p188:author id="{13AA608C-18F5-9CD5-7F38-B06DDD59B843}" name="Guest User" initials="GU" userId="S::urn:spo:anon#2de5f567545df82bacb812e29d64652add563552d69fea97197e9963dd265113::" providerId="AD"/>
  <p188:author id="{F75CD995-BEB9-609C-5AA2-9F282FE27860}" name="Michele Galioto" initials="MG" userId="S::michele.galioto@pocp.com::166f4011-c300-4111-b6e8-58838df26dc7" providerId="AD"/>
  <p188:author id="{2C1768AA-E4C0-C584-A340-2B3F8FE75C5D}" name="Leslie Amoros" initials="" userId="S::leslie.amoros@pocp.com::feb29b94-f3f8-48e9-aee9-8cf49a642336" providerId="AD"/>
  <p188:author id="{485FF3D2-16CD-67B1-CB16-3EDCCBFAC87B}" name="Jocelyn Keegan" initials="JK" userId="S::jocelyn.keegan@pocp.com::1c79b783-4f44-4a01-a608-d390b403a403" providerId="AD"/>
  <p188:author id="{87E33CE1-988F-A09D-5926-B4B866B39288}" name="Alix Goss" initials="AG" userId="S::alix.goss@pocp.com::66981775-1c87-4ec0-9080-c2d94b58a85f" providerId="AD"/>
  <p188:author id="{51BC55F5-65B6-3272-E0A2-405AD7166879}" name="Yan Heras" initials="YH" userId="f2b1316761da924a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Vanessa Candelora" initials="VC" lastIdx="3" clrIdx="6">
    <p:extLst>
      <p:ext uri="{19B8F6BF-5375-455C-9EA6-DF929625EA0E}">
        <p15:presenceInfo xmlns:p15="http://schemas.microsoft.com/office/powerpoint/2012/main" userId="Vanessa Candelora" providerId="None"/>
      </p:ext>
    </p:extLst>
  </p:cmAuthor>
  <p:cmAuthor id="1" name="Dana Marcelonis" initials="DM" lastIdx="106" clrIdx="0">
    <p:extLst>
      <p:ext uri="{19B8F6BF-5375-455C-9EA6-DF929625EA0E}">
        <p15:presenceInfo xmlns:p15="http://schemas.microsoft.com/office/powerpoint/2012/main" userId="Dana Marcelonis" providerId="None"/>
      </p:ext>
    </p:extLst>
  </p:cmAuthor>
  <p:cmAuthor id="8" name="Guest User" initials="GU [2]" lastIdx="30" clrIdx="7">
    <p:extLst>
      <p:ext uri="{19B8F6BF-5375-455C-9EA6-DF929625EA0E}">
        <p15:presenceInfo xmlns:p15="http://schemas.microsoft.com/office/powerpoint/2012/main" userId="S::urn:spo:anon#4b16d5f1a5f512349c7f84a3a5afa89e699b93847f7f5764df98f2852b5f403c::" providerId="AD"/>
      </p:ext>
    </p:extLst>
  </p:cmAuthor>
  <p:cmAuthor id="2" name="Jocelyn Keegan" initials="JK" lastIdx="56" clrIdx="1">
    <p:extLst>
      <p:ext uri="{19B8F6BF-5375-455C-9EA6-DF929625EA0E}">
        <p15:presenceInfo xmlns:p15="http://schemas.microsoft.com/office/powerpoint/2012/main" userId="Jocelyn Keegan" providerId="None"/>
      </p:ext>
    </p:extLst>
  </p:cmAuthor>
  <p:cmAuthor id="3" name="Kathy Moncelsi" initials="KM" lastIdx="4" clrIdx="2">
    <p:extLst>
      <p:ext uri="{19B8F6BF-5375-455C-9EA6-DF929625EA0E}">
        <p15:presenceInfo xmlns:p15="http://schemas.microsoft.com/office/powerpoint/2012/main" userId="Kathy Moncelsi" providerId="None"/>
      </p:ext>
    </p:extLst>
  </p:cmAuthor>
  <p:cmAuthor id="4" name="Alix Goss" initials="AG" lastIdx="1" clrIdx="3">
    <p:extLst>
      <p:ext uri="{19B8F6BF-5375-455C-9EA6-DF929625EA0E}">
        <p15:presenceInfo xmlns:p15="http://schemas.microsoft.com/office/powerpoint/2012/main" userId="S::alix@imprado.com::48a8f9be-3a6f-4085-90cb-1a4a0cce6f59" providerId="AD"/>
      </p:ext>
    </p:extLst>
  </p:cmAuthor>
  <p:cmAuthor id="5" name="Jocelyn Keegan" initials="JK [2]" lastIdx="12" clrIdx="4">
    <p:extLst>
      <p:ext uri="{19B8F6BF-5375-455C-9EA6-DF929625EA0E}">
        <p15:presenceInfo xmlns:p15="http://schemas.microsoft.com/office/powerpoint/2012/main" userId="S::jocelyn.keegan@pocp.com::1c79b783-4f44-4a01-a608-d390b403a403" providerId="AD"/>
      </p:ext>
    </p:extLst>
  </p:cmAuthor>
  <p:cmAuthor id="6" name="Guest User" initials="GU" lastIdx="3" clrIdx="5">
    <p:extLst>
      <p:ext uri="{19B8F6BF-5375-455C-9EA6-DF929625EA0E}">
        <p15:presenceInfo xmlns:p15="http://schemas.microsoft.com/office/powerpoint/2012/main" userId="S::urn:spo:anon#9bf65f3cdd3c6e88b9646dad6aa4a9ebe37c124c18c13df3c5fda69c8a94c4f4::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16161"/>
    <a:srgbClr val="A91F24"/>
    <a:srgbClr val="51657F"/>
    <a:srgbClr val="042F52"/>
    <a:srgbClr val="EFB47F"/>
    <a:srgbClr val="677D9D"/>
    <a:srgbClr val="384049"/>
    <a:srgbClr val="E4E4E4"/>
    <a:srgbClr val="D6843C"/>
    <a:srgbClr val="D5A2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3C30CC-4989-4B5D-A6AA-14DD91046E4D}">
  <a:tblStyle styleId="{263C30CC-4989-4B5D-A6AA-14DD91046E4D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1E7E7"/>
          </a:solidFill>
        </a:fill>
      </a:tcStyle>
    </a:wholeTbl>
    <a:band1H>
      <a:tcTxStyle/>
      <a:tcStyle>
        <a:tcBdr/>
        <a:fill>
          <a:solidFill>
            <a:srgbClr val="E1CBC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1CBCB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6410" autoAdjust="0"/>
  </p:normalViewPr>
  <p:slideViewPr>
    <p:cSldViewPr snapToGrid="0">
      <p:cViewPr varScale="1">
        <p:scale>
          <a:sx n="97" d="100"/>
          <a:sy n="97" d="100"/>
        </p:scale>
        <p:origin x="972" y="90"/>
      </p:cViewPr>
      <p:guideLst>
        <p:guide pos="600"/>
        <p:guide orient="horz" pos="2664"/>
        <p:guide orient="horz" pos="31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938" y="0"/>
            <a:ext cx="3037840" cy="466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7550" y="1162050"/>
            <a:ext cx="5575300" cy="31369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75" tIns="46575" rIns="93175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50499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While CRD, DTR, and PAS aren’t mandated, signals from CMS have hinted they may be mandated in the future.</a:t>
            </a:r>
          </a:p>
          <a:p>
            <a:r>
              <a:rPr lang="en-CA" dirty="0"/>
              <a:t>There are no other FHIR guides that cover the needed functionality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49061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FAA7B7C-BCF4-4226-B195-CE771F438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210965C-DF07-4C6E-A6AB-EFDD090441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763293" y="2677278"/>
            <a:ext cx="6335882" cy="911892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accent1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PRESENTATION TITLE</a:t>
            </a:r>
          </a:p>
        </p:txBody>
      </p:sp>
      <p:pic>
        <p:nvPicPr>
          <p:cNvPr id="3" name="Picture 2" descr="Text, logo&#10;&#10;Description automatically generated">
            <a:extLst>
              <a:ext uri="{FF2B5EF4-FFF2-40B4-BE49-F238E27FC236}">
                <a16:creationId xmlns:a16="http://schemas.microsoft.com/office/drawing/2014/main" id="{85DBC1B3-9973-A383-A8E1-DEC586C917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4711" y="275461"/>
            <a:ext cx="3136398" cy="801626"/>
          </a:xfrm>
          <a:prstGeom prst="rect">
            <a:avLst/>
          </a:prstGeom>
        </p:spPr>
      </p:pic>
      <p:sp>
        <p:nvSpPr>
          <p:cNvPr id="5" name="Google Shape;102;p19">
            <a:extLst>
              <a:ext uri="{FF2B5EF4-FFF2-40B4-BE49-F238E27FC236}">
                <a16:creationId xmlns:a16="http://schemas.microsoft.com/office/drawing/2014/main" id="{BC92C4EF-7C64-DA8F-F95C-01B769FB5E27}"/>
              </a:ext>
            </a:extLst>
          </p:cNvPr>
          <p:cNvSpPr txBox="1"/>
          <p:nvPr userDrawn="1"/>
        </p:nvSpPr>
        <p:spPr>
          <a:xfrm>
            <a:off x="2332645" y="1518170"/>
            <a:ext cx="8795730" cy="51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r"/>
            <a:r>
              <a:rPr lang="en-US" sz="2800" b="1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Strategy to Execution:</a:t>
            </a:r>
          </a:p>
          <a:p>
            <a:pPr lvl="0" algn="r"/>
            <a:r>
              <a:rPr lang="en-US" sz="1800" b="1" dirty="0">
                <a:solidFill>
                  <a:schemeClr val="bg2"/>
                </a:solidFill>
                <a:latin typeface="+mj-lt"/>
                <a:cs typeface="Arial" panose="020B0604020202020204" pitchFamily="34" charset="0"/>
              </a:rPr>
              <a:t>Better Prior Authorization by Integrating Operations, FHIR and CMS-0057</a:t>
            </a:r>
            <a:endParaRPr lang="en-US" sz="1800" b="0" i="0" u="none" strike="noStrike" cap="none" dirty="0">
              <a:solidFill>
                <a:schemeClr val="bg2"/>
              </a:solidFill>
              <a:latin typeface="+mj-lt"/>
              <a:cs typeface="Arial" panose="020B0604020202020204" pitchFamily="34" charset="0"/>
              <a:sym typeface="Arial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F7FDD-131B-74EA-B910-B6EDCDE333D7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ooter Placeholder 11">
            <a:extLst>
              <a:ext uri="{FF2B5EF4-FFF2-40B4-BE49-F238E27FC236}">
                <a16:creationId xmlns:a16="http://schemas.microsoft.com/office/drawing/2014/main" id="{4260114E-7EAB-81A6-5172-8B041FF30BBA}"/>
              </a:ext>
            </a:extLst>
          </p:cNvPr>
          <p:cNvSpPr txBox="1">
            <a:spLocks/>
          </p:cNvSpPr>
          <p:nvPr userDrawn="1"/>
        </p:nvSpPr>
        <p:spPr>
          <a:xfrm>
            <a:off x="5087919" y="6581429"/>
            <a:ext cx="6496050" cy="159035"/>
          </a:xfrm>
          <a:prstGeom prst="rect">
            <a:avLst/>
          </a:prstGeom>
        </p:spPr>
        <p:txBody>
          <a:bodyPr lIns="0" tIns="0" rIns="0" bIns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>
              <a:defRPr/>
            </a:pPr>
            <a:r>
              <a:rPr lang="en-US" sz="7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®Health Level Seven and HL7 are registered trademarks of Health Level Seven International, registered with the United States Patent and Trademark Office.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F295D07-E05E-A8EC-4E16-09E68757537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763293" y="3595969"/>
            <a:ext cx="6335882" cy="535531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3200" b="0">
                <a:solidFill>
                  <a:schemeClr val="accent3"/>
                </a:solidFill>
              </a:defRPr>
            </a:lvl1pPr>
            <a:lvl2pPr marL="457200" indent="0">
              <a:buNone/>
              <a:defRPr sz="3200"/>
            </a:lvl2pPr>
            <a:lvl3pPr marL="914400" indent="0">
              <a:buNone/>
              <a:defRPr sz="3200"/>
            </a:lvl3pPr>
            <a:lvl4pPr marL="1371600" indent="0">
              <a:buNone/>
              <a:defRPr sz="3200"/>
            </a:lvl4pPr>
            <a:lvl5pPr marL="1828800" indent="0">
              <a:buNone/>
              <a:defRPr sz="3200"/>
            </a:lvl5pPr>
          </a:lstStyle>
          <a:p>
            <a:pPr lvl="0"/>
            <a:r>
              <a:rPr lang="en-US" dirty="0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998408816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FE8DA59A-9CB6-4EF8-84D5-BB0533F59D4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8534" y="0"/>
            <a:ext cx="5373466" cy="6858000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9C41A2-7EB3-438C-A345-77D58413DFC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941529" y="3348989"/>
            <a:ext cx="6324777" cy="5355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l">
              <a:buNone/>
              <a:defRPr sz="3200">
                <a:solidFill>
                  <a:schemeClr val="accent3"/>
                </a:solidFill>
              </a:defRPr>
            </a:lvl1pPr>
          </a:lstStyle>
          <a:p>
            <a:r>
              <a:rPr lang="en-US" dirty="0">
                <a:solidFill>
                  <a:srgbClr val="CB915F"/>
                </a:solidFill>
              </a:rPr>
              <a:t>Section Subtitle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00FB23-823C-744E-C8B9-004E6345A0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41707" y="2733724"/>
            <a:ext cx="6324599" cy="535532"/>
          </a:xfrm>
          <a:prstGeom prst="rect">
            <a:avLst/>
          </a:prstGeom>
        </p:spPr>
        <p:txBody>
          <a:bodyPr/>
          <a:lstStyle>
            <a:lvl1pPr>
              <a:defRPr sz="3200" b="1">
                <a:solidFill>
                  <a:srgbClr val="51657F"/>
                </a:solidFill>
                <a:latin typeface="+mn-lt"/>
              </a:defRPr>
            </a:lvl1pPr>
          </a:lstStyle>
          <a:p>
            <a:r>
              <a:rPr lang="en-US" dirty="0"/>
              <a:t>SECTION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60948351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784908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401424" y="6489700"/>
            <a:ext cx="581025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DEB901-1488-2139-CEA4-36184AA8226B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A0C86904-2559-0628-8373-A6E915EA57C8}"/>
              </a:ext>
            </a:extLst>
          </p:cNvPr>
          <p:cNvSpPr txBox="1">
            <a:spLocks/>
          </p:cNvSpPr>
          <p:nvPr userDrawn="1"/>
        </p:nvSpPr>
        <p:spPr>
          <a:xfrm>
            <a:off x="4370276" y="6585627"/>
            <a:ext cx="6816520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344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BCC1CF-727A-9D7C-16E1-5C30259441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117300327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DC3FD4-64B5-4278-942E-156D356BF4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298535" cy="1890031"/>
          </a:xfrm>
          <a:prstGeom prst="rect">
            <a:avLst/>
          </a:prstGeom>
        </p:spPr>
      </p:pic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3DC60153-C4A0-4ABD-BB96-7A6F62145BF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04900" y="1890031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14C08CF0-4515-4A31-9BA6-4B5F111047F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57950" y="1890030"/>
            <a:ext cx="4794768" cy="1795363"/>
          </a:xfrm>
          <a:prstGeom prst="rect">
            <a:avLst/>
          </a:prstGeom>
        </p:spPr>
        <p:txBody>
          <a:bodyPr>
            <a:spAutoFit/>
          </a:bodyPr>
          <a:lstStyle>
            <a:lvl1pPr>
              <a:lnSpc>
                <a:spcPct val="100000"/>
              </a:lnSpc>
              <a:buClr>
                <a:schemeClr val="bg2"/>
              </a:buClr>
              <a:defRPr sz="2400"/>
            </a:lvl1pPr>
            <a:lvl2pPr marL="685800" indent="-228600">
              <a:lnSpc>
                <a:spcPct val="100000"/>
              </a:lnSpc>
              <a:buClr>
                <a:schemeClr val="accent1"/>
              </a:buClr>
              <a:buFont typeface="Arial" panose="020B0604020202020204" pitchFamily="34" charset="0"/>
              <a:buChar char="‒"/>
              <a:defRPr sz="2000"/>
            </a:lvl2pPr>
            <a:lvl3pPr>
              <a:lnSpc>
                <a:spcPct val="100000"/>
              </a:lnSpc>
              <a:buClr>
                <a:schemeClr val="accent3"/>
              </a:buClr>
              <a:defRPr sz="1800"/>
            </a:lvl3pPr>
            <a:lvl4pPr marL="1600200" indent="-228600">
              <a:lnSpc>
                <a:spcPct val="100000"/>
              </a:lnSpc>
              <a:buClr>
                <a:schemeClr val="accent4"/>
              </a:buClr>
              <a:buFont typeface="Arial" panose="020B0604020202020204" pitchFamily="34" charset="0"/>
              <a:buChar char="‒"/>
              <a:defRPr sz="1600"/>
            </a:lvl4pPr>
            <a:lvl5pPr>
              <a:lnSpc>
                <a:spcPct val="100000"/>
              </a:lnSpc>
              <a:buClr>
                <a:schemeClr val="bg2"/>
              </a:buClr>
              <a:defRPr sz="1600"/>
            </a:lvl5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DEF1C7-E37F-C422-6CD6-BA12D75E48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36512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75988972"/>
      </p:ext>
    </p:extLst>
  </p:cSld>
  <p:clrMapOvr>
    <a:masterClrMapping/>
  </p:clrMapOvr>
  <p:hf hd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320" userDrawn="1">
          <p15:clr>
            <a:srgbClr val="FBAE40"/>
          </p15:clr>
        </p15:guide>
        <p15:guide id="3" orient="horz" pos="19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Bod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86B4A48-247A-4C16-A6A8-B6C3BA5D1B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936303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C38BA55-8814-44D0-977F-268352C7169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-1" r="-1466" b="-11706"/>
          <a:stretch/>
        </p:blipFill>
        <p:spPr>
          <a:xfrm>
            <a:off x="3713482" y="680665"/>
            <a:ext cx="8288017" cy="354616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3D870D-F2BF-4966-BD69-729039903A2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974740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EC59813A-0323-4CF7-BDB8-3CABDC2732F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37648" y="1452134"/>
            <a:ext cx="3649526" cy="4980416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472005"/>
                </a:solidFill>
              </a:defRPr>
            </a:lvl1pPr>
            <a:lvl2pPr>
              <a:defRPr sz="2000">
                <a:solidFill>
                  <a:srgbClr val="472005"/>
                </a:solidFill>
              </a:defRPr>
            </a:lvl2pPr>
            <a:lvl3pPr>
              <a:defRPr sz="1800">
                <a:solidFill>
                  <a:srgbClr val="472005"/>
                </a:solidFill>
              </a:defRPr>
            </a:lvl3pPr>
            <a:lvl4pPr>
              <a:defRPr sz="1600">
                <a:solidFill>
                  <a:srgbClr val="472005"/>
                </a:solidFill>
              </a:defRPr>
            </a:lvl4pPr>
            <a:lvl5pPr>
              <a:defRPr sz="1600">
                <a:solidFill>
                  <a:srgbClr val="472005"/>
                </a:solidFill>
              </a:defRPr>
            </a:lvl5pPr>
          </a:lstStyle>
          <a:p>
            <a:pPr lvl="0"/>
            <a:r>
              <a:rPr lang="en-US"/>
              <a:t>Level 1 Bullet</a:t>
            </a:r>
          </a:p>
          <a:p>
            <a:pPr lvl="1"/>
            <a:r>
              <a:rPr lang="en-US"/>
              <a:t>Level 2 Bullet</a:t>
            </a:r>
          </a:p>
          <a:p>
            <a:pPr lvl="2"/>
            <a:r>
              <a:rPr lang="en-US"/>
              <a:t>Level 3 Bullet</a:t>
            </a:r>
          </a:p>
          <a:p>
            <a:pPr lvl="3"/>
            <a:r>
              <a:rPr lang="en-US"/>
              <a:t>Level 4 Bullet</a:t>
            </a:r>
          </a:p>
          <a:p>
            <a:pPr lvl="4"/>
            <a:r>
              <a:rPr lang="en-US"/>
              <a:t>Level 5 Bullet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AA99DA-F40E-66C3-5002-82CC0D4111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51214" y="197346"/>
            <a:ext cx="7654644" cy="775778"/>
          </a:xfrm>
          <a:prstGeom prst="rect">
            <a:avLst/>
          </a:prstGeom>
        </p:spPr>
        <p:txBody>
          <a:bodyPr/>
          <a:lstStyle>
            <a:lvl1pPr algn="r">
              <a:defRPr sz="4000"/>
            </a:lvl1pPr>
          </a:lstStyle>
          <a:p>
            <a:r>
              <a:rPr lang="en-US" dirty="0"/>
              <a:t>Slide Title</a:t>
            </a:r>
            <a:endParaRPr lang="en-CA" dirty="0"/>
          </a:p>
        </p:txBody>
      </p:sp>
      <p:sp>
        <p:nvSpPr>
          <p:cNvPr id="3" name="Holder 6">
            <a:extLst>
              <a:ext uri="{FF2B5EF4-FFF2-40B4-BE49-F238E27FC236}">
                <a16:creationId xmlns:a16="http://schemas.microsoft.com/office/drawing/2014/main" id="{B7F52926-A9FE-9093-3497-236692AFA6B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1001374" y="6489700"/>
            <a:ext cx="981075" cy="365125"/>
          </a:xfr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B8FE8E2-8837-C885-5A15-05673E5B1106}"/>
              </a:ext>
            </a:extLst>
          </p:cNvPr>
          <p:cNvSpPr/>
          <p:nvPr userDrawn="1"/>
        </p:nvSpPr>
        <p:spPr>
          <a:xfrm>
            <a:off x="4936303" y="6552771"/>
            <a:ext cx="2051774" cy="15903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1E1F95DE-ECDC-BB81-81D9-9B53C45DBECD}"/>
              </a:ext>
            </a:extLst>
          </p:cNvPr>
          <p:cNvSpPr txBox="1">
            <a:spLocks/>
          </p:cNvSpPr>
          <p:nvPr userDrawn="1"/>
        </p:nvSpPr>
        <p:spPr>
          <a:xfrm>
            <a:off x="4370276" y="6585627"/>
            <a:ext cx="6816520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38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4">
            <a:extLst>
              <a:ext uri="{FF2B5EF4-FFF2-40B4-BE49-F238E27FC236}">
                <a16:creationId xmlns:a16="http://schemas.microsoft.com/office/drawing/2014/main" id="{E6FA0222-D974-4942-B426-D99A124E13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887C3B-057F-4D1D-8672-DA58E661878F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srgbClr val="51657F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51657F">
                  <a:lumMod val="60000"/>
                  <a:lumOff val="40000"/>
                </a:srgb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2B4E3928-6F20-08F9-6AE6-7E968E0F7365}"/>
              </a:ext>
            </a:extLst>
          </p:cNvPr>
          <p:cNvSpPr txBox="1">
            <a:spLocks/>
          </p:cNvSpPr>
          <p:nvPr userDrawn="1"/>
        </p:nvSpPr>
        <p:spPr>
          <a:xfrm>
            <a:off x="209550" y="6545502"/>
            <a:ext cx="8752503" cy="203133"/>
          </a:xfrm>
          <a:prstGeom prst="rect">
            <a:avLst/>
          </a:prstGeom>
        </p:spPr>
        <p:txBody>
          <a:bodyPr wrap="square" anchor="b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8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Strategy to Execution: Better Prior Authorization by Integrating Operations, FHIR and CMS-0057; </a:t>
            </a:r>
            <a:r>
              <a:rPr lang="en-US" sz="600" dirty="0">
                <a:solidFill>
                  <a:schemeClr val="bg1">
                    <a:lumMod val="65000"/>
                  </a:schemeClr>
                </a:solidFill>
              </a:rPr>
              <a:t>April 2025</a:t>
            </a:r>
            <a:r>
              <a:rPr lang="en-US" sz="8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CA" dirty="0"/>
              <a:t>© 2025 HL7® International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5317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1" r:id="rId1"/>
    <p:sldLayoutId id="2147483674" r:id="rId2"/>
    <p:sldLayoutId id="2147483829" r:id="rId3"/>
    <p:sldLayoutId id="2147483676" r:id="rId4"/>
    <p:sldLayoutId id="2147483672" r:id="rId5"/>
    <p:sldLayoutId id="2147483828" r:id="rId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8D705C0-083F-D0D6-8073-ABC776F631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CA" dirty="0"/>
              <a:t>Burden Reduction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3E4537E-6F6F-4ABF-8131-C68FCA7995E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021394" y="3595969"/>
            <a:ext cx="7077781" cy="535531"/>
          </a:xfrm>
        </p:spPr>
        <p:txBody>
          <a:bodyPr/>
          <a:lstStyle/>
          <a:p>
            <a:r>
              <a:rPr lang="en-CA" dirty="0"/>
              <a:t>Approach for Achieving Conformance</a:t>
            </a:r>
          </a:p>
        </p:txBody>
      </p:sp>
    </p:spTree>
    <p:extLst>
      <p:ext uri="{BB962C8B-B14F-4D97-AF65-F5344CB8AC3E}">
        <p14:creationId xmlns:p14="http://schemas.microsoft.com/office/powerpoint/2010/main" val="3550266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66700F-E577-687D-0911-E353AD7820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Response time requirement is tight</a:t>
            </a:r>
          </a:p>
          <a:p>
            <a:pPr lvl="1"/>
            <a:r>
              <a:rPr lang="en-CA" dirty="0"/>
              <a:t>May need to support other hooks for caching purposes</a:t>
            </a:r>
          </a:p>
          <a:p>
            <a:r>
              <a:rPr lang="en-CA" dirty="0"/>
              <a:t>Integration between CRD &amp; DTR</a:t>
            </a:r>
          </a:p>
          <a:p>
            <a:pPr lvl="1"/>
            <a:r>
              <a:rPr lang="en-CA" dirty="0"/>
              <a:t>CRD can establish context for later DTR calls</a:t>
            </a:r>
          </a:p>
          <a:p>
            <a:r>
              <a:rPr lang="en-CA" dirty="0"/>
              <a:t>Real-time prior auth in CRD is a goal</a:t>
            </a:r>
          </a:p>
          <a:p>
            <a:pPr lvl="1"/>
            <a:r>
              <a:rPr lang="en-CA" dirty="0"/>
              <a:t>But not required to meet Jan 1, 2027 deadline</a:t>
            </a:r>
          </a:p>
          <a:p>
            <a:endParaRPr lang="en-CA" dirty="0"/>
          </a:p>
          <a:p>
            <a:r>
              <a:rPr lang="en-CA" dirty="0"/>
              <a:t>Expect the expectations for how much you do in CRD to grow over 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6546AA-6EF6-F017-6B7D-B9994E99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Other considerations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6EE11-B0D2-13AA-9918-7482A72EDC8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5808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A3225-3219-937D-69EF-52BE377AD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0E4A63C-ACD5-8C1F-34A8-C281357304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41529" y="3348989"/>
            <a:ext cx="6324777" cy="978729"/>
          </a:xfrm>
        </p:spPr>
        <p:txBody>
          <a:bodyPr/>
          <a:lstStyle/>
          <a:p>
            <a:r>
              <a:rPr lang="en-CA" dirty="0"/>
              <a:t>Approach to Achieving Conformance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D169C2-B7EE-7F41-8D64-CCA9228AD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DTR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25C09D-75EE-65D8-C84F-3121DC86C19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85284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67746B-B586-4719-5422-E62E9E67D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72333-7442-B79B-4999-C4636DF1E7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ADF367-A6F6-6040-F869-53563B61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308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03C43F-3B91-5AC6-3394-6DA0AD847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A90658-6583-DCD1-0ACF-E2DF2148E51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41529" y="3348989"/>
            <a:ext cx="6324777" cy="978729"/>
          </a:xfrm>
        </p:spPr>
        <p:txBody>
          <a:bodyPr/>
          <a:lstStyle/>
          <a:p>
            <a:r>
              <a:rPr lang="en-CA" dirty="0"/>
              <a:t>Approach to Achieving Conformance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0DBBBB3-B6B1-7B32-CC7A-251F50BE2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14077-93B4-8311-1F39-4270D4D419C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65525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FAD09-4B3F-80FC-8AD2-183C1B660B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52F6E1-9C90-6287-1376-DAE26491C3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AECB75-DE23-8C5A-45AC-F9C59824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9280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5A747-EB81-EC2C-A840-2CFFFE97F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83304B5-F4A3-E9E0-7BA4-B1800C08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Summing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DD107-E9C1-5720-EAC2-7341DC55CCD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5462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3AE42-58F9-6F91-0D54-42D86B5F7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826AC-6C80-5ABE-9094-D0F17113C5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You don’t have to build everything in all the guides to comply</a:t>
            </a:r>
          </a:p>
          <a:p>
            <a:r>
              <a:rPr lang="en-CA" dirty="0"/>
              <a:t>You can (and should) build in parallel</a:t>
            </a:r>
          </a:p>
          <a:p>
            <a:r>
              <a:rPr lang="en-CA" dirty="0"/>
              <a:t>This is complex – so start early</a:t>
            </a:r>
          </a:p>
          <a:p>
            <a:r>
              <a:rPr lang="en-CA" dirty="0"/>
              <a:t>Build capability over time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2E87CD-338A-BA53-BBF4-9C52BF39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Key take-aways</a:t>
            </a:r>
          </a:p>
        </p:txBody>
      </p:sp>
    </p:spTree>
    <p:extLst>
      <p:ext uri="{BB962C8B-B14F-4D97-AF65-F5344CB8AC3E}">
        <p14:creationId xmlns:p14="http://schemas.microsoft.com/office/powerpoint/2010/main" val="461002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67E3C-FE76-ADDB-FB9F-84D05EB68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65A86E-DF90-DB76-AB33-CA55E772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E6229-00C6-9485-93D6-6EE66CE654D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5596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F8315EF-E77A-75F1-BB5B-F2B94A0010F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B6B5BD-FEAA-510B-C990-DA8378802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Expectations of the rule</a:t>
            </a:r>
          </a:p>
        </p:txBody>
      </p:sp>
    </p:spTree>
    <p:extLst>
      <p:ext uri="{BB962C8B-B14F-4D97-AF65-F5344CB8AC3E}">
        <p14:creationId xmlns:p14="http://schemas.microsoft.com/office/powerpoint/2010/main" val="2160487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59F2D8-3484-4AE3-FCF7-E54BABC7E63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74740" y="1120877"/>
            <a:ext cx="7849086" cy="5311673"/>
          </a:xfrm>
        </p:spPr>
        <p:txBody>
          <a:bodyPr/>
          <a:lstStyle/>
          <a:p>
            <a:r>
              <a:rPr lang="en-CA" dirty="0"/>
              <a:t>Impacted payers:</a:t>
            </a:r>
          </a:p>
          <a:p>
            <a:pPr lvl="1"/>
            <a:r>
              <a:rPr lang="en-US" dirty="0"/>
              <a:t>Medicare Advantage (MA) organizations</a:t>
            </a:r>
          </a:p>
          <a:p>
            <a:pPr lvl="1"/>
            <a:r>
              <a:rPr lang="en-US" dirty="0"/>
              <a:t>State Medicaid and (CHIP) Fee-for-Service (FFS) programs</a:t>
            </a:r>
          </a:p>
          <a:p>
            <a:pPr lvl="1"/>
            <a:r>
              <a:rPr lang="en-US" dirty="0"/>
              <a:t>Medicaid managed care plans</a:t>
            </a:r>
          </a:p>
          <a:p>
            <a:pPr lvl="1"/>
            <a:r>
              <a:rPr lang="en-US" dirty="0"/>
              <a:t>CHIP managed care entities</a:t>
            </a:r>
          </a:p>
          <a:p>
            <a:pPr lvl="1"/>
            <a:r>
              <a:rPr lang="en-US" dirty="0"/>
              <a:t>Qualified Health Plan (QHP) issuers on the Federally Facilitated Exchanges (FFEs)</a:t>
            </a:r>
          </a:p>
          <a:p>
            <a:r>
              <a:rPr lang="en-CA" dirty="0"/>
              <a:t>Enforcement date: Jan. 1, 2027</a:t>
            </a:r>
          </a:p>
          <a:p>
            <a:r>
              <a:rPr lang="en-CA" dirty="0"/>
              <a:t>FHIR API Requirements</a:t>
            </a:r>
          </a:p>
          <a:p>
            <a:pPr lvl="1"/>
            <a:r>
              <a:rPr lang="en-CA" dirty="0"/>
              <a:t>What’s covered (items and services)</a:t>
            </a:r>
          </a:p>
          <a:p>
            <a:pPr lvl="1"/>
            <a:r>
              <a:rPr lang="en-CA" dirty="0"/>
              <a:t>Documentation requirements for PA</a:t>
            </a:r>
          </a:p>
          <a:p>
            <a:pPr lvl="1"/>
            <a:r>
              <a:rPr lang="en-CA" dirty="0"/>
              <a:t>PA Request and response</a:t>
            </a:r>
          </a:p>
          <a:p>
            <a:pPr lvl="2"/>
            <a:r>
              <a:rPr lang="en-CA" dirty="0"/>
              <a:t>Is it approved? (with expiration date/conditions)</a:t>
            </a:r>
          </a:p>
          <a:p>
            <a:pPr lvl="2"/>
            <a:r>
              <a:rPr lang="en-CA" dirty="0"/>
              <a:t>Is it denied? (with reason)</a:t>
            </a:r>
          </a:p>
          <a:p>
            <a:pPr lvl="2"/>
            <a:r>
              <a:rPr lang="en-CA" dirty="0"/>
              <a:t>Is more information needed?</a:t>
            </a:r>
          </a:p>
          <a:p>
            <a:pPr lvl="1"/>
            <a:endParaRPr lang="en-CA" dirty="0"/>
          </a:p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3D4D1D-184D-1C03-2A2E-859489C639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9600" y="197346"/>
            <a:ext cx="8456258" cy="775778"/>
          </a:xfrm>
        </p:spPr>
        <p:txBody>
          <a:bodyPr/>
          <a:lstStyle/>
          <a:p>
            <a:r>
              <a:rPr lang="en-CA" dirty="0"/>
              <a:t>CMS 0057-F Prior Authorization API</a:t>
            </a:r>
          </a:p>
        </p:txBody>
      </p:sp>
    </p:spTree>
    <p:extLst>
      <p:ext uri="{BB962C8B-B14F-4D97-AF65-F5344CB8AC3E}">
        <p14:creationId xmlns:p14="http://schemas.microsoft.com/office/powerpoint/2010/main" val="1497426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8267DC3-3AF9-5457-B092-93BB4314154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Applies to:</a:t>
            </a:r>
          </a:p>
          <a:p>
            <a:pPr lvl="1"/>
            <a:r>
              <a:rPr lang="en-CA" dirty="0"/>
              <a:t>MIPS eligible clinicians &amp; hospitals, critical access hospitals</a:t>
            </a:r>
          </a:p>
          <a:p>
            <a:r>
              <a:rPr lang="en-CA" dirty="0"/>
              <a:t>Enforcement date: 2027 reporting period</a:t>
            </a:r>
          </a:p>
          <a:p>
            <a:r>
              <a:rPr lang="en-CA" dirty="0"/>
              <a:t>Requirement</a:t>
            </a:r>
          </a:p>
          <a:p>
            <a:pPr lvl="1"/>
            <a:r>
              <a:rPr lang="en-CA" dirty="0"/>
              <a:t>Must request prior authorization electronically via the PA API for at least one non-drug item/service</a:t>
            </a:r>
          </a:p>
          <a:p>
            <a:pPr lvl="2"/>
            <a:r>
              <a:rPr lang="en-CA" dirty="0"/>
              <a:t>Could report an exclusion</a:t>
            </a:r>
          </a:p>
          <a:p>
            <a:endParaRPr lang="en-CA" dirty="0"/>
          </a:p>
          <a:p>
            <a:r>
              <a:rPr lang="en-CA" dirty="0"/>
              <a:t>Required technology (Payers and EHRs)</a:t>
            </a:r>
          </a:p>
          <a:p>
            <a:pPr lvl="1"/>
            <a:r>
              <a:rPr lang="en-CA" dirty="0"/>
              <a:t>FHIR 4.0.1, US-Core 3.1.1, OpenID Connect Core 1.0, SMART app launch 1.0</a:t>
            </a:r>
          </a:p>
          <a:p>
            <a:r>
              <a:rPr lang="en-CA" dirty="0"/>
              <a:t>Recommended technology</a:t>
            </a:r>
          </a:p>
          <a:p>
            <a:pPr lvl="1"/>
            <a:r>
              <a:rPr lang="en-CA" dirty="0"/>
              <a:t>CRD 2.0.1, DTR 2.0.0, PAS 2.0.1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69526D-41C9-2B38-7652-AE70AD74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EHR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839DBB-B677-9D32-9DFC-BF63DF57724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480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B3770D-FF3F-A60F-AC8D-590BAD3FFDC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CRD, DTR, PAS are all complex</a:t>
            </a:r>
          </a:p>
          <a:p>
            <a:pPr lvl="1"/>
            <a:r>
              <a:rPr lang="en-CA" dirty="0"/>
              <a:t>Largely independent</a:t>
            </a:r>
          </a:p>
          <a:p>
            <a:r>
              <a:rPr lang="en-CA" dirty="0"/>
              <a:t>If possible, work on all three in parallel</a:t>
            </a:r>
          </a:p>
          <a:p>
            <a:r>
              <a:rPr lang="en-CA" dirty="0"/>
              <a:t>Most critical (covers largest part of the reg) is PAS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8C5325-BA74-7655-341F-4E636D510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to do first?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31FD7-2D77-2079-9BA3-2CF0AA3AAA9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02515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BE9D0A-C752-CF68-D0DB-9776CA7C978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41529" y="3348989"/>
            <a:ext cx="6324777" cy="978729"/>
          </a:xfrm>
        </p:spPr>
        <p:txBody>
          <a:bodyPr/>
          <a:lstStyle/>
          <a:p>
            <a:r>
              <a:rPr lang="en-CA" dirty="0"/>
              <a:t>Approach to Achieving Conformance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A89836-E37F-A8D6-6249-9959B581C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CA5643-CFF6-7574-0B09-49C13120C52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610975" y="6489700"/>
            <a:ext cx="581025" cy="365125"/>
          </a:xfrm>
        </p:spPr>
        <p:txBody>
          <a:bodyPr/>
          <a:lstStyle/>
          <a:p>
            <a:fld id="{B6F15528-21DE-4FAA-801E-634DDDAF4B2B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8865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8A51EF-D292-F232-A7E6-339C35BEE06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Primary objective:</a:t>
            </a:r>
          </a:p>
          <a:p>
            <a:pPr lvl="1"/>
            <a:r>
              <a:rPr lang="en-CA" dirty="0"/>
              <a:t>Answer the question “What’s covered?”</a:t>
            </a:r>
          </a:p>
          <a:p>
            <a:r>
              <a:rPr lang="en-CA" dirty="0"/>
              <a:t>Secondary objective:</a:t>
            </a:r>
          </a:p>
          <a:p>
            <a:pPr lvl="1"/>
            <a:r>
              <a:rPr lang="en-CA" dirty="0"/>
              <a:t>Flag that additional information is necessary (cue DTR)</a:t>
            </a:r>
          </a:p>
          <a:p>
            <a:pPr lvl="1"/>
            <a:r>
              <a:rPr lang="en-CA" dirty="0"/>
              <a:t>Flag that prior authorization is necessary (cue PAS)</a:t>
            </a:r>
          </a:p>
          <a:p>
            <a:r>
              <a:rPr lang="en-CA" dirty="0"/>
              <a:t>Tertiary objective</a:t>
            </a:r>
          </a:p>
          <a:p>
            <a:pPr lvl="1"/>
            <a:r>
              <a:rPr lang="en-CA" dirty="0"/>
              <a:t>Grant prior authorization if you can</a:t>
            </a:r>
          </a:p>
          <a:p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35D8E0-67E4-76AC-8128-0AE061E88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CRD Regulatory Objectives</a:t>
            </a:r>
          </a:p>
        </p:txBody>
      </p:sp>
    </p:spTree>
    <p:extLst>
      <p:ext uri="{BB962C8B-B14F-4D97-AF65-F5344CB8AC3E}">
        <p14:creationId xmlns:p14="http://schemas.microsoft.com/office/powerpoint/2010/main" val="35528968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D921FD-1EAB-1B96-3CA5-F3B621D4427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Must support </a:t>
            </a:r>
            <a:r>
              <a:rPr lang="en-CA" b="1" dirty="0"/>
              <a:t>Coverage Information</a:t>
            </a:r>
            <a:r>
              <a:rPr lang="en-CA" dirty="0"/>
              <a:t> hook</a:t>
            </a:r>
          </a:p>
          <a:p>
            <a:r>
              <a:rPr lang="en-CA" dirty="0"/>
              <a:t>Required hooks:</a:t>
            </a:r>
          </a:p>
          <a:p>
            <a:pPr lvl="1"/>
            <a:r>
              <a:rPr lang="en-CA" dirty="0"/>
              <a:t>order-sign</a:t>
            </a:r>
          </a:p>
          <a:p>
            <a:pPr lvl="2"/>
            <a:r>
              <a:rPr lang="en-CA" dirty="0"/>
              <a:t>Most useful for clinicians</a:t>
            </a:r>
          </a:p>
          <a:p>
            <a:pPr lvl="2"/>
            <a:r>
              <a:rPr lang="en-CA" dirty="0"/>
              <a:t>Most challenging</a:t>
            </a:r>
          </a:p>
          <a:p>
            <a:pPr lvl="3"/>
            <a:r>
              <a:rPr lang="en-CA" dirty="0"/>
              <a:t>Most diverse types of input</a:t>
            </a:r>
          </a:p>
          <a:p>
            <a:pPr lvl="3"/>
            <a:r>
              <a:rPr lang="en-CA" dirty="0"/>
              <a:t>Most orders at once</a:t>
            </a:r>
          </a:p>
          <a:p>
            <a:pPr lvl="3"/>
            <a:r>
              <a:rPr lang="en-CA" dirty="0"/>
              <a:t>Highest chance of missing information</a:t>
            </a:r>
          </a:p>
          <a:p>
            <a:pPr lvl="2"/>
            <a:r>
              <a:rPr lang="en-CA" dirty="0"/>
              <a:t>Start on this first?</a:t>
            </a:r>
          </a:p>
          <a:p>
            <a:pPr lvl="1"/>
            <a:r>
              <a:rPr lang="en-CA" dirty="0"/>
              <a:t>order-dispatch</a:t>
            </a:r>
          </a:p>
          <a:p>
            <a:pPr lvl="2"/>
            <a:r>
              <a:rPr lang="en-CA" dirty="0"/>
              <a:t>If you can do order-sign, you can do this</a:t>
            </a:r>
          </a:p>
          <a:p>
            <a:pPr lvl="1"/>
            <a:r>
              <a:rPr lang="en-CA" dirty="0"/>
              <a:t>appointment-book</a:t>
            </a:r>
          </a:p>
          <a:p>
            <a:pPr lvl="2"/>
            <a:r>
              <a:rPr lang="en-CA" dirty="0"/>
              <a:t>Simplest (only a couple of input patterns)</a:t>
            </a:r>
          </a:p>
          <a:p>
            <a:pPr lvl="2"/>
            <a:r>
              <a:rPr lang="en-CA" dirty="0"/>
              <a:t>More information known</a:t>
            </a:r>
          </a:p>
          <a:p>
            <a:pPr lvl="2"/>
            <a:endParaRPr lang="en-CA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537950A-D490-7D66-E539-CB027E41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What’s needed</a:t>
            </a:r>
          </a:p>
        </p:txBody>
      </p:sp>
    </p:spTree>
    <p:extLst>
      <p:ext uri="{BB962C8B-B14F-4D97-AF65-F5344CB8AC3E}">
        <p14:creationId xmlns:p14="http://schemas.microsoft.com/office/powerpoint/2010/main" val="228150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689A12E-2676-A2FD-9DF5-DD1F4D16964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CA" dirty="0"/>
              <a:t>For Reg conformance</a:t>
            </a:r>
          </a:p>
          <a:p>
            <a:pPr lvl="1"/>
            <a:r>
              <a:rPr lang="en-CA" dirty="0"/>
              <a:t>Be able to figure out who the member is and if their coverage is active</a:t>
            </a:r>
          </a:p>
          <a:p>
            <a:pPr lvl="1"/>
            <a:r>
              <a:rPr lang="en-CA" dirty="0"/>
              <a:t>Evaluate if the billing code is covered</a:t>
            </a:r>
          </a:p>
          <a:p>
            <a:pPr lvl="2"/>
            <a:r>
              <a:rPr lang="en-CA" dirty="0"/>
              <a:t>Can indicate more info is needed (performing provider, more detailed code, specific timeframe, DTR questions)</a:t>
            </a:r>
          </a:p>
          <a:p>
            <a:r>
              <a:rPr lang="en-CA" dirty="0"/>
              <a:t>For IG conformance</a:t>
            </a:r>
          </a:p>
          <a:p>
            <a:pPr lvl="1"/>
            <a:r>
              <a:rPr lang="en-CA" dirty="0"/>
              <a:t>Map clinical codes to probable billable code</a:t>
            </a:r>
          </a:p>
          <a:p>
            <a:pPr lvl="1"/>
            <a:r>
              <a:rPr lang="en-CA" dirty="0"/>
              <a:t>Evaluate if prior auth is needed</a:t>
            </a:r>
          </a:p>
          <a:p>
            <a:pPr lvl="2"/>
            <a:r>
              <a:rPr lang="en-CA" dirty="0"/>
              <a:t>or indicate more info needed</a:t>
            </a:r>
          </a:p>
          <a:p>
            <a:r>
              <a:rPr lang="en-CA" dirty="0"/>
              <a:t>Recommended approach</a:t>
            </a:r>
          </a:p>
          <a:p>
            <a:pPr lvl="1"/>
            <a:r>
              <a:rPr lang="en-CA" dirty="0"/>
              <a:t>Provide answers for the easy things, punt to DTR when it gets complicated</a:t>
            </a:r>
          </a:p>
          <a:p>
            <a:pPr lvl="1"/>
            <a:r>
              <a:rPr lang="en-CA" dirty="0"/>
              <a:t>Get smarter over time</a:t>
            </a:r>
          </a:p>
          <a:p>
            <a:pPr lvl="1"/>
            <a:endParaRPr lang="en-CA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2DF1BB-C348-15FD-5D71-C83C3684B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Returning a response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ABC59-9B5E-10F5-BADC-B3BC2BEB19A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6556983"/>
      </p:ext>
    </p:extLst>
  </p:cSld>
  <p:clrMapOvr>
    <a:masterClrMapping/>
  </p:clrMapOvr>
</p:sld>
</file>

<file path=ppt/theme/theme1.xml><?xml version="1.0" encoding="utf-8"?>
<a:theme xmlns:a="http://schemas.openxmlformats.org/drawingml/2006/main" name="CV Master Rev 02-2024">
  <a:themeElements>
    <a:clrScheme name="Custom 106">
      <a:dk1>
        <a:srgbClr val="474749"/>
      </a:dk1>
      <a:lt1>
        <a:sysClr val="window" lastClr="FFFFFF"/>
      </a:lt1>
      <a:dk2>
        <a:srgbClr val="2A323A"/>
      </a:dk2>
      <a:lt2>
        <a:srgbClr val="51657F"/>
      </a:lt2>
      <a:accent1>
        <a:srgbClr val="A91F24"/>
      </a:accent1>
      <a:accent2>
        <a:srgbClr val="DFD5A9"/>
      </a:accent2>
      <a:accent3>
        <a:srgbClr val="D6843C"/>
      </a:accent3>
      <a:accent4>
        <a:srgbClr val="873F1E"/>
      </a:accent4>
      <a:accent5>
        <a:srgbClr val="E41F26"/>
      </a:accent5>
      <a:accent6>
        <a:srgbClr val="785B4D"/>
      </a:accent6>
      <a:hlink>
        <a:srgbClr val="C00000"/>
      </a:hlink>
      <a:folHlink>
        <a:srgbClr val="C0000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 Vinci Event Presentation Template.potx" id="{AE0F4106-A23F-4698-9F54-64DD89DF35DD}" vid="{4BBDFFCF-3C97-4737-97F2-F098A7A3CD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cf5a87e6-8225-499d-8aa7-664ff23f0528">
      <UserInfo>
        <DisplayName>Kathy Moncelsi</DisplayName>
        <AccountId>117</AccountId>
        <AccountType/>
      </UserInfo>
      <UserInfo>
        <DisplayName>Vanessa Candelora</DisplayName>
        <AccountId>7525</AccountId>
        <AccountType/>
      </UserInfo>
      <UserInfo>
        <DisplayName>Phung Matthews</DisplayName>
        <AccountId>7256</AccountId>
        <AccountType/>
      </UserInfo>
      <UserInfo>
        <DisplayName>Jordyn King</DisplayName>
        <AccountId>6166</AccountId>
        <AccountType/>
      </UserInfo>
      <UserInfo>
        <DisplayName>Pooja Babbrah</DisplayName>
        <AccountId>63</AccountId>
        <AccountType/>
      </UserInfo>
      <UserInfo>
        <DisplayName>Frank McKinney</DisplayName>
        <AccountId>6074</AccountId>
        <AccountType/>
      </UserInfo>
      <UserInfo>
        <DisplayName>Amy Johnson</DisplayName>
        <AccountId>281</AccountId>
        <AccountType/>
      </UserInfo>
      <UserInfo>
        <DisplayName>Michael Solomon</DisplayName>
        <AccountId>78</AccountId>
        <AccountType/>
      </UserInfo>
      <UserInfo>
        <DisplayName>Tony Schueth</DisplayName>
        <AccountId>24</AccountId>
        <AccountType/>
      </UserInfo>
    </SharedWithUsers>
    <TaxCatchAll xmlns="cf5a87e6-8225-499d-8aa7-664ff23f0528" xsi:nil="true"/>
    <lcf76f155ced4ddcb4097134ff3c332f xmlns="9f94fe76-4e69-4a06-93ce-361b54a8e543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8FC9818E7A2340A2B524F46111FD15" ma:contentTypeVersion="19" ma:contentTypeDescription="Create a new document." ma:contentTypeScope="" ma:versionID="7ef9a8bc46a14bfd553da3a3e6695c4d">
  <xsd:schema xmlns:xsd="http://www.w3.org/2001/XMLSchema" xmlns:xs="http://www.w3.org/2001/XMLSchema" xmlns:p="http://schemas.microsoft.com/office/2006/metadata/properties" xmlns:ns2="9f94fe76-4e69-4a06-93ce-361b54a8e543" xmlns:ns3="cf5a87e6-8225-499d-8aa7-664ff23f0528" targetNamespace="http://schemas.microsoft.com/office/2006/metadata/properties" ma:root="true" ma:fieldsID="580938c8cdc1ed620302479102261575" ns2:_="" ns3:_="">
    <xsd:import namespace="9f94fe76-4e69-4a06-93ce-361b54a8e543"/>
    <xsd:import namespace="cf5a87e6-8225-499d-8aa7-664ff23f052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94fe76-4e69-4a06-93ce-361b54a8e54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7a25660-35f9-45a2-94c2-2d1fac8d7fc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f5a87e6-8225-499d-8aa7-664ff23f052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9b197a34-fbdf-410c-a96d-18806817e71c}" ma:internalName="TaxCatchAll" ma:showField="CatchAllData" ma:web="cf5a87e6-8225-499d-8aa7-664ff23f052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BA6B2E7-CD55-478D-BEC8-4794A5943CF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BC3541C-51DD-43E3-8C9A-56AC6823A20C}">
  <ds:schemaRefs>
    <ds:schemaRef ds:uri="9f94fe76-4e69-4a06-93ce-361b54a8e543"/>
    <ds:schemaRef ds:uri="cf5a87e6-8225-499d-8aa7-664ff23f05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75D6C950-6891-4B9F-8042-EAAA803A1D70}">
  <ds:schemaRefs>
    <ds:schemaRef ds:uri="9f94fe76-4e69-4a06-93ce-361b54a8e543"/>
    <ds:schemaRef ds:uri="cf5a87e6-8225-499d-8aa7-664ff23f052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 Vinci Event Presentation Template</Template>
  <TotalTime>753</TotalTime>
  <Words>569</Words>
  <Application>Microsoft Office PowerPoint</Application>
  <PresentationFormat>Widescreen</PresentationFormat>
  <Paragraphs>104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CV Master Rev 02-2024</vt:lpstr>
      <vt:lpstr>PowerPoint Presentation</vt:lpstr>
      <vt:lpstr>Expectations of the rule</vt:lpstr>
      <vt:lpstr>CMS 0057-F Prior Authorization API</vt:lpstr>
      <vt:lpstr>EHR Requirements</vt:lpstr>
      <vt:lpstr>What to do first?</vt:lpstr>
      <vt:lpstr>CRD</vt:lpstr>
      <vt:lpstr>CRD Regulatory Objectives</vt:lpstr>
      <vt:lpstr>What’s needed</vt:lpstr>
      <vt:lpstr>Returning a response</vt:lpstr>
      <vt:lpstr>Other considerations</vt:lpstr>
      <vt:lpstr>DTR</vt:lpstr>
      <vt:lpstr>PowerPoint Presentation</vt:lpstr>
      <vt:lpstr>PAS</vt:lpstr>
      <vt:lpstr>PowerPoint Presentation</vt:lpstr>
      <vt:lpstr>Summing Up</vt:lpstr>
      <vt:lpstr>Key take-aways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Lloyd McKenzie</dc:creator>
  <cp:lastModifiedBy>Lloyd McKenzie</cp:lastModifiedBy>
  <cp:revision>5</cp:revision>
  <dcterms:created xsi:type="dcterms:W3CDTF">2025-04-08T03:37:55Z</dcterms:created>
  <dcterms:modified xsi:type="dcterms:W3CDTF">2025-04-08T16:34:42Z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0x0101002C8FC9818E7A2340A2B524F46111FD15</vt:lpwstr>
  </property>
  <property fmtid="{D5CDD505-2E9C-101B-9397-08002B2CF9AE}" pid="3" name="MediaServiceImageTags">
    <vt:lpwstr/>
  </property>
</Properties>
</file>