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26"/>
  </p:notesMasterIdLst>
  <p:sldIdLst>
    <p:sldId id="256" r:id="rId5"/>
    <p:sldId id="258" r:id="rId6"/>
    <p:sldId id="262" r:id="rId7"/>
    <p:sldId id="264" r:id="rId8"/>
    <p:sldId id="261" r:id="rId9"/>
    <p:sldId id="265" r:id="rId10"/>
    <p:sldId id="266" r:id="rId11"/>
    <p:sldId id="268" r:id="rId12"/>
    <p:sldId id="269" r:id="rId13"/>
    <p:sldId id="273" r:id="rId14"/>
    <p:sldId id="270" r:id="rId15"/>
    <p:sldId id="271" r:id="rId16"/>
    <p:sldId id="267" r:id="rId17"/>
    <p:sldId id="274" r:id="rId18"/>
    <p:sldId id="275" r:id="rId19"/>
    <p:sldId id="276" r:id="rId20"/>
    <p:sldId id="277" r:id="rId21"/>
    <p:sldId id="278" r:id="rId22"/>
    <p:sldId id="263" r:id="rId23"/>
    <p:sldId id="260" r:id="rId24"/>
    <p:sldId id="259" r:id="rId25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FB4114-6BE1-6949-A4E0-C95ACCC1C3B1}" name="Crystal Kallem" initials="" userId="S::crystal.kallem@pocp.com::cf198385-2c46-4200-97af-81ffa90ba811" providerId="AD"/>
  <p188:author id="{B4E91F57-4575-39C6-1247-3E33EA7CFF16}" name="Crystal Kallem" initials="CK" userId="S::crystal.kallem@ckconsultingllc.com::d0b49d48-d104-4cc9-a5a8-057dc311aeba" providerId="AD"/>
  <p188:author id="{13AA608C-18F5-9CD5-7F38-B06DDD59B843}" name="Guest User" initials="GU" userId="S::urn:spo:anon#2de5f567545df82bacb812e29d64652add563552d69fea97197e9963dd265113::" providerId="AD"/>
  <p188:author id="{F75CD995-BEB9-609C-5AA2-9F282FE27860}" name="Michele Galioto" initials="MG" userId="S::michele.galioto@pocp.com::166f4011-c300-4111-b6e8-58838df26dc7" providerId="AD"/>
  <p188:author id="{2C1768AA-E4C0-C584-A340-2B3F8FE75C5D}" name="Leslie Amoros" initials="" userId="S::leslie.amoros@pocp.com::feb29b94-f3f8-48e9-aee9-8cf49a642336" providerId="AD"/>
  <p188:author id="{485FF3D2-16CD-67B1-CB16-3EDCCBFAC87B}" name="Jocelyn Keegan" initials="JK" userId="S::jocelyn.keegan@pocp.com::1c79b783-4f44-4a01-a608-d390b403a403" providerId="AD"/>
  <p188:author id="{87E33CE1-988F-A09D-5926-B4B866B39288}" name="Alix Goss" initials="AG" userId="S::alix.goss@pocp.com::66981775-1c87-4ec0-9080-c2d94b58a85f" providerId="AD"/>
  <p188:author id="{51BC55F5-65B6-3272-E0A2-405AD7166879}" name="Yan Heras" initials="YH" userId="f2b1316761da92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anessa Candelora" initials="VC" lastIdx="3" clrIdx="6">
    <p:extLst>
      <p:ext uri="{19B8F6BF-5375-455C-9EA6-DF929625EA0E}">
        <p15:presenceInfo xmlns:p15="http://schemas.microsoft.com/office/powerpoint/2012/main" userId="Vanessa Candelora" providerId="None"/>
      </p:ext>
    </p:extLst>
  </p:cmAuthor>
  <p:cmAuthor id="1" name="Dana Marcelonis" initials="DM" lastIdx="106" clrIdx="0">
    <p:extLst>
      <p:ext uri="{19B8F6BF-5375-455C-9EA6-DF929625EA0E}">
        <p15:presenceInfo xmlns:p15="http://schemas.microsoft.com/office/powerpoint/2012/main" userId="Dana Marcelonis" providerId="None"/>
      </p:ext>
    </p:extLst>
  </p:cmAuthor>
  <p:cmAuthor id="8" name="Guest User" initials="GU [2]" lastIdx="30" clrIdx="7">
    <p:extLst>
      <p:ext uri="{19B8F6BF-5375-455C-9EA6-DF929625EA0E}">
        <p15:presenceInfo xmlns:p15="http://schemas.microsoft.com/office/powerpoint/2012/main" userId="S::urn:spo:anon#4b16d5f1a5f512349c7f84a3a5afa89e699b93847f7f5764df98f2852b5f403c::" providerId="AD"/>
      </p:ext>
    </p:extLst>
  </p:cmAuthor>
  <p:cmAuthor id="2" name="Jocelyn Keegan" initials="JK" lastIdx="56" clrIdx="1">
    <p:extLst>
      <p:ext uri="{19B8F6BF-5375-455C-9EA6-DF929625EA0E}">
        <p15:presenceInfo xmlns:p15="http://schemas.microsoft.com/office/powerpoint/2012/main" userId="Jocelyn Keegan" providerId="None"/>
      </p:ext>
    </p:extLst>
  </p:cmAuthor>
  <p:cmAuthor id="3" name="Kathy Moncelsi" initials="KM" lastIdx="4" clrIdx="2">
    <p:extLst>
      <p:ext uri="{19B8F6BF-5375-455C-9EA6-DF929625EA0E}">
        <p15:presenceInfo xmlns:p15="http://schemas.microsoft.com/office/powerpoint/2012/main" userId="Kathy Moncelsi" providerId="None"/>
      </p:ext>
    </p:extLst>
  </p:cmAuthor>
  <p:cmAuthor id="4" name="Alix Goss" initials="AG" lastIdx="1" clrIdx="3">
    <p:extLst>
      <p:ext uri="{19B8F6BF-5375-455C-9EA6-DF929625EA0E}">
        <p15:presenceInfo xmlns:p15="http://schemas.microsoft.com/office/powerpoint/2012/main" userId="S::alix@imprado.com::48a8f9be-3a6f-4085-90cb-1a4a0cce6f59" providerId="AD"/>
      </p:ext>
    </p:extLst>
  </p:cmAuthor>
  <p:cmAuthor id="5" name="Jocelyn Keegan" initials="JK [2]" lastIdx="12" clrIdx="4">
    <p:extLst>
      <p:ext uri="{19B8F6BF-5375-455C-9EA6-DF929625EA0E}">
        <p15:presenceInfo xmlns:p15="http://schemas.microsoft.com/office/powerpoint/2012/main" userId="S::jocelyn.keegan@pocp.com::1c79b783-4f44-4a01-a608-d390b403a403" providerId="AD"/>
      </p:ext>
    </p:extLst>
  </p:cmAuthor>
  <p:cmAuthor id="6" name="Guest User" initials="GU" lastIdx="3" clrIdx="5">
    <p:extLst>
      <p:ext uri="{19B8F6BF-5375-455C-9EA6-DF929625EA0E}">
        <p15:presenceInfo xmlns:p15="http://schemas.microsoft.com/office/powerpoint/2012/main" userId="S::urn:spo:anon#9bf65f3cdd3c6e88b9646dad6aa4a9ebe37c124c18c13df3c5fda69c8a94c4f4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A91F24"/>
    <a:srgbClr val="51657F"/>
    <a:srgbClr val="042F52"/>
    <a:srgbClr val="EFB47F"/>
    <a:srgbClr val="677D9D"/>
    <a:srgbClr val="384049"/>
    <a:srgbClr val="E4E4E4"/>
    <a:srgbClr val="D6843C"/>
    <a:srgbClr val="D5A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C30CC-4989-4B5D-A6AA-14DD91046E4D}">
  <a:tblStyle styleId="{263C30CC-4989-4B5D-A6AA-14DD91046E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7E7"/>
          </a:solidFill>
        </a:fill>
      </a:tcStyle>
    </a:wholeTbl>
    <a:band1H>
      <a:tcTxStyle/>
      <a:tcStyle>
        <a:tcBdr/>
        <a:fill>
          <a:solidFill>
            <a:srgbClr val="E1CB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CB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3" autoAdjust="0"/>
    <p:restoredTop sz="86410" autoAdjust="0"/>
  </p:normalViewPr>
  <p:slideViewPr>
    <p:cSldViewPr snapToGrid="0">
      <p:cViewPr varScale="1">
        <p:scale>
          <a:sx n="92" d="100"/>
          <a:sy n="92" d="100"/>
        </p:scale>
        <p:origin x="108" y="204"/>
      </p:cViewPr>
      <p:guideLst>
        <p:guide pos="600"/>
        <p:guide orient="horz" pos="2664"/>
        <p:guide orient="horz" pos="3144"/>
      </p:guideLst>
    </p:cSldViewPr>
  </p:slideViewPr>
  <p:outlineViewPr>
    <p:cViewPr>
      <p:scale>
        <a:sx n="33" d="100"/>
        <a:sy n="33" d="100"/>
      </p:scale>
      <p:origin x="0" y="-82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50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07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PAS not listed</a:t>
            </a:r>
            <a:r>
              <a:rPr lang="en-CA" baseline="0" dirty="0"/>
              <a:t> because it can’t do anything other than request prior auth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161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3293" y="2677278"/>
            <a:ext cx="6335882" cy="91189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5DBC1B3-9973-A383-A8E1-DEC586C917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11" y="275461"/>
            <a:ext cx="3136398" cy="801626"/>
          </a:xfrm>
          <a:prstGeom prst="rect">
            <a:avLst/>
          </a:prstGeom>
        </p:spPr>
      </p:pic>
      <p:sp>
        <p:nvSpPr>
          <p:cNvPr id="5" name="Google Shape;102;p19">
            <a:extLst>
              <a:ext uri="{FF2B5EF4-FFF2-40B4-BE49-F238E27FC236}">
                <a16:creationId xmlns:a16="http://schemas.microsoft.com/office/drawing/2014/main" id="{BC92C4EF-7C64-DA8F-F95C-01B769FB5E27}"/>
              </a:ext>
            </a:extLst>
          </p:cNvPr>
          <p:cNvSpPr txBox="1"/>
          <p:nvPr userDrawn="1"/>
        </p:nvSpPr>
        <p:spPr>
          <a:xfrm>
            <a:off x="2332645" y="1518170"/>
            <a:ext cx="8795730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en-US" sz="2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Strategy to Execution:</a:t>
            </a:r>
          </a:p>
          <a:p>
            <a:pPr lvl="0" algn="r"/>
            <a:r>
              <a:rPr lang="en-US" sz="1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Better Prior Authorization by Integrating Operations, FHIR and CMS-0057</a:t>
            </a:r>
            <a:endParaRPr lang="en-US" sz="1800" b="0" i="0" u="none" strike="noStrike" cap="none" dirty="0">
              <a:solidFill>
                <a:schemeClr val="bg2"/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F7FDD-131B-74EA-B910-B6EDCDE333D7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4260114E-7EAB-81A6-5172-8B041FF30BBA}"/>
              </a:ext>
            </a:extLst>
          </p:cNvPr>
          <p:cNvSpPr txBox="1">
            <a:spLocks/>
          </p:cNvSpPr>
          <p:nvPr userDrawn="1"/>
        </p:nvSpPr>
        <p:spPr>
          <a:xfrm>
            <a:off x="5087919" y="6581429"/>
            <a:ext cx="6496050" cy="159035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F295D07-E05E-A8EC-4E16-09E6875753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3293" y="3595969"/>
            <a:ext cx="6335882" cy="535531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3200" b="0">
                <a:solidFill>
                  <a:schemeClr val="accent3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984088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solidFill>
                  <a:srgbClr val="CB915F"/>
                </a:solidFill>
              </a:rPr>
              <a:t>Section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FB23-823C-744E-C8B9-004E6345A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483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784908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401424" y="6489700"/>
            <a:ext cx="58102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EB901-1488-2139-CEA4-36184AA8226B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C86904-2559-0628-8373-A6E915EA57C8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CC1CF-727A-9D7C-16E1-5C3025944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3003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900" y="1890031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1890030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EF1C7-E37F-C422-6CD6-BA12D75E4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89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 userDrawn="1">
          <p15:clr>
            <a:srgbClr val="FBAE40"/>
          </p15:clr>
        </p15:guide>
        <p15:guide id="3" orient="horz" pos="1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C59813A-0323-4CF7-BDB8-3CABDC2732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7648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001374" y="6489700"/>
            <a:ext cx="98107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FE8E2-8837-C885-5A15-05673E5B1106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1F95DE-ECDC-BB81-81D9-9B53C45DBECD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4E3928-6F20-08F9-6AE6-7E968E0F7365}"/>
              </a:ext>
            </a:extLst>
          </p:cNvPr>
          <p:cNvSpPr txBox="1">
            <a:spLocks/>
          </p:cNvSpPr>
          <p:nvPr userDrawn="1"/>
        </p:nvSpPr>
        <p:spPr>
          <a:xfrm>
            <a:off x="209550" y="6545502"/>
            <a:ext cx="8752503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674" r:id="rId2"/>
    <p:sldLayoutId id="2147483829" r:id="rId3"/>
    <p:sldLayoutId id="2147483676" r:id="rId4"/>
    <p:sldLayoutId id="2147483672" r:id="rId5"/>
    <p:sldLayoutId id="214748382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D705C0-083F-D0D6-8073-ABC776F63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Burden Reduction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E4537E-6F6F-4ABF-8131-C68FCA799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Benefits Beyond Compliance</a:t>
            </a:r>
          </a:p>
        </p:txBody>
      </p:sp>
    </p:spTree>
    <p:extLst>
      <p:ext uri="{BB962C8B-B14F-4D97-AF65-F5344CB8AC3E}">
        <p14:creationId xmlns:p14="http://schemas.microsoft.com/office/powerpoint/2010/main" val="355026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1938D5-8933-CFE2-07BC-71E27A09DB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Warn about</a:t>
            </a:r>
          </a:p>
          <a:p>
            <a:pPr lvl="1"/>
            <a:r>
              <a:rPr lang="en-CA" dirty="0"/>
              <a:t>Duplicate therapy</a:t>
            </a:r>
          </a:p>
          <a:p>
            <a:pPr lvl="1"/>
            <a:r>
              <a:rPr lang="en-CA" dirty="0"/>
              <a:t>Contraindications</a:t>
            </a:r>
            <a:r>
              <a:rPr lang="en-CA" baseline="0" dirty="0"/>
              <a:t> with products/therapies from other organizations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7FBF3-2CF6-D924-7207-A7ED39A0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Identify contraindications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17C6-C6A4-EA94-7942-B4F6780FFA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87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BCDA7-C7B4-7EE6-C735-FCCF5268BA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Provide links or SMART apps relevant to the provider</a:t>
            </a:r>
          </a:p>
          <a:p>
            <a:pPr lvl="1"/>
            <a:r>
              <a:rPr lang="en-CA" dirty="0"/>
              <a:t>Clinical Guidelines</a:t>
            </a:r>
          </a:p>
          <a:p>
            <a:pPr lvl="1"/>
            <a:r>
              <a:rPr lang="en-CA" dirty="0"/>
              <a:t>Assessment tools</a:t>
            </a:r>
          </a:p>
          <a:p>
            <a:pPr lvl="1"/>
            <a:r>
              <a:rPr lang="en-CA" dirty="0"/>
              <a:t>Support tools</a:t>
            </a:r>
          </a:p>
          <a:p>
            <a:pPr lvl="1"/>
            <a:r>
              <a:rPr lang="en-CA" dirty="0"/>
              <a:t>Coverage rules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9034C-EA35-9871-A0D4-59D47AA6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Provide useful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9E3DC-6B60-10F4-5585-0CD943A70D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13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AAD71-82BA-FDC1-152C-0E27B2B624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CDS Hooks is a generic decision support tool</a:t>
            </a:r>
          </a:p>
          <a:p>
            <a:r>
              <a:rPr lang="en-CA" dirty="0"/>
              <a:t>Payers</a:t>
            </a:r>
            <a:r>
              <a:rPr lang="en-CA" baseline="0" dirty="0"/>
              <a:t> have access to data clinicians do not</a:t>
            </a:r>
          </a:p>
          <a:p>
            <a:r>
              <a:rPr lang="en-CA" baseline="0" dirty="0"/>
              <a:t>Sharing the right data at the right time can improve patient care, improve outcomes, and reduce costs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45264F-93A6-C644-200F-D98BBDAF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45856-DE5C-2106-364B-689EC089A7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79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E03A6-436B-F042-F29F-5CDB60341D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Benefits Beyond Compliance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FF7078-FCC3-5A42-6DEF-FFD4C976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DTR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ECD8-A6D6-D90F-EFF1-F8B8E35AB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36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0428D0-1E14-A262-53AB-5A1E02648A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With adaptive forms, a payer can grant authorization if requirements have been met</a:t>
            </a:r>
          </a:p>
          <a:p>
            <a:pPr lvl="1"/>
            <a:r>
              <a:rPr lang="en-CA" dirty="0"/>
              <a:t>Not required</a:t>
            </a:r>
          </a:p>
          <a:p>
            <a:pPr lvl="1"/>
            <a:r>
              <a:rPr lang="en-CA" dirty="0"/>
              <a:t>If you can, do it!</a:t>
            </a:r>
          </a:p>
          <a:p>
            <a:pPr lvl="1"/>
            <a:endParaRPr lang="en-CA" dirty="0"/>
          </a:p>
          <a:p>
            <a:r>
              <a:rPr lang="en-CA" dirty="0"/>
              <a:t>Eliminates downstream authorization processes</a:t>
            </a:r>
          </a:p>
          <a:p>
            <a:r>
              <a:rPr lang="en-CA" dirty="0"/>
              <a:t>Saves money for both sides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92854F-E8D5-1B60-328E-2EDDFC35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Accelerating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37CC-133A-BA3C-1187-40713750ED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53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F5549-2E1D-C326-16C3-722067D16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Sometimes authorization isn’t needed, but data will be needed for claims</a:t>
            </a:r>
          </a:p>
          <a:p>
            <a:r>
              <a:rPr lang="en-CA" dirty="0"/>
              <a:t>If the provider knows up front, makes the claims process more efficient</a:t>
            </a:r>
          </a:p>
          <a:p>
            <a:pPr lvl="1"/>
            <a:r>
              <a:rPr lang="en-CA" dirty="0"/>
              <a:t>Potentially avoids a need for provider/patient call-back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C94B03-9A91-524E-F100-F2C6AB88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Gather data needed for claims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DA6D0-4FFA-0F39-1896-B1C57CAA99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62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589B2C-87D9-5A97-B1BE-C59AF7BD84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The ordering clinician won’t necessarily be the one who bills</a:t>
            </a:r>
          </a:p>
          <a:p>
            <a:r>
              <a:rPr lang="en-CA" dirty="0"/>
              <a:t>If the performer would need additional data to bill, it’s good if that’s provided up-front</a:t>
            </a:r>
          </a:p>
          <a:p>
            <a:pPr lvl="1"/>
            <a:r>
              <a:rPr lang="en-CA" dirty="0"/>
              <a:t>Minimizes the need for back-and-forth between requester and performer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F850F-B7CA-8A69-D327-887FB5BB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409" y="197346"/>
            <a:ext cx="8644449" cy="775778"/>
          </a:xfrm>
        </p:spPr>
        <p:txBody>
          <a:bodyPr/>
          <a:lstStyle/>
          <a:p>
            <a:r>
              <a:rPr lang="en-CA" dirty="0"/>
              <a:t>Gather data needed for performer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2AFE1-47B1-36DB-A8C1-4622A54281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61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B288E0-EBDD-A080-ECF1-74B5CE232D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Help ensure providers have necessary data to support “appropriate use” or other verification 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9486E2-D754-399C-5227-AB016C9B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Speed audits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1B336-95A2-1C53-7096-21F80258CF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54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26A41E-8E21-6F6D-E67C-C5231D3838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A form might conclude that the ordered therapy isn’t covered</a:t>
            </a:r>
          </a:p>
          <a:p>
            <a:pPr lvl="1"/>
            <a:r>
              <a:rPr lang="en-CA" dirty="0"/>
              <a:t>“display” items can be used to suggest changes to the order that would allow it to be covered</a:t>
            </a:r>
          </a:p>
          <a:p>
            <a:pPr lvl="2"/>
            <a:r>
              <a:rPr lang="en-CA" dirty="0"/>
              <a:t>Alternate therapy</a:t>
            </a:r>
          </a:p>
          <a:p>
            <a:pPr lvl="2"/>
            <a:r>
              <a:rPr lang="en-CA" dirty="0"/>
              <a:t>Alternate timing</a:t>
            </a:r>
          </a:p>
          <a:p>
            <a:pPr lvl="2"/>
            <a:r>
              <a:rPr lang="en-CA" dirty="0"/>
              <a:t>Alternate performer</a:t>
            </a:r>
          </a:p>
          <a:p>
            <a:pPr lvl="2"/>
            <a:r>
              <a:rPr lang="en-CA" dirty="0"/>
              <a:t>Etc.</a:t>
            </a:r>
          </a:p>
          <a:p>
            <a:pPr lvl="1"/>
            <a:r>
              <a:rPr lang="en-CA" dirty="0"/>
              <a:t>Improves provider &amp; member experience and improves outcomes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CBAAC3-832D-4997-54AA-D9B2506A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Give other guidance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8EAC6-C966-88FF-0598-213C306913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564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03429-0257-1E3E-1008-E490277A2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B85C75-4134-EB94-46E7-E3C4E42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Summing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E0D8F-050E-20D4-634C-C8F5555593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35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921FD-1EAB-1B96-3CA5-F3B621D44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“CMS says I have to” isn’t an inspiring implementation driver</a:t>
            </a:r>
          </a:p>
          <a:p>
            <a:pPr lvl="1"/>
            <a:r>
              <a:rPr lang="en-CA" dirty="0"/>
              <a:t>Encourages doing only the bare minimum to comply</a:t>
            </a:r>
          </a:p>
          <a:p>
            <a:pPr lvl="1"/>
            <a:endParaRPr lang="en-CA" dirty="0"/>
          </a:p>
          <a:p>
            <a:r>
              <a:rPr lang="en-CA" dirty="0"/>
              <a:t>What are other benefits from implementation?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7950A-D490-7D66-E539-CB027E41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a Strong Business Case</a:t>
            </a:r>
          </a:p>
        </p:txBody>
      </p:sp>
    </p:spTree>
    <p:extLst>
      <p:ext uri="{BB962C8B-B14F-4D97-AF65-F5344CB8AC3E}">
        <p14:creationId xmlns:p14="http://schemas.microsoft.com/office/powerpoint/2010/main" val="2281508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4675E-3C29-35D4-8C05-493661BB0C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Lots of value beyond the bare minimum</a:t>
            </a:r>
          </a:p>
          <a:p>
            <a:r>
              <a:rPr lang="en-CA" dirty="0"/>
              <a:t>You don’t need to build all these options immediately</a:t>
            </a:r>
          </a:p>
          <a:p>
            <a:pPr lvl="1"/>
            <a:r>
              <a:rPr lang="en-CA" dirty="0"/>
              <a:t>Probably want to prioritize conformance</a:t>
            </a:r>
          </a:p>
          <a:p>
            <a:r>
              <a:rPr lang="en-CA" dirty="0"/>
              <a:t>Decide what you </a:t>
            </a:r>
            <a:r>
              <a:rPr lang="en-CA" b="1" dirty="0"/>
              <a:t>might</a:t>
            </a:r>
            <a:r>
              <a:rPr lang="en-CA" dirty="0"/>
              <a:t> want to build, and architect to allow more functionality later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AF673B-95DF-DD96-08F2-274CCF36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4881A-56ED-9C36-3AFD-F9A07AAD03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82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EDAB83-F1C3-5F0D-9839-1E57425F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452E1-E22C-0359-70B8-2038F0EF4A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84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F924B9-E76B-6013-440E-C45091F73B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Prior authorization processes are inefficient &amp; expensive</a:t>
            </a:r>
          </a:p>
          <a:p>
            <a:pPr lvl="1"/>
            <a:r>
              <a:rPr lang="en-CA" dirty="0"/>
              <a:t>Authorizations are completed when unnecessary</a:t>
            </a:r>
          </a:p>
          <a:p>
            <a:pPr lvl="1"/>
            <a:r>
              <a:rPr lang="en-CA" dirty="0"/>
              <a:t>Authorizations are submitted without needed information</a:t>
            </a:r>
          </a:p>
          <a:p>
            <a:pPr lvl="1"/>
            <a:r>
              <a:rPr lang="en-CA" dirty="0"/>
              <a:t>Needed information may mean clinician or patient call-back</a:t>
            </a:r>
          </a:p>
          <a:p>
            <a:pPr lvl="1"/>
            <a:r>
              <a:rPr lang="en-CA" dirty="0"/>
              <a:t>Authorizations take a long time to process</a:t>
            </a:r>
          </a:p>
          <a:p>
            <a:pPr lvl="1"/>
            <a:r>
              <a:rPr lang="en-CA" dirty="0"/>
              <a:t>Many authorizations are subject to manual entry and manual review</a:t>
            </a:r>
          </a:p>
          <a:p>
            <a:r>
              <a:rPr lang="en-CA" dirty="0"/>
              <a:t>Improving the process</a:t>
            </a:r>
          </a:p>
          <a:p>
            <a:pPr lvl="1"/>
            <a:r>
              <a:rPr lang="en-CA" dirty="0"/>
              <a:t>Saves money (for EHRs and payers)</a:t>
            </a:r>
          </a:p>
          <a:p>
            <a:pPr lvl="1"/>
            <a:r>
              <a:rPr lang="en-CA" dirty="0"/>
              <a:t>Increases patient/member satisfaction</a:t>
            </a:r>
          </a:p>
          <a:p>
            <a:pPr lvl="1"/>
            <a:r>
              <a:rPr lang="en-CA" dirty="0"/>
              <a:t>Improves patient care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84E402-8C79-9201-547F-07852A9C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Burden Reduction?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9D107-2A82-468F-6CC6-48FA0300DC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4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08B9FE-C5ED-EA51-99B5-B2AE015409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/>
              <a:t>Burden Reduction isn’t limited to “impacted payers” or “impacted hospitals”</a:t>
            </a:r>
          </a:p>
          <a:p>
            <a:pPr lvl="1"/>
            <a:r>
              <a:rPr lang="en-CA"/>
              <a:t>The guides can be implemented by</a:t>
            </a:r>
          </a:p>
          <a:p>
            <a:pPr lvl="2"/>
            <a:r>
              <a:rPr lang="en-CA"/>
              <a:t>Non-covered lines of business</a:t>
            </a:r>
          </a:p>
          <a:p>
            <a:pPr lvl="2"/>
            <a:r>
              <a:rPr lang="en-CA"/>
              <a:t>Payers outside the rule entirely</a:t>
            </a:r>
          </a:p>
          <a:p>
            <a:pPr lvl="1"/>
            <a:endParaRPr lang="en-CA"/>
          </a:p>
          <a:p>
            <a:pPr lvl="1"/>
            <a:r>
              <a:rPr lang="en-CA"/>
              <a:t>None of the guides are tuned in any way to “impacted payers”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44B6B2-BB97-EDA5-6B52-C86D7173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outside of regulation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094BD-C247-455A-889F-C4EEFBB61F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5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C81CDB-CAEF-A10F-1E54-373C02D4EB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Benefits beyond Compliance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FFBE7C-91FA-36F4-F0A1-9BC5B9C9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707" y="2733724"/>
            <a:ext cx="6324599" cy="535532"/>
          </a:xfrm>
        </p:spPr>
        <p:txBody>
          <a:bodyPr/>
          <a:lstStyle/>
          <a:p>
            <a:r>
              <a:rPr lang="en-CA" dirty="0"/>
              <a:t>CRD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3E9A4-64E5-BE86-6B0E-A925B6A645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43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82963-8C34-C53C-45F2-3324EA47F6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The platform for CRD (CDS Hooks) allows payers to influence decisions</a:t>
            </a:r>
          </a:p>
          <a:p>
            <a:pPr lvl="1"/>
            <a:r>
              <a:rPr lang="en-CA" dirty="0"/>
              <a:t>What’s ordered</a:t>
            </a:r>
          </a:p>
          <a:p>
            <a:pPr lvl="1"/>
            <a:r>
              <a:rPr lang="en-CA" dirty="0"/>
              <a:t>Who performs</a:t>
            </a:r>
          </a:p>
          <a:p>
            <a:pPr lvl="1"/>
            <a:r>
              <a:rPr lang="en-CA" dirty="0"/>
              <a:t>When it happens</a:t>
            </a:r>
          </a:p>
          <a:p>
            <a:endParaRPr lang="en-CA" dirty="0"/>
          </a:p>
          <a:p>
            <a:r>
              <a:rPr lang="en-CA" dirty="0"/>
              <a:t>Caveats</a:t>
            </a:r>
          </a:p>
          <a:p>
            <a:pPr lvl="1"/>
            <a:r>
              <a:rPr lang="en-CA" dirty="0"/>
              <a:t>Be useful, not annoying</a:t>
            </a:r>
          </a:p>
          <a:p>
            <a:pPr lvl="1"/>
            <a:r>
              <a:rPr lang="en-CA" dirty="0"/>
              <a:t>Any guidance payers provide can be turned off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C07D31-0B08-DDEF-9F23-F42D8A70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282" y="197346"/>
            <a:ext cx="8727576" cy="775778"/>
          </a:xfrm>
        </p:spPr>
        <p:txBody>
          <a:bodyPr/>
          <a:lstStyle/>
          <a:p>
            <a:r>
              <a:rPr lang="en-CA" dirty="0"/>
              <a:t>CRD Influences Provider Decisions </a:t>
            </a:r>
          </a:p>
        </p:txBody>
      </p:sp>
    </p:spTree>
    <p:extLst>
      <p:ext uri="{BB962C8B-B14F-4D97-AF65-F5344CB8AC3E}">
        <p14:creationId xmlns:p14="http://schemas.microsoft.com/office/powerpoint/2010/main" val="305032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12DC9-6F45-CED7-0804-F0C947602E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Giving prior auth during order entry/appointment booking is not required</a:t>
            </a:r>
          </a:p>
          <a:p>
            <a:pPr lvl="1"/>
            <a:r>
              <a:rPr lang="en-CA" dirty="0"/>
              <a:t>If a payer can, then do it!</a:t>
            </a:r>
          </a:p>
          <a:p>
            <a:pPr lvl="1"/>
            <a:endParaRPr lang="en-CA" dirty="0"/>
          </a:p>
          <a:p>
            <a:r>
              <a:rPr lang="en-CA" dirty="0"/>
              <a:t>Eliminates all downstream authorization processes</a:t>
            </a:r>
          </a:p>
          <a:p>
            <a:r>
              <a:rPr lang="en-CA" dirty="0"/>
              <a:t>Saves money for both sides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EF36BB-4BA4-A2F8-F8BC-05CAF36B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Accelerating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D24F-74CC-D22A-0CA7-67225C5D13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86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974AB3-797B-8FCF-3AFD-F05C26A795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Suggest a change to what’s being ordered</a:t>
            </a:r>
          </a:p>
          <a:p>
            <a:pPr lvl="1"/>
            <a:r>
              <a:rPr lang="en-CA" dirty="0"/>
              <a:t>Not covered -&gt; covered intervention</a:t>
            </a:r>
          </a:p>
          <a:p>
            <a:pPr lvl="1"/>
            <a:r>
              <a:rPr lang="en-CA" dirty="0"/>
              <a:t>Not covered quantity/frequency -&gt; covered quantity/frequency</a:t>
            </a:r>
          </a:p>
          <a:p>
            <a:pPr lvl="1"/>
            <a:r>
              <a:rPr lang="en-CA" dirty="0"/>
              <a:t>Second line -&gt; first line therapy</a:t>
            </a:r>
          </a:p>
          <a:p>
            <a:pPr lvl="1"/>
            <a:r>
              <a:rPr lang="en-CA" dirty="0"/>
              <a:t>Higher-cost -&gt; lower-cost</a:t>
            </a:r>
          </a:p>
          <a:p>
            <a:pPr lvl="1"/>
            <a:r>
              <a:rPr lang="en-CA" dirty="0"/>
              <a:t>Not best-practice -&gt; best practice</a:t>
            </a:r>
          </a:p>
          <a:p>
            <a:r>
              <a:rPr lang="en-CA" dirty="0"/>
              <a:t>Can give provider multiple options</a:t>
            </a:r>
          </a:p>
          <a:p>
            <a:r>
              <a:rPr lang="en-CA" dirty="0"/>
              <a:t>Provider can “click to switch”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C04007-9EBB-15FF-432E-D3F94BB8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Propose alternate orders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700E3-75E8-20D6-AFCB-C6D665A93D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23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75EFD2-96EB-8A47-D4D3-5963323FFF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Suggest an additional order that:</a:t>
            </a:r>
          </a:p>
          <a:p>
            <a:pPr lvl="1"/>
            <a:r>
              <a:rPr lang="en-CA" dirty="0"/>
              <a:t>Helps close</a:t>
            </a:r>
            <a:r>
              <a:rPr lang="en-CA" baseline="0" dirty="0"/>
              <a:t> an existing gap</a:t>
            </a:r>
          </a:p>
          <a:p>
            <a:pPr lvl="1"/>
            <a:r>
              <a:rPr lang="en-CA" baseline="0" dirty="0"/>
              <a:t>Adds necessary monitoring</a:t>
            </a:r>
          </a:p>
          <a:p>
            <a:pPr lvl="1"/>
            <a:r>
              <a:rPr lang="en-CA" baseline="0" dirty="0"/>
              <a:t>Otherwise aligns with “best practice”</a:t>
            </a:r>
          </a:p>
          <a:p>
            <a:pPr lvl="1"/>
            <a:endParaRPr lang="en-CA" baseline="0" dirty="0"/>
          </a:p>
          <a:p>
            <a:pPr lvl="0"/>
            <a:r>
              <a:rPr lang="en-CA" dirty="0"/>
              <a:t>Again, provider can “click to add”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Alternatively, just send a card with a reminder message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3CBE9E-9AF7-A87F-E78D-CA8BA969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to planned orders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456E-EAB9-F621-A2B3-111B3CA392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278105"/>
      </p:ext>
    </p:extLst>
  </p:cSld>
  <p:clrMapOvr>
    <a:masterClrMapping/>
  </p:clrMapOvr>
</p:sld>
</file>

<file path=ppt/theme/theme1.xml><?xml version="1.0" encoding="utf-8"?>
<a:theme xmlns:a="http://schemas.openxmlformats.org/drawingml/2006/main" name="CV Master Rev 02-2024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 Vinci Event Presentation Template.potx" id="{AE0F4106-A23F-4698-9F54-64DD89DF35DD}" vid="{4BBDFFCF-3C97-4737-97F2-F098A7A3CD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5a87e6-8225-499d-8aa7-664ff23f0528">
      <UserInfo>
        <DisplayName>Kathy Moncelsi</DisplayName>
        <AccountId>117</AccountId>
        <AccountType/>
      </UserInfo>
      <UserInfo>
        <DisplayName>Vanessa Candelora</DisplayName>
        <AccountId>7525</AccountId>
        <AccountType/>
      </UserInfo>
      <UserInfo>
        <DisplayName>Phung Matthews</DisplayName>
        <AccountId>7256</AccountId>
        <AccountType/>
      </UserInfo>
      <UserInfo>
        <DisplayName>Jordyn King</DisplayName>
        <AccountId>6166</AccountId>
        <AccountType/>
      </UserInfo>
      <UserInfo>
        <DisplayName>Pooja Babbrah</DisplayName>
        <AccountId>63</AccountId>
        <AccountType/>
      </UserInfo>
      <UserInfo>
        <DisplayName>Frank McKinney</DisplayName>
        <AccountId>6074</AccountId>
        <AccountType/>
      </UserInfo>
      <UserInfo>
        <DisplayName>Amy Johnson</DisplayName>
        <AccountId>281</AccountId>
        <AccountType/>
      </UserInfo>
      <UserInfo>
        <DisplayName>Michael Solomon</DisplayName>
        <AccountId>78</AccountId>
        <AccountType/>
      </UserInfo>
      <UserInfo>
        <DisplayName>Tony Schueth</DisplayName>
        <AccountId>24</AccountId>
        <AccountType/>
      </UserInfo>
    </SharedWithUsers>
    <TaxCatchAll xmlns="cf5a87e6-8225-499d-8aa7-664ff23f0528" xsi:nil="true"/>
    <lcf76f155ced4ddcb4097134ff3c332f xmlns="9f94fe76-4e69-4a06-93ce-361b54a8e54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FC9818E7A2340A2B524F46111FD15" ma:contentTypeVersion="19" ma:contentTypeDescription="Create a new document." ma:contentTypeScope="" ma:versionID="7ef9a8bc46a14bfd553da3a3e6695c4d">
  <xsd:schema xmlns:xsd="http://www.w3.org/2001/XMLSchema" xmlns:xs="http://www.w3.org/2001/XMLSchema" xmlns:p="http://schemas.microsoft.com/office/2006/metadata/properties" xmlns:ns2="9f94fe76-4e69-4a06-93ce-361b54a8e543" xmlns:ns3="cf5a87e6-8225-499d-8aa7-664ff23f0528" targetNamespace="http://schemas.microsoft.com/office/2006/metadata/properties" ma:root="true" ma:fieldsID="580938c8cdc1ed620302479102261575" ns2:_="" ns3:_="">
    <xsd:import namespace="9f94fe76-4e69-4a06-93ce-361b54a8e543"/>
    <xsd:import namespace="cf5a87e6-8225-499d-8aa7-664ff23f0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e76-4e69-4a06-93ce-361b54a8e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7a25660-35f9-45a2-94c2-2d1fac8d7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a87e6-8225-499d-8aa7-664ff23f0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197a34-fbdf-410c-a96d-18806817e71c}" ma:internalName="TaxCatchAll" ma:showField="CatchAllData" ma:web="cf5a87e6-8225-499d-8aa7-664ff23f0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C3541C-51DD-43E3-8C9A-56AC6823A20C}">
  <ds:schemaRefs>
    <ds:schemaRef ds:uri="9f94fe76-4e69-4a06-93ce-361b54a8e543"/>
    <ds:schemaRef ds:uri="cf5a87e6-8225-499d-8aa7-664ff23f0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A6B2E7-CD55-478D-BEC8-4794A5943C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D6C950-6891-4B9F-8042-EAAA803A1D70}">
  <ds:schemaRefs>
    <ds:schemaRef ds:uri="9f94fe76-4e69-4a06-93ce-361b54a8e543"/>
    <ds:schemaRef ds:uri="cf5a87e6-8225-499d-8aa7-664ff23f0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 Vinci Event Presentation Template</Template>
  <TotalTime>96</TotalTime>
  <Words>650</Words>
  <Application>Microsoft Office PowerPoint</Application>
  <PresentationFormat>Widescreen</PresentationFormat>
  <Paragraphs>129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CV Master Rev 02-2024</vt:lpstr>
      <vt:lpstr>PowerPoint Presentation</vt:lpstr>
      <vt:lpstr>Building a Strong Business Case</vt:lpstr>
      <vt:lpstr>Why Burden Reduction?</vt:lpstr>
      <vt:lpstr>Use outside of regulation</vt:lpstr>
      <vt:lpstr>CRD</vt:lpstr>
      <vt:lpstr>CRD Influences Provider Decisions </vt:lpstr>
      <vt:lpstr>Accelerating Authorization</vt:lpstr>
      <vt:lpstr>Propose alternate orders</vt:lpstr>
      <vt:lpstr>Add to planned orders</vt:lpstr>
      <vt:lpstr>Identify contraindications</vt:lpstr>
      <vt:lpstr>Provide useful references</vt:lpstr>
      <vt:lpstr>Others?</vt:lpstr>
      <vt:lpstr>DTR</vt:lpstr>
      <vt:lpstr>Accelerating Authorization</vt:lpstr>
      <vt:lpstr>Gather data needed for claims</vt:lpstr>
      <vt:lpstr>Gather data needed for performer</vt:lpstr>
      <vt:lpstr>Speed audits</vt:lpstr>
      <vt:lpstr>Give other guidance</vt:lpstr>
      <vt:lpstr>Summing Up</vt:lpstr>
      <vt:lpstr>Key Messages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Lloyd McKenzie</dc:creator>
  <cp:lastModifiedBy>Lloyd McKenzie</cp:lastModifiedBy>
  <cp:revision>4</cp:revision>
  <dcterms:created xsi:type="dcterms:W3CDTF">2025-04-08T03:37:55Z</dcterms:created>
  <dcterms:modified xsi:type="dcterms:W3CDTF">2025-04-09T03:18:06Z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  <property fmtid="{D5CDD505-2E9C-101B-9397-08002B2CF9AE}" pid="3" name="MediaServiceImageTags">
    <vt:lpwstr/>
  </property>
</Properties>
</file>