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4"/>
  </p:sldMasterIdLst>
  <p:notesMasterIdLst>
    <p:notesMasterId r:id="rId18"/>
  </p:notesMasterIdLst>
  <p:sldIdLst>
    <p:sldId id="256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60" r:id="rId15"/>
    <p:sldId id="269" r:id="rId16"/>
    <p:sldId id="268" r:id="rId17"/>
  </p:sldIdLst>
  <p:sldSz cx="12192000" cy="68580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600" userDrawn="1">
          <p15:clr>
            <a:srgbClr val="A4A3A4"/>
          </p15:clr>
        </p15:guide>
        <p15:guide id="2" orient="horz" pos="2664" userDrawn="1">
          <p15:clr>
            <a:srgbClr val="A4A3A4"/>
          </p15:clr>
        </p15:guide>
        <p15:guide id="3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5FB4114-6BE1-6949-A4E0-C95ACCC1C3B1}" name="Crystal Kallem" initials="" userId="S::crystal.kallem@pocp.com::cf198385-2c46-4200-97af-81ffa90ba811" providerId="AD"/>
  <p188:author id="{B4E91F57-4575-39C6-1247-3E33EA7CFF16}" name="Crystal Kallem" initials="CK" userId="S::crystal.kallem@ckconsultingllc.com::d0b49d48-d104-4cc9-a5a8-057dc311aeba" providerId="AD"/>
  <p188:author id="{13AA608C-18F5-9CD5-7F38-B06DDD59B843}" name="Guest User" initials="GU" userId="S::urn:spo:anon#2de5f567545df82bacb812e29d64652add563552d69fea97197e9963dd265113::" providerId="AD"/>
  <p188:author id="{F75CD995-BEB9-609C-5AA2-9F282FE27860}" name="Michele Galioto" initials="MG" userId="S::michele.galioto@pocp.com::166f4011-c300-4111-b6e8-58838df26dc7" providerId="AD"/>
  <p188:author id="{2C1768AA-E4C0-C584-A340-2B3F8FE75C5D}" name="Leslie Amoros" initials="" userId="S::leslie.amoros@pocp.com::feb29b94-f3f8-48e9-aee9-8cf49a642336" providerId="AD"/>
  <p188:author id="{485FF3D2-16CD-67B1-CB16-3EDCCBFAC87B}" name="Jocelyn Keegan" initials="JK" userId="S::jocelyn.keegan@pocp.com::1c79b783-4f44-4a01-a608-d390b403a403" providerId="AD"/>
  <p188:author id="{87E33CE1-988F-A09D-5926-B4B866B39288}" name="Alix Goss" initials="AG" userId="S::alix.goss@pocp.com::66981775-1c87-4ec0-9080-c2d94b58a85f" providerId="AD"/>
  <p188:author id="{51BC55F5-65B6-3272-E0A2-405AD7166879}" name="Yan Heras" initials="YH" userId="f2b1316761da924a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Vanessa Candelora" initials="VC" lastIdx="3" clrIdx="6">
    <p:extLst>
      <p:ext uri="{19B8F6BF-5375-455C-9EA6-DF929625EA0E}">
        <p15:presenceInfo xmlns:p15="http://schemas.microsoft.com/office/powerpoint/2012/main" userId="Vanessa Candelora" providerId="None"/>
      </p:ext>
    </p:extLst>
  </p:cmAuthor>
  <p:cmAuthor id="1" name="Dana Marcelonis" initials="DM" lastIdx="106" clrIdx="0">
    <p:extLst>
      <p:ext uri="{19B8F6BF-5375-455C-9EA6-DF929625EA0E}">
        <p15:presenceInfo xmlns:p15="http://schemas.microsoft.com/office/powerpoint/2012/main" userId="Dana Marcelonis" providerId="None"/>
      </p:ext>
    </p:extLst>
  </p:cmAuthor>
  <p:cmAuthor id="8" name="Guest User" initials="GU [2]" lastIdx="30" clrIdx="7">
    <p:extLst>
      <p:ext uri="{19B8F6BF-5375-455C-9EA6-DF929625EA0E}">
        <p15:presenceInfo xmlns:p15="http://schemas.microsoft.com/office/powerpoint/2012/main" userId="S::urn:spo:anon#4b16d5f1a5f512349c7f84a3a5afa89e699b93847f7f5764df98f2852b5f403c::" providerId="AD"/>
      </p:ext>
    </p:extLst>
  </p:cmAuthor>
  <p:cmAuthor id="2" name="Jocelyn Keegan" initials="JK" lastIdx="56" clrIdx="1">
    <p:extLst>
      <p:ext uri="{19B8F6BF-5375-455C-9EA6-DF929625EA0E}">
        <p15:presenceInfo xmlns:p15="http://schemas.microsoft.com/office/powerpoint/2012/main" userId="Jocelyn Keegan" providerId="None"/>
      </p:ext>
    </p:extLst>
  </p:cmAuthor>
  <p:cmAuthor id="3" name="Kathy Moncelsi" initials="KM" lastIdx="4" clrIdx="2">
    <p:extLst>
      <p:ext uri="{19B8F6BF-5375-455C-9EA6-DF929625EA0E}">
        <p15:presenceInfo xmlns:p15="http://schemas.microsoft.com/office/powerpoint/2012/main" userId="Kathy Moncelsi" providerId="None"/>
      </p:ext>
    </p:extLst>
  </p:cmAuthor>
  <p:cmAuthor id="4" name="Alix Goss" initials="AG" lastIdx="1" clrIdx="3">
    <p:extLst>
      <p:ext uri="{19B8F6BF-5375-455C-9EA6-DF929625EA0E}">
        <p15:presenceInfo xmlns:p15="http://schemas.microsoft.com/office/powerpoint/2012/main" userId="S::alix@imprado.com::48a8f9be-3a6f-4085-90cb-1a4a0cce6f59" providerId="AD"/>
      </p:ext>
    </p:extLst>
  </p:cmAuthor>
  <p:cmAuthor id="5" name="Jocelyn Keegan" initials="JK [2]" lastIdx="12" clrIdx="4">
    <p:extLst>
      <p:ext uri="{19B8F6BF-5375-455C-9EA6-DF929625EA0E}">
        <p15:presenceInfo xmlns:p15="http://schemas.microsoft.com/office/powerpoint/2012/main" userId="S::jocelyn.keegan@pocp.com::1c79b783-4f44-4a01-a608-d390b403a403" providerId="AD"/>
      </p:ext>
    </p:extLst>
  </p:cmAuthor>
  <p:cmAuthor id="6" name="Guest User" initials="GU" lastIdx="3" clrIdx="5">
    <p:extLst>
      <p:ext uri="{19B8F6BF-5375-455C-9EA6-DF929625EA0E}">
        <p15:presenceInfo xmlns:p15="http://schemas.microsoft.com/office/powerpoint/2012/main" userId="S::urn:spo:anon#9bf65f3cdd3c6e88b9646dad6aa4a9ebe37c124c18c13df3c5fda69c8a94c4f4::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6161"/>
    <a:srgbClr val="A91F24"/>
    <a:srgbClr val="51657F"/>
    <a:srgbClr val="042F52"/>
    <a:srgbClr val="EFB47F"/>
    <a:srgbClr val="677D9D"/>
    <a:srgbClr val="384049"/>
    <a:srgbClr val="E4E4E4"/>
    <a:srgbClr val="D6843C"/>
    <a:srgbClr val="D5A2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3C30CC-4989-4B5D-A6AA-14DD91046E4D}">
  <a:tblStyle styleId="{263C30CC-4989-4B5D-A6AA-14DD91046E4D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1E7E7"/>
          </a:solidFill>
        </a:fill>
      </a:tcStyle>
    </a:wholeTbl>
    <a:band1H>
      <a:tcTxStyle/>
      <a:tcStyle>
        <a:tcBdr/>
        <a:fill>
          <a:solidFill>
            <a:srgbClr val="E1CB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1CB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410" autoAdjust="0"/>
  </p:normalViewPr>
  <p:slideViewPr>
    <p:cSldViewPr snapToGrid="0">
      <p:cViewPr varScale="1">
        <p:scale>
          <a:sx n="57" d="100"/>
          <a:sy n="57" d="100"/>
        </p:scale>
        <p:origin x="420" y="72"/>
      </p:cViewPr>
      <p:guideLst>
        <p:guide pos="600"/>
        <p:guide orient="horz" pos="2664"/>
        <p:guide orient="horz" pos="31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05049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FAA7B7C-BCF4-4226-B195-CE771F4386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36303" cy="685800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10965C-DF07-4C6E-A6AB-EFDD090441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63293" y="2677278"/>
            <a:ext cx="6335882" cy="911892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accent1"/>
                </a:solidFill>
              </a:defRPr>
            </a:lvl1pPr>
            <a:lvl2pPr marL="457200" indent="0">
              <a:buNone/>
              <a:defRPr sz="3200"/>
            </a:lvl2pPr>
            <a:lvl3pPr marL="914400" indent="0">
              <a:buNone/>
              <a:defRPr sz="3200"/>
            </a:lvl3pPr>
            <a:lvl4pPr marL="1371600" indent="0">
              <a:buNone/>
              <a:defRPr sz="3200"/>
            </a:lvl4pPr>
            <a:lvl5pPr marL="1828800" indent="0">
              <a:buNone/>
              <a:defRPr sz="3200"/>
            </a:lvl5pPr>
          </a:lstStyle>
          <a:p>
            <a:pPr lvl="0"/>
            <a:r>
              <a:rPr lang="en-US" dirty="0"/>
              <a:t>PRESENTATION TITLE</a:t>
            </a:r>
          </a:p>
        </p:txBody>
      </p:sp>
      <p:pic>
        <p:nvPicPr>
          <p:cNvPr id="3" name="Picture 2" descr="Text, logo&#10;&#10;Description automatically generated">
            <a:extLst>
              <a:ext uri="{FF2B5EF4-FFF2-40B4-BE49-F238E27FC236}">
                <a16:creationId xmlns:a16="http://schemas.microsoft.com/office/drawing/2014/main" id="{85DBC1B3-9973-A383-A8E1-DEC586C917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711" y="275461"/>
            <a:ext cx="3136398" cy="801626"/>
          </a:xfrm>
          <a:prstGeom prst="rect">
            <a:avLst/>
          </a:prstGeom>
        </p:spPr>
      </p:pic>
      <p:sp>
        <p:nvSpPr>
          <p:cNvPr id="5" name="Google Shape;102;p19">
            <a:extLst>
              <a:ext uri="{FF2B5EF4-FFF2-40B4-BE49-F238E27FC236}">
                <a16:creationId xmlns:a16="http://schemas.microsoft.com/office/drawing/2014/main" id="{BC92C4EF-7C64-DA8F-F95C-01B769FB5E27}"/>
              </a:ext>
            </a:extLst>
          </p:cNvPr>
          <p:cNvSpPr txBox="1"/>
          <p:nvPr userDrawn="1"/>
        </p:nvSpPr>
        <p:spPr>
          <a:xfrm>
            <a:off x="2332645" y="1518170"/>
            <a:ext cx="8795730" cy="511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r"/>
            <a:r>
              <a:rPr lang="en-US" sz="2800" b="1" dirty="0">
                <a:solidFill>
                  <a:schemeClr val="bg2"/>
                </a:solidFill>
                <a:latin typeface="+mj-lt"/>
                <a:cs typeface="Arial" panose="020B0604020202020204" pitchFamily="34" charset="0"/>
              </a:rPr>
              <a:t>Strategy to Execution:</a:t>
            </a:r>
          </a:p>
          <a:p>
            <a:pPr lvl="0" algn="r"/>
            <a:r>
              <a:rPr lang="en-US" sz="1800" b="1" dirty="0">
                <a:solidFill>
                  <a:schemeClr val="bg2"/>
                </a:solidFill>
                <a:latin typeface="+mj-lt"/>
                <a:cs typeface="Arial" panose="020B0604020202020204" pitchFamily="34" charset="0"/>
              </a:rPr>
              <a:t>Better Prior Authorization by Integrating Operations, FHIR and CMS-0057</a:t>
            </a:r>
            <a:endParaRPr lang="en-US" sz="1800" b="0" i="0" u="none" strike="noStrike" cap="none" dirty="0">
              <a:solidFill>
                <a:schemeClr val="bg2"/>
              </a:solidFill>
              <a:latin typeface="+mj-lt"/>
              <a:cs typeface="Arial" panose="020B0604020202020204" pitchFamily="34" charset="0"/>
              <a:sym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BF7FDD-131B-74EA-B910-B6EDCDE333D7}"/>
              </a:ext>
            </a:extLst>
          </p:cNvPr>
          <p:cNvSpPr/>
          <p:nvPr userDrawn="1"/>
        </p:nvSpPr>
        <p:spPr>
          <a:xfrm>
            <a:off x="4936303" y="6552771"/>
            <a:ext cx="2051774" cy="159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Footer Placeholder 11">
            <a:extLst>
              <a:ext uri="{FF2B5EF4-FFF2-40B4-BE49-F238E27FC236}">
                <a16:creationId xmlns:a16="http://schemas.microsoft.com/office/drawing/2014/main" id="{4260114E-7EAB-81A6-5172-8B041FF30BBA}"/>
              </a:ext>
            </a:extLst>
          </p:cNvPr>
          <p:cNvSpPr txBox="1">
            <a:spLocks/>
          </p:cNvSpPr>
          <p:nvPr userDrawn="1"/>
        </p:nvSpPr>
        <p:spPr>
          <a:xfrm>
            <a:off x="5087919" y="6581429"/>
            <a:ext cx="6496050" cy="159035"/>
          </a:xfrm>
          <a:prstGeom prst="rect">
            <a:avLst/>
          </a:prstGeom>
        </p:spPr>
        <p:txBody>
          <a:bodyPr lIns="0" tIns="0" rIns="0" bIns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defRPr/>
            </a:pPr>
            <a:r>
              <a:rPr lang="en-US" sz="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®Health Level Seven and HL7 are registered trademarks of Health Level Seven International, registered with the United States Patent and Trademark Office.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F295D07-E05E-A8EC-4E16-09E6875753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63293" y="3595969"/>
            <a:ext cx="6335882" cy="535531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3200" b="0">
                <a:solidFill>
                  <a:schemeClr val="accent3"/>
                </a:solidFill>
              </a:defRPr>
            </a:lvl1pPr>
            <a:lvl2pPr marL="457200" indent="0">
              <a:buNone/>
              <a:defRPr sz="3200"/>
            </a:lvl2pPr>
            <a:lvl3pPr marL="914400" indent="0">
              <a:buNone/>
              <a:defRPr sz="3200"/>
            </a:lvl3pPr>
            <a:lvl4pPr marL="1371600" indent="0">
              <a:buNone/>
              <a:defRPr sz="3200"/>
            </a:lvl4pPr>
            <a:lvl5pPr marL="1828800" indent="0">
              <a:buNone/>
              <a:defRPr sz="3200"/>
            </a:lvl5pPr>
          </a:lstStyle>
          <a:p>
            <a:pPr lvl="0"/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9840881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E8DA59A-9CB6-4EF8-84D5-BB0533F59D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534" y="0"/>
            <a:ext cx="5373466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C41A2-7EB3-438C-A345-77D58413DF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41529" y="3348989"/>
            <a:ext cx="6324777" cy="5355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 sz="3200">
                <a:solidFill>
                  <a:schemeClr val="accent3"/>
                </a:solidFill>
              </a:defRPr>
            </a:lvl1pPr>
          </a:lstStyle>
          <a:p>
            <a:r>
              <a:rPr lang="en-US" dirty="0">
                <a:solidFill>
                  <a:srgbClr val="CB915F"/>
                </a:solidFill>
              </a:rPr>
              <a:t>Section Subtitle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C3FD4-64B5-4278-942E-156D356BF4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98535" cy="18900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00FB23-823C-744E-C8B9-004E6345A0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41707" y="2733724"/>
            <a:ext cx="6324599" cy="535532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51657F"/>
                </a:solidFill>
                <a:latin typeface="+mn-lt"/>
              </a:defRPr>
            </a:lvl1pPr>
          </a:lstStyle>
          <a:p>
            <a:r>
              <a:rPr lang="en-US" dirty="0"/>
              <a:t>SECTION TITLE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948351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86B4A48-247A-4C16-A6A8-B6C3BA5D1B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36303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38BA55-8814-44D0-977F-268352C716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-1466" b="-11706"/>
          <a:stretch/>
        </p:blipFill>
        <p:spPr>
          <a:xfrm>
            <a:off x="3713482" y="680665"/>
            <a:ext cx="8288017" cy="354616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3D870D-F2BF-4966-BD69-729039903A2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74740" y="1452134"/>
            <a:ext cx="7849086" cy="4980416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72005"/>
                </a:solidFill>
              </a:defRPr>
            </a:lvl1pPr>
            <a:lvl2pPr>
              <a:defRPr sz="2000">
                <a:solidFill>
                  <a:srgbClr val="472005"/>
                </a:solidFill>
              </a:defRPr>
            </a:lvl2pPr>
            <a:lvl3pPr>
              <a:defRPr sz="1800">
                <a:solidFill>
                  <a:srgbClr val="472005"/>
                </a:solidFill>
              </a:defRPr>
            </a:lvl3pPr>
            <a:lvl4pPr>
              <a:defRPr sz="1600">
                <a:solidFill>
                  <a:srgbClr val="472005"/>
                </a:solidFill>
              </a:defRPr>
            </a:lvl4pPr>
            <a:lvl5pPr>
              <a:defRPr sz="1600">
                <a:solidFill>
                  <a:srgbClr val="472005"/>
                </a:solidFill>
              </a:defRPr>
            </a:lvl5pPr>
          </a:lstStyle>
          <a:p>
            <a:pPr lvl="0"/>
            <a:r>
              <a:rPr lang="en-US"/>
              <a:t>Level 1 Bullet</a:t>
            </a:r>
          </a:p>
          <a:p>
            <a:pPr lvl="1"/>
            <a:r>
              <a:rPr lang="en-US"/>
              <a:t>Level 2 Bullet</a:t>
            </a:r>
          </a:p>
          <a:p>
            <a:pPr lvl="2"/>
            <a:r>
              <a:rPr lang="en-US"/>
              <a:t>Level 3 Bullet</a:t>
            </a:r>
          </a:p>
          <a:p>
            <a:pPr lvl="3"/>
            <a:r>
              <a:rPr lang="en-US"/>
              <a:t>Level 4 Bullet</a:t>
            </a:r>
          </a:p>
          <a:p>
            <a:pPr lvl="4"/>
            <a:r>
              <a:rPr lang="en-US"/>
              <a:t>Level 5 Bullet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AA99DA-F40E-66C3-5002-82CC0D4111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1214" y="197346"/>
            <a:ext cx="7654644" cy="775778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r>
              <a:rPr lang="en-US" dirty="0"/>
              <a:t>Slide Title</a:t>
            </a:r>
            <a:endParaRPr lang="en-CA" dirty="0"/>
          </a:p>
        </p:txBody>
      </p:sp>
      <p:sp>
        <p:nvSpPr>
          <p:cNvPr id="3" name="Holder 6">
            <a:extLst>
              <a:ext uri="{FF2B5EF4-FFF2-40B4-BE49-F238E27FC236}">
                <a16:creationId xmlns:a16="http://schemas.microsoft.com/office/drawing/2014/main" id="{B7F52926-A9FE-9093-3497-236692AFA6B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401424" y="6489700"/>
            <a:ext cx="581025" cy="365125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DEB901-1488-2139-CEA4-36184AA8226B}"/>
              </a:ext>
            </a:extLst>
          </p:cNvPr>
          <p:cNvSpPr/>
          <p:nvPr userDrawn="1"/>
        </p:nvSpPr>
        <p:spPr>
          <a:xfrm>
            <a:off x="4936303" y="6552771"/>
            <a:ext cx="2051774" cy="159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0C86904-2559-0628-8373-A6E915EA57C8}"/>
              </a:ext>
            </a:extLst>
          </p:cNvPr>
          <p:cNvSpPr txBox="1">
            <a:spLocks/>
          </p:cNvSpPr>
          <p:nvPr userDrawn="1"/>
        </p:nvSpPr>
        <p:spPr>
          <a:xfrm>
            <a:off x="4370276" y="6585627"/>
            <a:ext cx="6816520" cy="203133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Strategy to Execution: Better Prior Authorization by Integrating Operations, FHIR and CMS-0057; </a:t>
            </a:r>
            <a:r>
              <a:rPr lang="en-US" sz="600" dirty="0">
                <a:solidFill>
                  <a:schemeClr val="bg1">
                    <a:lumMod val="65000"/>
                  </a:schemeClr>
                </a:solidFill>
              </a:rPr>
              <a:t>April 2025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CA" dirty="0"/>
              <a:t>© 2025 HL7® International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344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0C457-9F9E-46F0-A916-CC6DB41D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9250" y="648970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1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4887C3B-057F-4D1D-8672-DA58E661878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C3FD4-64B5-4278-942E-156D356BF4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98535" cy="18900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BCC1CF-727A-9D7C-16E1-5C3025944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1214" y="365126"/>
            <a:ext cx="7654644" cy="775778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r>
              <a:rPr lang="en-US" dirty="0"/>
              <a:t>Slide Title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1730032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0C457-9F9E-46F0-A916-CC6DB41D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9250" y="648970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1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4887C3B-057F-4D1D-8672-DA58E661878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C3FD4-64B5-4278-942E-156D356BF4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98535" cy="1890031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3DC60153-C4A0-4ABD-BB96-7A6F62145B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4900" y="1890031"/>
            <a:ext cx="4794768" cy="1795363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buClr>
                <a:schemeClr val="bg2"/>
              </a:buClr>
              <a:defRPr sz="2400"/>
            </a:lvl1pPr>
            <a:lvl2pPr marL="685800" indent="-22860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‒"/>
              <a:defRPr sz="2000"/>
            </a:lvl2pPr>
            <a:lvl3pPr>
              <a:lnSpc>
                <a:spcPct val="100000"/>
              </a:lnSpc>
              <a:buClr>
                <a:schemeClr val="accent3"/>
              </a:buClr>
              <a:defRPr sz="1800"/>
            </a:lvl3pPr>
            <a:lvl4pPr marL="1600200" indent="-228600">
              <a:lnSpc>
                <a:spcPct val="100000"/>
              </a:lnSpc>
              <a:buClr>
                <a:schemeClr val="accent4"/>
              </a:buClr>
              <a:buFont typeface="Arial" panose="020B0604020202020204" pitchFamily="34" charset="0"/>
              <a:buChar char="‒"/>
              <a:defRPr sz="1600"/>
            </a:lvl4pPr>
            <a:lvl5pPr>
              <a:lnSpc>
                <a:spcPct val="100000"/>
              </a:lnSpc>
              <a:buClr>
                <a:schemeClr val="bg2"/>
              </a:buClr>
              <a:defRPr sz="16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14C08CF0-4515-4A31-9BA6-4B5F111047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57950" y="1890030"/>
            <a:ext cx="4794768" cy="1795363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buClr>
                <a:schemeClr val="bg2"/>
              </a:buClr>
              <a:defRPr sz="2400"/>
            </a:lvl1pPr>
            <a:lvl2pPr marL="685800" indent="-22860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‒"/>
              <a:defRPr sz="2000"/>
            </a:lvl2pPr>
            <a:lvl3pPr>
              <a:lnSpc>
                <a:spcPct val="100000"/>
              </a:lnSpc>
              <a:buClr>
                <a:schemeClr val="accent3"/>
              </a:buClr>
              <a:defRPr sz="1800"/>
            </a:lvl3pPr>
            <a:lvl4pPr marL="1600200" indent="-228600">
              <a:lnSpc>
                <a:spcPct val="100000"/>
              </a:lnSpc>
              <a:buClr>
                <a:schemeClr val="accent4"/>
              </a:buClr>
              <a:buFont typeface="Arial" panose="020B0604020202020204" pitchFamily="34" charset="0"/>
              <a:buChar char="‒"/>
              <a:defRPr sz="1600"/>
            </a:lvl4pPr>
            <a:lvl5pPr>
              <a:lnSpc>
                <a:spcPct val="100000"/>
              </a:lnSpc>
              <a:buClr>
                <a:schemeClr val="bg2"/>
              </a:buClr>
              <a:defRPr sz="16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DEF1C7-E37F-C422-6CD6-BA12D75E48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1214" y="365126"/>
            <a:ext cx="7654644" cy="775778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r>
              <a:rPr lang="en-US" dirty="0"/>
              <a:t>Slide Title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5988972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320" userDrawn="1">
          <p15:clr>
            <a:srgbClr val="FBAE40"/>
          </p15:clr>
        </p15:guide>
        <p15:guide id="3" orient="horz" pos="19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86B4A48-247A-4C16-A6A8-B6C3BA5D1B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36303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38BA55-8814-44D0-977F-268352C716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-1466" b="-11706"/>
          <a:stretch/>
        </p:blipFill>
        <p:spPr>
          <a:xfrm>
            <a:off x="3713482" y="680665"/>
            <a:ext cx="8288017" cy="354616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3D870D-F2BF-4966-BD69-729039903A2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74740" y="1452134"/>
            <a:ext cx="3649526" cy="4980416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72005"/>
                </a:solidFill>
              </a:defRPr>
            </a:lvl1pPr>
            <a:lvl2pPr>
              <a:defRPr sz="2000">
                <a:solidFill>
                  <a:srgbClr val="472005"/>
                </a:solidFill>
              </a:defRPr>
            </a:lvl2pPr>
            <a:lvl3pPr>
              <a:defRPr sz="1800">
                <a:solidFill>
                  <a:srgbClr val="472005"/>
                </a:solidFill>
              </a:defRPr>
            </a:lvl3pPr>
            <a:lvl4pPr>
              <a:defRPr sz="1600">
                <a:solidFill>
                  <a:srgbClr val="472005"/>
                </a:solidFill>
              </a:defRPr>
            </a:lvl4pPr>
            <a:lvl5pPr>
              <a:defRPr sz="1600">
                <a:solidFill>
                  <a:srgbClr val="472005"/>
                </a:solidFill>
              </a:defRPr>
            </a:lvl5pPr>
          </a:lstStyle>
          <a:p>
            <a:pPr lvl="0"/>
            <a:r>
              <a:rPr lang="en-US"/>
              <a:t>Level 1 Bullet</a:t>
            </a:r>
          </a:p>
          <a:p>
            <a:pPr lvl="1"/>
            <a:r>
              <a:rPr lang="en-US"/>
              <a:t>Level 2 Bullet</a:t>
            </a:r>
          </a:p>
          <a:p>
            <a:pPr lvl="2"/>
            <a:r>
              <a:rPr lang="en-US"/>
              <a:t>Level 3 Bullet</a:t>
            </a:r>
          </a:p>
          <a:p>
            <a:pPr lvl="3"/>
            <a:r>
              <a:rPr lang="en-US"/>
              <a:t>Level 4 Bullet</a:t>
            </a:r>
          </a:p>
          <a:p>
            <a:pPr lvl="4"/>
            <a:r>
              <a:rPr lang="en-US"/>
              <a:t>Level 5 Bullet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EC59813A-0323-4CF7-BDB8-3CABDC2732F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7648" y="1452134"/>
            <a:ext cx="3649526" cy="4980416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72005"/>
                </a:solidFill>
              </a:defRPr>
            </a:lvl1pPr>
            <a:lvl2pPr>
              <a:defRPr sz="2000">
                <a:solidFill>
                  <a:srgbClr val="472005"/>
                </a:solidFill>
              </a:defRPr>
            </a:lvl2pPr>
            <a:lvl3pPr>
              <a:defRPr sz="1800">
                <a:solidFill>
                  <a:srgbClr val="472005"/>
                </a:solidFill>
              </a:defRPr>
            </a:lvl3pPr>
            <a:lvl4pPr>
              <a:defRPr sz="1600">
                <a:solidFill>
                  <a:srgbClr val="472005"/>
                </a:solidFill>
              </a:defRPr>
            </a:lvl4pPr>
            <a:lvl5pPr>
              <a:defRPr sz="1600">
                <a:solidFill>
                  <a:srgbClr val="472005"/>
                </a:solidFill>
              </a:defRPr>
            </a:lvl5pPr>
          </a:lstStyle>
          <a:p>
            <a:pPr lvl="0"/>
            <a:r>
              <a:rPr lang="en-US"/>
              <a:t>Level 1 Bullet</a:t>
            </a:r>
          </a:p>
          <a:p>
            <a:pPr lvl="1"/>
            <a:r>
              <a:rPr lang="en-US"/>
              <a:t>Level 2 Bullet</a:t>
            </a:r>
          </a:p>
          <a:p>
            <a:pPr lvl="2"/>
            <a:r>
              <a:rPr lang="en-US"/>
              <a:t>Level 3 Bullet</a:t>
            </a:r>
          </a:p>
          <a:p>
            <a:pPr lvl="3"/>
            <a:r>
              <a:rPr lang="en-US"/>
              <a:t>Level 4 Bullet</a:t>
            </a:r>
          </a:p>
          <a:p>
            <a:pPr lvl="4"/>
            <a:r>
              <a:rPr lang="en-US"/>
              <a:t>Level 5 Bullet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AA99DA-F40E-66C3-5002-82CC0D4111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1214" y="197346"/>
            <a:ext cx="7654644" cy="775778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r>
              <a:rPr lang="en-US" dirty="0"/>
              <a:t>Slide Title</a:t>
            </a:r>
            <a:endParaRPr lang="en-CA" dirty="0"/>
          </a:p>
        </p:txBody>
      </p:sp>
      <p:sp>
        <p:nvSpPr>
          <p:cNvPr id="3" name="Holder 6">
            <a:extLst>
              <a:ext uri="{FF2B5EF4-FFF2-40B4-BE49-F238E27FC236}">
                <a16:creationId xmlns:a16="http://schemas.microsoft.com/office/drawing/2014/main" id="{B7F52926-A9FE-9093-3497-236692AFA6B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001374" y="6489700"/>
            <a:ext cx="981075" cy="365125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8FE8E2-8837-C885-5A15-05673E5B1106}"/>
              </a:ext>
            </a:extLst>
          </p:cNvPr>
          <p:cNvSpPr/>
          <p:nvPr userDrawn="1"/>
        </p:nvSpPr>
        <p:spPr>
          <a:xfrm>
            <a:off x="4936303" y="6552771"/>
            <a:ext cx="2051774" cy="159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E1F95DE-ECDC-BB81-81D9-9B53C45DBECD}"/>
              </a:ext>
            </a:extLst>
          </p:cNvPr>
          <p:cNvSpPr txBox="1">
            <a:spLocks/>
          </p:cNvSpPr>
          <p:nvPr userDrawn="1"/>
        </p:nvSpPr>
        <p:spPr>
          <a:xfrm>
            <a:off x="4370276" y="6585627"/>
            <a:ext cx="6816520" cy="203133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Strategy to Execution: Better Prior Authorization by Integrating Operations, FHIR and CMS-0057; </a:t>
            </a:r>
            <a:r>
              <a:rPr lang="en-US" sz="600" dirty="0">
                <a:solidFill>
                  <a:schemeClr val="bg1">
                    <a:lumMod val="65000"/>
                  </a:schemeClr>
                </a:solidFill>
              </a:rPr>
              <a:t>April 2025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CA" dirty="0"/>
              <a:t>© 2025 HL7® International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38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E6FA0222-D974-4942-B426-D99A124E1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9250" y="648970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887C3B-057F-4D1D-8672-DA58E661878F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51657F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51657F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B4E3928-6F20-08F9-6AE6-7E968E0F7365}"/>
              </a:ext>
            </a:extLst>
          </p:cNvPr>
          <p:cNvSpPr txBox="1">
            <a:spLocks/>
          </p:cNvSpPr>
          <p:nvPr userDrawn="1"/>
        </p:nvSpPr>
        <p:spPr>
          <a:xfrm>
            <a:off x="209550" y="6545502"/>
            <a:ext cx="8752503" cy="203133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Strategy to Execution: Better Prior Authorization by Integrating Operations, FHIR and CMS-0057; </a:t>
            </a:r>
            <a:r>
              <a:rPr lang="en-US" sz="600" dirty="0">
                <a:solidFill>
                  <a:schemeClr val="bg1">
                    <a:lumMod val="65000"/>
                  </a:schemeClr>
                </a:solidFill>
              </a:rPr>
              <a:t>April 2025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CA" dirty="0"/>
              <a:t>© 2025 HL7® International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317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674" r:id="rId2"/>
    <p:sldLayoutId id="2147483829" r:id="rId3"/>
    <p:sldLayoutId id="2147483676" r:id="rId4"/>
    <p:sldLayoutId id="2147483672" r:id="rId5"/>
    <p:sldLayoutId id="2147483828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8D705C0-083F-D0D6-8073-ABC776F63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Reliable Questionnaire Population</a:t>
            </a:r>
          </a:p>
        </p:txBody>
      </p:sp>
    </p:spTree>
    <p:extLst>
      <p:ext uri="{BB962C8B-B14F-4D97-AF65-F5344CB8AC3E}">
        <p14:creationId xmlns:p14="http://schemas.microsoft.com/office/powerpoint/2010/main" val="3550266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265F96-F14B-9039-4411-EC446439FD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/>
              <a:t>Explore payer-side population</a:t>
            </a:r>
          </a:p>
          <a:p>
            <a:pPr lvl="1"/>
            <a:r>
              <a:rPr lang="en-CA" dirty="0"/>
              <a:t>Can use data submitted by other means</a:t>
            </a:r>
          </a:p>
          <a:p>
            <a:pPr lvl="2"/>
            <a:r>
              <a:rPr lang="en-CA" dirty="0"/>
              <a:t>Claims</a:t>
            </a:r>
          </a:p>
          <a:p>
            <a:pPr lvl="2"/>
            <a:r>
              <a:rPr lang="en-CA" dirty="0"/>
              <a:t>Quality measures</a:t>
            </a:r>
          </a:p>
          <a:p>
            <a:pPr lvl="2"/>
            <a:r>
              <a:rPr lang="en-CA" dirty="0"/>
              <a:t>Clinical Data Exchange</a:t>
            </a:r>
          </a:p>
          <a:p>
            <a:pPr lvl="1"/>
            <a:r>
              <a:rPr lang="en-CA" dirty="0"/>
              <a:t>Not limited to CQL</a:t>
            </a:r>
          </a:p>
          <a:p>
            <a:pPr lvl="2"/>
            <a:r>
              <a:rPr lang="en-CA" dirty="0"/>
              <a:t>E.g. AI and NLP to extract data from reports</a:t>
            </a:r>
          </a:p>
          <a:p>
            <a:r>
              <a:rPr lang="en-CA" dirty="0"/>
              <a:t>EHRs can supplement CQL population</a:t>
            </a:r>
          </a:p>
          <a:p>
            <a:pPr lvl="1"/>
            <a:r>
              <a:rPr lang="en-CA" dirty="0"/>
              <a:t>Also look at AI/NLP</a:t>
            </a:r>
          </a:p>
          <a:p>
            <a:pPr lvl="1"/>
            <a:endParaRPr lang="en-CA" dirty="0"/>
          </a:p>
          <a:p>
            <a:r>
              <a:rPr lang="en-CA" dirty="0"/>
              <a:t>NOTE: These mechanisms do not supplant conformance requirements for CQL-based population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A9A25C-348D-2931-81AD-7E4F2C9F4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Additional options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19DD4-4037-9E00-9259-9C35283C8FD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10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A8520D-E607-5373-D905-FF0A6389E1EF}"/>
              </a:ext>
            </a:extLst>
          </p:cNvPr>
          <p:cNvSpPr txBox="1"/>
          <p:nvPr/>
        </p:nvSpPr>
        <p:spPr>
          <a:xfrm>
            <a:off x="3048000" y="3275112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i="0" dirty="0">
                <a:solidFill>
                  <a:srgbClr val="333333"/>
                </a:solidFill>
                <a:effectLst/>
                <a:latin typeface="ParagraphSymbols"/>
              </a:rPr>
              <a:t>https://www.federalregister.gov/d/2024-00895/p-2267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25480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9F72D2-D238-0421-A1D0-272FA671D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8DE4C-91BF-07A8-FC55-EB6434E1789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10975" y="6489700"/>
            <a:ext cx="581025" cy="365125"/>
          </a:xfrm>
        </p:spPr>
        <p:txBody>
          <a:bodyPr/>
          <a:lstStyle/>
          <a:p>
            <a:fld id="{B6F15528-21DE-4FAA-801E-634DDDAF4B2B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1101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705588-3FD7-C67E-36AB-E05F086C65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/>
              <a:t>Population is important for burden reduction &amp; quality</a:t>
            </a:r>
          </a:p>
          <a:p>
            <a:r>
              <a:rPr lang="en-CA" dirty="0"/>
              <a:t>While standards exist, data won’t necessarily be consistent</a:t>
            </a:r>
          </a:p>
          <a:p>
            <a:r>
              <a:rPr lang="en-CA" dirty="0"/>
              <a:t>Design queries to account for variability</a:t>
            </a:r>
          </a:p>
          <a:p>
            <a:r>
              <a:rPr lang="en-CA" dirty="0"/>
              <a:t>Expect iteration both in form design and </a:t>
            </a:r>
            <a:r>
              <a:rPr lang="en-CA"/>
              <a:t>data representation</a:t>
            </a:r>
            <a:endParaRPr lang="en-C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9C8D07-A283-FDB9-56A8-E5EC5BD8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Key take-aways</a:t>
            </a:r>
          </a:p>
        </p:txBody>
      </p:sp>
    </p:spTree>
    <p:extLst>
      <p:ext uri="{BB962C8B-B14F-4D97-AF65-F5344CB8AC3E}">
        <p14:creationId xmlns:p14="http://schemas.microsoft.com/office/powerpoint/2010/main" val="580116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07637A-8DB3-C4B1-F10F-73ED0F847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A2EE0B8-DA4D-13FD-8113-9DFF4739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Summing 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00637-A9EF-2E0C-BA8D-077D5BF6810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10975" y="6489700"/>
            <a:ext cx="581025" cy="365125"/>
          </a:xfrm>
        </p:spPr>
        <p:txBody>
          <a:bodyPr/>
          <a:lstStyle/>
          <a:p>
            <a:fld id="{B6F15528-21DE-4FAA-801E-634DDDAF4B2B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7477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D921FD-1EAB-1B96-3CA5-F3B621D442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/>
              <a:t>Reduce clinician burden</a:t>
            </a:r>
          </a:p>
          <a:p>
            <a:pPr lvl="1"/>
            <a:r>
              <a:rPr lang="en-CA" dirty="0"/>
              <a:t>Less time looking things up</a:t>
            </a:r>
          </a:p>
          <a:p>
            <a:pPr lvl="1"/>
            <a:r>
              <a:rPr lang="en-CA" dirty="0"/>
              <a:t>Less time typing</a:t>
            </a:r>
          </a:p>
          <a:p>
            <a:r>
              <a:rPr lang="en-CA" dirty="0"/>
              <a:t>Improve data quality</a:t>
            </a:r>
          </a:p>
          <a:p>
            <a:pPr lvl="1"/>
            <a:r>
              <a:rPr lang="en-CA" dirty="0"/>
              <a:t>Less missed/incorrect data</a:t>
            </a:r>
          </a:p>
          <a:p>
            <a:pPr lvl="1"/>
            <a:r>
              <a:rPr lang="en-CA" dirty="0"/>
              <a:t>Fewer transcription errors</a:t>
            </a:r>
          </a:p>
          <a:p>
            <a:r>
              <a:rPr lang="en-CA" dirty="0"/>
              <a:t>Improved data content</a:t>
            </a:r>
          </a:p>
          <a:p>
            <a:pPr lvl="1"/>
            <a:r>
              <a:rPr lang="en-CA" dirty="0"/>
              <a:t>Can populate data it’s unrealistic to enter manually</a:t>
            </a:r>
          </a:p>
          <a:p>
            <a:pPr lvl="2"/>
            <a:r>
              <a:rPr lang="en-CA" dirty="0"/>
              <a:t>Raw data, more coded data, higher volumes of data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37950A-D490-7D66-E539-CB027E41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form population?</a:t>
            </a:r>
          </a:p>
        </p:txBody>
      </p:sp>
    </p:spTree>
    <p:extLst>
      <p:ext uri="{BB962C8B-B14F-4D97-AF65-F5344CB8AC3E}">
        <p14:creationId xmlns:p14="http://schemas.microsoft.com/office/powerpoint/2010/main" val="2281508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972461-38D8-D538-A861-3037B3E7A6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Payers</a:t>
            </a:r>
          </a:p>
          <a:p>
            <a:pPr lvl="1"/>
            <a:r>
              <a:rPr lang="en-US" dirty="0"/>
              <a:t>“Questionnaires </a:t>
            </a:r>
            <a:r>
              <a:rPr lang="en-US" b="1" dirty="0"/>
              <a:t>SHALL</a:t>
            </a:r>
            <a:r>
              <a:rPr lang="en-US" dirty="0"/>
              <a:t> include logic that supports population from the EHR where possible”</a:t>
            </a:r>
          </a:p>
          <a:p>
            <a:pPr lvl="2"/>
            <a:r>
              <a:rPr lang="en-US" dirty="0"/>
              <a:t>Not all questions are appropriate to be populated</a:t>
            </a:r>
          </a:p>
          <a:p>
            <a:pPr lvl="2"/>
            <a:r>
              <a:rPr lang="en-US" dirty="0"/>
              <a:t>Not all answers will be extractable from the EHR</a:t>
            </a:r>
          </a:p>
          <a:p>
            <a:r>
              <a:rPr lang="en-US" dirty="0"/>
              <a:t>Clients</a:t>
            </a:r>
          </a:p>
          <a:p>
            <a:pPr lvl="1"/>
            <a:r>
              <a:rPr lang="en-US" dirty="0"/>
              <a:t>“the DTR client </a:t>
            </a:r>
            <a:r>
              <a:rPr lang="en-US" b="1" dirty="0"/>
              <a:t>SHALL</a:t>
            </a:r>
            <a:r>
              <a:rPr lang="en-US" dirty="0"/>
              <a:t> execute all CQL necessary to resolve the </a:t>
            </a:r>
            <a:r>
              <a:rPr lang="en-US" dirty="0" err="1"/>
              <a:t>initialExpression</a:t>
            </a:r>
            <a:r>
              <a:rPr lang="en-US" dirty="0"/>
              <a:t>, </a:t>
            </a:r>
            <a:r>
              <a:rPr lang="en-US" dirty="0" err="1"/>
              <a:t>candidateExpression</a:t>
            </a:r>
            <a:r>
              <a:rPr lang="en-US" dirty="0"/>
              <a:t> and </a:t>
            </a:r>
            <a:r>
              <a:rPr lang="en-US" dirty="0" err="1"/>
              <a:t>calculatedExpression</a:t>
            </a:r>
            <a:r>
              <a:rPr lang="en-US" dirty="0"/>
              <a:t> extensions found in the Questionnaire for any enabled elements”</a:t>
            </a:r>
          </a:p>
          <a:p>
            <a:pPr lvl="2"/>
            <a:r>
              <a:rPr lang="en-US" dirty="0"/>
              <a:t>In short, if there’s CQL to perform population, EHRs must run it</a:t>
            </a:r>
          </a:p>
          <a:p>
            <a:pPr lvl="1"/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46137C-5953-1029-81FB-C3DCC0B40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Population expectations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735D25-1708-A95F-E93C-03BE5FCFEE7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2229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C61B07-117E-D540-E984-05D84ABB2F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/>
              <a:t>To populate an element, you must first retrieve the data</a:t>
            </a:r>
          </a:p>
          <a:p>
            <a:pPr lvl="1"/>
            <a:r>
              <a:rPr lang="en-CA" dirty="0"/>
              <a:t>I.e. US Core Patient API RESTful searches</a:t>
            </a:r>
          </a:p>
          <a:p>
            <a:r>
              <a:rPr lang="en-CA" dirty="0"/>
              <a:t>Can filter based on context</a:t>
            </a:r>
          </a:p>
          <a:p>
            <a:pPr lvl="1"/>
            <a:r>
              <a:rPr lang="en-CA" dirty="0"/>
              <a:t>Who is the patient?</a:t>
            </a:r>
          </a:p>
          <a:p>
            <a:pPr lvl="2"/>
            <a:r>
              <a:rPr lang="en-CA" dirty="0"/>
              <a:t>almost always</a:t>
            </a:r>
          </a:p>
          <a:p>
            <a:pPr lvl="1"/>
            <a:r>
              <a:rPr lang="en-CA" dirty="0"/>
              <a:t>What is the relevant timeframe</a:t>
            </a:r>
          </a:p>
          <a:p>
            <a:pPr lvl="2"/>
            <a:r>
              <a:rPr lang="en-CA" dirty="0"/>
              <a:t>maybe? – driven by order/appointment</a:t>
            </a:r>
          </a:p>
          <a:p>
            <a:pPr lvl="1"/>
            <a:r>
              <a:rPr lang="en-CA" dirty="0"/>
              <a:t>What are the relevant codes</a:t>
            </a:r>
          </a:p>
          <a:p>
            <a:pPr lvl="2"/>
            <a:r>
              <a:rPr lang="en-CA" dirty="0"/>
              <a:t>Driven by order/appointment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91DF97-447C-27ED-B167-1F3C6F79F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Population requires 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C02DDD-F260-035B-007D-06D4F645C26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6655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7F5F6C-DD08-8B3B-52B9-5E1DA506A4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/>
              <a:t>Common set of resources that are expected to be exposed</a:t>
            </a:r>
          </a:p>
          <a:p>
            <a:pPr lvl="1"/>
            <a:r>
              <a:rPr lang="en-CA" dirty="0"/>
              <a:t>Only exposed if relevant data exists</a:t>
            </a:r>
          </a:p>
          <a:p>
            <a:r>
              <a:rPr lang="en-CA" dirty="0"/>
              <a:t>Common profiles on those resources</a:t>
            </a:r>
          </a:p>
          <a:p>
            <a:pPr lvl="1"/>
            <a:r>
              <a:rPr lang="en-CA" dirty="0"/>
              <a:t>Expectations for constraints and terminology</a:t>
            </a:r>
          </a:p>
          <a:p>
            <a:r>
              <a:rPr lang="en-CA" dirty="0"/>
              <a:t>Common search parameters</a:t>
            </a:r>
          </a:p>
          <a:p>
            <a:r>
              <a:rPr lang="en-CA" dirty="0"/>
              <a:t>Certification process to verify software can do all of the above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AC8B48-E8E7-DFFE-8E3D-4998CDAA8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does US Core give 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E2053-066D-530E-2845-BC3E33472B8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0179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7D6A32-D7E9-62CD-4A72-530CF9EC11C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/>
              <a:t>Certification is for software, not deployed site</a:t>
            </a:r>
          </a:p>
          <a:p>
            <a:pPr lvl="1"/>
            <a:r>
              <a:rPr lang="en-CA" dirty="0"/>
              <a:t>No guarantee a given site will comply with the rules</a:t>
            </a:r>
          </a:p>
          <a:p>
            <a:pPr lvl="2"/>
            <a:r>
              <a:rPr lang="en-CA" dirty="0"/>
              <a:t>Configuration settings may turn things off</a:t>
            </a:r>
          </a:p>
          <a:p>
            <a:pPr lvl="2"/>
            <a:r>
              <a:rPr lang="en-CA" dirty="0"/>
              <a:t>Alternate choices can be made for code systems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US Core allows exceptions for legacy/external data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Conformance requirements are low</a:t>
            </a:r>
          </a:p>
          <a:p>
            <a:pPr lvl="1"/>
            <a:r>
              <a:rPr lang="en-CA" dirty="0"/>
              <a:t>E.g. data-absent-reason escape valve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Few search parameters are mandatory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The same data could appear in different places</a:t>
            </a:r>
          </a:p>
          <a:p>
            <a:pPr lvl="1"/>
            <a:r>
              <a:rPr lang="en-CA" dirty="0"/>
              <a:t>Observation, DiagnosticReport, </a:t>
            </a:r>
            <a:r>
              <a:rPr lang="en-CA" dirty="0" err="1"/>
              <a:t>DocumentReference</a:t>
            </a:r>
            <a:r>
              <a:rPr lang="en-CA" dirty="0"/>
              <a:t>, Condition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B493C0-EA9E-5416-F2CA-1A1145886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What’s the problem?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F1FDF-F6F9-75DE-4A55-F37D50E5B32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5528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1BB5B5-F77E-D5A6-6BAC-3A90F08DEE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/>
              <a:t>Search for multiple codes</a:t>
            </a:r>
          </a:p>
          <a:p>
            <a:pPr lvl="1"/>
            <a:r>
              <a:rPr lang="en-CA" dirty="0"/>
              <a:t>Consider all possible ways a condition, observation, drug, etc. might be coded</a:t>
            </a:r>
          </a:p>
          <a:p>
            <a:pPr lvl="1"/>
            <a:r>
              <a:rPr lang="en-CA" dirty="0"/>
              <a:t>Use all candidate code systems (SNOMED, ICD, CPT, </a:t>
            </a:r>
            <a:r>
              <a:rPr lang="en-CA" dirty="0" err="1"/>
              <a:t>RxNorm</a:t>
            </a:r>
            <a:r>
              <a:rPr lang="en-CA" dirty="0"/>
              <a:t>, NDC, etc.)</a:t>
            </a:r>
          </a:p>
          <a:p>
            <a:r>
              <a:rPr lang="en-CA" dirty="0"/>
              <a:t>Adapt searches based on </a:t>
            </a:r>
            <a:r>
              <a:rPr lang="en-CA" dirty="0" err="1"/>
              <a:t>CapabilityStatements</a:t>
            </a:r>
            <a:endParaRPr lang="en-CA" dirty="0"/>
          </a:p>
          <a:p>
            <a:r>
              <a:rPr lang="en-CA" dirty="0"/>
              <a:t>Leverage CQL libraries that manage search parameter support variation</a:t>
            </a:r>
          </a:p>
          <a:p>
            <a:pPr lvl="1"/>
            <a:r>
              <a:rPr lang="en-CA" dirty="0"/>
              <a:t>CQL can apply filters that EHRs don’t implement</a:t>
            </a:r>
          </a:p>
          <a:p>
            <a:r>
              <a:rPr lang="en-CA" dirty="0"/>
              <a:t>Look for data in multiple places</a:t>
            </a:r>
          </a:p>
          <a:p>
            <a:pPr lvl="1"/>
            <a:r>
              <a:rPr lang="en-CA" dirty="0"/>
              <a:t>E.g. “Patient is diabetic” could be determined by looking at:</a:t>
            </a:r>
          </a:p>
          <a:p>
            <a:pPr lvl="2"/>
            <a:r>
              <a:rPr lang="en-CA" dirty="0"/>
              <a:t>Observations, Conditions, </a:t>
            </a:r>
            <a:r>
              <a:rPr lang="en-CA" dirty="0" err="1"/>
              <a:t>MedicationStatements</a:t>
            </a:r>
            <a:r>
              <a:rPr lang="en-CA" dirty="0"/>
              <a:t>, </a:t>
            </a:r>
            <a:r>
              <a:rPr lang="en-CA" dirty="0" err="1"/>
              <a:t>MedicationRequests</a:t>
            </a:r>
            <a:endParaRPr lang="en-CA" dirty="0"/>
          </a:p>
          <a:p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F1B96D-3ADF-2A1B-C488-69479B18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Short-term Solutions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55C84-3418-AEE5-1C9D-561B8E4D156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9120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D295C6C-409A-8F0A-D9A7-ED1CF56589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/>
              <a:t>Leverage the metrics</a:t>
            </a:r>
          </a:p>
          <a:p>
            <a:pPr lvl="1"/>
            <a:r>
              <a:rPr lang="en-CA" dirty="0"/>
              <a:t>Is it populated?  How long to complete?</a:t>
            </a:r>
          </a:p>
          <a:p>
            <a:r>
              <a:rPr lang="en-CA" dirty="0"/>
              <a:t>Adapt form design</a:t>
            </a:r>
          </a:p>
          <a:p>
            <a:pPr lvl="1"/>
            <a:r>
              <a:rPr lang="en-CA" dirty="0"/>
              <a:t>Identify what’s being successfully populated and what isn’t</a:t>
            </a:r>
          </a:p>
          <a:p>
            <a:pPr lvl="1"/>
            <a:r>
              <a:rPr lang="en-CA" dirty="0"/>
              <a:t>Adapt queries that aren’t working</a:t>
            </a:r>
          </a:p>
          <a:p>
            <a:r>
              <a:rPr lang="en-CA" dirty="0"/>
              <a:t>Encourage EHR conformance</a:t>
            </a:r>
          </a:p>
          <a:p>
            <a:pPr lvl="1"/>
            <a:r>
              <a:rPr lang="en-CA" dirty="0"/>
              <a:t>If the issue is non-compliance with standardized terms, let the organization know</a:t>
            </a:r>
          </a:p>
          <a:p>
            <a:pPr lvl="2"/>
            <a:r>
              <a:rPr lang="en-CA" dirty="0"/>
              <a:t>“Non-standard data is costing your users time”</a:t>
            </a:r>
          </a:p>
          <a:p>
            <a:r>
              <a:rPr lang="en-CA" dirty="0"/>
              <a:t>Identify and optimize high-priority elements</a:t>
            </a:r>
          </a:p>
          <a:p>
            <a:pPr lvl="1"/>
            <a:r>
              <a:rPr lang="en-CA" dirty="0"/>
              <a:t>What’s most commonly captured?</a:t>
            </a:r>
          </a:p>
          <a:p>
            <a:pPr lvl="1"/>
            <a:r>
              <a:rPr lang="en-CA" dirty="0"/>
              <a:t>What is hardest for users to look up/enter</a:t>
            </a:r>
          </a:p>
          <a:p>
            <a:r>
              <a:rPr lang="en-CA" dirty="0"/>
              <a:t>Partner with EHRs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F7A558-3696-2901-F6FC-6C79BB6DF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Longer-term solutions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BC981-8E6D-01A1-350C-DA19E0B92FC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9831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609CD5-1044-A8B1-73D7-638495046B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/>
              <a:t>Data will change</a:t>
            </a:r>
          </a:p>
          <a:p>
            <a:pPr lvl="1"/>
            <a:r>
              <a:rPr lang="en-CA" dirty="0"/>
              <a:t>What’s collected, how it’s exposed</a:t>
            </a:r>
          </a:p>
          <a:p>
            <a:pPr lvl="1"/>
            <a:r>
              <a:rPr lang="en-CA" dirty="0"/>
              <a:t>Driven by USCDI &amp; business needs</a:t>
            </a:r>
          </a:p>
          <a:p>
            <a:r>
              <a:rPr lang="en-CA" dirty="0"/>
              <a:t>Feedback from payers can drive this in a positive direction</a:t>
            </a:r>
          </a:p>
          <a:p>
            <a:r>
              <a:rPr lang="en-CA" dirty="0"/>
              <a:t>Questionnaires will need to evolve</a:t>
            </a:r>
          </a:p>
          <a:p>
            <a:pPr lvl="1"/>
            <a:r>
              <a:rPr lang="en-CA" dirty="0"/>
              <a:t>Address (and take advantage of) data changes</a:t>
            </a:r>
          </a:p>
          <a:p>
            <a:pPr lvl="1"/>
            <a:r>
              <a:rPr lang="en-CA" dirty="0"/>
              <a:t>Better align with what systems are actually doing</a:t>
            </a:r>
          </a:p>
          <a:p>
            <a:pPr lvl="1"/>
            <a:r>
              <a:rPr lang="en-CA" dirty="0"/>
              <a:t>Changing rules around coverage/authorization</a:t>
            </a:r>
          </a:p>
          <a:p>
            <a:pPr lvl="1"/>
            <a:endParaRPr lang="en-CA" dirty="0"/>
          </a:p>
          <a:p>
            <a:r>
              <a:rPr lang="en-CA" dirty="0"/>
              <a:t>Expect Questionnaires to continue to be updated</a:t>
            </a:r>
          </a:p>
          <a:p>
            <a:pPr lvl="1"/>
            <a:r>
              <a:rPr lang="en-CA" dirty="0"/>
              <a:t>Look at modular forms to help with maintenance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C4980C-3C0E-9338-158F-43654E066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Evolution will be necessary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02C40C-04AE-DDFA-0BD5-300D3171CD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5719968"/>
      </p:ext>
    </p:extLst>
  </p:cSld>
  <p:clrMapOvr>
    <a:masterClrMapping/>
  </p:clrMapOvr>
</p:sld>
</file>

<file path=ppt/theme/theme1.xml><?xml version="1.0" encoding="utf-8"?>
<a:theme xmlns:a="http://schemas.openxmlformats.org/drawingml/2006/main" name="CV Master Rev 02-2024">
  <a:themeElements>
    <a:clrScheme name="Custom 106">
      <a:dk1>
        <a:srgbClr val="474749"/>
      </a:dk1>
      <a:lt1>
        <a:sysClr val="window" lastClr="FFFFFF"/>
      </a:lt1>
      <a:dk2>
        <a:srgbClr val="2A323A"/>
      </a:dk2>
      <a:lt2>
        <a:srgbClr val="51657F"/>
      </a:lt2>
      <a:accent1>
        <a:srgbClr val="A91F24"/>
      </a:accent1>
      <a:accent2>
        <a:srgbClr val="DFD5A9"/>
      </a:accent2>
      <a:accent3>
        <a:srgbClr val="D6843C"/>
      </a:accent3>
      <a:accent4>
        <a:srgbClr val="873F1E"/>
      </a:accent4>
      <a:accent5>
        <a:srgbClr val="E41F26"/>
      </a:accent5>
      <a:accent6>
        <a:srgbClr val="785B4D"/>
      </a:accent6>
      <a:hlink>
        <a:srgbClr val="C00000"/>
      </a:hlink>
      <a:folHlink>
        <a:srgbClr val="C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 Vinci Event Presentation Template.potx" id="{AE0F4106-A23F-4698-9F54-64DD89DF35DD}" vid="{4BBDFFCF-3C97-4737-97F2-F098A7A3CD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cf5a87e6-8225-499d-8aa7-664ff23f0528">
      <UserInfo>
        <DisplayName>Kathy Moncelsi</DisplayName>
        <AccountId>117</AccountId>
        <AccountType/>
      </UserInfo>
      <UserInfo>
        <DisplayName>Vanessa Candelora</DisplayName>
        <AccountId>7525</AccountId>
        <AccountType/>
      </UserInfo>
      <UserInfo>
        <DisplayName>Phung Matthews</DisplayName>
        <AccountId>7256</AccountId>
        <AccountType/>
      </UserInfo>
      <UserInfo>
        <DisplayName>Jordyn King</DisplayName>
        <AccountId>6166</AccountId>
        <AccountType/>
      </UserInfo>
      <UserInfo>
        <DisplayName>Pooja Babbrah</DisplayName>
        <AccountId>63</AccountId>
        <AccountType/>
      </UserInfo>
      <UserInfo>
        <DisplayName>Frank McKinney</DisplayName>
        <AccountId>6074</AccountId>
        <AccountType/>
      </UserInfo>
      <UserInfo>
        <DisplayName>Amy Johnson</DisplayName>
        <AccountId>281</AccountId>
        <AccountType/>
      </UserInfo>
      <UserInfo>
        <DisplayName>Michael Solomon</DisplayName>
        <AccountId>78</AccountId>
        <AccountType/>
      </UserInfo>
      <UserInfo>
        <DisplayName>Tony Schueth</DisplayName>
        <AccountId>24</AccountId>
        <AccountType/>
      </UserInfo>
    </SharedWithUsers>
    <TaxCatchAll xmlns="cf5a87e6-8225-499d-8aa7-664ff23f0528" xsi:nil="true"/>
    <lcf76f155ced4ddcb4097134ff3c332f xmlns="9f94fe76-4e69-4a06-93ce-361b54a8e543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8FC9818E7A2340A2B524F46111FD15" ma:contentTypeVersion="19" ma:contentTypeDescription="Create a new document." ma:contentTypeScope="" ma:versionID="7ef9a8bc46a14bfd553da3a3e6695c4d">
  <xsd:schema xmlns:xsd="http://www.w3.org/2001/XMLSchema" xmlns:xs="http://www.w3.org/2001/XMLSchema" xmlns:p="http://schemas.microsoft.com/office/2006/metadata/properties" xmlns:ns2="9f94fe76-4e69-4a06-93ce-361b54a8e543" xmlns:ns3="cf5a87e6-8225-499d-8aa7-664ff23f0528" targetNamespace="http://schemas.microsoft.com/office/2006/metadata/properties" ma:root="true" ma:fieldsID="580938c8cdc1ed620302479102261575" ns2:_="" ns3:_="">
    <xsd:import namespace="9f94fe76-4e69-4a06-93ce-361b54a8e543"/>
    <xsd:import namespace="cf5a87e6-8225-499d-8aa7-664ff23f05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94fe76-4e69-4a06-93ce-361b54a8e5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7a25660-35f9-45a2-94c2-2d1fac8d7f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5a87e6-8225-499d-8aa7-664ff23f052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9b197a34-fbdf-410c-a96d-18806817e71c}" ma:internalName="TaxCatchAll" ma:showField="CatchAllData" ma:web="cf5a87e6-8225-499d-8aa7-664ff23f052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C3541C-51DD-43E3-8C9A-56AC6823A20C}">
  <ds:schemaRefs>
    <ds:schemaRef ds:uri="9f94fe76-4e69-4a06-93ce-361b54a8e543"/>
    <ds:schemaRef ds:uri="cf5a87e6-8225-499d-8aa7-664ff23f052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BA6B2E7-CD55-478D-BEC8-4794A5943CF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D6C950-6891-4B9F-8042-EAAA803A1D70}">
  <ds:schemaRefs>
    <ds:schemaRef ds:uri="9f94fe76-4e69-4a06-93ce-361b54a8e543"/>
    <ds:schemaRef ds:uri="cf5a87e6-8225-499d-8aa7-664ff23f052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 Vinci Event Presentation Template</Template>
  <TotalTime>99</TotalTime>
  <Words>667</Words>
  <Application>Microsoft Office PowerPoint</Application>
  <PresentationFormat>Widescreen</PresentationFormat>
  <Paragraphs>112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ParagraphSymbols</vt:lpstr>
      <vt:lpstr>Arial</vt:lpstr>
      <vt:lpstr>Calibri</vt:lpstr>
      <vt:lpstr>CV Master Rev 02-2024</vt:lpstr>
      <vt:lpstr>PowerPoint Presentation</vt:lpstr>
      <vt:lpstr>Why form population?</vt:lpstr>
      <vt:lpstr>Population expectations</vt:lpstr>
      <vt:lpstr>Population requires queries</vt:lpstr>
      <vt:lpstr>What does US Core give us</vt:lpstr>
      <vt:lpstr>What’s the problem?</vt:lpstr>
      <vt:lpstr>Short-term Solutions</vt:lpstr>
      <vt:lpstr>Longer-term solutions</vt:lpstr>
      <vt:lpstr>Evolution will be necessary</vt:lpstr>
      <vt:lpstr>Additional options</vt:lpstr>
      <vt:lpstr>Questions?</vt:lpstr>
      <vt:lpstr>Key take-aways</vt:lpstr>
      <vt:lpstr>Summing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Lloyd McKenzie</dc:creator>
  <cp:lastModifiedBy>Lloyd McKenzie</cp:lastModifiedBy>
  <cp:revision>8</cp:revision>
  <dcterms:created xsi:type="dcterms:W3CDTF">2025-04-08T03:37:55Z</dcterms:created>
  <dcterms:modified xsi:type="dcterms:W3CDTF">2025-04-08T17:59:38Z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0x0101002C8FC9818E7A2340A2B524F46111FD15</vt:lpwstr>
  </property>
  <property fmtid="{D5CDD505-2E9C-101B-9397-08002B2CF9AE}" pid="3" name="MediaServiceImageTags">
    <vt:lpwstr/>
  </property>
</Properties>
</file>