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</p:sldMasterIdLst>
  <p:notesMasterIdLst>
    <p:notesMasterId r:id="rId22"/>
  </p:notesMasterIdLst>
  <p:sldIdLst>
    <p:sldId id="256" r:id="rId5"/>
    <p:sldId id="258" r:id="rId6"/>
    <p:sldId id="262" r:id="rId7"/>
    <p:sldId id="264" r:id="rId8"/>
    <p:sldId id="265" r:id="rId9"/>
    <p:sldId id="266" r:id="rId10"/>
    <p:sldId id="267" r:id="rId11"/>
    <p:sldId id="274" r:id="rId12"/>
    <p:sldId id="268" r:id="rId13"/>
    <p:sldId id="269" r:id="rId14"/>
    <p:sldId id="273" r:id="rId15"/>
    <p:sldId id="270" r:id="rId16"/>
    <p:sldId id="272" r:id="rId17"/>
    <p:sldId id="271" r:id="rId18"/>
    <p:sldId id="259" r:id="rId19"/>
    <p:sldId id="261" r:id="rId20"/>
    <p:sldId id="260" r:id="rId21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600" userDrawn="1">
          <p15:clr>
            <a:srgbClr val="A4A3A4"/>
          </p15:clr>
        </p15:guide>
        <p15:guide id="2" orient="horz" pos="2664" userDrawn="1">
          <p15:clr>
            <a:srgbClr val="A4A3A4"/>
          </p15:clr>
        </p15:guide>
        <p15:guide id="3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5FB4114-6BE1-6949-A4E0-C95ACCC1C3B1}" name="Crystal Kallem" initials="" userId="S::crystal.kallem@pocp.com::cf198385-2c46-4200-97af-81ffa90ba811" providerId="AD"/>
  <p188:author id="{B4E91F57-4575-39C6-1247-3E33EA7CFF16}" name="Crystal Kallem" initials="CK" userId="S::crystal.kallem@ckconsultingllc.com::d0b49d48-d104-4cc9-a5a8-057dc311aeba" providerId="AD"/>
  <p188:author id="{13AA608C-18F5-9CD5-7F38-B06DDD59B843}" name="Guest User" initials="GU" userId="S::urn:spo:anon#2de5f567545df82bacb812e29d64652add563552d69fea97197e9963dd265113::" providerId="AD"/>
  <p188:author id="{F75CD995-BEB9-609C-5AA2-9F282FE27860}" name="Michele Galioto" initials="MG" userId="S::michele.galioto@pocp.com::166f4011-c300-4111-b6e8-58838df26dc7" providerId="AD"/>
  <p188:author id="{2C1768AA-E4C0-C584-A340-2B3F8FE75C5D}" name="Leslie Amoros" initials="" userId="S::leslie.amoros@pocp.com::feb29b94-f3f8-48e9-aee9-8cf49a642336" providerId="AD"/>
  <p188:author id="{485FF3D2-16CD-67B1-CB16-3EDCCBFAC87B}" name="Jocelyn Keegan" initials="JK" userId="S::jocelyn.keegan@pocp.com::1c79b783-4f44-4a01-a608-d390b403a403" providerId="AD"/>
  <p188:author id="{87E33CE1-988F-A09D-5926-B4B866B39288}" name="Alix Goss" initials="AG" userId="S::alix.goss@pocp.com::66981775-1c87-4ec0-9080-c2d94b58a85f" providerId="AD"/>
  <p188:author id="{51BC55F5-65B6-3272-E0A2-405AD7166879}" name="Yan Heras" initials="YH" userId="f2b1316761da924a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Vanessa Candelora" initials="VC" lastIdx="3" clrIdx="6">
    <p:extLst>
      <p:ext uri="{19B8F6BF-5375-455C-9EA6-DF929625EA0E}">
        <p15:presenceInfo xmlns:p15="http://schemas.microsoft.com/office/powerpoint/2012/main" userId="Vanessa Candelora" providerId="None"/>
      </p:ext>
    </p:extLst>
  </p:cmAuthor>
  <p:cmAuthor id="1" name="Dana Marcelonis" initials="DM" lastIdx="106" clrIdx="0">
    <p:extLst>
      <p:ext uri="{19B8F6BF-5375-455C-9EA6-DF929625EA0E}">
        <p15:presenceInfo xmlns:p15="http://schemas.microsoft.com/office/powerpoint/2012/main" userId="Dana Marcelonis" providerId="None"/>
      </p:ext>
    </p:extLst>
  </p:cmAuthor>
  <p:cmAuthor id="8" name="Guest User" initials="GU [2]" lastIdx="30" clrIdx="7">
    <p:extLst>
      <p:ext uri="{19B8F6BF-5375-455C-9EA6-DF929625EA0E}">
        <p15:presenceInfo xmlns:p15="http://schemas.microsoft.com/office/powerpoint/2012/main" userId="S::urn:spo:anon#4b16d5f1a5f512349c7f84a3a5afa89e699b93847f7f5764df98f2852b5f403c::" providerId="AD"/>
      </p:ext>
    </p:extLst>
  </p:cmAuthor>
  <p:cmAuthor id="2" name="Jocelyn Keegan" initials="JK" lastIdx="56" clrIdx="1">
    <p:extLst>
      <p:ext uri="{19B8F6BF-5375-455C-9EA6-DF929625EA0E}">
        <p15:presenceInfo xmlns:p15="http://schemas.microsoft.com/office/powerpoint/2012/main" userId="Jocelyn Keegan" providerId="None"/>
      </p:ext>
    </p:extLst>
  </p:cmAuthor>
  <p:cmAuthor id="3" name="Kathy Moncelsi" initials="KM" lastIdx="4" clrIdx="2">
    <p:extLst>
      <p:ext uri="{19B8F6BF-5375-455C-9EA6-DF929625EA0E}">
        <p15:presenceInfo xmlns:p15="http://schemas.microsoft.com/office/powerpoint/2012/main" userId="Kathy Moncelsi" providerId="None"/>
      </p:ext>
    </p:extLst>
  </p:cmAuthor>
  <p:cmAuthor id="4" name="Alix Goss" initials="AG" lastIdx="1" clrIdx="3">
    <p:extLst>
      <p:ext uri="{19B8F6BF-5375-455C-9EA6-DF929625EA0E}">
        <p15:presenceInfo xmlns:p15="http://schemas.microsoft.com/office/powerpoint/2012/main" userId="S::alix@imprado.com::48a8f9be-3a6f-4085-90cb-1a4a0cce6f59" providerId="AD"/>
      </p:ext>
    </p:extLst>
  </p:cmAuthor>
  <p:cmAuthor id="5" name="Jocelyn Keegan" initials="JK [2]" lastIdx="12" clrIdx="4">
    <p:extLst>
      <p:ext uri="{19B8F6BF-5375-455C-9EA6-DF929625EA0E}">
        <p15:presenceInfo xmlns:p15="http://schemas.microsoft.com/office/powerpoint/2012/main" userId="S::jocelyn.keegan@pocp.com::1c79b783-4f44-4a01-a608-d390b403a403" providerId="AD"/>
      </p:ext>
    </p:extLst>
  </p:cmAuthor>
  <p:cmAuthor id="6" name="Guest User" initials="GU" lastIdx="3" clrIdx="5">
    <p:extLst>
      <p:ext uri="{19B8F6BF-5375-455C-9EA6-DF929625EA0E}">
        <p15:presenceInfo xmlns:p15="http://schemas.microsoft.com/office/powerpoint/2012/main" userId="S::urn:spo:anon#9bf65f3cdd3c6e88b9646dad6aa4a9ebe37c124c18c13df3c5fda69c8a94c4f4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6161"/>
    <a:srgbClr val="A91F24"/>
    <a:srgbClr val="51657F"/>
    <a:srgbClr val="042F52"/>
    <a:srgbClr val="EFB47F"/>
    <a:srgbClr val="677D9D"/>
    <a:srgbClr val="384049"/>
    <a:srgbClr val="E4E4E4"/>
    <a:srgbClr val="D6843C"/>
    <a:srgbClr val="D5A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3C30CC-4989-4B5D-A6AA-14DD91046E4D}">
  <a:tblStyle styleId="{263C30CC-4989-4B5D-A6AA-14DD91046E4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1E7E7"/>
          </a:solidFill>
        </a:fill>
      </a:tcStyle>
    </a:wholeTbl>
    <a:band1H>
      <a:tcTxStyle/>
      <a:tcStyle>
        <a:tcBdr/>
        <a:fill>
          <a:solidFill>
            <a:srgbClr val="E1CB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1CB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410" autoAdjust="0"/>
  </p:normalViewPr>
  <p:slideViewPr>
    <p:cSldViewPr snapToGrid="0">
      <p:cViewPr varScale="1">
        <p:scale>
          <a:sx n="97" d="100"/>
          <a:sy n="97" d="100"/>
        </p:scale>
        <p:origin x="234" y="90"/>
      </p:cViewPr>
      <p:guideLst>
        <p:guide pos="600"/>
        <p:guide orient="horz" pos="2664"/>
        <p:guide orient="horz" pos="3144"/>
      </p:guideLst>
    </p:cSldViewPr>
  </p:slideViewPr>
  <p:outlineViewPr>
    <p:cViewPr>
      <p:scale>
        <a:sx n="33" d="100"/>
        <a:sy n="33" d="100"/>
      </p:scale>
      <p:origin x="0" y="-58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05049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 are not endorsing this specific offering and are happy to advertise</a:t>
            </a:r>
            <a:r>
              <a:rPr lang="en-CA" baseline="0" dirty="0"/>
              <a:t> mappings provided by other organizations, but wanted you to be aware.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34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AA7B7C-BCF4-4226-B195-CE771F4386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6303" cy="68580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10965C-DF07-4C6E-A6AB-EFDD09044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63293" y="2677278"/>
            <a:ext cx="6335882" cy="911892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accent1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85DBC1B3-9973-A383-A8E1-DEC586C917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711" y="275461"/>
            <a:ext cx="3136398" cy="801626"/>
          </a:xfrm>
          <a:prstGeom prst="rect">
            <a:avLst/>
          </a:prstGeom>
        </p:spPr>
      </p:pic>
      <p:sp>
        <p:nvSpPr>
          <p:cNvPr id="5" name="Google Shape;102;p19">
            <a:extLst>
              <a:ext uri="{FF2B5EF4-FFF2-40B4-BE49-F238E27FC236}">
                <a16:creationId xmlns:a16="http://schemas.microsoft.com/office/drawing/2014/main" id="{BC92C4EF-7C64-DA8F-F95C-01B769FB5E27}"/>
              </a:ext>
            </a:extLst>
          </p:cNvPr>
          <p:cNvSpPr txBox="1"/>
          <p:nvPr userDrawn="1"/>
        </p:nvSpPr>
        <p:spPr>
          <a:xfrm>
            <a:off x="2332645" y="1518170"/>
            <a:ext cx="8795730" cy="51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r"/>
            <a:r>
              <a:rPr lang="en-US" sz="2800" b="1" dirty="0">
                <a:solidFill>
                  <a:schemeClr val="bg2"/>
                </a:solidFill>
                <a:latin typeface="+mj-lt"/>
                <a:cs typeface="Arial" panose="020B0604020202020204" pitchFamily="34" charset="0"/>
              </a:rPr>
              <a:t>Strategy to Execution:</a:t>
            </a:r>
          </a:p>
          <a:p>
            <a:pPr lvl="0" algn="r"/>
            <a:r>
              <a:rPr lang="en-US" sz="1800" b="1" dirty="0">
                <a:solidFill>
                  <a:schemeClr val="bg2"/>
                </a:solidFill>
                <a:latin typeface="+mj-lt"/>
                <a:cs typeface="Arial" panose="020B0604020202020204" pitchFamily="34" charset="0"/>
              </a:rPr>
              <a:t>Better Prior Authorization by Integrating Operations, FHIR and CMS-0057</a:t>
            </a:r>
            <a:endParaRPr lang="en-US" sz="1800" b="0" i="0" u="none" strike="noStrike" cap="none" dirty="0">
              <a:solidFill>
                <a:schemeClr val="bg2"/>
              </a:solidFill>
              <a:latin typeface="+mj-lt"/>
              <a:cs typeface="Arial" panose="020B0604020202020204" pitchFamily="34" charset="0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F7FDD-131B-74EA-B910-B6EDCDE333D7}"/>
              </a:ext>
            </a:extLst>
          </p:cNvPr>
          <p:cNvSpPr/>
          <p:nvPr userDrawn="1"/>
        </p:nvSpPr>
        <p:spPr>
          <a:xfrm>
            <a:off x="4936303" y="6552771"/>
            <a:ext cx="2051774" cy="15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4260114E-7EAB-81A6-5172-8B041FF30BBA}"/>
              </a:ext>
            </a:extLst>
          </p:cNvPr>
          <p:cNvSpPr txBox="1">
            <a:spLocks/>
          </p:cNvSpPr>
          <p:nvPr userDrawn="1"/>
        </p:nvSpPr>
        <p:spPr>
          <a:xfrm>
            <a:off x="5087919" y="6581429"/>
            <a:ext cx="6496050" cy="159035"/>
          </a:xfrm>
          <a:prstGeom prst="rect">
            <a:avLst/>
          </a:prstGeom>
        </p:spPr>
        <p:txBody>
          <a:bodyPr lIns="0" tIns="0" rIns="0" bIns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defRPr/>
            </a:pPr>
            <a:r>
              <a: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®Health Level Seven and HL7 are registered trademarks of Health Level Seven International, registered with the United States Patent and Trademark Office.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F295D07-E05E-A8EC-4E16-09E6875753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63293" y="3595969"/>
            <a:ext cx="6335882" cy="535531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3200" b="0">
                <a:solidFill>
                  <a:schemeClr val="accent3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9840881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8DA59A-9CB6-4EF8-84D5-BB0533F59D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34" y="0"/>
            <a:ext cx="5373466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C41A2-7EB3-438C-A345-77D58413DF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41529" y="3348989"/>
            <a:ext cx="6324777" cy="5355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3200">
                <a:solidFill>
                  <a:schemeClr val="accent3"/>
                </a:solidFill>
              </a:defRPr>
            </a:lvl1pPr>
          </a:lstStyle>
          <a:p>
            <a:r>
              <a:rPr lang="en-US" dirty="0">
                <a:solidFill>
                  <a:srgbClr val="CB915F"/>
                </a:solidFill>
              </a:rPr>
              <a:t>Section Subtitle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00FB23-823C-744E-C8B9-004E6345A0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41707" y="2733724"/>
            <a:ext cx="6324599" cy="53553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51657F"/>
                </a:solidFill>
                <a:latin typeface="+mn-lt"/>
              </a:defRPr>
            </a:lvl1pPr>
          </a:lstStyle>
          <a:p>
            <a:r>
              <a:rPr lang="en-US" dirty="0"/>
              <a:t>SECTION 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94835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6B4A48-247A-4C16-A6A8-B6C3BA5D1B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6303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38BA55-8814-44D0-977F-268352C71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-1466" b="-11706"/>
          <a:stretch/>
        </p:blipFill>
        <p:spPr>
          <a:xfrm>
            <a:off x="3713482" y="680665"/>
            <a:ext cx="8288017" cy="354616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3D870D-F2BF-4966-BD69-729039903A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74740" y="1452134"/>
            <a:ext cx="7849086" cy="498041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72005"/>
                </a:solidFill>
              </a:defRPr>
            </a:lvl1pPr>
            <a:lvl2pPr>
              <a:defRPr sz="2000">
                <a:solidFill>
                  <a:srgbClr val="472005"/>
                </a:solidFill>
              </a:defRPr>
            </a:lvl2pPr>
            <a:lvl3pPr>
              <a:defRPr sz="1800">
                <a:solidFill>
                  <a:srgbClr val="472005"/>
                </a:solidFill>
              </a:defRPr>
            </a:lvl3pPr>
            <a:lvl4pPr>
              <a:defRPr sz="1600">
                <a:solidFill>
                  <a:srgbClr val="472005"/>
                </a:solidFill>
              </a:defRPr>
            </a:lvl4pPr>
            <a:lvl5pPr>
              <a:defRPr sz="1600">
                <a:solidFill>
                  <a:srgbClr val="472005"/>
                </a:solidFill>
              </a:defRPr>
            </a:lvl5pPr>
          </a:lstStyle>
          <a:p>
            <a:pPr lvl="0"/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</a:p>
          <a:p>
            <a:pPr lvl="4"/>
            <a:r>
              <a:rPr lang="en-US"/>
              <a:t>Level 5 Bullet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A99DA-F40E-66C3-5002-82CC0D4111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1214" y="19734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  <p:sp>
        <p:nvSpPr>
          <p:cNvPr id="3" name="Holder 6">
            <a:extLst>
              <a:ext uri="{FF2B5EF4-FFF2-40B4-BE49-F238E27FC236}">
                <a16:creationId xmlns:a16="http://schemas.microsoft.com/office/drawing/2014/main" id="{B7F52926-A9FE-9093-3497-236692AFA6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401424" y="6489700"/>
            <a:ext cx="581025" cy="36512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DEB901-1488-2139-CEA4-36184AA8226B}"/>
              </a:ext>
            </a:extLst>
          </p:cNvPr>
          <p:cNvSpPr/>
          <p:nvPr userDrawn="1"/>
        </p:nvSpPr>
        <p:spPr>
          <a:xfrm>
            <a:off x="4936303" y="6552771"/>
            <a:ext cx="2051774" cy="15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0C86904-2559-0628-8373-A6E915EA57C8}"/>
              </a:ext>
            </a:extLst>
          </p:cNvPr>
          <p:cNvSpPr txBox="1">
            <a:spLocks/>
          </p:cNvSpPr>
          <p:nvPr userDrawn="1"/>
        </p:nvSpPr>
        <p:spPr>
          <a:xfrm>
            <a:off x="4370276" y="6585627"/>
            <a:ext cx="6816520" cy="203133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Strategy to Execution: Better Prior Authorization by Integrating Operations, FHIR and CMS-0057;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April 2025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CA" dirty="0"/>
              <a:t>© 2025 HL7® International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4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BCC1CF-727A-9D7C-16E1-5C3025944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1214" y="36512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730032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DC60153-C4A0-4ABD-BB96-7A6F62145B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4900" y="1890031"/>
            <a:ext cx="4794768" cy="1795363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buClr>
                <a:schemeClr val="bg2"/>
              </a:buClr>
              <a:defRPr sz="2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2000"/>
            </a:lvl2pPr>
            <a:lvl3pPr>
              <a:lnSpc>
                <a:spcPct val="100000"/>
              </a:lnSpc>
              <a:buClr>
                <a:schemeClr val="accent3"/>
              </a:buClr>
              <a:defRPr sz="18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600"/>
            </a:lvl4pPr>
            <a:lvl5pPr>
              <a:lnSpc>
                <a:spcPct val="100000"/>
              </a:lnSpc>
              <a:buClr>
                <a:schemeClr val="bg2"/>
              </a:buClr>
              <a:defRPr sz="16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4C08CF0-4515-4A31-9BA6-4B5F111047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7950" y="1890030"/>
            <a:ext cx="4794768" cy="1795363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buClr>
                <a:schemeClr val="bg2"/>
              </a:buClr>
              <a:defRPr sz="2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2000"/>
            </a:lvl2pPr>
            <a:lvl3pPr>
              <a:lnSpc>
                <a:spcPct val="100000"/>
              </a:lnSpc>
              <a:buClr>
                <a:schemeClr val="accent3"/>
              </a:buClr>
              <a:defRPr sz="18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600"/>
            </a:lvl4pPr>
            <a:lvl5pPr>
              <a:lnSpc>
                <a:spcPct val="100000"/>
              </a:lnSpc>
              <a:buClr>
                <a:schemeClr val="bg2"/>
              </a:buClr>
              <a:defRPr sz="16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EF1C7-E37F-C422-6CD6-BA12D75E4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1214" y="36512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98897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20" userDrawn="1">
          <p15:clr>
            <a:srgbClr val="FBAE40"/>
          </p15:clr>
        </p15:guide>
        <p15:guide id="3" orient="horz" pos="19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6B4A48-247A-4C16-A6A8-B6C3BA5D1B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6303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38BA55-8814-44D0-977F-268352C71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-1466" b="-11706"/>
          <a:stretch/>
        </p:blipFill>
        <p:spPr>
          <a:xfrm>
            <a:off x="3713482" y="680665"/>
            <a:ext cx="8288017" cy="354616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3D870D-F2BF-4966-BD69-729039903A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74740" y="1452134"/>
            <a:ext cx="3649526" cy="498041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72005"/>
                </a:solidFill>
              </a:defRPr>
            </a:lvl1pPr>
            <a:lvl2pPr>
              <a:defRPr sz="2000">
                <a:solidFill>
                  <a:srgbClr val="472005"/>
                </a:solidFill>
              </a:defRPr>
            </a:lvl2pPr>
            <a:lvl3pPr>
              <a:defRPr sz="1800">
                <a:solidFill>
                  <a:srgbClr val="472005"/>
                </a:solidFill>
              </a:defRPr>
            </a:lvl3pPr>
            <a:lvl4pPr>
              <a:defRPr sz="1600">
                <a:solidFill>
                  <a:srgbClr val="472005"/>
                </a:solidFill>
              </a:defRPr>
            </a:lvl4pPr>
            <a:lvl5pPr>
              <a:defRPr sz="1600">
                <a:solidFill>
                  <a:srgbClr val="472005"/>
                </a:solidFill>
              </a:defRPr>
            </a:lvl5pPr>
          </a:lstStyle>
          <a:p>
            <a:pPr lvl="0"/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</a:p>
          <a:p>
            <a:pPr lvl="4"/>
            <a:r>
              <a:rPr lang="en-US"/>
              <a:t>Level 5 Bullet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EC59813A-0323-4CF7-BDB8-3CABDC2732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7648" y="1452134"/>
            <a:ext cx="3649526" cy="498041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72005"/>
                </a:solidFill>
              </a:defRPr>
            </a:lvl1pPr>
            <a:lvl2pPr>
              <a:defRPr sz="2000">
                <a:solidFill>
                  <a:srgbClr val="472005"/>
                </a:solidFill>
              </a:defRPr>
            </a:lvl2pPr>
            <a:lvl3pPr>
              <a:defRPr sz="1800">
                <a:solidFill>
                  <a:srgbClr val="472005"/>
                </a:solidFill>
              </a:defRPr>
            </a:lvl3pPr>
            <a:lvl4pPr>
              <a:defRPr sz="1600">
                <a:solidFill>
                  <a:srgbClr val="472005"/>
                </a:solidFill>
              </a:defRPr>
            </a:lvl4pPr>
            <a:lvl5pPr>
              <a:defRPr sz="1600">
                <a:solidFill>
                  <a:srgbClr val="472005"/>
                </a:solidFill>
              </a:defRPr>
            </a:lvl5pPr>
          </a:lstStyle>
          <a:p>
            <a:pPr lvl="0"/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</a:p>
          <a:p>
            <a:pPr lvl="4"/>
            <a:r>
              <a:rPr lang="en-US"/>
              <a:t>Level 5 Bullet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A99DA-F40E-66C3-5002-82CC0D4111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1214" y="19734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  <p:sp>
        <p:nvSpPr>
          <p:cNvPr id="3" name="Holder 6">
            <a:extLst>
              <a:ext uri="{FF2B5EF4-FFF2-40B4-BE49-F238E27FC236}">
                <a16:creationId xmlns:a16="http://schemas.microsoft.com/office/drawing/2014/main" id="{B7F52926-A9FE-9093-3497-236692AFA6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001374" y="6489700"/>
            <a:ext cx="981075" cy="36512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8FE8E2-8837-C885-5A15-05673E5B1106}"/>
              </a:ext>
            </a:extLst>
          </p:cNvPr>
          <p:cNvSpPr/>
          <p:nvPr userDrawn="1"/>
        </p:nvSpPr>
        <p:spPr>
          <a:xfrm>
            <a:off x="4936303" y="6552771"/>
            <a:ext cx="2051774" cy="15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E1F95DE-ECDC-BB81-81D9-9B53C45DBECD}"/>
              </a:ext>
            </a:extLst>
          </p:cNvPr>
          <p:cNvSpPr txBox="1">
            <a:spLocks/>
          </p:cNvSpPr>
          <p:nvPr userDrawn="1"/>
        </p:nvSpPr>
        <p:spPr>
          <a:xfrm>
            <a:off x="4370276" y="6585627"/>
            <a:ext cx="6816520" cy="203133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Strategy to Execution: Better Prior Authorization by Integrating Operations, FHIR and CMS-0057;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April 2025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CA" dirty="0"/>
              <a:t>© 2025 HL7® International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8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E6FA0222-D974-4942-B426-D99A124E1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887C3B-057F-4D1D-8672-DA58E661878F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51657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51657F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B4E3928-6F20-08F9-6AE6-7E968E0F7365}"/>
              </a:ext>
            </a:extLst>
          </p:cNvPr>
          <p:cNvSpPr txBox="1">
            <a:spLocks/>
          </p:cNvSpPr>
          <p:nvPr userDrawn="1"/>
        </p:nvSpPr>
        <p:spPr>
          <a:xfrm>
            <a:off x="209550" y="6545502"/>
            <a:ext cx="8752503" cy="203133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Strategy to Execution: Better Prior Authorization by Integrating Operations, FHIR and CMS-0057;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April 2025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CA" dirty="0"/>
              <a:t>© 2025 HL7® International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1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674" r:id="rId2"/>
    <p:sldLayoutId id="2147483829" r:id="rId3"/>
    <p:sldLayoutId id="2147483676" r:id="rId4"/>
    <p:sldLayoutId id="2147483672" r:id="rId5"/>
    <p:sldLayoutId id="2147483828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termx.org/" TargetMode="External"/><Relationship Id="rId3" Type="http://schemas.openxmlformats.org/officeDocument/2006/relationships/hyperlink" Target="https://github.com/IHTSDO/snowstorm" TargetMode="External"/><Relationship Id="rId7" Type="http://schemas.openxmlformats.org/officeDocument/2006/relationships/hyperlink" Target="https://openconceptlab.org/" TargetMode="External"/><Relationship Id="rId2" Type="http://schemas.openxmlformats.org/officeDocument/2006/relationships/hyperlink" Target="https://github.com/HealthIntersections/fhirserve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ntoserver.csiro.au/site" TargetMode="External"/><Relationship Id="rId5" Type="http://schemas.openxmlformats.org/officeDocument/2006/relationships/hyperlink" Target="https://hapifhir.io/hapi-fhir/docs/server_jpa/terminology.html" TargetMode="External"/><Relationship Id="rId4" Type="http://schemas.openxmlformats.org/officeDocument/2006/relationships/hyperlink" Target="https://gitlab.com/elga-gmbh/termgi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D705C0-083F-D0D6-8073-ABC776F63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Terminology Translation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E4537E-6F6F-4ABF-8131-C68FCA7995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Mapping Clinical and Administrative Codes</a:t>
            </a:r>
          </a:p>
        </p:txBody>
      </p:sp>
    </p:spTree>
    <p:extLst>
      <p:ext uri="{BB962C8B-B14F-4D97-AF65-F5344CB8AC3E}">
        <p14:creationId xmlns:p14="http://schemas.microsoft.com/office/powerpoint/2010/main" val="355026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853758-7895-2FE6-0FA4-F17E5F8A0D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dirty="0"/>
              <a:t>AMA offerings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279B4B7-36B0-7150-53C2-DBA8B83A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Available Translations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7C7AD-696A-7AE8-9E40-DAB8F9522D3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0975" y="6489700"/>
            <a:ext cx="581025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9258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CF31E8-D163-646E-53AA-CBD66EBA06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TODO – put AMA slides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175E48-8B7A-70DE-1FD3-5B8C5C8F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5199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210700-F829-8824-BE1F-6EB7133A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Mapping Strategies</a:t>
            </a:r>
          </a:p>
        </p:txBody>
      </p:sp>
    </p:spTree>
    <p:extLst>
      <p:ext uri="{BB962C8B-B14F-4D97-AF65-F5344CB8AC3E}">
        <p14:creationId xmlns:p14="http://schemas.microsoft.com/office/powerpoint/2010/main" val="4009161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E9352-9BE5-7DE6-3424-6C3F17D2A5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Sometimes the EHR knows how something will likely be billed</a:t>
            </a:r>
          </a:p>
          <a:p>
            <a:pPr lvl="1"/>
            <a:r>
              <a:rPr lang="en-CA" dirty="0"/>
              <a:t>i.e. an internal order</a:t>
            </a:r>
          </a:p>
          <a:p>
            <a:r>
              <a:rPr lang="en-CA" dirty="0"/>
              <a:t>CRD allows (but does not require) the CRD client to provide billing code translations</a:t>
            </a:r>
          </a:p>
          <a:p>
            <a:pPr lvl="1"/>
            <a:r>
              <a:rPr lang="en-CA" dirty="0"/>
              <a:t>Change coming soon to allow sending multiple candidate billing codes</a:t>
            </a:r>
          </a:p>
          <a:p>
            <a:r>
              <a:rPr lang="en-CA" dirty="0"/>
              <a:t>Payers can leverage this if available, but cannot require this to be present</a:t>
            </a:r>
          </a:p>
          <a:p>
            <a:pPr lvl="1"/>
            <a:r>
              <a:rPr lang="en-CA" dirty="0"/>
              <a:t>In many cases, the ordering clinician has no clue how it’ll be billed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D4E29D-064B-F776-DC93-223C55C2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EHRs can Provide Mappings</a:t>
            </a:r>
          </a:p>
        </p:txBody>
      </p:sp>
    </p:spTree>
    <p:extLst>
      <p:ext uri="{BB962C8B-B14F-4D97-AF65-F5344CB8AC3E}">
        <p14:creationId xmlns:p14="http://schemas.microsoft.com/office/powerpoint/2010/main" val="305172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EFF5D0-441C-5186-B3AF-9F328531CE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The best source of clinical -&gt; billing codes is/will be payers</a:t>
            </a:r>
          </a:p>
          <a:p>
            <a:pPr lvl="1"/>
            <a:r>
              <a:rPr lang="en-CA" dirty="0"/>
              <a:t>Payers know what billing codes are used</a:t>
            </a:r>
          </a:p>
          <a:p>
            <a:pPr lvl="2"/>
            <a:r>
              <a:rPr lang="en-CA" dirty="0"/>
              <a:t>and who uses what</a:t>
            </a:r>
          </a:p>
          <a:p>
            <a:pPr lvl="1"/>
            <a:r>
              <a:rPr lang="en-CA" dirty="0"/>
              <a:t>Payers </a:t>
            </a:r>
            <a:r>
              <a:rPr lang="en-CA" b="1" dirty="0"/>
              <a:t>may</a:t>
            </a:r>
            <a:r>
              <a:rPr lang="en-CA" dirty="0"/>
              <a:t> have access to clinical order codes now</a:t>
            </a:r>
          </a:p>
          <a:p>
            <a:pPr lvl="2"/>
            <a:r>
              <a:rPr lang="en-CA" dirty="0"/>
              <a:t>submitted attachments</a:t>
            </a:r>
          </a:p>
          <a:p>
            <a:pPr lvl="2"/>
            <a:r>
              <a:rPr lang="en-CA" dirty="0"/>
              <a:t>quality metric information</a:t>
            </a:r>
          </a:p>
          <a:p>
            <a:pPr lvl="2"/>
            <a:r>
              <a:rPr lang="en-CA" dirty="0"/>
              <a:t>audit checks</a:t>
            </a:r>
          </a:p>
          <a:p>
            <a:pPr lvl="2"/>
            <a:r>
              <a:rPr lang="en-CA" dirty="0"/>
              <a:t>Etc.</a:t>
            </a:r>
          </a:p>
          <a:p>
            <a:pPr lvl="1"/>
            <a:r>
              <a:rPr lang="en-CA" dirty="0"/>
              <a:t>Going forward, payers </a:t>
            </a:r>
            <a:r>
              <a:rPr lang="en-CA" b="1" dirty="0"/>
              <a:t>will</a:t>
            </a:r>
            <a:r>
              <a:rPr lang="en-CA" dirty="0"/>
              <a:t> have access to clinical order codes from CRD</a:t>
            </a:r>
          </a:p>
          <a:p>
            <a:r>
              <a:rPr lang="en-CA" dirty="0"/>
              <a:t>Payers can learn what clinical order codes typically result in which billing codes</a:t>
            </a:r>
          </a:p>
          <a:p>
            <a:pPr lvl="1"/>
            <a:r>
              <a:rPr lang="en-CA" dirty="0"/>
              <a:t>Possibly with context</a:t>
            </a:r>
          </a:p>
          <a:p>
            <a:pPr lvl="2"/>
            <a:r>
              <a:rPr lang="en-CA" dirty="0"/>
              <a:t>ordering provider, performing facility,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301A03-DD34-8AF8-FB91-D3B9C780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Translating using payer data</a:t>
            </a:r>
          </a:p>
        </p:txBody>
      </p:sp>
    </p:spTree>
    <p:extLst>
      <p:ext uri="{BB962C8B-B14F-4D97-AF65-F5344CB8AC3E}">
        <p14:creationId xmlns:p14="http://schemas.microsoft.com/office/powerpoint/2010/main" val="1572976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599792-CC99-721D-609F-9083C64E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Summing 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62037-C59F-2671-8C35-477178780C6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0975" y="6489700"/>
            <a:ext cx="581025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0719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6B1A6-70EC-C9DA-57F1-AF4D7CB1C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Code translation will be necessary for both CRD &amp; DTR</a:t>
            </a:r>
          </a:p>
          <a:p>
            <a:r>
              <a:rPr lang="en-CA" dirty="0"/>
              <a:t>Code translation is messy and has challenges</a:t>
            </a:r>
          </a:p>
          <a:p>
            <a:pPr lvl="1"/>
            <a:r>
              <a:rPr lang="en-CA" dirty="0"/>
              <a:t>Work on your strategy early…</a:t>
            </a:r>
          </a:p>
          <a:p>
            <a:r>
              <a:rPr lang="en-CA" dirty="0"/>
              <a:t>There are common tools and structures to share the work</a:t>
            </a:r>
          </a:p>
          <a:p>
            <a:r>
              <a:rPr lang="en-CA" dirty="0"/>
              <a:t>AMA has initial SNOMED to CPT and CPT to CPT capabilities that may be helpful</a:t>
            </a:r>
          </a:p>
          <a:p>
            <a:r>
              <a:rPr lang="en-CA" dirty="0"/>
              <a:t>Over time, payers will have the knowledge to make their mappings better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3D2C6B-1C74-45F9-B085-AC2810F0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Messages</a:t>
            </a:r>
          </a:p>
        </p:txBody>
      </p:sp>
    </p:spTree>
    <p:extLst>
      <p:ext uri="{BB962C8B-B14F-4D97-AF65-F5344CB8AC3E}">
        <p14:creationId xmlns:p14="http://schemas.microsoft.com/office/powerpoint/2010/main" val="2285120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C38DD5-52DC-7617-F8B3-8A2E2593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084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921FD-1EAB-1B96-3CA5-F3B621D442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CRD triggers off clinical orders and appointments</a:t>
            </a:r>
          </a:p>
          <a:p>
            <a:r>
              <a:rPr lang="en-CA" dirty="0"/>
              <a:t>DTR populates using clinical data</a:t>
            </a:r>
          </a:p>
          <a:p>
            <a:endParaRPr lang="en-CA" dirty="0"/>
          </a:p>
          <a:p>
            <a:r>
              <a:rPr lang="en-CA" dirty="0"/>
              <a:t>Data will often exist with clinical codes, not billing codes</a:t>
            </a:r>
          </a:p>
          <a:p>
            <a:pPr lvl="1"/>
            <a:r>
              <a:rPr lang="en-CA" dirty="0"/>
              <a:t>E.g. SNOMED CT, rather than CPT or ICD10</a:t>
            </a:r>
          </a:p>
          <a:p>
            <a:endParaRPr lang="en-CA" dirty="0"/>
          </a:p>
          <a:p>
            <a:r>
              <a:rPr lang="en-CA" dirty="0"/>
              <a:t>Payers will need to make coverage decisions based on this clinical data</a:t>
            </a:r>
          </a:p>
          <a:p>
            <a:r>
              <a:rPr lang="en-CA" dirty="0"/>
              <a:t>Payer engines are set up to use billing codes</a:t>
            </a:r>
          </a:p>
          <a:p>
            <a:endParaRPr lang="en-CA" dirty="0"/>
          </a:p>
          <a:p>
            <a:r>
              <a:rPr lang="en-CA" dirty="0"/>
              <a:t>Mapping will thus be needed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37950A-D490-7D66-E539-CB027E41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Issue</a:t>
            </a:r>
          </a:p>
        </p:txBody>
      </p:sp>
    </p:spTree>
    <p:extLst>
      <p:ext uri="{BB962C8B-B14F-4D97-AF65-F5344CB8AC3E}">
        <p14:creationId xmlns:p14="http://schemas.microsoft.com/office/powerpoint/2010/main" val="228150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085E34-9C0A-566B-7C07-DBEFBA3BAD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Even if a billing code (e.g. CPT is present), mapping may still be needed</a:t>
            </a:r>
          </a:p>
          <a:p>
            <a:pPr lvl="1"/>
            <a:r>
              <a:rPr lang="en-CA" dirty="0"/>
              <a:t>E.g. an order for a “Head CT” could be billed as “Head CT with Contrast”</a:t>
            </a:r>
          </a:p>
          <a:p>
            <a:r>
              <a:rPr lang="en-CA" dirty="0"/>
              <a:t>Code systems continue to evolve</a:t>
            </a:r>
          </a:p>
          <a:p>
            <a:r>
              <a:rPr lang="en-CA" dirty="0"/>
              <a:t>Mappings need to be based on “how is this likely to be billed”</a:t>
            </a:r>
          </a:p>
          <a:p>
            <a:r>
              <a:rPr lang="en-CA" dirty="0"/>
              <a:t>Many of the code systems involved are ‘large’</a:t>
            </a:r>
          </a:p>
          <a:p>
            <a:pPr lvl="1"/>
            <a:r>
              <a:rPr lang="en-CA" dirty="0"/>
              <a:t>With SNOMED CT post-coordination, near-infinite</a:t>
            </a:r>
          </a:p>
          <a:p>
            <a:r>
              <a:rPr lang="en-CA" dirty="0"/>
              <a:t>Don’t need maps for “all concepts” – only those relevant to the coverage</a:t>
            </a:r>
          </a:p>
          <a:p>
            <a:r>
              <a:rPr lang="en-CA" dirty="0"/>
              <a:t>Sometimes mapping won’t be possible (e.g. </a:t>
            </a:r>
            <a:r>
              <a:rPr lang="en-CA"/>
              <a:t>text)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402E89-AFB0-C180-AB89-1BD173D6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Additional Considerations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A95B0-00BB-19EE-A31F-760B39603F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929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110452-2501-154D-82DD-AAF18879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Tools and supports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93099-5D6C-DD7A-73CB-9B351420AC1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0975" y="6489700"/>
            <a:ext cx="581025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4</a:t>
            </a:fld>
            <a:endParaRPr lang="en-C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31CC00-276C-89D4-97E5-F47362D2B2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325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4E19DC-AAE9-23DD-CFCB-0D3734B60D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CA" dirty="0"/>
              <a:t>Standard FHIR resource</a:t>
            </a:r>
          </a:p>
          <a:p>
            <a:pPr lvl="1"/>
            <a:r>
              <a:rPr lang="en-CA" dirty="0"/>
              <a:t>Can be put in a searchable registry</a:t>
            </a:r>
          </a:p>
          <a:p>
            <a:pPr lvl="0"/>
            <a:r>
              <a:rPr lang="en-CA" dirty="0"/>
              <a:t>Allows computable exchange of how one set of codes maps to another set</a:t>
            </a:r>
          </a:p>
          <a:p>
            <a:pPr lvl="0"/>
            <a:r>
              <a:rPr lang="en-CA" dirty="0"/>
              <a:t>Allows capturing the nature of the relationship</a:t>
            </a:r>
          </a:p>
          <a:p>
            <a:pPr lvl="1"/>
            <a:r>
              <a:rPr lang="en-CA" dirty="0"/>
              <a:t>Equivalent, broader than, narrower than, not mappable</a:t>
            </a:r>
          </a:p>
          <a:p>
            <a:pPr lvl="0"/>
            <a:r>
              <a:rPr lang="en-CA" dirty="0"/>
              <a:t>E.g.</a:t>
            </a:r>
          </a:p>
          <a:p>
            <a:pPr lvl="1"/>
            <a:r>
              <a:rPr lang="en-CA" dirty="0"/>
              <a:t>SNOMED CT </a:t>
            </a:r>
            <a:br>
              <a:rPr lang="en-CA" dirty="0"/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396207002</a:t>
            </a:r>
            <a:r>
              <a:rPr lang="en-CA" dirty="0"/>
              <a:t> (CT brain with contrast) </a:t>
            </a:r>
            <a:br>
              <a:rPr lang="en-CA" dirty="0"/>
            </a:br>
            <a:r>
              <a:rPr lang="en-CA" b="1" dirty="0">
                <a:solidFill>
                  <a:srgbClr val="0070C0"/>
                </a:solidFill>
              </a:rPr>
              <a:t>=</a:t>
            </a:r>
            <a:r>
              <a:rPr lang="en-CA" dirty="0"/>
              <a:t>  CPT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70460</a:t>
            </a:r>
            <a:r>
              <a:rPr lang="en-CA" dirty="0"/>
              <a:t> (Brain CT w/ Contrast)</a:t>
            </a:r>
          </a:p>
          <a:p>
            <a:pPr lvl="1"/>
            <a:r>
              <a:rPr lang="en-CA" dirty="0"/>
              <a:t>SNOMED CT </a:t>
            </a:r>
            <a:br>
              <a:rPr lang="en-CA" dirty="0"/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446459005</a:t>
            </a:r>
            <a:r>
              <a:rPr lang="en-CA" dirty="0"/>
              <a:t> (CT of brain perfusion using xenon)</a:t>
            </a:r>
            <a:br>
              <a:rPr lang="en-CA" dirty="0"/>
            </a:br>
            <a:r>
              <a:rPr lang="en-CA" b="1" dirty="0">
                <a:solidFill>
                  <a:srgbClr val="0070C0"/>
                </a:solidFill>
              </a:rPr>
              <a:t>&lt;</a:t>
            </a:r>
            <a:r>
              <a:rPr lang="en-CA" dirty="0"/>
              <a:t> CPT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70460</a:t>
            </a:r>
            <a:r>
              <a:rPr lang="en-CA" dirty="0"/>
              <a:t> (Brain CT w/ Contrast)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65DB5A-CF97-8CA6-77CD-6B1C0B16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 err="1"/>
              <a:t>ConceptMap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974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728084-78E7-F7E2-12C8-8202ACE3BA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CA" dirty="0"/>
              <a:t>Can handle navigating post-coordination and specialization hierarchies</a:t>
            </a:r>
          </a:p>
          <a:p>
            <a:pPr lvl="0"/>
            <a:r>
              <a:rPr lang="en-CA" dirty="0"/>
              <a:t>E.g. SNOMED CT</a:t>
            </a:r>
          </a:p>
          <a:p>
            <a:pPr marL="45720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1290563003: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405813007=62413002:272741003= 7771000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(</a:t>
            </a:r>
            <a:r>
              <a:rPr lang="en-US" dirty="0"/>
              <a:t>Plain X-ray of forearm, anteroposterior and lateral views : Procedure site – direct = Radius : laterality = left)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can be generalized to SNOMED CT: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783544001</a:t>
            </a:r>
            <a:r>
              <a:rPr lang="en-US" dirty="0"/>
              <a:t> (Plain X-ray of forearm)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Which can then be mapped to CPT code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73090</a:t>
            </a:r>
            <a:r>
              <a:rPr lang="en-US" dirty="0"/>
              <a:t> (Diagnostic Radiology (Diagnostic Imaging) Procedures of the Upper Extremities)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390AD5-5576-6FD9-6DE9-48B9E07F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Terminology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D74B7-F231-DCC4-D9E8-7E47779E052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7735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06AF37-EAFF-1DFD-E28C-D76492173F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$translate</a:t>
            </a:r>
          </a:p>
          <a:p>
            <a:pPr lvl="1"/>
            <a:r>
              <a:rPr lang="en-CA" dirty="0"/>
              <a:t>Pass in a code and a target code system</a:t>
            </a:r>
          </a:p>
          <a:p>
            <a:pPr lvl="1"/>
            <a:r>
              <a:rPr lang="en-CA" dirty="0"/>
              <a:t>Get back a matching code (or set of codes)</a:t>
            </a:r>
          </a:p>
          <a:p>
            <a:r>
              <a:rPr lang="en-CA" dirty="0"/>
              <a:t>$subsumes</a:t>
            </a:r>
          </a:p>
          <a:p>
            <a:pPr lvl="1"/>
            <a:r>
              <a:rPr lang="en-CA" dirty="0"/>
              <a:t>Checks if one code is a proper specialization of another</a:t>
            </a:r>
          </a:p>
          <a:p>
            <a:r>
              <a:rPr lang="en-CA" dirty="0"/>
              <a:t>$expand</a:t>
            </a:r>
          </a:p>
          <a:p>
            <a:pPr lvl="1"/>
            <a:r>
              <a:rPr lang="en-CA" dirty="0"/>
              <a:t>Allows finding all codes that are specializations of another</a:t>
            </a:r>
          </a:p>
          <a:p>
            <a:pPr lvl="1"/>
            <a:endParaRPr lang="en-CA" dirty="0"/>
          </a:p>
          <a:p>
            <a:r>
              <a:rPr lang="en-CA" dirty="0"/>
              <a:t>There are both commercial and open-source terminology services implementations available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F34E72-52E9-A1FB-8C41-0AB7607F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 services calls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72051-AD1F-0D41-F273-B605E19ED23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116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061D89-3D42-F4A5-A8BA-BCBAE4C381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https://github.com/HealthIntersections/fhirserver</a:t>
            </a:r>
            <a:endParaRPr lang="en-CA" dirty="0"/>
          </a:p>
          <a:p>
            <a:r>
              <a:rPr lang="en-CA">
                <a:hlinkClick r:id="rId3"/>
              </a:rPr>
              <a:t>https://github.com/IHTSDO/snowstorm</a:t>
            </a:r>
            <a:endParaRPr lang="en-CA"/>
          </a:p>
          <a:p>
            <a:r>
              <a:rPr lang="en-CA">
                <a:hlinkClick r:id="rId4"/>
              </a:rPr>
              <a:t>https</a:t>
            </a:r>
            <a:r>
              <a:rPr lang="en-CA" dirty="0">
                <a:hlinkClick r:id="rId4"/>
              </a:rPr>
              <a:t>://gitlab.com/elga-gmbh/termgit</a:t>
            </a:r>
            <a:endParaRPr lang="en-CA" dirty="0"/>
          </a:p>
          <a:p>
            <a:r>
              <a:rPr lang="en-CA" dirty="0">
                <a:hlinkClick r:id="rId5"/>
              </a:rPr>
              <a:t>https://hapifhir.io/hapi-fhir/docs/server_jpa/terminology.html</a:t>
            </a:r>
            <a:endParaRPr lang="en-CA" dirty="0"/>
          </a:p>
          <a:p>
            <a:r>
              <a:rPr lang="en-CA" dirty="0">
                <a:hlinkClick r:id="rId6"/>
              </a:rPr>
              <a:t>https://ontoserver.csiro.au/site</a:t>
            </a:r>
            <a:endParaRPr lang="en-CA" dirty="0"/>
          </a:p>
          <a:p>
            <a:r>
              <a:rPr lang="en-CA" dirty="0">
                <a:hlinkClick r:id="rId7"/>
              </a:rPr>
              <a:t>https://openconceptlab.org</a:t>
            </a:r>
            <a:endParaRPr lang="en-CA" dirty="0"/>
          </a:p>
          <a:p>
            <a:r>
              <a:rPr lang="en-CA" dirty="0">
                <a:hlinkClick r:id="rId8"/>
              </a:rPr>
              <a:t>https://termx.org</a:t>
            </a:r>
            <a:endParaRPr lang="en-CA" dirty="0"/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E0663C-4ECB-3D4B-56CC-F962E1FB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Available Terminology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BB477-A026-8F53-322D-D5870108C9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7602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D8376D-5524-FC26-1989-6E2AD88B16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Most translations aren’t exact</a:t>
            </a:r>
          </a:p>
          <a:p>
            <a:pPr lvl="1"/>
            <a:r>
              <a:rPr lang="en-CA" dirty="0"/>
              <a:t>There may be some candidate codes that aren’t appropriate</a:t>
            </a:r>
          </a:p>
          <a:p>
            <a:pPr lvl="1"/>
            <a:r>
              <a:rPr lang="en-CA" dirty="0"/>
              <a:t>There may be a </a:t>
            </a:r>
            <a:r>
              <a:rPr lang="en-CA" b="1" dirty="0"/>
              <a:t>lot</a:t>
            </a:r>
            <a:r>
              <a:rPr lang="en-CA" dirty="0"/>
              <a:t> of candidate codes</a:t>
            </a:r>
          </a:p>
          <a:p>
            <a:r>
              <a:rPr lang="en-CA" dirty="0"/>
              <a:t>CRD allows returning different responses and indicating which billing codes a given response applies to</a:t>
            </a:r>
          </a:p>
          <a:p>
            <a:pPr lvl="1"/>
            <a:r>
              <a:rPr lang="en-CA" dirty="0"/>
              <a:t>If there are too many codes, ok to say a more specific code is needed</a:t>
            </a:r>
          </a:p>
          <a:p>
            <a:r>
              <a:rPr lang="en-CA" dirty="0"/>
              <a:t>With DTR, you can choose to populate with the ‘closest’ code, or not populate</a:t>
            </a:r>
          </a:p>
          <a:p>
            <a:pPr lvl="1"/>
            <a:r>
              <a:rPr lang="en-CA" dirty="0"/>
              <a:t>Whichever you feel is safest and most useful to the user filling </a:t>
            </a:r>
            <a:r>
              <a:rPr lang="en-CA"/>
              <a:t>the form</a:t>
            </a:r>
            <a:endParaRPr lang="en-CA" dirty="0"/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F3F907-74D1-0D2E-7548-F0546E11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Translation 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CD117-8B33-99F9-55C2-1C06F915C7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5977662"/>
      </p:ext>
    </p:extLst>
  </p:cSld>
  <p:clrMapOvr>
    <a:masterClrMapping/>
  </p:clrMapOvr>
</p:sld>
</file>

<file path=ppt/theme/theme1.xml><?xml version="1.0" encoding="utf-8"?>
<a:theme xmlns:a="http://schemas.openxmlformats.org/drawingml/2006/main" name="CV Master Rev 02-2024">
  <a:themeElements>
    <a:clrScheme name="Custom 106">
      <a:dk1>
        <a:srgbClr val="474749"/>
      </a:dk1>
      <a:lt1>
        <a:sysClr val="window" lastClr="FFFFFF"/>
      </a:lt1>
      <a:dk2>
        <a:srgbClr val="2A323A"/>
      </a:dk2>
      <a:lt2>
        <a:srgbClr val="51657F"/>
      </a:lt2>
      <a:accent1>
        <a:srgbClr val="A91F24"/>
      </a:accent1>
      <a:accent2>
        <a:srgbClr val="DFD5A9"/>
      </a:accent2>
      <a:accent3>
        <a:srgbClr val="D6843C"/>
      </a:accent3>
      <a:accent4>
        <a:srgbClr val="873F1E"/>
      </a:accent4>
      <a:accent5>
        <a:srgbClr val="E41F26"/>
      </a:accent5>
      <a:accent6>
        <a:srgbClr val="785B4D"/>
      </a:accent6>
      <a:hlink>
        <a:srgbClr val="C00000"/>
      </a:hlink>
      <a:folHlink>
        <a:srgbClr val="C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 Vinci Event Presentation Template.potx" id="{AE0F4106-A23F-4698-9F54-64DD89DF35DD}" vid="{4BBDFFCF-3C97-4737-97F2-F098A7A3CD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FC9818E7A2340A2B524F46111FD15" ma:contentTypeVersion="19" ma:contentTypeDescription="Create a new document." ma:contentTypeScope="" ma:versionID="7ef9a8bc46a14bfd553da3a3e6695c4d">
  <xsd:schema xmlns:xsd="http://www.w3.org/2001/XMLSchema" xmlns:xs="http://www.w3.org/2001/XMLSchema" xmlns:p="http://schemas.microsoft.com/office/2006/metadata/properties" xmlns:ns2="9f94fe76-4e69-4a06-93ce-361b54a8e543" xmlns:ns3="cf5a87e6-8225-499d-8aa7-664ff23f0528" targetNamespace="http://schemas.microsoft.com/office/2006/metadata/properties" ma:root="true" ma:fieldsID="580938c8cdc1ed620302479102261575" ns2:_="" ns3:_="">
    <xsd:import namespace="9f94fe76-4e69-4a06-93ce-361b54a8e543"/>
    <xsd:import namespace="cf5a87e6-8225-499d-8aa7-664ff23f05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94fe76-4e69-4a06-93ce-361b54a8e5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7a25660-35f9-45a2-94c2-2d1fac8d7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5a87e6-8225-499d-8aa7-664ff23f052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9b197a34-fbdf-410c-a96d-18806817e71c}" ma:internalName="TaxCatchAll" ma:showField="CatchAllData" ma:web="cf5a87e6-8225-499d-8aa7-664ff23f05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f5a87e6-8225-499d-8aa7-664ff23f0528">
      <UserInfo>
        <DisplayName>Kathy Moncelsi</DisplayName>
        <AccountId>117</AccountId>
        <AccountType/>
      </UserInfo>
      <UserInfo>
        <DisplayName>Vanessa Candelora</DisplayName>
        <AccountId>7525</AccountId>
        <AccountType/>
      </UserInfo>
      <UserInfo>
        <DisplayName>Phung Matthews</DisplayName>
        <AccountId>7256</AccountId>
        <AccountType/>
      </UserInfo>
      <UserInfo>
        <DisplayName>Jordyn King</DisplayName>
        <AccountId>6166</AccountId>
        <AccountType/>
      </UserInfo>
      <UserInfo>
        <DisplayName>Pooja Babbrah</DisplayName>
        <AccountId>63</AccountId>
        <AccountType/>
      </UserInfo>
      <UserInfo>
        <DisplayName>Frank McKinney</DisplayName>
        <AccountId>6074</AccountId>
        <AccountType/>
      </UserInfo>
      <UserInfo>
        <DisplayName>Amy Johnson</DisplayName>
        <AccountId>281</AccountId>
        <AccountType/>
      </UserInfo>
      <UserInfo>
        <DisplayName>Michael Solomon</DisplayName>
        <AccountId>78</AccountId>
        <AccountType/>
      </UserInfo>
      <UserInfo>
        <DisplayName>Tony Schueth</DisplayName>
        <AccountId>24</AccountId>
        <AccountType/>
      </UserInfo>
    </SharedWithUsers>
    <TaxCatchAll xmlns="cf5a87e6-8225-499d-8aa7-664ff23f0528" xsi:nil="true"/>
    <lcf76f155ced4ddcb4097134ff3c332f xmlns="9f94fe76-4e69-4a06-93ce-361b54a8e543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D6C950-6891-4B9F-8042-EAAA803A1D70}">
  <ds:schemaRefs>
    <ds:schemaRef ds:uri="9f94fe76-4e69-4a06-93ce-361b54a8e543"/>
    <ds:schemaRef ds:uri="cf5a87e6-8225-499d-8aa7-664ff23f052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BC3541C-51DD-43E3-8C9A-56AC6823A20C}">
  <ds:schemaRefs>
    <ds:schemaRef ds:uri="9f94fe76-4e69-4a06-93ce-361b54a8e543"/>
    <ds:schemaRef ds:uri="cf5a87e6-8225-499d-8aa7-664ff23f052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BA6B2E7-CD55-478D-BEC8-4794A5943C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 Vinci Event Presentation Template</Template>
  <TotalTime>499</TotalTime>
  <Words>830</Words>
  <Application>Microsoft Office PowerPoint</Application>
  <PresentationFormat>Widescreen</PresentationFormat>
  <Paragraphs>108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 New</vt:lpstr>
      <vt:lpstr>CV Master Rev 02-2024</vt:lpstr>
      <vt:lpstr>PowerPoint Presentation</vt:lpstr>
      <vt:lpstr>Issue</vt:lpstr>
      <vt:lpstr>Additional Considerations</vt:lpstr>
      <vt:lpstr>Tools and supports</vt:lpstr>
      <vt:lpstr>ConceptMap</vt:lpstr>
      <vt:lpstr>Terminology services</vt:lpstr>
      <vt:lpstr>Terminology services calls</vt:lpstr>
      <vt:lpstr>Available Terminology Services</vt:lpstr>
      <vt:lpstr>Translation challenges</vt:lpstr>
      <vt:lpstr>Available Translations</vt:lpstr>
      <vt:lpstr>PowerPoint Presentation</vt:lpstr>
      <vt:lpstr>Other Mapping Strategies</vt:lpstr>
      <vt:lpstr>EHRs can Provide Mappings</vt:lpstr>
      <vt:lpstr>Translating using payer data</vt:lpstr>
      <vt:lpstr>Summing Up</vt:lpstr>
      <vt:lpstr>Key Messages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Lloyd McKenzie</dc:creator>
  <cp:lastModifiedBy>Lloyd McKenzie</cp:lastModifiedBy>
  <cp:revision>9</cp:revision>
  <dcterms:created xsi:type="dcterms:W3CDTF">2025-04-08T03:37:55Z</dcterms:created>
  <dcterms:modified xsi:type="dcterms:W3CDTF">2025-04-09T02:34:17Z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0x0101002C8FC9818E7A2340A2B524F46111FD15</vt:lpwstr>
  </property>
  <property fmtid="{D5CDD505-2E9C-101B-9397-08002B2CF9AE}" pid="3" name="MediaServiceImageTags">
    <vt:lpwstr/>
  </property>
</Properties>
</file>