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833" r:id="rId5"/>
    <p:sldMasterId id="2147483840" r:id="rId6"/>
  </p:sldMasterIdLst>
  <p:notesMasterIdLst>
    <p:notesMasterId r:id="rId27"/>
  </p:notesMasterIdLst>
  <p:sldIdLst>
    <p:sldId id="2147483162" r:id="rId7"/>
    <p:sldId id="2147483166" r:id="rId8"/>
    <p:sldId id="2147483193" r:id="rId9"/>
    <p:sldId id="2147483206" r:id="rId10"/>
    <p:sldId id="2147483205" r:id="rId11"/>
    <p:sldId id="2147483160" r:id="rId12"/>
    <p:sldId id="2147483062" r:id="rId13"/>
    <p:sldId id="2147483209" r:id="rId14"/>
    <p:sldId id="652" r:id="rId15"/>
    <p:sldId id="2147483210" r:id="rId16"/>
    <p:sldId id="2147483211" r:id="rId17"/>
    <p:sldId id="2147483212" r:id="rId18"/>
    <p:sldId id="2147483213" r:id="rId19"/>
    <p:sldId id="2147483403" r:id="rId20"/>
    <p:sldId id="12398" r:id="rId21"/>
    <p:sldId id="2147483215" r:id="rId22"/>
    <p:sldId id="2147483216" r:id="rId23"/>
    <p:sldId id="2147483188" r:id="rId24"/>
    <p:sldId id="2147483191" r:id="rId25"/>
    <p:sldId id="2147483190" r:id="rId26"/>
  </p:sldIdLst>
  <p:sldSz cx="12192000" cy="6858000"/>
  <p:notesSz cx="7010400" cy="9296400"/>
  <p:embeddedFontLst>
    <p:embeddedFont>
      <p:font typeface="Consolas" panose="020B060902020403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3" autoAdjust="0"/>
    <p:restoredTop sz="86410" autoAdjust="0"/>
  </p:normalViewPr>
  <p:slideViewPr>
    <p:cSldViewPr snapToGrid="0">
      <p:cViewPr varScale="1">
        <p:scale>
          <a:sx n="99" d="100"/>
          <a:sy n="99" d="100"/>
        </p:scale>
        <p:origin x="150" y="306"/>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DF453F27-6DE5-FC96-1CC2-B401C19AB096}"/>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91AC1A58-35B6-3431-86E3-1CAA1B53C958}"/>
              </a:ext>
            </a:extLst>
          </p:cNvPr>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lang="en-US" dirty="0"/>
          </a:p>
        </p:txBody>
      </p:sp>
      <p:sp>
        <p:nvSpPr>
          <p:cNvPr id="99" name="Google Shape;99;p1:notes">
            <a:extLst>
              <a:ext uri="{FF2B5EF4-FFF2-40B4-BE49-F238E27FC236}">
                <a16:creationId xmlns:a16="http://schemas.microsoft.com/office/drawing/2014/main" id="{748310B3-BC32-F748-D589-28A462F67AAB}"/>
              </a:ext>
            </a:extLst>
          </p:cNvPr>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9873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638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85C8E-DDE2-3CDF-DFB6-DBD8EE584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98BF88-267E-0C6B-E825-F455FA79DC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9C455-3620-3601-F619-33173DBEC9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DEA19E-C5A3-C81B-1F2D-AEBD02F04119}"/>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58570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9920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476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1C618-C66C-C8E4-F730-1A2090AB0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A25A2-282F-5521-EFC5-81F5AC66C6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959563-4FB9-6322-E845-4B9A130501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3CF8ED-9F06-C063-801C-3E666772E1C1}"/>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panose="020B0604020202020204" pitchFamily="34" charset="0"/>
                <a:ea typeface="Calibri"/>
                <a:cs typeface="Arial" panose="020B0604020202020204" pitchFamily="34" charset="0"/>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946999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80E9E-C2BF-5A4B-898C-805F64826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20821-1D53-B5D4-3843-C944E8D6E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9DD14-235F-C271-CA48-46F93DD74FFC}"/>
              </a:ext>
            </a:extLst>
          </p:cNvPr>
          <p:cNvSpPr>
            <a:spLocks noGrp="1"/>
          </p:cNvSpPr>
          <p:nvPr>
            <p:ph type="body" idx="1"/>
          </p:nvPr>
        </p:nvSpPr>
        <p:spPr>
          <a:xfrm>
            <a:off x="701040" y="4473892"/>
            <a:ext cx="5608320" cy="4398978"/>
          </a:xfrm>
        </p:spPr>
        <p:txBody>
          <a:bodyPr/>
          <a:lstStyle/>
          <a:p>
            <a:endParaRPr lang="en-US" dirty="0"/>
          </a:p>
        </p:txBody>
      </p:sp>
      <p:sp>
        <p:nvSpPr>
          <p:cNvPr id="4" name="Slide Number Placeholder 3">
            <a:extLst>
              <a:ext uri="{FF2B5EF4-FFF2-40B4-BE49-F238E27FC236}">
                <a16:creationId xmlns:a16="http://schemas.microsoft.com/office/drawing/2014/main" id="{C399204F-8C0B-7AEF-148D-C75EF87985F7}"/>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panose="020B0604020202020204" pitchFamily="34" charset="0"/>
                <a:ea typeface="Calibri"/>
                <a:cs typeface="Arial" panose="020B0604020202020204" pitchFamily="34" charset="0"/>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96818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54501-48CF-2EF0-1199-2DDFAF79C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F0F62-9364-311C-706F-0CDFB340E3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51A03-6634-1D06-57B9-04B2A2F585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8CD4DB-2EB4-0451-FEBF-F36735246C4A}"/>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panose="020B0604020202020204" pitchFamily="34" charset="0"/>
                <a:ea typeface="Calibri"/>
                <a:cs typeface="Arial" panose="020B0604020202020204" pitchFamily="34" charset="0"/>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75329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9359B-AC6F-E1F1-A7B5-47757ED90E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8B07B-1938-D3B2-3019-AA00F3D63E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2EB9-0130-FD81-34ED-ABC67FC14E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5FF567-CB66-E06F-0035-F6884AE1422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panose="020B0604020202020204" pitchFamily="34" charset="0"/>
                <a:ea typeface="Calibri"/>
                <a:cs typeface="Arial" panose="020B0604020202020204" pitchFamily="34" charset="0"/>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64985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8910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600"/>
              </a:spcBef>
              <a:spcAft>
                <a:spcPts val="0"/>
              </a:spcAft>
            </a:pPr>
            <a:r>
              <a:rPr lang="en-US" sz="1200" b="1" dirty="0">
                <a:solidFill>
                  <a:schemeClr val="accent1"/>
                </a:solidFill>
                <a:effectLst/>
                <a:latin typeface="+mn-lt"/>
                <a:ea typeface="Calibri" panose="020F0502020204030204" pitchFamily="34" charset="0"/>
                <a:cs typeface="Times New Roman" panose="02020603050405020304" pitchFamily="18" charset="0"/>
              </a:rPr>
              <a:t>Some </a:t>
            </a:r>
            <a:r>
              <a:rPr lang="en-US" b="1" dirty="0">
                <a:solidFill>
                  <a:schemeClr val="accent1"/>
                </a:solidFill>
                <a:latin typeface="+mn-lt"/>
                <a:ea typeface="Calibri" panose="020F0502020204030204" pitchFamily="34" charset="0"/>
                <a:cs typeface="Times New Roman" panose="02020603050405020304" pitchFamily="18" charset="0"/>
              </a:rPr>
              <a:t>of the key benefits </a:t>
            </a:r>
            <a:r>
              <a:rPr lang="en-US" sz="1200" b="1" dirty="0">
                <a:solidFill>
                  <a:schemeClr val="accent1"/>
                </a:solidFill>
                <a:effectLst/>
                <a:latin typeface="+mn-lt"/>
                <a:ea typeface="Calibri" panose="020F0502020204030204" pitchFamily="34" charset="0"/>
                <a:cs typeface="Times New Roman" panose="02020603050405020304" pitchFamily="18" charset="0"/>
              </a:rPr>
              <a:t>from implementing </a:t>
            </a:r>
            <a:r>
              <a:rPr lang="en-US" b="1" dirty="0">
                <a:solidFill>
                  <a:schemeClr val="accent1"/>
                </a:solidFill>
                <a:latin typeface="+mn-lt"/>
                <a:ea typeface="Calibri" panose="020F0502020204030204" pitchFamily="34" charset="0"/>
                <a:cs typeface="Times New Roman" panose="02020603050405020304" pitchFamily="18" charset="0"/>
              </a:rPr>
              <a:t>CRD/DTR/PAS</a:t>
            </a:r>
          </a:p>
          <a:p>
            <a:pPr marL="182880" indent="-182880">
              <a:spcBef>
                <a:spcPts val="600"/>
              </a:spcBef>
              <a:buFont typeface="Arial" panose="020B0604020202020204" pitchFamily="34" charset="0"/>
              <a:buChar char="•"/>
            </a:pPr>
            <a:r>
              <a:rPr lang="en-US" sz="1200" dirty="0">
                <a:solidFill>
                  <a:schemeClr val="tx1"/>
                </a:solidFill>
                <a:effectLst/>
                <a:latin typeface="+mn-lt"/>
                <a:ea typeface="Calibri" panose="020F0502020204030204" pitchFamily="34" charset="0"/>
                <a:cs typeface="Times New Roman" panose="02020603050405020304" pitchFamily="18" charset="0"/>
              </a:rPr>
              <a:t>Standardized interactions across all payers and providers</a:t>
            </a:r>
          </a:p>
          <a:p>
            <a:pPr marL="182880" indent="-182880">
              <a:spcBef>
                <a:spcPts val="600"/>
              </a:spcBef>
              <a:buFont typeface="Arial" panose="020B0604020202020204" pitchFamily="34" charset="0"/>
              <a:buChar char="•"/>
            </a:pPr>
            <a:r>
              <a:rPr lang="en-US" sz="1200" dirty="0">
                <a:solidFill>
                  <a:schemeClr val="tx1"/>
                </a:solidFill>
                <a:latin typeface="+mn-lt"/>
                <a:ea typeface="Calibri" panose="020F0502020204030204" pitchFamily="34" charset="0"/>
                <a:cs typeface="Times New Roman" panose="02020603050405020304" pitchFamily="18" charset="0"/>
              </a:rPr>
              <a:t>Provide real-time access to payer requirements for prior authorization and documentation</a:t>
            </a:r>
          </a:p>
          <a:p>
            <a:pPr marL="182880" indent="-182880">
              <a:spcBef>
                <a:spcPts val="600"/>
              </a:spcBef>
              <a:buFont typeface="Arial" panose="020B0604020202020204" pitchFamily="34" charset="0"/>
              <a:buChar char="•"/>
            </a:pPr>
            <a:r>
              <a:rPr lang="en-US" sz="1200" dirty="0">
                <a:solidFill>
                  <a:schemeClr val="tx1"/>
                </a:solidFill>
                <a:latin typeface="+mn-lt"/>
                <a:cs typeface="Times New Roman" panose="02020603050405020304" pitchFamily="18" charset="0"/>
              </a:rPr>
              <a:t>Support for clinical workflow activities to trigger interactions with payers enabling consideration of coverage and financial responsibility as part of clinical care</a:t>
            </a:r>
          </a:p>
          <a:p>
            <a:pPr marL="182880" indent="-182880">
              <a:spcBef>
                <a:spcPts val="600"/>
              </a:spcBef>
              <a:buFont typeface="Arial" panose="020B0604020202020204" pitchFamily="34" charset="0"/>
              <a:buChar char="•"/>
            </a:pPr>
            <a:r>
              <a:rPr lang="en-US" sz="1200" dirty="0">
                <a:solidFill>
                  <a:schemeClr val="tx1"/>
                </a:solidFill>
                <a:latin typeface="+mn-lt"/>
                <a:cs typeface="Times New Roman" panose="02020603050405020304" pitchFamily="18" charset="0"/>
              </a:rPr>
              <a:t>Enable work to be performed by the appropriate person</a:t>
            </a:r>
          </a:p>
          <a:p>
            <a:pPr marL="182880" indent="-182880">
              <a:spcBef>
                <a:spcPts val="600"/>
              </a:spcBef>
              <a:buFont typeface="Arial" panose="020B0604020202020204" pitchFamily="34" charset="0"/>
              <a:buChar char="•"/>
            </a:pPr>
            <a:r>
              <a:rPr lang="en-US" sz="1200" dirty="0">
                <a:solidFill>
                  <a:schemeClr val="tx1"/>
                </a:solidFill>
                <a:latin typeface="+mn-lt"/>
                <a:cs typeface="Times New Roman" panose="02020603050405020304" pitchFamily="18" charset="0"/>
              </a:rPr>
              <a:t>Save relevant PA request and response (e.g., authorization information) information (including clinical documentation) in the provider’s EHR</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tx1"/>
                </a:solidFill>
                <a:effectLst/>
                <a:uLnTx/>
                <a:uFillTx/>
                <a:latin typeface="+mn-lt"/>
                <a:cs typeface="Times New Roman" panose="02020603050405020304" pitchFamily="18" charset="0"/>
                <a:sym typeface="Arial"/>
              </a:rPr>
              <a:t>Minimize the collection of documentation to that necessary for the specific service, </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tx1"/>
                </a:solidFill>
                <a:effectLst/>
                <a:uLnTx/>
                <a:uFillTx/>
                <a:latin typeface="+mn-lt"/>
                <a:cs typeface="Times New Roman" panose="02020603050405020304" pitchFamily="18" charset="0"/>
                <a:sym typeface="Arial"/>
              </a:rPr>
              <a:t>Avoid duplicate entry of information (e.g., into  payer portals)</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tx1"/>
                </a:solidFill>
                <a:effectLst/>
                <a:uLnTx/>
                <a:uFillTx/>
                <a:latin typeface="+mn-lt"/>
                <a:cs typeface="Times New Roman" panose="02020603050405020304" pitchFamily="18" charset="0"/>
                <a:sym typeface="Arial"/>
              </a:rPr>
              <a:t>Automate the collection of documentation to support the need for a service that requires prior authorization</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200" b="0" i="0" u="none" strike="noStrike" kern="0" cap="none" spc="0" normalizeH="0" baseline="0" noProof="0" dirty="0">
                <a:ln>
                  <a:noFill/>
                </a:ln>
                <a:solidFill>
                  <a:schemeClr val="tx1"/>
                </a:solidFill>
                <a:effectLst/>
                <a:uLnTx/>
                <a:uFillTx/>
                <a:latin typeface="+mn-lt"/>
                <a:cs typeface="Times New Roman" panose="02020603050405020304" pitchFamily="18" charset="0"/>
                <a:sym typeface="Arial"/>
              </a:rPr>
              <a:t>Adapts easily to new/changed information requirements</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endParaRPr lang="en-US" dirty="0">
              <a:solidFill>
                <a:schemeClr val="tx1"/>
              </a:solidFill>
              <a:latin typeface="+mn-lt"/>
              <a:cs typeface="Times New Roman" panose="02020603050405020304" pitchFamily="18" charset="0"/>
              <a:sym typeface="Arial"/>
            </a:endParaRPr>
          </a:p>
          <a:p>
            <a:pPr marL="0" marR="0" lvl="0" indent="0" algn="l" defTabSz="914400" rtl="0" eaLnBrk="1" fontAlgn="auto" latinLnBrk="0" hangingPunct="1">
              <a:lnSpc>
                <a:spcPct val="100000"/>
              </a:lnSpc>
              <a:spcBef>
                <a:spcPts val="600"/>
              </a:spcBef>
              <a:spcAft>
                <a:spcPts val="0"/>
              </a:spcAft>
              <a:buClr>
                <a:srgbClr val="2A323A"/>
              </a:buClr>
              <a:buSzTx/>
              <a:tabLst/>
              <a:defRPr/>
            </a:pPr>
            <a:r>
              <a:rPr lang="en-US" sz="1200" dirty="0">
                <a:solidFill>
                  <a:schemeClr val="tx1"/>
                </a:solidFill>
                <a:latin typeface="+mn-lt"/>
                <a:cs typeface="Times New Roman" panose="02020603050405020304" pitchFamily="18" charset="0"/>
                <a:sym typeface="Arial"/>
              </a:rPr>
              <a:t>Next Slide Please</a:t>
            </a:r>
            <a:endParaRPr lang="en-US" sz="1200" dirty="0">
              <a:solidFill>
                <a:schemeClr val="tx1"/>
              </a:solidFill>
              <a:latin typeface="+mn-lt"/>
              <a:cs typeface="Times New Roman" panose="02020603050405020304" pitchFamily="18" charset="0"/>
            </a:endParaRPr>
          </a:p>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Arial" panose="020B0604020202020204" pitchFamily="34" charset="0"/>
                <a:ea typeface="Calibri"/>
                <a:cs typeface="Arial" panose="020B0604020202020204" pitchFamily="34" charset="0"/>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27328295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4" y="3645567"/>
            <a:ext cx="6335882" cy="535531"/>
          </a:xfrm>
          <a:prstGeom prst="rect">
            <a:avLst/>
          </a:prstGeom>
        </p:spPr>
        <p:txBody>
          <a:bodyPr anchor="b"/>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4" name="Title 9">
            <a:extLst>
              <a:ext uri="{FF2B5EF4-FFF2-40B4-BE49-F238E27FC236}">
                <a16:creationId xmlns:a16="http://schemas.microsoft.com/office/drawing/2014/main" id="{FCB7F558-F3F2-2C71-4251-E98792B852FD}"/>
              </a:ext>
            </a:extLst>
          </p:cNvPr>
          <p:cNvSpPr>
            <a:spLocks noGrp="1"/>
          </p:cNvSpPr>
          <p:nvPr>
            <p:ph type="title" idx="4294967295" hasCustomPrompt="1"/>
          </p:nvPr>
        </p:nvSpPr>
        <p:spPr>
          <a:xfrm>
            <a:off x="4763292" y="2733676"/>
            <a:ext cx="6335883" cy="911892"/>
          </a:xfrm>
          <a:prstGeom prst="rect">
            <a:avLst/>
          </a:prstGeom>
        </p:spPr>
        <p:txBody>
          <a:bodyPr anchor="b"/>
          <a:lstStyle>
            <a:lvl1pPr algn="r">
              <a:defRPr sz="3200" b="1">
                <a:solidFill>
                  <a:schemeClr val="accent1"/>
                </a:solidFill>
              </a:defRPr>
            </a:lvl1pPr>
          </a:lstStyle>
          <a:p>
            <a:r>
              <a:rPr lang="en-CA" dirty="0"/>
              <a:t>PRESENTATION TITLE</a:t>
            </a:r>
          </a:p>
        </p:txBody>
      </p:sp>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40709630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300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56766579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296138972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44389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87797209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242694118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374674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648200" y="2733276"/>
            <a:ext cx="6051135" cy="1676400"/>
          </a:xfrm>
          <a:prstGeom prst="rect">
            <a:avLst/>
          </a:prstGeom>
        </p:spPr>
        <p:txBody>
          <a:bodyPr/>
          <a:lstStyle>
            <a:lvl1pPr marL="0" indent="0" algn="r">
              <a:buNone/>
              <a:defRPr sz="3200" b="1">
                <a:solidFill>
                  <a:schemeClr val="tx2"/>
                </a:solidFill>
                <a:latin typeface="Arial" panose="020B0604020202020204" pitchFamily="34" charset="0"/>
                <a:cs typeface="Arial" panose="020B0604020202020204" pitchFamily="34" charset="0"/>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a:t>PRESENTATION</a:t>
            </a:r>
            <a:br>
              <a:rPr lang="en-US"/>
            </a:br>
            <a:r>
              <a:rPr lang="en-US"/>
              <a:t>TITLE</a:t>
            </a:r>
          </a:p>
        </p:txBody>
      </p:sp>
    </p:spTree>
    <p:extLst>
      <p:ext uri="{BB962C8B-B14F-4D97-AF65-F5344CB8AC3E}">
        <p14:creationId xmlns:p14="http://schemas.microsoft.com/office/powerpoint/2010/main" val="2254491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90365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a:t>
            </a:r>
            <a:r>
              <a:rPr lang="en-CA" dirty="0"/>
              <a:t>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ody Slide Double Line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379CF3-C69B-4AEC-A317-A3BA48DABA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67726"/>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42720"/>
            <a:ext cx="3649526" cy="4784725"/>
          </a:xfrm>
          <a:prstGeom prst="rect">
            <a:avLst/>
          </a:prstGeom>
        </p:spPr>
        <p:txBody>
          <a:bodyPr/>
          <a:lstStyle>
            <a:lvl1pPr>
              <a:defRPr sz="2000">
                <a:solidFill>
                  <a:srgbClr val="472005"/>
                </a:solidFill>
              </a:defRPr>
            </a:lvl1pPr>
            <a:lvl2pPr>
              <a:defRPr sz="1800">
                <a:solidFill>
                  <a:srgbClr val="472005"/>
                </a:solidFill>
              </a:defRPr>
            </a:lvl2pPr>
            <a:lvl3pPr>
              <a:defRPr sz="1600">
                <a:solidFill>
                  <a:srgbClr val="472005"/>
                </a:solidFill>
              </a:defRPr>
            </a:lvl3pPr>
            <a:lvl4pPr>
              <a:defRPr sz="1400">
                <a:solidFill>
                  <a:srgbClr val="472005"/>
                </a:solidFill>
              </a:defRPr>
            </a:lvl4pPr>
            <a:lvl5pPr>
              <a:defRPr sz="1400">
                <a:solidFill>
                  <a:srgbClr val="472005"/>
                </a:solidFill>
              </a:defRPr>
            </a:lvl5pPr>
          </a:lstStyle>
          <a:p>
            <a:pPr lvl="0"/>
            <a:r>
              <a:rPr lang="en-US" dirty="0"/>
              <a:t>Level 1 Bullet</a:t>
            </a:r>
          </a:p>
          <a:p>
            <a:pPr lvl="1"/>
            <a:r>
              <a:rPr lang="en-US" dirty="0"/>
              <a:t>Level 2 Bullet</a:t>
            </a:r>
          </a:p>
          <a:p>
            <a:pPr lvl="2"/>
            <a:r>
              <a:rPr lang="en-US" dirty="0"/>
              <a:t>Level 3 Bullet</a:t>
            </a:r>
          </a:p>
          <a:p>
            <a:pPr lvl="3"/>
            <a:r>
              <a:rPr lang="en-US" dirty="0"/>
              <a:t>Level 4 Bullet</a:t>
            </a:r>
          </a:p>
          <a:p>
            <a:pPr lvl="4"/>
            <a:r>
              <a:rPr lang="en-US" dirty="0"/>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42720"/>
            <a:ext cx="3649526" cy="4784725"/>
          </a:xfrm>
          <a:prstGeom prst="rect">
            <a:avLst/>
          </a:prstGeom>
        </p:spPr>
        <p:txBody>
          <a:bodyPr/>
          <a:lstStyle>
            <a:lvl1pPr>
              <a:defRPr sz="2000">
                <a:solidFill>
                  <a:srgbClr val="472005"/>
                </a:solidFill>
              </a:defRPr>
            </a:lvl1pPr>
            <a:lvl2pPr>
              <a:defRPr sz="1800">
                <a:solidFill>
                  <a:srgbClr val="472005"/>
                </a:solidFill>
              </a:defRPr>
            </a:lvl2pPr>
            <a:lvl3pPr>
              <a:defRPr sz="1600">
                <a:solidFill>
                  <a:srgbClr val="472005"/>
                </a:solidFill>
              </a:defRPr>
            </a:lvl3pPr>
            <a:lvl4pPr>
              <a:defRPr sz="1400">
                <a:solidFill>
                  <a:srgbClr val="472005"/>
                </a:solidFill>
              </a:defRPr>
            </a:lvl4pPr>
            <a:lvl5pPr>
              <a:defRPr sz="1400">
                <a:solidFill>
                  <a:srgbClr val="472005"/>
                </a:solidFill>
              </a:defRPr>
            </a:lvl5pPr>
          </a:lstStyle>
          <a:p>
            <a:pPr lvl="0"/>
            <a:r>
              <a:rPr lang="en-US" dirty="0"/>
              <a:t>Level 1 Bullet</a:t>
            </a:r>
          </a:p>
          <a:p>
            <a:pPr lvl="1"/>
            <a:r>
              <a:rPr lang="en-US" dirty="0"/>
              <a:t>Level 2 Bullet</a:t>
            </a:r>
          </a:p>
          <a:p>
            <a:pPr lvl="2"/>
            <a:r>
              <a:rPr lang="en-US" dirty="0"/>
              <a:t>Level 3 Bullet</a:t>
            </a:r>
          </a:p>
          <a:p>
            <a:pPr lvl="3"/>
            <a:r>
              <a:rPr lang="en-US" dirty="0"/>
              <a:t>Level 4 Bullet</a:t>
            </a:r>
          </a:p>
          <a:p>
            <a:pPr lvl="4"/>
            <a:r>
              <a:rPr lang="en-US" dirty="0"/>
              <a:t>Level 5 Bullet</a:t>
            </a:r>
          </a:p>
        </p:txBody>
      </p:sp>
      <p:sp>
        <p:nvSpPr>
          <p:cNvPr id="12" name="Text Placeholder 11">
            <a:extLst>
              <a:ext uri="{FF2B5EF4-FFF2-40B4-BE49-F238E27FC236}">
                <a16:creationId xmlns:a16="http://schemas.microsoft.com/office/drawing/2014/main" id="{7D754C6E-A7F2-43DD-90F3-E32F3A10F4F1}"/>
              </a:ext>
            </a:extLst>
          </p:cNvPr>
          <p:cNvSpPr>
            <a:spLocks noGrp="1"/>
          </p:cNvSpPr>
          <p:nvPr>
            <p:ph type="body" sz="quarter" idx="13" hasCustomPrompt="1"/>
          </p:nvPr>
        </p:nvSpPr>
        <p:spPr>
          <a:xfrm>
            <a:off x="2495550" y="290807"/>
            <a:ext cx="9363075" cy="402557"/>
          </a:xfrm>
          <a:prstGeom prst="rect">
            <a:avLst/>
          </a:prstGeom>
        </p:spPr>
        <p:txBody>
          <a:bodyPr/>
          <a:lstStyle>
            <a:lvl1pPr marL="0" indent="0" algn="r">
              <a:lnSpc>
                <a:spcPts val="2800"/>
              </a:lnSpc>
              <a:spcBef>
                <a:spcPts val="0"/>
              </a:spcBef>
              <a:buNone/>
              <a:defRPr sz="3200">
                <a:solidFill>
                  <a:srgbClr val="47200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Slide Title</a:t>
            </a:r>
          </a:p>
        </p:txBody>
      </p:sp>
      <p:sp>
        <p:nvSpPr>
          <p:cNvPr id="2" name="Text Placeholder 3">
            <a:extLst>
              <a:ext uri="{FF2B5EF4-FFF2-40B4-BE49-F238E27FC236}">
                <a16:creationId xmlns:a16="http://schemas.microsoft.com/office/drawing/2014/main" id="{97BF0000-8D97-1BEC-DF0E-4F741381D020}"/>
              </a:ext>
            </a:extLst>
          </p:cNvPr>
          <p:cNvSpPr txBox="1">
            <a:spLocks/>
          </p:cNvSpPr>
          <p:nvPr userDrawn="1"/>
        </p:nvSpPr>
        <p:spPr>
          <a:xfrm>
            <a:off x="209550" y="6546256"/>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prstClr val="white">
                    <a:lumMod val="65000"/>
                  </a:prstClr>
                </a:solidFill>
                <a:effectLst/>
                <a:uLnTx/>
                <a:uFillTx/>
                <a:latin typeface="Arial" panose="020B0604020202020204"/>
                <a:ea typeface="+mn-ea"/>
                <a:cs typeface="+mn-cs"/>
                <a:sym typeface="Arial"/>
              </a:rPr>
              <a:t>Strategy to Execution: Better Prior Authorization by Integrating Operations, FHIR and CMS-0057; April 2025  </a:t>
            </a:r>
            <a:r>
              <a:rPr kumimoji="0" lang="en-CA" sz="800" b="0" i="0" u="none" strike="noStrike" kern="1200" cap="none" spc="0" normalizeH="0" baseline="0" noProof="0" dirty="0">
                <a:ln>
                  <a:noFill/>
                </a:ln>
                <a:solidFill>
                  <a:prstClr val="white">
                    <a:lumMod val="65000"/>
                  </a:prstClr>
                </a:solidFill>
                <a:effectLst/>
                <a:uLnTx/>
                <a:uFillTx/>
                <a:latin typeface="Arial" panose="020B0604020202020204"/>
                <a:ea typeface="+mn-ea"/>
                <a:cs typeface="+mn-cs"/>
                <a:sym typeface="Arial"/>
              </a:rPr>
              <a:t>© 2025 HL7® International</a:t>
            </a:r>
            <a:endParaRPr kumimoji="0" lang="en-US" sz="800" b="0" i="0" u="none" strike="noStrike" kern="1200" cap="none" spc="0" normalizeH="0" baseline="0" noProof="0" dirty="0">
              <a:ln>
                <a:noFill/>
              </a:ln>
              <a:solidFill>
                <a:prstClr val="white">
                  <a:lumMod val="65000"/>
                </a:prstClr>
              </a:solidFill>
              <a:effectLst/>
              <a:uLnTx/>
              <a:uFillTx/>
              <a:latin typeface="Arial" panose="020B0604020202020204"/>
              <a:ea typeface="+mn-ea"/>
              <a:cs typeface="+mn-cs"/>
              <a:sym typeface="Arial"/>
            </a:endParaRPr>
          </a:p>
        </p:txBody>
      </p:sp>
    </p:spTree>
    <p:extLst>
      <p:ext uri="{BB962C8B-B14F-4D97-AF65-F5344CB8AC3E}">
        <p14:creationId xmlns:p14="http://schemas.microsoft.com/office/powerpoint/2010/main" val="1900620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Main Slid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1" name="Text Placeholder 9">
            <a:extLst>
              <a:ext uri="{FF2B5EF4-FFF2-40B4-BE49-F238E27FC236}">
                <a16:creationId xmlns:a16="http://schemas.microsoft.com/office/drawing/2014/main" id="{8E28652A-FBAA-440B-ADE4-BE4B57BA5E6A}"/>
              </a:ext>
            </a:extLst>
          </p:cNvPr>
          <p:cNvSpPr>
            <a:spLocks noGrp="1"/>
          </p:cNvSpPr>
          <p:nvPr>
            <p:ph type="body" sz="quarter" idx="13" hasCustomPrompt="1"/>
          </p:nvPr>
        </p:nvSpPr>
        <p:spPr>
          <a:xfrm>
            <a:off x="5491163" y="315791"/>
            <a:ext cx="6324599" cy="365125"/>
          </a:xfrm>
          <a:prstGeom prst="rect">
            <a:avLst/>
          </a:prstGeom>
        </p:spPr>
        <p:txBody>
          <a:bodyPr anchor="t"/>
          <a:lstStyle>
            <a:lvl1pPr marL="0" indent="0" algn="r">
              <a:buNone/>
              <a:defRPr sz="2400" b="1">
                <a:solidFill>
                  <a:schemeClr val="tx2"/>
                </a:solidFill>
                <a:latin typeface="Arial" panose="020B0604020202020204" pitchFamily="34" charset="0"/>
                <a:cs typeface="Arial" panose="020B0604020202020204"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SLIDE TITLE</a:t>
            </a:r>
          </a:p>
        </p:txBody>
      </p:sp>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p:nvPr>
        </p:nvSpPr>
        <p:spPr>
          <a:xfrm>
            <a:off x="1104900" y="2085975"/>
            <a:ext cx="4629150" cy="4105275"/>
          </a:xfrm>
          <a:prstGeom prst="rect">
            <a:avLst/>
          </a:prstGeom>
        </p:spPr>
        <p:txBody>
          <a:bodyPr/>
          <a:lstStyle>
            <a:lvl1pPr marL="285750" indent="-285750">
              <a:lnSpc>
                <a:spcPct val="100000"/>
              </a:lnSpc>
              <a:spcBef>
                <a:spcPts val="1200"/>
              </a:spcBef>
              <a:buClr>
                <a:schemeClr val="bg2"/>
              </a:buClr>
              <a:buFont typeface="Arial" panose="020B0604020202020204" pitchFamily="34" charset="0"/>
              <a:buChar char="•"/>
              <a:defRPr sz="1800">
                <a:latin typeface="Arial" panose="020B0604020202020204" pitchFamily="34" charset="0"/>
                <a:cs typeface="Arial" panose="020B0604020202020204" pitchFamily="34" charset="0"/>
              </a:defRPr>
            </a:lvl1pPr>
            <a:lvl2pPr marL="685800" indent="-228600">
              <a:lnSpc>
                <a:spcPct val="100000"/>
              </a:lnSpc>
              <a:spcBef>
                <a:spcPts val="1200"/>
              </a:spcBef>
              <a:buClr>
                <a:schemeClr val="accent1"/>
              </a:buClr>
              <a:buFont typeface="Arial" panose="020B0604020202020204" pitchFamily="34" charset="0"/>
              <a:buChar char="‒"/>
              <a:defRPr sz="1600">
                <a:latin typeface="Arial" panose="020B0604020202020204" pitchFamily="34" charset="0"/>
                <a:cs typeface="Arial" panose="020B0604020202020204" pitchFamily="34" charset="0"/>
              </a:defRPr>
            </a:lvl2pPr>
            <a:lvl3pPr marL="1143000" indent="-285750">
              <a:lnSpc>
                <a:spcPct val="100000"/>
              </a:lnSpc>
              <a:spcBef>
                <a:spcPts val="600"/>
              </a:spcBef>
              <a:buClr>
                <a:schemeClr val="accent3"/>
              </a:buClr>
              <a:buFont typeface="Arial" panose="020B0604020202020204" pitchFamily="34" charset="0"/>
              <a:buChar char="•"/>
              <a:defRPr sz="1400">
                <a:latin typeface="Arial" panose="020B0604020202020204" pitchFamily="34" charset="0"/>
                <a:cs typeface="Arial" panose="020B0604020202020204" pitchFamily="34" charset="0"/>
              </a:defRPr>
            </a:lvl3pPr>
            <a:lvl4pPr marL="1600200" indent="-228600">
              <a:lnSpc>
                <a:spcPct val="100000"/>
              </a:lnSpc>
              <a:spcBef>
                <a:spcPts val="600"/>
              </a:spcBef>
              <a:buClr>
                <a:schemeClr val="accent4"/>
              </a:buClr>
              <a:buFont typeface="Arial" panose="020B0604020202020204" pitchFamily="34" charset="0"/>
              <a:buChar char="‒"/>
              <a:defRPr sz="1200">
                <a:latin typeface="Arial" panose="020B0604020202020204" pitchFamily="34" charset="0"/>
                <a:cs typeface="Arial" panose="020B0604020202020204" pitchFamily="34" charset="0"/>
              </a:defRPr>
            </a:lvl4pPr>
            <a:lvl5pPr marL="2057400" indent="-171450">
              <a:lnSpc>
                <a:spcPct val="100000"/>
              </a:lnSpc>
              <a:spcBef>
                <a:spcPts val="600"/>
              </a:spcBef>
              <a:buClr>
                <a:schemeClr val="bg2"/>
              </a:buClr>
              <a:buFont typeface="Arial" panose="020B0604020202020204" pitchFamily="34" charset="0"/>
              <a:buChar char="•"/>
              <a:defRPr sz="12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p:nvPr>
        </p:nvSpPr>
        <p:spPr>
          <a:xfrm>
            <a:off x="6457950" y="2085974"/>
            <a:ext cx="4629150" cy="4105275"/>
          </a:xfrm>
          <a:prstGeom prst="rect">
            <a:avLst/>
          </a:prstGeom>
        </p:spPr>
        <p:txBody>
          <a:bodyPr/>
          <a:lstStyle>
            <a:lvl1pPr>
              <a:lnSpc>
                <a:spcPct val="100000"/>
              </a:lnSpc>
              <a:spcBef>
                <a:spcPts val="1200"/>
              </a:spcBef>
              <a:buClr>
                <a:schemeClr val="bg2"/>
              </a:buClr>
              <a:defRPr lang="en-US" sz="1800" b="0" i="0" u="none" strike="noStrike" cap="none">
                <a:solidFill>
                  <a:srgbClr val="000000"/>
                </a:solidFill>
                <a:latin typeface="Arial" panose="020B0604020202020204" pitchFamily="34" charset="0"/>
                <a:ea typeface="Arial"/>
                <a:cs typeface="Arial" panose="020B0604020202020204" pitchFamily="34" charset="0"/>
                <a:sym typeface="Arial"/>
              </a:defRPr>
            </a:lvl1pPr>
            <a:lvl2pPr marL="685800" indent="-228600">
              <a:lnSpc>
                <a:spcPct val="100000"/>
              </a:lnSpc>
              <a:spcBef>
                <a:spcPts val="1200"/>
              </a:spcBef>
              <a:buClr>
                <a:schemeClr val="accent1"/>
              </a:buClr>
              <a:buFont typeface="Arial" panose="020B0604020202020204" pitchFamily="34" charset="0"/>
              <a:buChar char="‒"/>
              <a:defRPr sz="1600">
                <a:latin typeface="Arial" panose="020B0604020202020204" pitchFamily="34" charset="0"/>
                <a:cs typeface="Arial" panose="020B0604020202020204" pitchFamily="34" charset="0"/>
              </a:defRPr>
            </a:lvl2pPr>
            <a:lvl3pPr marL="1600200" indent="-228600">
              <a:lnSpc>
                <a:spcPct val="100000"/>
              </a:lnSpc>
              <a:spcBef>
                <a:spcPts val="600"/>
              </a:spcBef>
              <a:buClr>
                <a:schemeClr val="accent3"/>
              </a:buClr>
              <a:defRPr lang="en-US" sz="1400" b="0" i="0" u="none" strike="noStrike" cap="none">
                <a:solidFill>
                  <a:srgbClr val="000000"/>
                </a:solidFill>
                <a:latin typeface="Arial" panose="020B0604020202020204" pitchFamily="34" charset="0"/>
                <a:ea typeface="Arial"/>
                <a:cs typeface="Arial" panose="020B0604020202020204" pitchFamily="34" charset="0"/>
                <a:sym typeface="Arial"/>
              </a:defRPr>
            </a:lvl3pPr>
            <a:lvl4pPr marL="1600200" indent="-228600">
              <a:lnSpc>
                <a:spcPct val="100000"/>
              </a:lnSpc>
              <a:spcBef>
                <a:spcPts val="600"/>
              </a:spcBef>
              <a:buClr>
                <a:schemeClr val="accent4"/>
              </a:buClr>
              <a:buFont typeface="Arial" panose="020B0604020202020204" pitchFamily="34" charset="0"/>
              <a:buChar char="‒"/>
              <a:defRPr lang="en-US" sz="1200" b="0" i="0" u="none" strike="noStrike" cap="none">
                <a:solidFill>
                  <a:srgbClr val="000000"/>
                </a:solidFill>
                <a:latin typeface="Arial" panose="020B0604020202020204" pitchFamily="34" charset="0"/>
                <a:ea typeface="Arial"/>
                <a:cs typeface="Arial" panose="020B0604020202020204" pitchFamily="34" charset="0"/>
                <a:sym typeface="Arial"/>
              </a:defRPr>
            </a:lvl4pPr>
            <a:lvl5pPr>
              <a:lnSpc>
                <a:spcPct val="100000"/>
              </a:lnSpc>
              <a:spcBef>
                <a:spcPts val="600"/>
              </a:spcBef>
              <a:buClr>
                <a:schemeClr val="bg2"/>
              </a:buClr>
              <a:defRPr lang="en-US" sz="1200" b="0" i="0" u="none" strike="noStrike" cap="none">
                <a:solidFill>
                  <a:srgbClr val="000000"/>
                </a:solidFill>
                <a:latin typeface="Arial" panose="020B0604020202020204" pitchFamily="34" charset="0"/>
                <a:ea typeface="Arial"/>
                <a:cs typeface="Arial" panose="020B0604020202020204" pitchFamily="34" charset="0"/>
                <a:sym typeface="Arial"/>
              </a:defRPr>
            </a:lvl5pPr>
          </a:lstStyle>
          <a:p>
            <a:pPr marL="285750" marR="0" lvl="0" indent="-285750" algn="l" rtl="0">
              <a:lnSpc>
                <a:spcPct val="100000"/>
              </a:lnSpc>
              <a:spcBef>
                <a:spcPts val="0"/>
              </a:spcBef>
              <a:spcAft>
                <a:spcPts val="0"/>
              </a:spcAft>
              <a:buClr>
                <a:schemeClr val="bg2"/>
              </a:buClr>
              <a:buFont typeface="Arial" panose="020B0604020202020204" pitchFamily="34" charset="0"/>
              <a:buChar char="•"/>
            </a:pPr>
            <a:r>
              <a:rPr lang="en-US"/>
              <a:t>Edit Master text styles</a:t>
            </a:r>
          </a:p>
          <a:p>
            <a:pPr lvl="1"/>
            <a:r>
              <a:rPr lang="en-US"/>
              <a:t>Second level</a:t>
            </a:r>
          </a:p>
          <a:p>
            <a:pPr marL="1143000" marR="0" lvl="2" indent="-285750" algn="l" rtl="0">
              <a:lnSpc>
                <a:spcPct val="100000"/>
              </a:lnSpc>
              <a:spcBef>
                <a:spcPts val="0"/>
              </a:spcBef>
              <a:spcAft>
                <a:spcPts val="0"/>
              </a:spcAft>
              <a:buClr>
                <a:schemeClr val="accent3"/>
              </a:buClr>
              <a:buFont typeface="Arial" panose="020B0604020202020204" pitchFamily="34" charset="0"/>
              <a:buChar char="•"/>
            </a:pPr>
            <a:r>
              <a:rPr lang="en-US"/>
              <a:t>Third level</a:t>
            </a:r>
          </a:p>
          <a:p>
            <a:pPr marL="1600200" marR="0" lvl="3" indent="-228600" algn="l" rtl="0">
              <a:lnSpc>
                <a:spcPct val="100000"/>
              </a:lnSpc>
              <a:spcBef>
                <a:spcPts val="0"/>
              </a:spcBef>
              <a:spcAft>
                <a:spcPts val="0"/>
              </a:spcAft>
              <a:buClr>
                <a:schemeClr val="accent4"/>
              </a:buClr>
              <a:buFont typeface="Arial" panose="020B0604020202020204" pitchFamily="34" charset="0"/>
              <a:buChar char="‒"/>
            </a:pPr>
            <a:r>
              <a:rPr lang="en-US"/>
              <a:t>Fourth level</a:t>
            </a:r>
          </a:p>
          <a:p>
            <a:pPr marL="2057400" marR="0" lvl="4" indent="-171450" algn="l" rtl="0">
              <a:lnSpc>
                <a:spcPct val="100000"/>
              </a:lnSpc>
              <a:spcBef>
                <a:spcPts val="0"/>
              </a:spcBef>
              <a:spcAft>
                <a:spcPts val="0"/>
              </a:spcAft>
              <a:buClr>
                <a:schemeClr val="bg2"/>
              </a:buClr>
              <a:buFont typeface="Arial" panose="020B0604020202020204" pitchFamily="34" charset="0"/>
              <a:buChar char="•"/>
            </a:pPr>
            <a:r>
              <a:rPr lang="en-US"/>
              <a:t>Fifth level</a:t>
            </a:r>
          </a:p>
        </p:txBody>
      </p:sp>
    </p:spTree>
    <p:extLst>
      <p:ext uri="{BB962C8B-B14F-4D97-AF65-F5344CB8AC3E}">
        <p14:creationId xmlns:p14="http://schemas.microsoft.com/office/powerpoint/2010/main" val="2600889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p15:clr>
            <a:srgbClr val="FBAE40"/>
          </p15:clr>
        </p15:guide>
        <p15:guide id="2" pos="74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in Slide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F27A2042-B5F2-4FEF-A527-6289C9539381}"/>
              </a:ext>
            </a:extLst>
          </p:cNvPr>
          <p:cNvSpPr>
            <a:spLocks noGrp="1"/>
          </p:cNvSpPr>
          <p:nvPr>
            <p:ph type="body" sz="quarter" idx="13" hasCustomPrompt="1"/>
          </p:nvPr>
        </p:nvSpPr>
        <p:spPr>
          <a:xfrm>
            <a:off x="4762324" y="482483"/>
            <a:ext cx="6324599" cy="365125"/>
          </a:xfrm>
          <a:prstGeom prst="rect">
            <a:avLst/>
          </a:prstGeom>
        </p:spPr>
        <p:txBody>
          <a:bodyPr anchor="t"/>
          <a:lstStyle>
            <a:lvl1pPr marL="0" indent="0" algn="r">
              <a:buNone/>
              <a:defRPr sz="2400" b="1">
                <a:solidFill>
                  <a:schemeClr val="bg2"/>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SLIDE TITLE</a:t>
            </a:r>
          </a:p>
        </p:txBody>
      </p:sp>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4762323" y="838200"/>
            <a:ext cx="6324777" cy="365125"/>
          </a:xfrm>
          <a:prstGeom prst="rect">
            <a:avLst/>
          </a:prstGeom>
        </p:spPr>
        <p:txBody>
          <a:bodyPr/>
          <a:lstStyle>
            <a:lvl1pPr marL="0" indent="0" algn="r">
              <a:buNone/>
              <a:defRPr sz="2400">
                <a:solidFill>
                  <a:schemeClr val="accent3"/>
                </a:solidFill>
              </a:defRPr>
            </a:lvl1pPr>
          </a:lstStyle>
          <a:p>
            <a:r>
              <a:rPr lang="en-US">
                <a:solidFill>
                  <a:srgbClr val="CB915F"/>
                </a:solidFill>
              </a:rPr>
              <a:t>Slide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2" name="Text Placeholder 11">
            <a:extLst>
              <a:ext uri="{FF2B5EF4-FFF2-40B4-BE49-F238E27FC236}">
                <a16:creationId xmlns:a16="http://schemas.microsoft.com/office/drawing/2014/main" id="{DA799FA4-5449-4C65-8909-B05DC7AEC2B9}"/>
              </a:ext>
            </a:extLst>
          </p:cNvPr>
          <p:cNvSpPr>
            <a:spLocks noGrp="1"/>
          </p:cNvSpPr>
          <p:nvPr>
            <p:ph type="body" sz="quarter" idx="14"/>
          </p:nvPr>
        </p:nvSpPr>
        <p:spPr>
          <a:xfrm>
            <a:off x="1104900" y="2085975"/>
            <a:ext cx="4629150" cy="4105275"/>
          </a:xfrm>
          <a:prstGeom prst="rect">
            <a:avLst/>
          </a:prstGeom>
        </p:spPr>
        <p:txBody>
          <a:bodyPr/>
          <a:lstStyle>
            <a:lvl1pPr>
              <a:lnSpc>
                <a:spcPct val="100000"/>
              </a:lnSpc>
              <a:buClr>
                <a:schemeClr val="bg2"/>
              </a:buClr>
              <a:defRPr sz="1800"/>
            </a:lvl1pPr>
            <a:lvl2pPr marL="685800" indent="-228600">
              <a:lnSpc>
                <a:spcPct val="100000"/>
              </a:lnSpc>
              <a:buClr>
                <a:schemeClr val="accent1"/>
              </a:buClr>
              <a:buFont typeface="Arial" panose="020B0604020202020204" pitchFamily="34" charset="0"/>
              <a:buChar char="‒"/>
              <a:defRPr sz="1600"/>
            </a:lvl2pPr>
            <a:lvl3pPr>
              <a:lnSpc>
                <a:spcPct val="100000"/>
              </a:lnSpc>
              <a:buClr>
                <a:schemeClr val="accent3"/>
              </a:buClr>
              <a:defRPr sz="1400"/>
            </a:lvl3pPr>
            <a:lvl4pPr marL="1600200" indent="-228600">
              <a:lnSpc>
                <a:spcPct val="100000"/>
              </a:lnSpc>
              <a:buClr>
                <a:schemeClr val="accent4"/>
              </a:buClr>
              <a:buFont typeface="Arial" panose="020B0604020202020204" pitchFamily="34" charset="0"/>
              <a:buChar char="‒"/>
              <a:defRPr sz="1200"/>
            </a:lvl4pPr>
            <a:lvl5pPr>
              <a:lnSpc>
                <a:spcPct val="100000"/>
              </a:lnSpc>
              <a:buClr>
                <a:schemeClr val="bg2"/>
              </a:buCl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5B9E306B-62FD-41CB-8E83-0812C2025A59}"/>
              </a:ext>
            </a:extLst>
          </p:cNvPr>
          <p:cNvSpPr>
            <a:spLocks noGrp="1"/>
          </p:cNvSpPr>
          <p:nvPr>
            <p:ph type="body" sz="quarter" idx="15"/>
          </p:nvPr>
        </p:nvSpPr>
        <p:spPr>
          <a:xfrm>
            <a:off x="6457950" y="2085974"/>
            <a:ext cx="4629150" cy="4105275"/>
          </a:xfrm>
          <a:prstGeom prst="rect">
            <a:avLst/>
          </a:prstGeom>
        </p:spPr>
        <p:txBody>
          <a:bodyPr/>
          <a:lstStyle>
            <a:lvl1pPr>
              <a:lnSpc>
                <a:spcPct val="100000"/>
              </a:lnSpc>
              <a:buClr>
                <a:schemeClr val="bg2"/>
              </a:buClr>
              <a:defRPr sz="1800"/>
            </a:lvl1pPr>
            <a:lvl2pPr marL="685800" indent="-228600">
              <a:lnSpc>
                <a:spcPct val="100000"/>
              </a:lnSpc>
              <a:buClr>
                <a:schemeClr val="accent1"/>
              </a:buClr>
              <a:buFont typeface="Arial" panose="020B0604020202020204" pitchFamily="34" charset="0"/>
              <a:buChar char="‒"/>
              <a:defRPr sz="1600"/>
            </a:lvl2pPr>
            <a:lvl3pPr>
              <a:lnSpc>
                <a:spcPct val="100000"/>
              </a:lnSpc>
              <a:buClr>
                <a:schemeClr val="accent3"/>
              </a:buClr>
              <a:defRPr sz="1400"/>
            </a:lvl3pPr>
            <a:lvl4pPr marL="1600200" indent="-228600">
              <a:lnSpc>
                <a:spcPct val="100000"/>
              </a:lnSpc>
              <a:buClr>
                <a:schemeClr val="accent4"/>
              </a:buClr>
              <a:buFont typeface="Arial" panose="020B0604020202020204" pitchFamily="34" charset="0"/>
              <a:buChar char="‒"/>
              <a:defRPr sz="1200"/>
            </a:lvl4pPr>
            <a:lvl5pPr>
              <a:lnSpc>
                <a:spcPct val="100000"/>
              </a:lnSpc>
              <a:buClr>
                <a:schemeClr val="bg2"/>
              </a:buCl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6899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HL7</a:t>
            </a:r>
            <a:r>
              <a:rPr lang="en-CA" dirty="0"/>
              <a:t>®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793" r:id="rId1"/>
    <p:sldLayoutId id="2147483674" r:id="rId2"/>
    <p:sldLayoutId id="2147483829" r:id="rId3"/>
    <p:sldLayoutId id="2147483676" r:id="rId4"/>
    <p:sldLayoutId id="2147483672" r:id="rId5"/>
    <p:sldLayoutId id="2147483828" r:id="rId6"/>
    <p:sldLayoutId id="2147483846" r:id="rId7"/>
    <p:sldLayoutId id="2147483847" r:id="rId8"/>
    <p:sldLayoutId id="2147483848" r:id="rId9"/>
    <p:sldLayoutId id="2147483850"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26728456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93A1CCF-1E52-4AD7-85FB-BF84ECA41787}"/>
              </a:ext>
            </a:extLst>
          </p:cNvPr>
          <p:cNvSpPr txBox="1">
            <a:spLocks/>
          </p:cNvSpPr>
          <p:nvPr userDrawn="1"/>
        </p:nvSpPr>
        <p:spPr>
          <a:xfrm>
            <a:off x="11457432" y="6464808"/>
            <a:ext cx="694944" cy="365125"/>
          </a:xfrm>
          <a:prstGeom prst="rect">
            <a:avLst/>
          </a:prstGeom>
        </p:spPr>
        <p:txBody>
          <a:bodyPr vert="horz" lIns="91440" tIns="45720" rIns="91440" bIns="45720" rtlCol="0" anchor="ctr"/>
          <a:lstStyle>
            <a:defPPr>
              <a:defRPr lang="en-US"/>
            </a:defPPr>
            <a:lvl1pPr marL="0" algn="l" defTabSz="914400" rtl="0" eaLnBrk="1" latinLnBrk="0" hangingPunct="1">
              <a:defRPr lang="en-US" sz="12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DDDCF08-6CA3-E344-B17A-8FEE18337CB2}" type="slidenum">
              <a:rPr lang="en-US" smtClean="0"/>
              <a:t>‹#›</a:t>
            </a:fld>
            <a:endParaRPr lang="en-US" dirty="0"/>
          </a:p>
        </p:txBody>
      </p:sp>
    </p:spTree>
    <p:extLst>
      <p:ext uri="{BB962C8B-B14F-4D97-AF65-F5344CB8AC3E}">
        <p14:creationId xmlns:p14="http://schemas.microsoft.com/office/powerpoint/2010/main" val="3269139556"/>
      </p:ext>
    </p:extLst>
  </p:cSld>
  <p:clrMap bg1="lt1" tx1="dk1" bg2="dk2" tx2="lt2" accent1="accent1" accent2="accent2" accent3="accent3" accent4="accent4" accent5="accent5" accent6="accent6" hlink="hlink" folHlink="folHlink"/>
  <p:sldLayoutIdLst>
    <p:sldLayoutId id="2147483841" r:id="rId1"/>
    <p:sldLayoutId id="2147483849" r:id="rId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hl7.org/fhir/us/davinci-dtr/STU2.1/" TargetMode="External"/><Relationship Id="rId2" Type="http://schemas.openxmlformats.org/officeDocument/2006/relationships/hyperlink" Target="https://hl7.org/fhir/us/davinci-crd/STU2.1/" TargetMode="External"/><Relationship Id="rId1" Type="http://schemas.openxmlformats.org/officeDocument/2006/relationships/slideLayout" Target="../slideLayouts/slideLayout18.xml"/><Relationship Id="rId5" Type="http://schemas.openxmlformats.org/officeDocument/2006/relationships/hyperlink" Target="https://hl7.org/fhir/us/davinci-cdex/STU2.1/" TargetMode="External"/><Relationship Id="rId4" Type="http://schemas.openxmlformats.org/officeDocument/2006/relationships/hyperlink" Target="https://hl7.org/fhir/us/davinci-pas/STU2.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mailto:RCDieterle@enablecare.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E98244BA-1E19-EAA4-6373-63E4A881D5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23874B-A744-E88E-AB09-642F902A2439}"/>
              </a:ext>
            </a:extLst>
          </p:cNvPr>
          <p:cNvSpPr txBox="1"/>
          <p:nvPr/>
        </p:nvSpPr>
        <p:spPr>
          <a:xfrm>
            <a:off x="4741332" y="4752622"/>
            <a:ext cx="6513689" cy="523220"/>
          </a:xfrm>
          <a:prstGeom prst="rect">
            <a:avLst/>
          </a:prstGeom>
          <a:noFill/>
        </p:spPr>
        <p:txBody>
          <a:bodyPr wrap="square" rtlCol="0">
            <a:spAutoFit/>
          </a:bodyPr>
          <a:lstStyle/>
          <a:p>
            <a:r>
              <a:rPr lang="en-US" b="1" u="sng" dirty="0"/>
              <a:t>Robert Dieterle</a:t>
            </a:r>
            <a:r>
              <a:rPr lang="en-US" dirty="0"/>
              <a:t> HL7 Da Vinci Project Sr. Advisor and Burden Reduction Lead, and CEO, EnableCare Group</a:t>
            </a:r>
          </a:p>
        </p:txBody>
      </p:sp>
      <p:sp>
        <p:nvSpPr>
          <p:cNvPr id="4" name="TextBox 3">
            <a:extLst>
              <a:ext uri="{FF2B5EF4-FFF2-40B4-BE49-F238E27FC236}">
                <a16:creationId xmlns:a16="http://schemas.microsoft.com/office/drawing/2014/main" id="{7088E6FF-EC39-4DC3-F822-F8E84973C121}"/>
              </a:ext>
            </a:extLst>
          </p:cNvPr>
          <p:cNvSpPr txBox="1"/>
          <p:nvPr/>
        </p:nvSpPr>
        <p:spPr>
          <a:xfrm>
            <a:off x="4403098" y="3224150"/>
            <a:ext cx="7092424" cy="523220"/>
          </a:xfrm>
          <a:prstGeom prst="rect">
            <a:avLst/>
          </a:prstGeom>
          <a:noFill/>
        </p:spPr>
        <p:txBody>
          <a:bodyPr wrap="square">
            <a:spAutoFit/>
          </a:bodyPr>
          <a:lstStyle/>
          <a:p>
            <a:r>
              <a:rPr lang="en-US" sz="2800" dirty="0"/>
              <a:t>What the Enforcement Discretion Means</a:t>
            </a:r>
          </a:p>
        </p:txBody>
      </p:sp>
    </p:spTree>
    <p:extLst>
      <p:ext uri="{BB962C8B-B14F-4D97-AF65-F5344CB8AC3E}">
        <p14:creationId xmlns:p14="http://schemas.microsoft.com/office/powerpoint/2010/main" val="138535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21569-9166-53C4-BFA0-37FA510131F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D3F92C8-F26B-2119-40F3-CD904B5AFB26}"/>
              </a:ext>
            </a:extLst>
          </p:cNvPr>
          <p:cNvSpPr>
            <a:spLocks noGrp="1"/>
          </p:cNvSpPr>
          <p:nvPr>
            <p:ph type="body" sz="quarter" idx="13"/>
          </p:nvPr>
        </p:nvSpPr>
        <p:spPr>
          <a:xfrm>
            <a:off x="4789715" y="315791"/>
            <a:ext cx="7026048" cy="365125"/>
          </a:xfrm>
        </p:spPr>
        <p:txBody>
          <a:bodyPr/>
          <a:lstStyle/>
          <a:p>
            <a:r>
              <a:rPr lang="en-US" dirty="0"/>
              <a:t>DOCUMENTATION TEMPLATES AND RULES</a:t>
            </a:r>
          </a:p>
        </p:txBody>
      </p:sp>
      <p:sp>
        <p:nvSpPr>
          <p:cNvPr id="153" name="Text Placeholder 4">
            <a:extLst>
              <a:ext uri="{FF2B5EF4-FFF2-40B4-BE49-F238E27FC236}">
                <a16:creationId xmlns:a16="http://schemas.microsoft.com/office/drawing/2014/main" id="{514FF69C-6709-A2AD-022F-ED5EFD35F71D}"/>
              </a:ext>
            </a:extLst>
          </p:cNvPr>
          <p:cNvSpPr>
            <a:spLocks noGrp="1"/>
          </p:cNvSpPr>
          <p:nvPr>
            <p:ph type="body" sz="quarter" idx="14"/>
          </p:nvPr>
        </p:nvSpPr>
        <p:spPr>
          <a:xfrm>
            <a:off x="5508702" y="4156639"/>
            <a:ext cx="6518719" cy="2615636"/>
          </a:xfrm>
        </p:spPr>
        <p:txBody>
          <a:bodyPr/>
          <a:lstStyle/>
          <a:p>
            <a:pPr marL="0" indent="0">
              <a:spcBef>
                <a:spcPts val="600"/>
              </a:spcBef>
              <a:buNone/>
            </a:pPr>
            <a:r>
              <a:rPr lang="en-US" sz="1200" dirty="0"/>
              <a:t>DTR uses context of CRD (provider, patient, orders, ….) and retrieves template(s) and documentation rules from payer </a:t>
            </a:r>
            <a:r>
              <a:rPr lang="en-US" sz="1200" b="1" dirty="0"/>
              <a:t>(no need to manually enter  available information)</a:t>
            </a:r>
          </a:p>
          <a:p>
            <a:pPr marL="457200" indent="-182880">
              <a:spcBef>
                <a:spcPts val="600"/>
              </a:spcBef>
              <a:buClr>
                <a:schemeClr val="accent1"/>
              </a:buClr>
              <a:buFont typeface="Calibri" panose="020F0502020204030204" pitchFamily="34" charset="0"/>
              <a:buChar char="‒"/>
            </a:pPr>
            <a:r>
              <a:rPr lang="en-US" sz="1200" dirty="0">
                <a:solidFill>
                  <a:schemeClr val="bg2"/>
                </a:solidFill>
              </a:rPr>
              <a:t>Retrieves information </a:t>
            </a:r>
            <a:r>
              <a:rPr lang="en-US" sz="1200" dirty="0"/>
              <a:t>from patient’s medical record and prepopulates the template </a:t>
            </a:r>
            <a:r>
              <a:rPr lang="en-US" sz="1200" b="1" dirty="0"/>
              <a:t>(eliminates duplicate entry)</a:t>
            </a:r>
          </a:p>
          <a:p>
            <a:pPr marL="457200" indent="-182880">
              <a:spcBef>
                <a:spcPts val="600"/>
              </a:spcBef>
              <a:buClr>
                <a:schemeClr val="accent1"/>
              </a:buClr>
              <a:buFont typeface="Calibri" panose="020F0502020204030204" pitchFamily="34" charset="0"/>
              <a:buChar char="‒"/>
            </a:pPr>
            <a:r>
              <a:rPr lang="en-US" sz="1200" dirty="0"/>
              <a:t>Prompt for missing information and allow review (specific to the service/item requested)</a:t>
            </a:r>
          </a:p>
          <a:p>
            <a:pPr marL="457200" indent="-182880">
              <a:spcBef>
                <a:spcPts val="600"/>
              </a:spcBef>
              <a:buClr>
                <a:schemeClr val="accent1"/>
              </a:buClr>
              <a:buFont typeface="Calibri" panose="020F0502020204030204" pitchFamily="34" charset="0"/>
              <a:buChar char="‒"/>
            </a:pPr>
            <a:r>
              <a:rPr lang="en-US" sz="1200" dirty="0"/>
              <a:t>Complex guidelines can be handled with </a:t>
            </a:r>
            <a:r>
              <a:rPr lang="en-US" sz="1200" dirty="0">
                <a:solidFill>
                  <a:schemeClr val="bg2"/>
                </a:solidFill>
              </a:rPr>
              <a:t>adaptive forms </a:t>
            </a:r>
            <a:r>
              <a:rPr lang="en-US" sz="1200" dirty="0"/>
              <a:t>that solicit (from the patient’s record or provider) relevant information based on prior answers. </a:t>
            </a:r>
            <a:r>
              <a:rPr lang="en-US" sz="1200" b="1" dirty="0"/>
              <a:t>(dramatically reduces need for large amount of clinical information)</a:t>
            </a:r>
          </a:p>
          <a:p>
            <a:pPr marL="457200" indent="-182880">
              <a:spcBef>
                <a:spcPts val="600"/>
              </a:spcBef>
              <a:buClr>
                <a:schemeClr val="accent1"/>
              </a:buClr>
              <a:buFont typeface="Calibri" panose="020F0502020204030204" pitchFamily="34" charset="0"/>
              <a:buChar char="‒"/>
            </a:pPr>
            <a:r>
              <a:rPr lang="en-US" sz="1200" dirty="0">
                <a:solidFill>
                  <a:srgbClr val="FF0000"/>
                </a:solidFill>
              </a:rPr>
              <a:t>Option exists for Payer (using adaptive forms) to declare authorization requirements are satisfied as part of DTR</a:t>
            </a:r>
          </a:p>
          <a:p>
            <a:pPr marL="457200" indent="-182880">
              <a:spcBef>
                <a:spcPts val="600"/>
              </a:spcBef>
              <a:buClr>
                <a:schemeClr val="accent1"/>
              </a:buClr>
              <a:buFont typeface="Calibri" panose="020F0502020204030204" pitchFamily="34" charset="0"/>
              <a:buChar char="‒"/>
            </a:pPr>
            <a:r>
              <a:rPr lang="en-US" sz="1200" dirty="0">
                <a:solidFill>
                  <a:srgbClr val="FF0000"/>
                </a:solidFill>
              </a:rPr>
              <a:t>This process replaces the need to request, gather, and submit documentation</a:t>
            </a:r>
          </a:p>
        </p:txBody>
      </p:sp>
      <p:sp>
        <p:nvSpPr>
          <p:cNvPr id="15" name="Text Placeholder 14">
            <a:extLst>
              <a:ext uri="{FF2B5EF4-FFF2-40B4-BE49-F238E27FC236}">
                <a16:creationId xmlns:a16="http://schemas.microsoft.com/office/drawing/2014/main" id="{B56559F8-A1AA-64EA-0D73-9ED7B7DD8F05}"/>
              </a:ext>
            </a:extLst>
          </p:cNvPr>
          <p:cNvSpPr>
            <a:spLocks noGrp="1"/>
          </p:cNvSpPr>
          <p:nvPr>
            <p:ph type="body" sz="quarter" idx="15"/>
          </p:nvPr>
        </p:nvSpPr>
        <p:spPr>
          <a:xfrm>
            <a:off x="342999" y="1747378"/>
            <a:ext cx="4806403" cy="4925565"/>
          </a:xfrm>
        </p:spPr>
        <p:txBody>
          <a:bodyPr/>
          <a:lstStyle/>
          <a:p>
            <a:pPr>
              <a:spcBef>
                <a:spcPts val="300"/>
              </a:spcBef>
            </a:pPr>
            <a:r>
              <a:rPr lang="en-US" sz="1400" b="1" dirty="0">
                <a:solidFill>
                  <a:schemeClr val="accent1"/>
                </a:solidFill>
              </a:rPr>
              <a:t>Purpose</a:t>
            </a:r>
          </a:p>
          <a:p>
            <a:pPr marL="182880" indent="-182880">
              <a:spcBef>
                <a:spcPts val="300"/>
              </a:spcBef>
              <a:buFont typeface="Arial" panose="020B0604020202020204" pitchFamily="34" charset="0"/>
              <a:buChar char="•"/>
            </a:pPr>
            <a:r>
              <a:rPr lang="en-US" sz="1200" dirty="0">
                <a:solidFill>
                  <a:srgbClr val="FF0000"/>
                </a:solidFill>
              </a:rPr>
              <a:t>Automates the process of assembling clinical documentation </a:t>
            </a:r>
            <a:r>
              <a:rPr lang="en-US" sz="1200" dirty="0"/>
              <a:t>to support a prior authorization request for a specific payer</a:t>
            </a:r>
          </a:p>
          <a:p>
            <a:pPr marL="182880" indent="-182880">
              <a:spcBef>
                <a:spcPts val="300"/>
              </a:spcBef>
              <a:buFont typeface="Arial" panose="020B0604020202020204" pitchFamily="34" charset="0"/>
              <a:buChar char="•"/>
            </a:pPr>
            <a:r>
              <a:rPr lang="en-US" sz="1200" dirty="0"/>
              <a:t>Based on the payer’s rules regarding required documentation</a:t>
            </a:r>
          </a:p>
          <a:p>
            <a:pPr marL="182880" indent="-182880">
              <a:spcBef>
                <a:spcPts val="300"/>
              </a:spcBef>
              <a:buFont typeface="Arial" panose="020B0604020202020204" pitchFamily="34" charset="0"/>
              <a:buChar char="•"/>
            </a:pPr>
            <a:r>
              <a:rPr lang="en-US" sz="1200" dirty="0">
                <a:solidFill>
                  <a:srgbClr val="FF0000"/>
                </a:solidFill>
              </a:rPr>
              <a:t>Allows automatic population of the template from the patient’s record</a:t>
            </a:r>
            <a:r>
              <a:rPr lang="en-US" sz="1200" dirty="0"/>
              <a:t> and only request missing documentation </a:t>
            </a:r>
          </a:p>
          <a:p>
            <a:pPr marL="182880" indent="-182880">
              <a:spcBef>
                <a:spcPts val="300"/>
              </a:spcBef>
              <a:buFont typeface="Arial" panose="020B0604020202020204" pitchFamily="34" charset="0"/>
              <a:buChar char="•"/>
            </a:pPr>
            <a:r>
              <a:rPr lang="en-US" sz="1200" dirty="0">
                <a:solidFill>
                  <a:srgbClr val="FF0000"/>
                </a:solidFill>
              </a:rPr>
              <a:t>Allows documentation to be captured during the patient encounter </a:t>
            </a:r>
            <a:r>
              <a:rPr lang="en-US" sz="1200" dirty="0"/>
              <a:t>to minimize the delay associated with PA</a:t>
            </a:r>
          </a:p>
          <a:p>
            <a:pPr>
              <a:spcBef>
                <a:spcPts val="300"/>
              </a:spcBef>
            </a:pPr>
            <a:r>
              <a:rPr lang="en-US" sz="1400" b="1" dirty="0">
                <a:solidFill>
                  <a:schemeClr val="accent1"/>
                </a:solidFill>
              </a:rPr>
              <a:t>Technology</a:t>
            </a:r>
          </a:p>
          <a:p>
            <a:pPr marL="171450" indent="-171450">
              <a:spcBef>
                <a:spcPts val="300"/>
              </a:spcBef>
              <a:buFont typeface="Arial" panose="020B0604020202020204" pitchFamily="34" charset="0"/>
              <a:buChar char="•"/>
            </a:pPr>
            <a:r>
              <a:rPr lang="en-US" sz="1200" dirty="0"/>
              <a:t>Takes advantage of SDC Questionnaire and Clinical Quality language (CQL) to assemble documentation required to support a prior authorization request</a:t>
            </a:r>
          </a:p>
          <a:p>
            <a:pPr marL="171450" indent="-171450">
              <a:spcBef>
                <a:spcPts val="300"/>
              </a:spcBef>
              <a:buFont typeface="Arial" panose="020B0604020202020204" pitchFamily="34" charset="0"/>
              <a:buChar char="•"/>
            </a:pPr>
            <a:r>
              <a:rPr lang="en-US" sz="1200" dirty="0"/>
              <a:t>Supports both traditional FHIR questionnaires and adaptive forms to navigate complex guidelines with minimal user interaction</a:t>
            </a:r>
          </a:p>
          <a:p>
            <a:pPr>
              <a:spcBef>
                <a:spcPts val="300"/>
              </a:spcBef>
            </a:pPr>
            <a:r>
              <a:rPr lang="en-US" sz="1400" b="1" dirty="0">
                <a:solidFill>
                  <a:schemeClr val="accent1"/>
                </a:solidFill>
              </a:rPr>
              <a:t>Workflow</a:t>
            </a:r>
          </a:p>
          <a:p>
            <a:pPr>
              <a:spcBef>
                <a:spcPts val="300"/>
              </a:spcBef>
            </a:pPr>
            <a:r>
              <a:rPr lang="en-US" sz="1200" dirty="0"/>
              <a:t>May be triggered from CRD, delayed, standalone, or via CDex</a:t>
            </a:r>
          </a:p>
          <a:p>
            <a:pPr>
              <a:spcBef>
                <a:spcPts val="300"/>
              </a:spcBef>
            </a:pPr>
            <a:r>
              <a:rPr lang="en-US" sz="1400" b="1" dirty="0">
                <a:solidFill>
                  <a:schemeClr val="accent1"/>
                </a:solidFill>
              </a:rPr>
              <a:t>Requires (in general)</a:t>
            </a:r>
          </a:p>
          <a:p>
            <a:pPr>
              <a:spcBef>
                <a:spcPts val="300"/>
              </a:spcBef>
            </a:pPr>
            <a:r>
              <a:rPr lang="en-US" sz="1200" dirty="0"/>
              <a:t>Information relevant to the patient, provider, insurance, encounter purpose, orders placed or under consideration.</a:t>
            </a:r>
          </a:p>
          <a:p>
            <a:pPr>
              <a:spcBef>
                <a:spcPts val="300"/>
              </a:spcBef>
            </a:pPr>
            <a:r>
              <a:rPr lang="en-US" sz="1400" b="1" dirty="0">
                <a:solidFill>
                  <a:schemeClr val="accent1"/>
                </a:solidFill>
              </a:rPr>
              <a:t>Returns</a:t>
            </a:r>
          </a:p>
          <a:p>
            <a:pPr>
              <a:spcBef>
                <a:spcPts val="300"/>
              </a:spcBef>
            </a:pPr>
            <a:r>
              <a:rPr lang="en-US" sz="1200" dirty="0"/>
              <a:t>A completed documentation template and reference to specific FHIR resources required to support the medical necessity of the service or item that is the target of the prior authorization request</a:t>
            </a:r>
          </a:p>
        </p:txBody>
      </p:sp>
      <p:sp>
        <p:nvSpPr>
          <p:cNvPr id="32" name="Rectangle: Rounded Corners 31">
            <a:extLst>
              <a:ext uri="{FF2B5EF4-FFF2-40B4-BE49-F238E27FC236}">
                <a16:creationId xmlns:a16="http://schemas.microsoft.com/office/drawing/2014/main" id="{DFAD937F-A6DF-6B9E-A79C-AF20AFE7389D}"/>
              </a:ext>
            </a:extLst>
          </p:cNvPr>
          <p:cNvSpPr/>
          <p:nvPr/>
        </p:nvSpPr>
        <p:spPr>
          <a:xfrm>
            <a:off x="5772150" y="947733"/>
            <a:ext cx="3846111" cy="3195638"/>
          </a:xfrm>
          <a:prstGeom prst="roundRect">
            <a:avLst>
              <a:gd name="adj" fmla="val 4756"/>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33" name="Rectangle: Rounded Corners 32">
            <a:extLst>
              <a:ext uri="{FF2B5EF4-FFF2-40B4-BE49-F238E27FC236}">
                <a16:creationId xmlns:a16="http://schemas.microsoft.com/office/drawing/2014/main" id="{F49EEAC2-3BAB-1A05-A114-551FBE7940F6}"/>
              </a:ext>
            </a:extLst>
          </p:cNvPr>
          <p:cNvSpPr/>
          <p:nvPr/>
        </p:nvSpPr>
        <p:spPr>
          <a:xfrm>
            <a:off x="9739659" y="947733"/>
            <a:ext cx="1933229" cy="3195638"/>
          </a:xfrm>
          <a:prstGeom prst="roundRect">
            <a:avLst>
              <a:gd name="adj" fmla="val 7426"/>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34" name="Rectangle: Rounded Corners 33">
            <a:extLst>
              <a:ext uri="{FF2B5EF4-FFF2-40B4-BE49-F238E27FC236}">
                <a16:creationId xmlns:a16="http://schemas.microsoft.com/office/drawing/2014/main" id="{C223E5FD-1126-E84D-2800-76013A7F8895}"/>
              </a:ext>
            </a:extLst>
          </p:cNvPr>
          <p:cNvSpPr/>
          <p:nvPr/>
        </p:nvSpPr>
        <p:spPr>
          <a:xfrm>
            <a:off x="6153149" y="2277601"/>
            <a:ext cx="1040604" cy="443680"/>
          </a:xfrm>
          <a:prstGeom prst="roundRect">
            <a:avLst>
              <a:gd name="adj" fmla="val 22255"/>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Provider/ Staff</a:t>
            </a:r>
          </a:p>
        </p:txBody>
      </p:sp>
      <p:sp>
        <p:nvSpPr>
          <p:cNvPr id="36" name="Rectangle: Rounded Corners 35">
            <a:extLst>
              <a:ext uri="{FF2B5EF4-FFF2-40B4-BE49-F238E27FC236}">
                <a16:creationId xmlns:a16="http://schemas.microsoft.com/office/drawing/2014/main" id="{A597BDF7-CB90-792E-8DCD-DC7B31E6B95D}"/>
              </a:ext>
            </a:extLst>
          </p:cNvPr>
          <p:cNvSpPr/>
          <p:nvPr/>
        </p:nvSpPr>
        <p:spPr>
          <a:xfrm>
            <a:off x="10340908" y="1533851"/>
            <a:ext cx="909491" cy="1175594"/>
          </a:xfrm>
          <a:prstGeom prst="roundRect">
            <a:avLst>
              <a:gd name="adj" fmla="val 12829"/>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Library of services, coverage rules / templates</a:t>
            </a:r>
          </a:p>
        </p:txBody>
      </p:sp>
      <p:cxnSp>
        <p:nvCxnSpPr>
          <p:cNvPr id="37" name="Straight Arrow Connector 36">
            <a:extLst>
              <a:ext uri="{FF2B5EF4-FFF2-40B4-BE49-F238E27FC236}">
                <a16:creationId xmlns:a16="http://schemas.microsoft.com/office/drawing/2014/main" id="{C6A76F0A-5958-6558-120B-5A347DEDBB0B}"/>
              </a:ext>
            </a:extLst>
          </p:cNvPr>
          <p:cNvCxnSpPr>
            <a:cxnSpLocks/>
          </p:cNvCxnSpPr>
          <p:nvPr/>
        </p:nvCxnSpPr>
        <p:spPr>
          <a:xfrm>
            <a:off x="6553200" y="1978198"/>
            <a:ext cx="85218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F2F8E44-E140-C01F-E33B-4BFB9A5FCBA6}"/>
              </a:ext>
            </a:extLst>
          </p:cNvPr>
          <p:cNvCxnSpPr>
            <a:cxnSpLocks/>
          </p:cNvCxnSpPr>
          <p:nvPr/>
        </p:nvCxnSpPr>
        <p:spPr>
          <a:xfrm flipH="1">
            <a:off x="7193753" y="2497321"/>
            <a:ext cx="683869" cy="212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9A898B56-F019-A11E-46F8-BF28E185C168}"/>
              </a:ext>
            </a:extLst>
          </p:cNvPr>
          <p:cNvSpPr/>
          <p:nvPr/>
        </p:nvSpPr>
        <p:spPr>
          <a:xfrm>
            <a:off x="7877622" y="3759588"/>
            <a:ext cx="1066800" cy="269488"/>
          </a:xfrm>
          <a:prstGeom prst="roundRect">
            <a:avLst>
              <a:gd name="adj" fmla="val 22255"/>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prstClr val="white"/>
                </a:solidFill>
                <a:effectLst/>
                <a:uLnTx/>
                <a:uFillTx/>
                <a:latin typeface="Arial" panose="020B0604020202020204"/>
                <a:ea typeface="+mn-ea"/>
                <a:cs typeface="+mn-cs"/>
                <a:sym typeface="Arial"/>
              </a:rPr>
              <a:t>Launch PAS</a:t>
            </a:r>
          </a:p>
        </p:txBody>
      </p:sp>
      <p:sp>
        <p:nvSpPr>
          <p:cNvPr id="40" name="Cylinder 39">
            <a:extLst>
              <a:ext uri="{FF2B5EF4-FFF2-40B4-BE49-F238E27FC236}">
                <a16:creationId xmlns:a16="http://schemas.microsoft.com/office/drawing/2014/main" id="{01F0D1E9-BA2A-1035-FA2B-3B3B446C913E}"/>
              </a:ext>
            </a:extLst>
          </p:cNvPr>
          <p:cNvSpPr/>
          <p:nvPr/>
        </p:nvSpPr>
        <p:spPr>
          <a:xfrm>
            <a:off x="6268416" y="1750843"/>
            <a:ext cx="721131" cy="427765"/>
          </a:xfrm>
          <a:prstGeom prst="can">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marL="0" marR="0" lvl="0" indent="0" algn="ctr" defTabSz="914400" rtl="0" eaLnBrk="1" fontAlgn="auto" latinLnBrk="0" hangingPunct="1">
              <a:lnSpc>
                <a:spcPts val="11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sym typeface="Arial"/>
              </a:rPr>
              <a:t>Patient Records</a:t>
            </a:r>
          </a:p>
        </p:txBody>
      </p:sp>
      <p:cxnSp>
        <p:nvCxnSpPr>
          <p:cNvPr id="41" name="Connector: Elbow 40">
            <a:extLst>
              <a:ext uri="{FF2B5EF4-FFF2-40B4-BE49-F238E27FC236}">
                <a16:creationId xmlns:a16="http://schemas.microsoft.com/office/drawing/2014/main" id="{5D54192A-F3F5-93B2-AFD1-D3D715F71B77}"/>
              </a:ext>
            </a:extLst>
          </p:cNvPr>
          <p:cNvCxnSpPr>
            <a:cxnSpLocks/>
            <a:stCxn id="40" idx="2"/>
            <a:endCxn id="35" idx="1"/>
          </p:cNvCxnSpPr>
          <p:nvPr/>
        </p:nvCxnSpPr>
        <p:spPr>
          <a:xfrm rot="10800000" flipH="1" flipV="1">
            <a:off x="6268415" y="1964725"/>
            <a:ext cx="1144609" cy="1517019"/>
          </a:xfrm>
          <a:prstGeom prst="bentConnector3">
            <a:avLst>
              <a:gd name="adj1" fmla="val -19972"/>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2E1DFF55-C448-57C2-8442-9B7EF75B2A9D}"/>
              </a:ext>
            </a:extLst>
          </p:cNvPr>
          <p:cNvSpPr/>
          <p:nvPr/>
        </p:nvSpPr>
        <p:spPr>
          <a:xfrm>
            <a:off x="7410150" y="1079734"/>
            <a:ext cx="2001746" cy="490056"/>
          </a:xfrm>
          <a:prstGeom prst="roundRect">
            <a:avLst>
              <a:gd name="adj" fmla="val 2225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Load context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Retrieve Questionnaire and CQL from payer</a:t>
            </a:r>
          </a:p>
        </p:txBody>
      </p:sp>
      <p:sp>
        <p:nvSpPr>
          <p:cNvPr id="45" name="TextBox 44">
            <a:extLst>
              <a:ext uri="{FF2B5EF4-FFF2-40B4-BE49-F238E27FC236}">
                <a16:creationId xmlns:a16="http://schemas.microsoft.com/office/drawing/2014/main" id="{E14B0A36-BB3B-F468-8C49-AF77F951A851}"/>
              </a:ext>
            </a:extLst>
          </p:cNvPr>
          <p:cNvSpPr txBox="1"/>
          <p:nvPr/>
        </p:nvSpPr>
        <p:spPr>
          <a:xfrm rot="16200000">
            <a:off x="10900819" y="1958433"/>
            <a:ext cx="1115839"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PAYER</a:t>
            </a:r>
          </a:p>
        </p:txBody>
      </p:sp>
      <p:cxnSp>
        <p:nvCxnSpPr>
          <p:cNvPr id="46" name="Straight Arrow Connector 45">
            <a:extLst>
              <a:ext uri="{FF2B5EF4-FFF2-40B4-BE49-F238E27FC236}">
                <a16:creationId xmlns:a16="http://schemas.microsoft.com/office/drawing/2014/main" id="{274E128B-BB6A-DBB3-A28D-C32F6C2B473D}"/>
              </a:ext>
            </a:extLst>
          </p:cNvPr>
          <p:cNvCxnSpPr>
            <a:cxnSpLocks/>
            <a:stCxn id="44" idx="2"/>
            <a:endCxn id="43" idx="0"/>
          </p:cNvCxnSpPr>
          <p:nvPr/>
        </p:nvCxnSpPr>
        <p:spPr>
          <a:xfrm flipH="1">
            <a:off x="8406260" y="1569790"/>
            <a:ext cx="4763" cy="1260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3FA964-6B6B-2BD2-B183-B539CCF81E51}"/>
              </a:ext>
            </a:extLst>
          </p:cNvPr>
          <p:cNvCxnSpPr>
            <a:cxnSpLocks/>
          </p:cNvCxnSpPr>
          <p:nvPr/>
        </p:nvCxnSpPr>
        <p:spPr>
          <a:xfrm flipH="1">
            <a:off x="8411022" y="2119715"/>
            <a:ext cx="1" cy="15950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C925000-BE9E-FB09-5C32-70BC24CDC7CD}"/>
              </a:ext>
            </a:extLst>
          </p:cNvPr>
          <p:cNvCxnSpPr>
            <a:cxnSpLocks/>
            <a:endCxn id="39" idx="0"/>
          </p:cNvCxnSpPr>
          <p:nvPr/>
        </p:nvCxnSpPr>
        <p:spPr>
          <a:xfrm>
            <a:off x="8411022" y="3454658"/>
            <a:ext cx="0" cy="30493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B4FE96A-1C95-4C8D-E787-C606A1570B1C}"/>
              </a:ext>
            </a:extLst>
          </p:cNvPr>
          <p:cNvCxnSpPr>
            <a:cxnSpLocks/>
          </p:cNvCxnSpPr>
          <p:nvPr/>
        </p:nvCxnSpPr>
        <p:spPr>
          <a:xfrm>
            <a:off x="6934200" y="1358533"/>
            <a:ext cx="47595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957B5FDF-761A-D1C9-097C-A89EAE09B6B5}"/>
              </a:ext>
            </a:extLst>
          </p:cNvPr>
          <p:cNvSpPr/>
          <p:nvPr/>
        </p:nvSpPr>
        <p:spPr>
          <a:xfrm>
            <a:off x="7410151" y="2805498"/>
            <a:ext cx="2001745" cy="402336"/>
          </a:xfrm>
          <a:prstGeom prst="roundRect">
            <a:avLst>
              <a:gd name="adj" fmla="val 21718"/>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If Adaptive Form (return information and repeat)</a:t>
            </a:r>
          </a:p>
        </p:txBody>
      </p:sp>
      <p:cxnSp>
        <p:nvCxnSpPr>
          <p:cNvPr id="53" name="Straight Arrow Connector 52">
            <a:extLst>
              <a:ext uri="{FF2B5EF4-FFF2-40B4-BE49-F238E27FC236}">
                <a16:creationId xmlns:a16="http://schemas.microsoft.com/office/drawing/2014/main" id="{403E40BC-A9E6-6095-CB8A-1D6E7E70086F}"/>
              </a:ext>
            </a:extLst>
          </p:cNvPr>
          <p:cNvCxnSpPr>
            <a:cxnSpLocks/>
          </p:cNvCxnSpPr>
          <p:nvPr/>
        </p:nvCxnSpPr>
        <p:spPr>
          <a:xfrm>
            <a:off x="8411022" y="2422449"/>
            <a:ext cx="2" cy="41650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C1D716-839D-74AA-E95B-47105C54834B}"/>
              </a:ext>
            </a:extLst>
          </p:cNvPr>
          <p:cNvCxnSpPr>
            <a:cxnSpLocks/>
            <a:stCxn id="51" idx="2"/>
            <a:endCxn id="35" idx="0"/>
          </p:cNvCxnSpPr>
          <p:nvPr/>
        </p:nvCxnSpPr>
        <p:spPr>
          <a:xfrm>
            <a:off x="8411024" y="3207834"/>
            <a:ext cx="2874" cy="13675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A39DC49-5783-252B-264D-818FE1062D16}"/>
              </a:ext>
            </a:extLst>
          </p:cNvPr>
          <p:cNvCxnSpPr>
            <a:cxnSpLocks/>
            <a:stCxn id="58" idx="1"/>
            <a:endCxn id="51" idx="3"/>
          </p:cNvCxnSpPr>
          <p:nvPr/>
        </p:nvCxnSpPr>
        <p:spPr>
          <a:xfrm rot="5400000">
            <a:off x="9569578" y="2537163"/>
            <a:ext cx="311822" cy="627185"/>
          </a:xfrm>
          <a:prstGeom prst="bentConnector2">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D029E70-2D74-7CCD-6D0B-F00032713405}"/>
              </a:ext>
            </a:extLst>
          </p:cNvPr>
          <p:cNvCxnSpPr>
            <a:cxnSpLocks/>
            <a:endCxn id="58" idx="3"/>
          </p:cNvCxnSpPr>
          <p:nvPr/>
        </p:nvCxnSpPr>
        <p:spPr>
          <a:xfrm>
            <a:off x="9445236" y="1367786"/>
            <a:ext cx="593845" cy="166067"/>
          </a:xfrm>
          <a:prstGeom prst="bentConnector2">
            <a:avLst/>
          </a:prstGeom>
          <a:ln w="2222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2A60DC4D-87E6-9D56-14D4-87F0E20D4751}"/>
              </a:ext>
            </a:extLst>
          </p:cNvPr>
          <p:cNvSpPr/>
          <p:nvPr/>
        </p:nvSpPr>
        <p:spPr>
          <a:xfrm rot="16200000">
            <a:off x="9458585" y="1913938"/>
            <a:ext cx="1160991" cy="400820"/>
          </a:xfrm>
          <a:prstGeom prst="roundRect">
            <a:avLst>
              <a:gd name="adj" fmla="val 2225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Questionnaire Management</a:t>
            </a:r>
          </a:p>
        </p:txBody>
      </p:sp>
      <p:sp>
        <p:nvSpPr>
          <p:cNvPr id="49" name="Rectangle: Rounded Corners 48">
            <a:extLst>
              <a:ext uri="{FF2B5EF4-FFF2-40B4-BE49-F238E27FC236}">
                <a16:creationId xmlns:a16="http://schemas.microsoft.com/office/drawing/2014/main" id="{8C4336E0-23BE-955B-D78C-DEC6A2468479}"/>
              </a:ext>
            </a:extLst>
          </p:cNvPr>
          <p:cNvSpPr/>
          <p:nvPr/>
        </p:nvSpPr>
        <p:spPr>
          <a:xfrm>
            <a:off x="5884611" y="1079735"/>
            <a:ext cx="1294944" cy="566278"/>
          </a:xfrm>
          <a:prstGeom prst="roundRect">
            <a:avLst>
              <a:gd name="adj" fmla="val 18891"/>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CRD or Manual Launch</a:t>
            </a:r>
          </a:p>
        </p:txBody>
      </p:sp>
      <p:sp>
        <p:nvSpPr>
          <p:cNvPr id="35" name="Rectangle: Rounded Corners 34">
            <a:extLst>
              <a:ext uri="{FF2B5EF4-FFF2-40B4-BE49-F238E27FC236}">
                <a16:creationId xmlns:a16="http://schemas.microsoft.com/office/drawing/2014/main" id="{1E0830BC-03DB-4089-BE8A-9F85CE2AC2F0}"/>
              </a:ext>
            </a:extLst>
          </p:cNvPr>
          <p:cNvSpPr/>
          <p:nvPr/>
        </p:nvSpPr>
        <p:spPr>
          <a:xfrm>
            <a:off x="7413025" y="3344585"/>
            <a:ext cx="2001745" cy="274320"/>
          </a:xfrm>
          <a:prstGeom prst="roundRect">
            <a:avLst>
              <a:gd name="adj" fmla="val 21718"/>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Store resulting data</a:t>
            </a:r>
          </a:p>
        </p:txBody>
      </p:sp>
      <p:sp>
        <p:nvSpPr>
          <p:cNvPr id="42" name="Rectangle: Rounded Corners 41">
            <a:extLst>
              <a:ext uri="{FF2B5EF4-FFF2-40B4-BE49-F238E27FC236}">
                <a16:creationId xmlns:a16="http://schemas.microsoft.com/office/drawing/2014/main" id="{C310EBB2-D506-6C04-252A-8CF7EADFF95A}"/>
              </a:ext>
            </a:extLst>
          </p:cNvPr>
          <p:cNvSpPr/>
          <p:nvPr/>
        </p:nvSpPr>
        <p:spPr>
          <a:xfrm>
            <a:off x="7413024" y="2262144"/>
            <a:ext cx="2001746" cy="402599"/>
          </a:xfrm>
          <a:prstGeom prst="roundRect">
            <a:avLst>
              <a:gd name="adj" fmla="val 2225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Prompt for missing information and allow review</a:t>
            </a:r>
          </a:p>
        </p:txBody>
      </p:sp>
      <p:sp>
        <p:nvSpPr>
          <p:cNvPr id="43" name="Rectangle: Rounded Corners 42">
            <a:extLst>
              <a:ext uri="{FF2B5EF4-FFF2-40B4-BE49-F238E27FC236}">
                <a16:creationId xmlns:a16="http://schemas.microsoft.com/office/drawing/2014/main" id="{9CA1DC2C-2D02-F39B-79E6-E1BF990192F0}"/>
              </a:ext>
            </a:extLst>
          </p:cNvPr>
          <p:cNvSpPr/>
          <p:nvPr/>
        </p:nvSpPr>
        <p:spPr>
          <a:xfrm>
            <a:off x="7405387" y="1695796"/>
            <a:ext cx="2001746" cy="400820"/>
          </a:xfrm>
          <a:prstGeom prst="roundRect">
            <a:avLst>
              <a:gd name="adj" fmla="val 2225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Prepopulate Questionnaire from patient record</a:t>
            </a:r>
          </a:p>
        </p:txBody>
      </p:sp>
    </p:spTree>
    <p:extLst>
      <p:ext uri="{BB962C8B-B14F-4D97-AF65-F5344CB8AC3E}">
        <p14:creationId xmlns:p14="http://schemas.microsoft.com/office/powerpoint/2010/main" val="1821543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965B801B-8596-422F-8033-5E4D0D683F8B}"/>
              </a:ext>
            </a:extLst>
          </p:cNvPr>
          <p:cNvSpPr txBox="1"/>
          <p:nvPr/>
        </p:nvSpPr>
        <p:spPr>
          <a:xfrm>
            <a:off x="2372306" y="1348206"/>
            <a:ext cx="7914693"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600"/>
              </a:spcBef>
              <a:spcAft>
                <a:spcPts val="0"/>
              </a:spcAft>
              <a:buClr>
                <a:srgbClr val="2A323A"/>
              </a:buClr>
              <a:buSzTx/>
              <a:buFont typeface="Arial"/>
              <a:buNone/>
              <a:tabLst/>
              <a:defRPr/>
            </a:pPr>
            <a:r>
              <a:rPr kumimoji="0" lang="en-US" sz="1600" b="0" i="0" u="none" strike="noStrike" kern="0" cap="none" spc="0" normalizeH="0" baseline="0" noProof="0" dirty="0">
                <a:ln>
                  <a:noFill/>
                </a:ln>
                <a:solidFill>
                  <a:srgbClr val="2A323A"/>
                </a:solidFill>
                <a:effectLst/>
                <a:uLnTx/>
                <a:uFillTx/>
                <a:latin typeface="Arial" panose="020B0604020202020204"/>
                <a:cs typeface="Calibri" panose="020F0502020204030204" pitchFamily="34" charset="0"/>
                <a:sym typeface="Arial"/>
              </a:rPr>
              <a:t>PAS takes the information from CRD and DTR and submits it to the payer. If result is pended due to manual review, the system is either notified when a change is made or automatically requests an update (no need to constantly check for completed PAs)</a:t>
            </a:r>
          </a:p>
        </p:txBody>
      </p:sp>
      <p:sp>
        <p:nvSpPr>
          <p:cNvPr id="38" name="Rectangle: Rounded Corners 37">
            <a:extLst>
              <a:ext uri="{FF2B5EF4-FFF2-40B4-BE49-F238E27FC236}">
                <a16:creationId xmlns:a16="http://schemas.microsoft.com/office/drawing/2014/main" id="{1F7C4F39-D219-461E-A283-115D7D48187F}"/>
              </a:ext>
            </a:extLst>
          </p:cNvPr>
          <p:cNvSpPr/>
          <p:nvPr/>
        </p:nvSpPr>
        <p:spPr>
          <a:xfrm>
            <a:off x="970081" y="2302106"/>
            <a:ext cx="3424238" cy="1246398"/>
          </a:xfrm>
          <a:prstGeom prst="roundRect">
            <a:avLst>
              <a:gd name="adj" fmla="val 12826"/>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3" name="Rectangle: Rounded Corners 12">
            <a:extLst>
              <a:ext uri="{FF2B5EF4-FFF2-40B4-BE49-F238E27FC236}">
                <a16:creationId xmlns:a16="http://schemas.microsoft.com/office/drawing/2014/main" id="{0D04330A-9824-495F-9296-75899AEEBA35}"/>
              </a:ext>
            </a:extLst>
          </p:cNvPr>
          <p:cNvSpPr/>
          <p:nvPr/>
        </p:nvSpPr>
        <p:spPr>
          <a:xfrm>
            <a:off x="7847001" y="2269204"/>
            <a:ext cx="3374918" cy="1269768"/>
          </a:xfrm>
          <a:prstGeom prst="roundRect">
            <a:avLst>
              <a:gd name="adj" fmla="val 14575"/>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2" name="Rectangle: Rounded Corners 31">
            <a:extLst>
              <a:ext uri="{FF2B5EF4-FFF2-40B4-BE49-F238E27FC236}">
                <a16:creationId xmlns:a16="http://schemas.microsoft.com/office/drawing/2014/main" id="{F81BE47F-0585-41D6-9E85-98261CE59ED0}"/>
              </a:ext>
            </a:extLst>
          </p:cNvPr>
          <p:cNvSpPr/>
          <p:nvPr/>
        </p:nvSpPr>
        <p:spPr>
          <a:xfrm>
            <a:off x="1482822" y="2516186"/>
            <a:ext cx="2728202" cy="810976"/>
          </a:xfrm>
          <a:prstGeom prst="roundRect">
            <a:avLst>
              <a:gd name="adj" fmla="val 10968"/>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Support</a:t>
            </a:r>
          </a:p>
        </p:txBody>
      </p:sp>
      <p:sp>
        <p:nvSpPr>
          <p:cNvPr id="33" name="Rectangle: Rounded Corners 32">
            <a:extLst>
              <a:ext uri="{FF2B5EF4-FFF2-40B4-BE49-F238E27FC236}">
                <a16:creationId xmlns:a16="http://schemas.microsoft.com/office/drawing/2014/main" id="{E710A21D-CF89-4379-B8A0-1569DB6ABA8E}"/>
              </a:ext>
            </a:extLst>
          </p:cNvPr>
          <p:cNvSpPr/>
          <p:nvPr/>
        </p:nvSpPr>
        <p:spPr>
          <a:xfrm>
            <a:off x="8374146" y="2522576"/>
            <a:ext cx="2331400" cy="754033"/>
          </a:xfrm>
          <a:prstGeom prst="roundRect">
            <a:avLst>
              <a:gd name="adj" fmla="val 10968"/>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Processing</a:t>
            </a:r>
          </a:p>
        </p:txBody>
      </p:sp>
      <p:sp>
        <p:nvSpPr>
          <p:cNvPr id="19" name="TextBox 18">
            <a:extLst>
              <a:ext uri="{FF2B5EF4-FFF2-40B4-BE49-F238E27FC236}">
                <a16:creationId xmlns:a16="http://schemas.microsoft.com/office/drawing/2014/main" id="{99E5B544-CCC4-4CC7-AC01-D1A246AB5FA6}"/>
              </a:ext>
            </a:extLst>
          </p:cNvPr>
          <p:cNvSpPr txBox="1"/>
          <p:nvPr/>
        </p:nvSpPr>
        <p:spPr>
          <a:xfrm rot="16200000">
            <a:off x="10543738" y="2730316"/>
            <a:ext cx="754033"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PAYER</a:t>
            </a:r>
          </a:p>
        </p:txBody>
      </p:sp>
      <p:sp>
        <p:nvSpPr>
          <p:cNvPr id="39" name="TextBox 38">
            <a:extLst>
              <a:ext uri="{FF2B5EF4-FFF2-40B4-BE49-F238E27FC236}">
                <a16:creationId xmlns:a16="http://schemas.microsoft.com/office/drawing/2014/main" id="{C8A54281-DABA-4B3B-A6B8-046FA2E3CAEB}"/>
              </a:ext>
            </a:extLst>
          </p:cNvPr>
          <p:cNvSpPr txBox="1"/>
          <p:nvPr/>
        </p:nvSpPr>
        <p:spPr>
          <a:xfrm rot="5400000">
            <a:off x="593877" y="2752397"/>
            <a:ext cx="1285875"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PROVIDER</a:t>
            </a:r>
          </a:p>
        </p:txBody>
      </p:sp>
      <p:sp>
        <p:nvSpPr>
          <p:cNvPr id="44" name="Rectangle: Rounded Corners 43">
            <a:extLst>
              <a:ext uri="{FF2B5EF4-FFF2-40B4-BE49-F238E27FC236}">
                <a16:creationId xmlns:a16="http://schemas.microsoft.com/office/drawing/2014/main" id="{E65B13D1-A424-4361-B2A2-6AE4202A2E7C}"/>
              </a:ext>
            </a:extLst>
          </p:cNvPr>
          <p:cNvSpPr/>
          <p:nvPr/>
        </p:nvSpPr>
        <p:spPr>
          <a:xfrm>
            <a:off x="7040778" y="2516186"/>
            <a:ext cx="1161403" cy="760423"/>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Transformation Layer </a:t>
            </a:r>
          </a:p>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(Optional)</a:t>
            </a:r>
          </a:p>
        </p:txBody>
      </p:sp>
      <p:sp>
        <p:nvSpPr>
          <p:cNvPr id="45" name="Rectangle: Rounded Corners 44">
            <a:extLst>
              <a:ext uri="{FF2B5EF4-FFF2-40B4-BE49-F238E27FC236}">
                <a16:creationId xmlns:a16="http://schemas.microsoft.com/office/drawing/2014/main" id="{71CC5D01-E605-483C-84BD-0F27CB5E63EC}"/>
              </a:ext>
            </a:extLst>
          </p:cNvPr>
          <p:cNvSpPr/>
          <p:nvPr/>
        </p:nvSpPr>
        <p:spPr>
          <a:xfrm>
            <a:off x="4506064" y="2516187"/>
            <a:ext cx="1036643" cy="810974"/>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Translation</a:t>
            </a:r>
          </a:p>
        </p:txBody>
      </p:sp>
      <p:sp>
        <p:nvSpPr>
          <p:cNvPr id="7" name="Text Placeholder 6">
            <a:extLst>
              <a:ext uri="{FF2B5EF4-FFF2-40B4-BE49-F238E27FC236}">
                <a16:creationId xmlns:a16="http://schemas.microsoft.com/office/drawing/2014/main" id="{F77F97E8-8603-42C9-B8E0-BB0A65949620}"/>
              </a:ext>
            </a:extLst>
          </p:cNvPr>
          <p:cNvSpPr>
            <a:spLocks noGrp="1"/>
          </p:cNvSpPr>
          <p:nvPr>
            <p:ph type="body" sz="quarter" idx="13"/>
          </p:nvPr>
        </p:nvSpPr>
        <p:spPr>
          <a:xfrm>
            <a:off x="6123621" y="258771"/>
            <a:ext cx="5698277" cy="365125"/>
          </a:xfrm>
        </p:spPr>
        <p:txBody>
          <a:bodyPr/>
          <a:lstStyle/>
          <a:p>
            <a:r>
              <a:rPr lang="en-US" dirty="0">
                <a:solidFill>
                  <a:schemeClr val="tx2"/>
                </a:solidFill>
              </a:rPr>
              <a:t>Prior Authorization Burden Reduction</a:t>
            </a:r>
            <a:endParaRPr lang="en-US" spc="-10" dirty="0">
              <a:solidFill>
                <a:schemeClr val="tx2"/>
              </a:solidFill>
            </a:endParaRPr>
          </a:p>
          <a:p>
            <a:endParaRPr lang="en-US" dirty="0">
              <a:solidFill>
                <a:schemeClr val="tx2"/>
              </a:solidFill>
            </a:endParaRPr>
          </a:p>
        </p:txBody>
      </p:sp>
      <p:sp>
        <p:nvSpPr>
          <p:cNvPr id="28" name="Text Placeholder 4">
            <a:extLst>
              <a:ext uri="{FF2B5EF4-FFF2-40B4-BE49-F238E27FC236}">
                <a16:creationId xmlns:a16="http://schemas.microsoft.com/office/drawing/2014/main" id="{3F0BE787-569C-43B7-9FFA-7FFAD9B6E94F}"/>
              </a:ext>
            </a:extLst>
          </p:cNvPr>
          <p:cNvSpPr txBox="1">
            <a:spLocks/>
          </p:cNvSpPr>
          <p:nvPr/>
        </p:nvSpPr>
        <p:spPr>
          <a:xfrm>
            <a:off x="1041518" y="3987762"/>
            <a:ext cx="3271847"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Assemble PA request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Information for the X12 278</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Clinical documentation support</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Send to Intermediary</a:t>
            </a:r>
          </a:p>
        </p:txBody>
      </p:sp>
      <p:sp>
        <p:nvSpPr>
          <p:cNvPr id="37" name="Text Placeholder 4">
            <a:extLst>
              <a:ext uri="{FF2B5EF4-FFF2-40B4-BE49-F238E27FC236}">
                <a16:creationId xmlns:a16="http://schemas.microsoft.com/office/drawing/2014/main" id="{BB3E8309-56E1-476C-A202-C3EF09AD2F8B}"/>
              </a:ext>
            </a:extLst>
          </p:cNvPr>
          <p:cNvSpPr txBox="1">
            <a:spLocks/>
          </p:cNvSpPr>
          <p:nvPr/>
        </p:nvSpPr>
        <p:spPr>
          <a:xfrm>
            <a:off x="4427660" y="3987762"/>
            <a:ext cx="2744669" cy="1302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Create and send the X12 278 request to payer</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Encode and send the entire FHIR bundle using X12 275 or alternative exchange standard</a:t>
            </a:r>
          </a:p>
          <a:p>
            <a:pPr marL="285750" marR="0" lvl="0" indent="-285750" algn="l" defTabSz="914400" rtl="0" eaLnBrk="1" fontAlgn="auto" latinLnBrk="0" hangingPunct="1">
              <a:lnSpc>
                <a:spcPct val="100000"/>
              </a:lnSpc>
              <a:spcBef>
                <a:spcPts val="0"/>
              </a:spcBef>
              <a:spcAft>
                <a:spcPts val="0"/>
              </a:spcAft>
              <a:buClr>
                <a:srgbClr val="2A323A"/>
              </a:buClr>
              <a:buSzTx/>
              <a:buFont typeface="Arial" panose="020B0604020202020204" pitchFamily="34" charset="0"/>
              <a:buChar char="•"/>
              <a:tabLst/>
              <a:defRPr/>
            </a:pPr>
            <a:endParaRPr kumimoji="0" lang="en-US" sz="1600" b="1"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endParaRPr>
          </a:p>
        </p:txBody>
      </p:sp>
      <p:sp>
        <p:nvSpPr>
          <p:cNvPr id="40" name="Text Placeholder 4">
            <a:extLst>
              <a:ext uri="{FF2B5EF4-FFF2-40B4-BE49-F238E27FC236}">
                <a16:creationId xmlns:a16="http://schemas.microsoft.com/office/drawing/2014/main" id="{C9E24C82-F01A-4F0A-BAF0-9E69FB0196A3}"/>
              </a:ext>
            </a:extLst>
          </p:cNvPr>
          <p:cNvSpPr txBox="1">
            <a:spLocks/>
          </p:cNvSpPr>
          <p:nvPr/>
        </p:nvSpPr>
        <p:spPr>
          <a:xfrm>
            <a:off x="7646989" y="3987762"/>
            <a:ext cx="3634936"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Receive X12 278 and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Decode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Process X12 278 or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Evaluate supporting clinical documentation</a:t>
            </a:r>
          </a:p>
        </p:txBody>
      </p:sp>
      <p:cxnSp>
        <p:nvCxnSpPr>
          <p:cNvPr id="18" name="Straight Arrow Connector 17">
            <a:extLst>
              <a:ext uri="{FF2B5EF4-FFF2-40B4-BE49-F238E27FC236}">
                <a16:creationId xmlns:a16="http://schemas.microsoft.com/office/drawing/2014/main" id="{E4F81E05-286C-41B0-BB4D-B833AF3C6367}"/>
              </a:ext>
            </a:extLst>
          </p:cNvPr>
          <p:cNvCxnSpPr>
            <a:cxnSpLocks/>
          </p:cNvCxnSpPr>
          <p:nvPr/>
        </p:nvCxnSpPr>
        <p:spPr>
          <a:xfrm flipH="1">
            <a:off x="970081" y="5338755"/>
            <a:ext cx="10307081"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D14E01F-0E63-452C-A1E7-4CBEE234907E}"/>
              </a:ext>
            </a:extLst>
          </p:cNvPr>
          <p:cNvCxnSpPr>
            <a:cxnSpLocks/>
          </p:cNvCxnSpPr>
          <p:nvPr/>
        </p:nvCxnSpPr>
        <p:spPr>
          <a:xfrm>
            <a:off x="880624" y="3793456"/>
            <a:ext cx="10396538"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4">
            <a:extLst>
              <a:ext uri="{FF2B5EF4-FFF2-40B4-BE49-F238E27FC236}">
                <a16:creationId xmlns:a16="http://schemas.microsoft.com/office/drawing/2014/main" id="{153E20DB-6EBB-4A60-90AA-7AA50C51536D}"/>
              </a:ext>
            </a:extLst>
          </p:cNvPr>
          <p:cNvSpPr txBox="1">
            <a:spLocks/>
          </p:cNvSpPr>
          <p:nvPr/>
        </p:nvSpPr>
        <p:spPr>
          <a:xfrm>
            <a:off x="1041517" y="5492200"/>
            <a:ext cx="3271847"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Receive the response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If pended, poll for response or wait for subscription alert</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If complete, update patient record</a:t>
            </a:r>
          </a:p>
          <a:p>
            <a:pPr marL="285750" marR="0" lvl="0" indent="-285750" algn="l" defTabSz="914400" rtl="0" eaLnBrk="1" fontAlgn="auto" latinLnBrk="0" hangingPunct="1">
              <a:lnSpc>
                <a:spcPct val="100000"/>
              </a:lnSpc>
              <a:spcBef>
                <a:spcPts val="0"/>
              </a:spcBef>
              <a:spcAft>
                <a:spcPts val="0"/>
              </a:spcAft>
              <a:buClr>
                <a:srgbClr val="2A323A"/>
              </a:buClr>
              <a:buSzTx/>
              <a:buFont typeface="Arial" panose="020B0604020202020204" pitchFamily="34" charset="0"/>
              <a:buChar char="•"/>
              <a:tabLst/>
              <a:defRPr/>
            </a:pPr>
            <a:endParaRPr kumimoji="0" lang="en-US" sz="1600" b="1"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endParaRPr>
          </a:p>
        </p:txBody>
      </p:sp>
      <p:sp>
        <p:nvSpPr>
          <p:cNvPr id="35" name="Text Placeholder 4">
            <a:extLst>
              <a:ext uri="{FF2B5EF4-FFF2-40B4-BE49-F238E27FC236}">
                <a16:creationId xmlns:a16="http://schemas.microsoft.com/office/drawing/2014/main" id="{05360D47-1841-4623-830D-2486C73AF899}"/>
              </a:ext>
            </a:extLst>
          </p:cNvPr>
          <p:cNvSpPr txBox="1">
            <a:spLocks/>
          </p:cNvSpPr>
          <p:nvPr/>
        </p:nvSpPr>
        <p:spPr>
          <a:xfrm>
            <a:off x="4427660" y="5492200"/>
            <a:ext cx="2670400" cy="89432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Translate X12 278 Response to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Return to provider</a:t>
            </a:r>
          </a:p>
          <a:p>
            <a:pPr marL="285750" marR="0" lvl="0" indent="-285750" algn="l" defTabSz="914400" rtl="0" eaLnBrk="1" fontAlgn="auto" latinLnBrk="0" hangingPunct="1">
              <a:lnSpc>
                <a:spcPct val="100000"/>
              </a:lnSpc>
              <a:spcBef>
                <a:spcPts val="0"/>
              </a:spcBef>
              <a:spcAft>
                <a:spcPts val="0"/>
              </a:spcAft>
              <a:buClr>
                <a:srgbClr val="2A323A"/>
              </a:buClr>
              <a:buSzTx/>
              <a:buFont typeface="Arial" panose="020B0604020202020204" pitchFamily="34" charset="0"/>
              <a:buChar char="•"/>
              <a:tabLst/>
              <a:defRPr/>
            </a:pPr>
            <a:endParaRPr kumimoji="0" lang="en-US" sz="1600" b="1"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endParaRPr>
          </a:p>
        </p:txBody>
      </p:sp>
      <p:sp>
        <p:nvSpPr>
          <p:cNvPr id="36" name="Text Placeholder 4">
            <a:extLst>
              <a:ext uri="{FF2B5EF4-FFF2-40B4-BE49-F238E27FC236}">
                <a16:creationId xmlns:a16="http://schemas.microsoft.com/office/drawing/2014/main" id="{6126FB00-DE4D-4D5E-B0F9-9240420C11DB}"/>
              </a:ext>
            </a:extLst>
          </p:cNvPr>
          <p:cNvSpPr txBox="1">
            <a:spLocks/>
          </p:cNvSpPr>
          <p:nvPr/>
        </p:nvSpPr>
        <p:spPr>
          <a:xfrm>
            <a:off x="7646989" y="5492200"/>
            <a:ext cx="3634936" cy="727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Generate X12 278 Response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Send to Intermediary</a:t>
            </a:r>
          </a:p>
        </p:txBody>
      </p:sp>
      <p:grpSp>
        <p:nvGrpSpPr>
          <p:cNvPr id="23" name="Group 22">
            <a:extLst>
              <a:ext uri="{FF2B5EF4-FFF2-40B4-BE49-F238E27FC236}">
                <a16:creationId xmlns:a16="http://schemas.microsoft.com/office/drawing/2014/main" id="{587A83D4-2C5C-473C-B1A1-EB1F9854FAF9}"/>
              </a:ext>
            </a:extLst>
          </p:cNvPr>
          <p:cNvGrpSpPr/>
          <p:nvPr/>
        </p:nvGrpSpPr>
        <p:grpSpPr>
          <a:xfrm>
            <a:off x="5622432" y="2522576"/>
            <a:ext cx="1338621" cy="804584"/>
            <a:chOff x="5290526" y="2893360"/>
            <a:chExt cx="1338621" cy="870795"/>
          </a:xfrm>
        </p:grpSpPr>
        <p:sp>
          <p:nvSpPr>
            <p:cNvPr id="24" name="Rectangle 23">
              <a:extLst>
                <a:ext uri="{FF2B5EF4-FFF2-40B4-BE49-F238E27FC236}">
                  <a16:creationId xmlns:a16="http://schemas.microsoft.com/office/drawing/2014/main" id="{2F35AB64-22CF-4260-8214-D3335BF9EE40}"/>
                </a:ext>
              </a:extLst>
            </p:cNvPr>
            <p:cNvSpPr/>
            <p:nvPr/>
          </p:nvSpPr>
          <p:spPr>
            <a:xfrm>
              <a:off x="5290526" y="2893360"/>
              <a:ext cx="1338621" cy="41663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X12 278 Request/Response</a:t>
              </a:r>
            </a:p>
          </p:txBody>
        </p:sp>
        <p:sp>
          <p:nvSpPr>
            <p:cNvPr id="25" name="Rectangle 24">
              <a:extLst>
                <a:ext uri="{FF2B5EF4-FFF2-40B4-BE49-F238E27FC236}">
                  <a16:creationId xmlns:a16="http://schemas.microsoft.com/office/drawing/2014/main" id="{71575EC7-5445-467C-8913-3F7AE80C47B6}"/>
                </a:ext>
              </a:extLst>
            </p:cNvPr>
            <p:cNvSpPr/>
            <p:nvPr/>
          </p:nvSpPr>
          <p:spPr>
            <a:xfrm>
              <a:off x="5290526" y="3343531"/>
              <a:ext cx="1338621" cy="42062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FHIR Bundle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Attachments</a:t>
              </a:r>
            </a:p>
          </p:txBody>
        </p:sp>
      </p:grpSp>
    </p:spTree>
    <p:extLst>
      <p:ext uri="{BB962C8B-B14F-4D97-AF65-F5344CB8AC3E}">
        <p14:creationId xmlns:p14="http://schemas.microsoft.com/office/powerpoint/2010/main" val="59715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8A350-AA79-8508-1FAA-79DB26EBCA8E}"/>
            </a:ext>
          </a:extLst>
        </p:cNvPr>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BC0679DF-F785-737F-EC70-03D8A6481717}"/>
              </a:ext>
            </a:extLst>
          </p:cNvPr>
          <p:cNvSpPr/>
          <p:nvPr/>
        </p:nvSpPr>
        <p:spPr>
          <a:xfrm>
            <a:off x="970081" y="2302106"/>
            <a:ext cx="3424238" cy="1246398"/>
          </a:xfrm>
          <a:prstGeom prst="roundRect">
            <a:avLst>
              <a:gd name="adj" fmla="val 12826"/>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3" name="Rectangle: Rounded Corners 12">
            <a:extLst>
              <a:ext uri="{FF2B5EF4-FFF2-40B4-BE49-F238E27FC236}">
                <a16:creationId xmlns:a16="http://schemas.microsoft.com/office/drawing/2014/main" id="{F94F1BF2-A8AA-1EC6-8941-1D72CF354106}"/>
              </a:ext>
            </a:extLst>
          </p:cNvPr>
          <p:cNvSpPr/>
          <p:nvPr/>
        </p:nvSpPr>
        <p:spPr>
          <a:xfrm>
            <a:off x="7847001" y="2269204"/>
            <a:ext cx="3374918" cy="1269768"/>
          </a:xfrm>
          <a:prstGeom prst="roundRect">
            <a:avLst>
              <a:gd name="adj" fmla="val 14575"/>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2" name="Rectangle: Rounded Corners 31">
            <a:extLst>
              <a:ext uri="{FF2B5EF4-FFF2-40B4-BE49-F238E27FC236}">
                <a16:creationId xmlns:a16="http://schemas.microsoft.com/office/drawing/2014/main" id="{31888231-62A7-4547-93D2-9C2CB21B677A}"/>
              </a:ext>
            </a:extLst>
          </p:cNvPr>
          <p:cNvSpPr/>
          <p:nvPr/>
        </p:nvSpPr>
        <p:spPr>
          <a:xfrm>
            <a:off x="1482822" y="2516186"/>
            <a:ext cx="2728202" cy="810976"/>
          </a:xfrm>
          <a:prstGeom prst="roundRect">
            <a:avLst>
              <a:gd name="adj" fmla="val 10968"/>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Support</a:t>
            </a:r>
          </a:p>
        </p:txBody>
      </p:sp>
      <p:sp>
        <p:nvSpPr>
          <p:cNvPr id="33" name="Rectangle: Rounded Corners 32">
            <a:extLst>
              <a:ext uri="{FF2B5EF4-FFF2-40B4-BE49-F238E27FC236}">
                <a16:creationId xmlns:a16="http://schemas.microsoft.com/office/drawing/2014/main" id="{DFBAADFD-29F9-6FFF-120C-CAC7D7CC7F91}"/>
              </a:ext>
            </a:extLst>
          </p:cNvPr>
          <p:cNvSpPr/>
          <p:nvPr/>
        </p:nvSpPr>
        <p:spPr>
          <a:xfrm>
            <a:off x="8374146" y="2522576"/>
            <a:ext cx="2331400" cy="754033"/>
          </a:xfrm>
          <a:prstGeom prst="roundRect">
            <a:avLst>
              <a:gd name="adj" fmla="val 10968"/>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Processing</a:t>
            </a:r>
          </a:p>
        </p:txBody>
      </p:sp>
      <p:sp>
        <p:nvSpPr>
          <p:cNvPr id="19" name="TextBox 18">
            <a:extLst>
              <a:ext uri="{FF2B5EF4-FFF2-40B4-BE49-F238E27FC236}">
                <a16:creationId xmlns:a16="http://schemas.microsoft.com/office/drawing/2014/main" id="{AA9C7F61-99B2-E580-8511-1CE1D9F2D4A7}"/>
              </a:ext>
            </a:extLst>
          </p:cNvPr>
          <p:cNvSpPr txBox="1"/>
          <p:nvPr/>
        </p:nvSpPr>
        <p:spPr>
          <a:xfrm rot="16200000">
            <a:off x="10543738" y="2730316"/>
            <a:ext cx="754033"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PAYER</a:t>
            </a:r>
          </a:p>
        </p:txBody>
      </p:sp>
      <p:sp>
        <p:nvSpPr>
          <p:cNvPr id="39" name="TextBox 38">
            <a:extLst>
              <a:ext uri="{FF2B5EF4-FFF2-40B4-BE49-F238E27FC236}">
                <a16:creationId xmlns:a16="http://schemas.microsoft.com/office/drawing/2014/main" id="{47083988-AD06-8392-27A2-2F25112EF2A5}"/>
              </a:ext>
            </a:extLst>
          </p:cNvPr>
          <p:cNvSpPr txBox="1"/>
          <p:nvPr/>
        </p:nvSpPr>
        <p:spPr>
          <a:xfrm rot="5400000">
            <a:off x="593877" y="2752397"/>
            <a:ext cx="1285875"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PROVIDER</a:t>
            </a:r>
          </a:p>
        </p:txBody>
      </p:sp>
      <p:sp>
        <p:nvSpPr>
          <p:cNvPr id="7" name="Text Placeholder 6">
            <a:extLst>
              <a:ext uri="{FF2B5EF4-FFF2-40B4-BE49-F238E27FC236}">
                <a16:creationId xmlns:a16="http://schemas.microsoft.com/office/drawing/2014/main" id="{BD790063-5F3C-5A9B-3F32-AF8008CF3D82}"/>
              </a:ext>
            </a:extLst>
          </p:cNvPr>
          <p:cNvSpPr>
            <a:spLocks noGrp="1"/>
          </p:cNvSpPr>
          <p:nvPr>
            <p:ph type="body" sz="quarter" idx="13"/>
          </p:nvPr>
        </p:nvSpPr>
        <p:spPr>
          <a:xfrm>
            <a:off x="6123621" y="258771"/>
            <a:ext cx="5698277" cy="365125"/>
          </a:xfrm>
        </p:spPr>
        <p:txBody>
          <a:bodyPr/>
          <a:lstStyle/>
          <a:p>
            <a:r>
              <a:rPr lang="en-US" dirty="0">
                <a:solidFill>
                  <a:schemeClr val="tx2"/>
                </a:solidFill>
              </a:rPr>
              <a:t>Prior Authorization Burden Reduction</a:t>
            </a:r>
          </a:p>
          <a:p>
            <a:r>
              <a:rPr lang="en-US" spc="-10" dirty="0">
                <a:solidFill>
                  <a:schemeClr val="tx2"/>
                </a:solidFill>
              </a:rPr>
              <a:t>Under Enforcement Discretion</a:t>
            </a:r>
          </a:p>
          <a:p>
            <a:endParaRPr lang="en-US" dirty="0">
              <a:solidFill>
                <a:schemeClr val="tx2"/>
              </a:solidFill>
            </a:endParaRPr>
          </a:p>
        </p:txBody>
      </p:sp>
      <p:sp>
        <p:nvSpPr>
          <p:cNvPr id="28" name="Text Placeholder 4">
            <a:extLst>
              <a:ext uri="{FF2B5EF4-FFF2-40B4-BE49-F238E27FC236}">
                <a16:creationId xmlns:a16="http://schemas.microsoft.com/office/drawing/2014/main" id="{AB47B697-DF9D-136D-F082-8134F39E6F5C}"/>
              </a:ext>
            </a:extLst>
          </p:cNvPr>
          <p:cNvSpPr txBox="1">
            <a:spLocks/>
          </p:cNvSpPr>
          <p:nvPr/>
        </p:nvSpPr>
        <p:spPr>
          <a:xfrm>
            <a:off x="1041518" y="3987762"/>
            <a:ext cx="3271847"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Assemble PA request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Clinical documentation support</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Send to Payer or Intermediary</a:t>
            </a:r>
          </a:p>
        </p:txBody>
      </p:sp>
      <p:sp>
        <p:nvSpPr>
          <p:cNvPr id="40" name="Text Placeholder 4">
            <a:extLst>
              <a:ext uri="{FF2B5EF4-FFF2-40B4-BE49-F238E27FC236}">
                <a16:creationId xmlns:a16="http://schemas.microsoft.com/office/drawing/2014/main" id="{8341351E-856C-4594-3EBC-607A723A3D49}"/>
              </a:ext>
            </a:extLst>
          </p:cNvPr>
          <p:cNvSpPr txBox="1">
            <a:spLocks/>
          </p:cNvSpPr>
          <p:nvPr/>
        </p:nvSpPr>
        <p:spPr>
          <a:xfrm>
            <a:off x="7646988" y="3987762"/>
            <a:ext cx="3953081"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Receive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Decode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Process FHIR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Evaluate supporting clinical documentation</a:t>
            </a:r>
          </a:p>
        </p:txBody>
      </p:sp>
      <p:cxnSp>
        <p:nvCxnSpPr>
          <p:cNvPr id="18" name="Straight Arrow Connector 17">
            <a:extLst>
              <a:ext uri="{FF2B5EF4-FFF2-40B4-BE49-F238E27FC236}">
                <a16:creationId xmlns:a16="http://schemas.microsoft.com/office/drawing/2014/main" id="{ADC06ACB-2B4E-69E2-8516-F0976B55617B}"/>
              </a:ext>
            </a:extLst>
          </p:cNvPr>
          <p:cNvCxnSpPr>
            <a:cxnSpLocks/>
            <a:endCxn id="5" idx="3"/>
          </p:cNvCxnSpPr>
          <p:nvPr/>
        </p:nvCxnSpPr>
        <p:spPr>
          <a:xfrm flipH="1" flipV="1">
            <a:off x="1835892" y="5306806"/>
            <a:ext cx="9314590" cy="2884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7110C1-AA5B-F47F-177C-CEBF892C9D8A}"/>
              </a:ext>
            </a:extLst>
          </p:cNvPr>
          <p:cNvCxnSpPr>
            <a:cxnSpLocks/>
          </p:cNvCxnSpPr>
          <p:nvPr/>
        </p:nvCxnSpPr>
        <p:spPr>
          <a:xfrm>
            <a:off x="880624" y="3793456"/>
            <a:ext cx="9690242"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 Placeholder 4">
            <a:extLst>
              <a:ext uri="{FF2B5EF4-FFF2-40B4-BE49-F238E27FC236}">
                <a16:creationId xmlns:a16="http://schemas.microsoft.com/office/drawing/2014/main" id="{0D076729-7655-67FA-79D9-B1B57D04EFB9}"/>
              </a:ext>
            </a:extLst>
          </p:cNvPr>
          <p:cNvSpPr txBox="1">
            <a:spLocks/>
          </p:cNvSpPr>
          <p:nvPr/>
        </p:nvSpPr>
        <p:spPr>
          <a:xfrm>
            <a:off x="7646989" y="5492200"/>
            <a:ext cx="3634936" cy="727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Generate Response Bundle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Send to Provider or Intermediary</a:t>
            </a:r>
          </a:p>
        </p:txBody>
      </p:sp>
      <p:sp>
        <p:nvSpPr>
          <p:cNvPr id="25" name="Rectangle 24">
            <a:extLst>
              <a:ext uri="{FF2B5EF4-FFF2-40B4-BE49-F238E27FC236}">
                <a16:creationId xmlns:a16="http://schemas.microsoft.com/office/drawing/2014/main" id="{E40DC02A-FB98-B62A-BA17-BDE8EFA6D8CC}"/>
              </a:ext>
            </a:extLst>
          </p:cNvPr>
          <p:cNvSpPr/>
          <p:nvPr/>
        </p:nvSpPr>
        <p:spPr>
          <a:xfrm>
            <a:off x="4953120" y="2340717"/>
            <a:ext cx="2424555" cy="38864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FHIR  Request Bundle / Attachments</a:t>
            </a:r>
          </a:p>
        </p:txBody>
      </p:sp>
      <p:sp>
        <p:nvSpPr>
          <p:cNvPr id="2" name="TextBox 1">
            <a:extLst>
              <a:ext uri="{FF2B5EF4-FFF2-40B4-BE49-F238E27FC236}">
                <a16:creationId xmlns:a16="http://schemas.microsoft.com/office/drawing/2014/main" id="{CF064794-35BA-D182-37B7-9AA7FBD7ABD2}"/>
              </a:ext>
            </a:extLst>
          </p:cNvPr>
          <p:cNvSpPr txBox="1"/>
          <p:nvPr/>
        </p:nvSpPr>
        <p:spPr>
          <a:xfrm>
            <a:off x="10570866" y="3665723"/>
            <a:ext cx="79541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PAYER</a:t>
            </a:r>
          </a:p>
        </p:txBody>
      </p:sp>
      <p:sp>
        <p:nvSpPr>
          <p:cNvPr id="5" name="TextBox 4">
            <a:extLst>
              <a:ext uri="{FF2B5EF4-FFF2-40B4-BE49-F238E27FC236}">
                <a16:creationId xmlns:a16="http://schemas.microsoft.com/office/drawing/2014/main" id="{63708A2C-4668-5739-70F4-9B8904CC92E6}"/>
              </a:ext>
            </a:extLst>
          </p:cNvPr>
          <p:cNvSpPr txBox="1"/>
          <p:nvPr/>
        </p:nvSpPr>
        <p:spPr>
          <a:xfrm>
            <a:off x="711866" y="5152917"/>
            <a:ext cx="1124026"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PROVIDER</a:t>
            </a:r>
          </a:p>
        </p:txBody>
      </p:sp>
      <p:sp>
        <p:nvSpPr>
          <p:cNvPr id="3" name="Text Placeholder 4">
            <a:extLst>
              <a:ext uri="{FF2B5EF4-FFF2-40B4-BE49-F238E27FC236}">
                <a16:creationId xmlns:a16="http://schemas.microsoft.com/office/drawing/2014/main" id="{0FD857F3-CE56-A750-6479-626817E90306}"/>
              </a:ext>
            </a:extLst>
          </p:cNvPr>
          <p:cNvSpPr txBox="1">
            <a:spLocks/>
          </p:cNvSpPr>
          <p:nvPr/>
        </p:nvSpPr>
        <p:spPr>
          <a:xfrm>
            <a:off x="1041517" y="5492200"/>
            <a:ext cx="3271847" cy="1312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Arial"/>
                <a:ea typeface="Arial"/>
                <a:cs typeface="Arial"/>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Arial"/>
                <a:ea typeface="Arial"/>
                <a:cs typeface="Arial"/>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Receive the response</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If pended, wait for subscription alert</a:t>
            </a:r>
          </a:p>
          <a:p>
            <a:pPr marL="171450" marR="0" lvl="0" indent="-171450" algn="l" defTabSz="914400" rtl="0" eaLnBrk="1" fontAlgn="auto" latinLnBrk="0" hangingPunct="1">
              <a:lnSpc>
                <a:spcPct val="100000"/>
              </a:lnSpc>
              <a:spcBef>
                <a:spcPts val="3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rPr>
              <a:t>If complete, update patient record</a:t>
            </a:r>
          </a:p>
          <a:p>
            <a:pPr marL="285750" marR="0" lvl="0" indent="-285750" algn="l" defTabSz="914400" rtl="0" eaLnBrk="1" fontAlgn="auto" latinLnBrk="0" hangingPunct="1">
              <a:lnSpc>
                <a:spcPct val="100000"/>
              </a:lnSpc>
              <a:spcBef>
                <a:spcPts val="0"/>
              </a:spcBef>
              <a:spcAft>
                <a:spcPts val="0"/>
              </a:spcAft>
              <a:buClr>
                <a:srgbClr val="2A323A"/>
              </a:buClr>
              <a:buSzTx/>
              <a:buFont typeface="Arial" panose="020B0604020202020204" pitchFamily="34" charset="0"/>
              <a:buChar char="•"/>
              <a:tabLst/>
              <a:defRPr/>
            </a:pPr>
            <a:endParaRPr kumimoji="0" lang="en-US" sz="1600" b="1" i="0" u="none" strike="noStrike" kern="0" cap="none" spc="0" normalizeH="0" baseline="0" noProof="0" dirty="0">
              <a:ln>
                <a:noFill/>
              </a:ln>
              <a:solidFill>
                <a:srgbClr val="000000"/>
              </a:solidFill>
              <a:effectLst/>
              <a:uLnTx/>
              <a:uFillTx/>
              <a:latin typeface="Arial" panose="020B0604020202020204"/>
              <a:cs typeface="Calibri" panose="020F0502020204030204" pitchFamily="34" charset="0"/>
              <a:sym typeface="Arial"/>
            </a:endParaRPr>
          </a:p>
        </p:txBody>
      </p:sp>
      <p:sp>
        <p:nvSpPr>
          <p:cNvPr id="6" name="Rectangle 5">
            <a:extLst>
              <a:ext uri="{FF2B5EF4-FFF2-40B4-BE49-F238E27FC236}">
                <a16:creationId xmlns:a16="http://schemas.microsoft.com/office/drawing/2014/main" id="{9FF5C646-15EB-8CEB-6F6F-16A920DEFE36}"/>
              </a:ext>
            </a:extLst>
          </p:cNvPr>
          <p:cNvSpPr/>
          <p:nvPr/>
        </p:nvSpPr>
        <p:spPr>
          <a:xfrm>
            <a:off x="4953120" y="3020447"/>
            <a:ext cx="2424555" cy="38864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FHIR Response Bundle </a:t>
            </a:r>
          </a:p>
        </p:txBody>
      </p:sp>
      <p:sp>
        <p:nvSpPr>
          <p:cNvPr id="8" name="TextBox 40">
            <a:extLst>
              <a:ext uri="{FF2B5EF4-FFF2-40B4-BE49-F238E27FC236}">
                <a16:creationId xmlns:a16="http://schemas.microsoft.com/office/drawing/2014/main" id="{82FC3B95-05EE-D3A4-D2B9-1C5FD49C9637}"/>
              </a:ext>
            </a:extLst>
          </p:cNvPr>
          <p:cNvSpPr txBox="1"/>
          <p:nvPr/>
        </p:nvSpPr>
        <p:spPr>
          <a:xfrm>
            <a:off x="2098898" y="1331167"/>
            <a:ext cx="7914693" cy="83099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600"/>
              </a:spcBef>
              <a:spcAft>
                <a:spcPts val="0"/>
              </a:spcAft>
              <a:buClr>
                <a:srgbClr val="2A323A"/>
              </a:buClr>
              <a:buSzTx/>
              <a:buFont typeface="Arial"/>
              <a:buNone/>
              <a:tabLst/>
              <a:defRPr/>
            </a:pPr>
            <a:r>
              <a:rPr kumimoji="0" lang="en-US" sz="1600" b="0" i="0" u="none" strike="noStrike" kern="0" cap="none" spc="0" normalizeH="0" baseline="0" noProof="0" dirty="0">
                <a:ln>
                  <a:noFill/>
                </a:ln>
                <a:solidFill>
                  <a:srgbClr val="2A323A"/>
                </a:solidFill>
                <a:effectLst/>
                <a:uLnTx/>
                <a:uFillTx/>
                <a:latin typeface="Arial" panose="020B0604020202020204"/>
                <a:cs typeface="Calibri" panose="020F0502020204030204" pitchFamily="34" charset="0"/>
                <a:sym typeface="Arial"/>
              </a:rPr>
              <a:t>PAS takes the information from CRD and DTR and submits it to the payer. If result is pended due to manual review, the system is either notified when a change is made or automatically requests an update (no need to constantly check for completed PAs)</a:t>
            </a:r>
          </a:p>
        </p:txBody>
      </p:sp>
    </p:spTree>
    <p:extLst>
      <p:ext uri="{BB962C8B-B14F-4D97-AF65-F5344CB8AC3E}">
        <p14:creationId xmlns:p14="http://schemas.microsoft.com/office/powerpoint/2010/main" val="2728587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1884B1-AAF1-D30F-24D8-00759FCEE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410" y="1237660"/>
            <a:ext cx="9439613" cy="513300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07C21A96-0617-309B-F123-239A23817367}"/>
              </a:ext>
            </a:extLst>
          </p:cNvPr>
          <p:cNvSpPr>
            <a:spLocks noGrp="1"/>
          </p:cNvSpPr>
          <p:nvPr>
            <p:ph type="body" sz="quarter" idx="13"/>
          </p:nvPr>
        </p:nvSpPr>
        <p:spPr>
          <a:xfrm>
            <a:off x="5486401" y="317659"/>
            <a:ext cx="6324599" cy="365125"/>
          </a:xfrm>
        </p:spPr>
        <p:txBody>
          <a:bodyPr lIns="91440" tIns="45720" rIns="91440" bIns="45720" anchor="t"/>
          <a:lstStyle/>
          <a:p>
            <a:r>
              <a:rPr lang="en-US" dirty="0"/>
              <a:t>PAS Request for Additional Information Using CDex</a:t>
            </a:r>
          </a:p>
        </p:txBody>
      </p:sp>
      <p:sp>
        <p:nvSpPr>
          <p:cNvPr id="3" name="TextBox 2">
            <a:extLst>
              <a:ext uri="{FF2B5EF4-FFF2-40B4-BE49-F238E27FC236}">
                <a16:creationId xmlns:a16="http://schemas.microsoft.com/office/drawing/2014/main" id="{B2D56BB3-F252-6644-4020-49DCE7025492}"/>
              </a:ext>
            </a:extLst>
          </p:cNvPr>
          <p:cNvSpPr txBox="1"/>
          <p:nvPr/>
        </p:nvSpPr>
        <p:spPr>
          <a:xfrm>
            <a:off x="346509" y="2723949"/>
            <a:ext cx="2021306" cy="1169551"/>
          </a:xfrm>
          <a:prstGeom prst="rect">
            <a:avLst/>
          </a:prstGeom>
          <a:noFill/>
        </p:spPr>
        <p:txBody>
          <a:bodyPr wrap="square" rtlCol="0">
            <a:spAutoFit/>
          </a:bodyPr>
          <a:lstStyle/>
          <a:p>
            <a:r>
              <a:rPr lang="en-US" dirty="0"/>
              <a:t>Supports requests for additional clinical data using X12 codes, LOINC codes, and questionnaires</a:t>
            </a:r>
          </a:p>
        </p:txBody>
      </p:sp>
      <p:sp>
        <p:nvSpPr>
          <p:cNvPr id="4" name="TextBox 3">
            <a:extLst>
              <a:ext uri="{FF2B5EF4-FFF2-40B4-BE49-F238E27FC236}">
                <a16:creationId xmlns:a16="http://schemas.microsoft.com/office/drawing/2014/main" id="{ED621499-44AC-0C41-7684-F6F1C53921F9}"/>
              </a:ext>
            </a:extLst>
          </p:cNvPr>
          <p:cNvSpPr txBox="1"/>
          <p:nvPr/>
        </p:nvSpPr>
        <p:spPr>
          <a:xfrm>
            <a:off x="346509" y="4031380"/>
            <a:ext cx="2021306" cy="738664"/>
          </a:xfrm>
          <a:prstGeom prst="rect">
            <a:avLst/>
          </a:prstGeom>
          <a:noFill/>
        </p:spPr>
        <p:txBody>
          <a:bodyPr wrap="square" rtlCol="0">
            <a:spAutoFit/>
          </a:bodyPr>
          <a:lstStyle/>
          <a:p>
            <a:r>
              <a:rPr lang="en-US" dirty="0"/>
              <a:t>Defines submission method using CDex standards</a:t>
            </a:r>
          </a:p>
        </p:txBody>
      </p:sp>
    </p:spTree>
    <p:extLst>
      <p:ext uri="{BB962C8B-B14F-4D97-AF65-F5344CB8AC3E}">
        <p14:creationId xmlns:p14="http://schemas.microsoft.com/office/powerpoint/2010/main" val="3478405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22FEEB-2DB1-C463-99B6-32852880D1F3}"/>
              </a:ext>
            </a:extLst>
          </p:cNvPr>
          <p:cNvSpPr>
            <a:spLocks noGrp="1"/>
          </p:cNvSpPr>
          <p:nvPr>
            <p:ph type="sldNum" sz="quarter" idx="4294967295"/>
          </p:nvPr>
        </p:nvSpPr>
        <p:spPr>
          <a:xfrm>
            <a:off x="11610975" y="6489700"/>
            <a:ext cx="581025" cy="365125"/>
          </a:xfrm>
        </p:spPr>
        <p:txBody>
          <a:bodyPr/>
          <a:lstStyle/>
          <a:p>
            <a:fld id="{B4887C3B-057F-4D1D-8672-DA58E661878F}" type="slidenum">
              <a:rPr lang="en-US" smtClean="0"/>
              <a:pPr/>
              <a:t>14</a:t>
            </a:fld>
            <a:endParaRPr lang="en-US" dirty="0"/>
          </a:p>
        </p:txBody>
      </p:sp>
      <p:sp>
        <p:nvSpPr>
          <p:cNvPr id="10" name="Rectangle: Rounded Corners 9">
            <a:extLst>
              <a:ext uri="{FF2B5EF4-FFF2-40B4-BE49-F238E27FC236}">
                <a16:creationId xmlns:a16="http://schemas.microsoft.com/office/drawing/2014/main" id="{AB19C759-5E7E-A822-50BB-F8A9F66C25E1}"/>
              </a:ext>
            </a:extLst>
          </p:cNvPr>
          <p:cNvSpPr/>
          <p:nvPr/>
        </p:nvSpPr>
        <p:spPr>
          <a:xfrm>
            <a:off x="5505713" y="5093448"/>
            <a:ext cx="1797257" cy="829189"/>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BBC69ABE-1721-D549-1DFE-0F96A396EFBF}"/>
              </a:ext>
            </a:extLst>
          </p:cNvPr>
          <p:cNvSpPr/>
          <p:nvPr/>
        </p:nvSpPr>
        <p:spPr>
          <a:xfrm>
            <a:off x="6704944" y="3013790"/>
            <a:ext cx="1806421" cy="1327323"/>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F6984D0A-0FCE-FDE2-E6C1-DFE6C890ECB6}"/>
              </a:ext>
            </a:extLst>
          </p:cNvPr>
          <p:cNvSpPr/>
          <p:nvPr/>
        </p:nvSpPr>
        <p:spPr>
          <a:xfrm>
            <a:off x="5526784" y="540229"/>
            <a:ext cx="2388602" cy="1293587"/>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F3DBA2E-1937-645A-1584-4D19C5845A61}"/>
              </a:ext>
            </a:extLst>
          </p:cNvPr>
          <p:cNvSpPr txBox="1"/>
          <p:nvPr/>
        </p:nvSpPr>
        <p:spPr>
          <a:xfrm rot="16200000">
            <a:off x="-186273" y="3475658"/>
            <a:ext cx="6139333" cy="138499"/>
          </a:xfrm>
          <a:prstGeom prst="rect">
            <a:avLst/>
          </a:prstGeom>
          <a:solidFill>
            <a:schemeClr val="bg1"/>
          </a:solidFill>
          <a:ln>
            <a:noFill/>
          </a:ln>
        </p:spPr>
        <p:txBody>
          <a:bodyPr wrap="square" lIns="0" tIns="0" rIns="0" bIns="0">
            <a:spAutoFit/>
          </a:bodyPr>
          <a:lstStyle/>
          <a:p>
            <a:r>
              <a:rPr lang="en-US" sz="900" b="1" dirty="0">
                <a:latin typeface="Arial" panose="020B0604020202020204" pitchFamily="34" charset="0"/>
                <a:cs typeface="Arial" panose="020B0604020202020204" pitchFamily="34" charset="0"/>
              </a:rPr>
              <a:t>                          PAS/CDEX                                                       DTR                                                       CRD</a:t>
            </a:r>
          </a:p>
        </p:txBody>
      </p:sp>
      <p:sp>
        <p:nvSpPr>
          <p:cNvPr id="14" name="Rectangle: Rounded Corners 13">
            <a:extLst>
              <a:ext uri="{FF2B5EF4-FFF2-40B4-BE49-F238E27FC236}">
                <a16:creationId xmlns:a16="http://schemas.microsoft.com/office/drawing/2014/main" id="{2A65C429-34ED-F19A-4898-D2D1AB9CA815}"/>
              </a:ext>
            </a:extLst>
          </p:cNvPr>
          <p:cNvSpPr/>
          <p:nvPr/>
        </p:nvSpPr>
        <p:spPr>
          <a:xfrm>
            <a:off x="464612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Back Office</a:t>
            </a:r>
          </a:p>
        </p:txBody>
      </p:sp>
      <p:sp>
        <p:nvSpPr>
          <p:cNvPr id="15" name="Rectangle: Rounded Corners 14">
            <a:extLst>
              <a:ext uri="{FF2B5EF4-FFF2-40B4-BE49-F238E27FC236}">
                <a16:creationId xmlns:a16="http://schemas.microsoft.com/office/drawing/2014/main" id="{42B302D3-2444-B504-94B2-036F3427DE8A}"/>
              </a:ext>
            </a:extLst>
          </p:cNvPr>
          <p:cNvSpPr/>
          <p:nvPr/>
        </p:nvSpPr>
        <p:spPr>
          <a:xfrm>
            <a:off x="524853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EHR</a:t>
            </a:r>
          </a:p>
        </p:txBody>
      </p:sp>
      <p:sp>
        <p:nvSpPr>
          <p:cNvPr id="16" name="Rectangle: Rounded Corners 15">
            <a:extLst>
              <a:ext uri="{FF2B5EF4-FFF2-40B4-BE49-F238E27FC236}">
                <a16:creationId xmlns:a16="http://schemas.microsoft.com/office/drawing/2014/main" id="{B24D94F9-701C-CCD5-AADF-6A5B12A2B902}"/>
              </a:ext>
            </a:extLst>
          </p:cNvPr>
          <p:cNvSpPr/>
          <p:nvPr/>
        </p:nvSpPr>
        <p:spPr>
          <a:xfrm>
            <a:off x="6453374"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SoF / Native DTR App</a:t>
            </a:r>
          </a:p>
        </p:txBody>
      </p:sp>
      <p:sp>
        <p:nvSpPr>
          <p:cNvPr id="17" name="Rectangle: Rounded Corners 16">
            <a:extLst>
              <a:ext uri="{FF2B5EF4-FFF2-40B4-BE49-F238E27FC236}">
                <a16:creationId xmlns:a16="http://schemas.microsoft.com/office/drawing/2014/main" id="{B23D577B-DCBD-C26E-1B1A-3FE4F59C8BC2}"/>
              </a:ext>
            </a:extLst>
          </p:cNvPr>
          <p:cNvSpPr/>
          <p:nvPr/>
        </p:nvSpPr>
        <p:spPr>
          <a:xfrm>
            <a:off x="5850956"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CDex</a:t>
            </a:r>
          </a:p>
        </p:txBody>
      </p:sp>
      <p:sp>
        <p:nvSpPr>
          <p:cNvPr id="18" name="Rectangle: Rounded Corners 17">
            <a:extLst>
              <a:ext uri="{FF2B5EF4-FFF2-40B4-BE49-F238E27FC236}">
                <a16:creationId xmlns:a16="http://schemas.microsoft.com/office/drawing/2014/main" id="{40A961A0-9FF0-9DD7-663D-F87D85F4E4FA}"/>
              </a:ext>
            </a:extLst>
          </p:cNvPr>
          <p:cNvSpPr/>
          <p:nvPr/>
        </p:nvSpPr>
        <p:spPr>
          <a:xfrm>
            <a:off x="765821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CDS Service</a:t>
            </a:r>
          </a:p>
        </p:txBody>
      </p:sp>
      <p:sp>
        <p:nvSpPr>
          <p:cNvPr id="19" name="Rectangle: Rounded Corners 18">
            <a:extLst>
              <a:ext uri="{FF2B5EF4-FFF2-40B4-BE49-F238E27FC236}">
                <a16:creationId xmlns:a16="http://schemas.microsoft.com/office/drawing/2014/main" id="{EFB76736-A40A-A472-047D-77C962AE97D5}"/>
              </a:ext>
            </a:extLst>
          </p:cNvPr>
          <p:cNvSpPr/>
          <p:nvPr/>
        </p:nvSpPr>
        <p:spPr>
          <a:xfrm>
            <a:off x="705579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Intermediary</a:t>
            </a:r>
          </a:p>
        </p:txBody>
      </p:sp>
      <p:sp>
        <p:nvSpPr>
          <p:cNvPr id="20" name="Rectangle: Rounded Corners 19">
            <a:extLst>
              <a:ext uri="{FF2B5EF4-FFF2-40B4-BE49-F238E27FC236}">
                <a16:creationId xmlns:a16="http://schemas.microsoft.com/office/drawing/2014/main" id="{4F2A7DE0-8870-FEB0-16B7-1D3D8569467B}"/>
              </a:ext>
            </a:extLst>
          </p:cNvPr>
          <p:cNvSpPr/>
          <p:nvPr/>
        </p:nvSpPr>
        <p:spPr>
          <a:xfrm>
            <a:off x="826062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DTR Endpoint</a:t>
            </a:r>
          </a:p>
        </p:txBody>
      </p:sp>
      <p:sp>
        <p:nvSpPr>
          <p:cNvPr id="21" name="Rectangle: Rounded Corners 20">
            <a:extLst>
              <a:ext uri="{FF2B5EF4-FFF2-40B4-BE49-F238E27FC236}">
                <a16:creationId xmlns:a16="http://schemas.microsoft.com/office/drawing/2014/main" id="{FB0EE3BC-9E20-8DC6-8708-C3B5B0C350D5}"/>
              </a:ext>
            </a:extLst>
          </p:cNvPr>
          <p:cNvSpPr/>
          <p:nvPr/>
        </p:nvSpPr>
        <p:spPr>
          <a:xfrm>
            <a:off x="8863046"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Production / Member Status</a:t>
            </a:r>
          </a:p>
        </p:txBody>
      </p:sp>
      <p:sp>
        <p:nvSpPr>
          <p:cNvPr id="22" name="Rectangle: Rounded Corners 21">
            <a:extLst>
              <a:ext uri="{FF2B5EF4-FFF2-40B4-BE49-F238E27FC236}">
                <a16:creationId xmlns:a16="http://schemas.microsoft.com/office/drawing/2014/main" id="{9CD89E4B-E6A1-07AC-029A-99F08A1E5DD2}"/>
              </a:ext>
            </a:extLst>
          </p:cNvPr>
          <p:cNvSpPr/>
          <p:nvPr/>
        </p:nvSpPr>
        <p:spPr>
          <a:xfrm>
            <a:off x="9568334"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Templates / Rules</a:t>
            </a:r>
          </a:p>
        </p:txBody>
      </p:sp>
      <p:sp>
        <p:nvSpPr>
          <p:cNvPr id="23" name="Rectangle: Rounded Corners 22">
            <a:extLst>
              <a:ext uri="{FF2B5EF4-FFF2-40B4-BE49-F238E27FC236}">
                <a16:creationId xmlns:a16="http://schemas.microsoft.com/office/drawing/2014/main" id="{302E5B9C-A14D-A83F-35FB-91953AEE4350}"/>
              </a:ext>
            </a:extLst>
          </p:cNvPr>
          <p:cNvSpPr/>
          <p:nvPr/>
        </p:nvSpPr>
        <p:spPr>
          <a:xfrm>
            <a:off x="404370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Provider</a:t>
            </a:r>
          </a:p>
        </p:txBody>
      </p:sp>
      <p:sp>
        <p:nvSpPr>
          <p:cNvPr id="24" name="Rectangle: Rounded Corners 23">
            <a:extLst>
              <a:ext uri="{FF2B5EF4-FFF2-40B4-BE49-F238E27FC236}">
                <a16:creationId xmlns:a16="http://schemas.microsoft.com/office/drawing/2014/main" id="{C6F5147D-E07B-21BE-F3C0-402A2B07E857}"/>
              </a:ext>
            </a:extLst>
          </p:cNvPr>
          <p:cNvSpPr/>
          <p:nvPr/>
        </p:nvSpPr>
        <p:spPr>
          <a:xfrm>
            <a:off x="10273625"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Prior Auth Processing</a:t>
            </a:r>
          </a:p>
        </p:txBody>
      </p:sp>
      <p:grpSp>
        <p:nvGrpSpPr>
          <p:cNvPr id="25" name="Group 24">
            <a:extLst>
              <a:ext uri="{FF2B5EF4-FFF2-40B4-BE49-F238E27FC236}">
                <a16:creationId xmlns:a16="http://schemas.microsoft.com/office/drawing/2014/main" id="{101819C5-870F-2F4F-9F6E-90B3148BC6C3}"/>
              </a:ext>
            </a:extLst>
          </p:cNvPr>
          <p:cNvGrpSpPr/>
          <p:nvPr/>
        </p:nvGrpSpPr>
        <p:grpSpPr>
          <a:xfrm>
            <a:off x="3082715" y="516838"/>
            <a:ext cx="974051" cy="768096"/>
            <a:chOff x="10918585" y="2356063"/>
            <a:chExt cx="1298735" cy="1024128"/>
          </a:xfrm>
        </p:grpSpPr>
        <p:sp>
          <p:nvSpPr>
            <p:cNvPr id="26" name="Rectangle: Rounded Corners 25">
              <a:extLst>
                <a:ext uri="{FF2B5EF4-FFF2-40B4-BE49-F238E27FC236}">
                  <a16:creationId xmlns:a16="http://schemas.microsoft.com/office/drawing/2014/main" id="{3462BBA9-EB8F-8069-38DB-738267A17489}"/>
                </a:ext>
              </a:extLst>
            </p:cNvPr>
            <p:cNvSpPr/>
            <p:nvPr/>
          </p:nvSpPr>
          <p:spPr>
            <a:xfrm>
              <a:off x="10935197" y="2356063"/>
              <a:ext cx="1244254" cy="102412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F4123A1-2DF6-98B1-FC92-96FEA7AC122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28" name="Straight Connector 27">
              <a:extLst>
                <a:ext uri="{FF2B5EF4-FFF2-40B4-BE49-F238E27FC236}">
                  <a16:creationId xmlns:a16="http://schemas.microsoft.com/office/drawing/2014/main" id="{411C48DA-754C-E405-1E69-94D3FBE2CF29}"/>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5AC20B-9031-025C-0A11-429CDD412255}"/>
                </a:ext>
              </a:extLst>
            </p:cNvPr>
            <p:cNvSpPr txBox="1"/>
            <p:nvPr/>
          </p:nvSpPr>
          <p:spPr>
            <a:xfrm>
              <a:off x="10958686" y="2561334"/>
              <a:ext cx="1220763" cy="756104"/>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a:t>
              </a:r>
            </a:p>
            <a:p>
              <a:pPr algn="ctr"/>
              <a:r>
                <a:rPr lang="en-US" sz="614" dirty="0">
                  <a:latin typeface="Calibri" panose="020F0502020204030204" pitchFamily="34" charset="0"/>
                  <a:cs typeface="Calibri" panose="020F0502020204030204" pitchFamily="34" charset="0"/>
                </a:rPr>
                <a:t>Organization</a:t>
              </a:r>
            </a:p>
            <a:p>
              <a:pPr algn="ctr"/>
              <a:r>
                <a:rPr lang="en-US" sz="614" dirty="0">
                  <a:latin typeface="Calibri" panose="020F0502020204030204" pitchFamily="34" charset="0"/>
                  <a:cs typeface="Calibri" panose="020F0502020204030204" pitchFamily="34" charset="0"/>
                </a:rPr>
                <a:t>Patient</a:t>
              </a:r>
            </a:p>
            <a:p>
              <a:pPr algn="ctr"/>
              <a:r>
                <a:rPr lang="en-US" sz="614" dirty="0">
                  <a:latin typeface="Calibri" panose="020F0502020204030204" pitchFamily="34" charset="0"/>
                  <a:cs typeface="Calibri" panose="020F0502020204030204" pitchFamily="34" charset="0"/>
                </a:rPr>
                <a:t>Coverage</a:t>
              </a:r>
            </a:p>
            <a:p>
              <a:pPr algn="ctr"/>
              <a:r>
                <a:rPr lang="en-US" sz="614" dirty="0">
                  <a:latin typeface="Calibri" panose="020F0502020204030204" pitchFamily="34" charset="0"/>
                  <a:cs typeface="Calibri" panose="020F0502020204030204" pitchFamily="34" charset="0"/>
                </a:rPr>
                <a:t>Services/Devices</a:t>
              </a:r>
            </a:p>
            <a:p>
              <a:pPr algn="ctr"/>
              <a:r>
                <a:rPr lang="en-US" sz="614" dirty="0">
                  <a:latin typeface="Calibri" panose="020F0502020204030204" pitchFamily="34" charset="0"/>
                  <a:cs typeface="Calibri" panose="020F0502020204030204" pitchFamily="34" charset="0"/>
                </a:rPr>
                <a:t>Medical Record</a:t>
              </a:r>
            </a:p>
          </p:txBody>
        </p:sp>
      </p:grpSp>
      <p:cxnSp>
        <p:nvCxnSpPr>
          <p:cNvPr id="30" name="Straight Arrow Connector 29">
            <a:extLst>
              <a:ext uri="{FF2B5EF4-FFF2-40B4-BE49-F238E27FC236}">
                <a16:creationId xmlns:a16="http://schemas.microsoft.com/office/drawing/2014/main" id="{819770CC-F6CE-FDA9-CAF5-0C1A35F13D6D}"/>
              </a:ext>
            </a:extLst>
          </p:cNvPr>
          <p:cNvCxnSpPr/>
          <p:nvPr/>
        </p:nvCxnSpPr>
        <p:spPr>
          <a:xfrm>
            <a:off x="4327724" y="585392"/>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502393-A7B5-6B59-D263-3060D3C4CF94}"/>
              </a:ext>
            </a:extLst>
          </p:cNvPr>
          <p:cNvCxnSpPr>
            <a:cxnSpLocks/>
          </p:cNvCxnSpPr>
          <p:nvPr/>
        </p:nvCxnSpPr>
        <p:spPr>
          <a:xfrm flipH="1">
            <a:off x="4324535" y="1869356"/>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D6D897E-C992-CE63-505C-7FFECFE53A9E}"/>
              </a:ext>
            </a:extLst>
          </p:cNvPr>
          <p:cNvGrpSpPr/>
          <p:nvPr/>
        </p:nvGrpSpPr>
        <p:grpSpPr>
          <a:xfrm>
            <a:off x="3078099" y="1375870"/>
            <a:ext cx="974051" cy="842063"/>
            <a:chOff x="10918585" y="2356063"/>
            <a:chExt cx="1298735" cy="1055553"/>
          </a:xfrm>
        </p:grpSpPr>
        <p:sp>
          <p:nvSpPr>
            <p:cNvPr id="33" name="Rectangle: Rounded Corners 32">
              <a:extLst>
                <a:ext uri="{FF2B5EF4-FFF2-40B4-BE49-F238E27FC236}">
                  <a16:creationId xmlns:a16="http://schemas.microsoft.com/office/drawing/2014/main" id="{6F624B06-7A51-6F2F-F9E4-076477417406}"/>
                </a:ext>
              </a:extLst>
            </p:cNvPr>
            <p:cNvSpPr/>
            <p:nvPr/>
          </p:nvSpPr>
          <p:spPr>
            <a:xfrm>
              <a:off x="10935197" y="2356063"/>
              <a:ext cx="1244254" cy="105555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D4DA71A4-3534-D021-62EC-36E7EFE9AC39}"/>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Responses:</a:t>
              </a:r>
            </a:p>
          </p:txBody>
        </p:sp>
        <p:cxnSp>
          <p:nvCxnSpPr>
            <p:cNvPr id="35" name="Straight Connector 34">
              <a:extLst>
                <a:ext uri="{FF2B5EF4-FFF2-40B4-BE49-F238E27FC236}">
                  <a16:creationId xmlns:a16="http://schemas.microsoft.com/office/drawing/2014/main" id="{A4BE09AD-7EEE-991D-0C84-C6AF3564BB0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5CE41FD-6635-E0A7-4EBE-EDB07DDA65E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No requirements</a:t>
              </a:r>
            </a:p>
            <a:p>
              <a:pPr algn="ctr"/>
              <a:r>
                <a:rPr lang="en-US" sz="614" dirty="0">
                  <a:latin typeface="Calibri" panose="020F0502020204030204" pitchFamily="34" charset="0"/>
                  <a:cs typeface="Calibri" panose="020F0502020204030204" pitchFamily="34" charset="0"/>
                </a:rPr>
                <a:t>No coverage (reason)</a:t>
              </a:r>
            </a:p>
            <a:p>
              <a:pPr algn="ctr"/>
              <a:r>
                <a:rPr lang="en-US" sz="614" dirty="0">
                  <a:latin typeface="Calibri" panose="020F0502020204030204" pitchFamily="34" charset="0"/>
                  <a:cs typeface="Calibri" panose="020F0502020204030204" pitchFamily="34" charset="0"/>
                </a:rPr>
                <a:t>Specific Documentation</a:t>
              </a:r>
            </a:p>
            <a:p>
              <a:pPr algn="ctr"/>
              <a:r>
                <a:rPr lang="en-US" sz="614" dirty="0">
                  <a:latin typeface="Calibri" panose="020F0502020204030204" pitchFamily="34" charset="0"/>
                  <a:cs typeface="Calibri" panose="020F0502020204030204" pitchFamily="34" charset="0"/>
                </a:rPr>
                <a:t>PA/AU/... required</a:t>
              </a:r>
            </a:p>
            <a:p>
              <a:pPr algn="ctr"/>
              <a:r>
                <a:rPr lang="en-US" sz="614" dirty="0">
                  <a:latin typeface="Calibri" panose="020F0502020204030204" pitchFamily="34" charset="0"/>
                  <a:cs typeface="Calibri" panose="020F0502020204030204" pitchFamily="34" charset="0"/>
                </a:rPr>
                <a:t>Authorization Met</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sp>
        <p:nvSpPr>
          <p:cNvPr id="37" name="TextBox 36">
            <a:extLst>
              <a:ext uri="{FF2B5EF4-FFF2-40B4-BE49-F238E27FC236}">
                <a16:creationId xmlns:a16="http://schemas.microsoft.com/office/drawing/2014/main" id="{E45FEC70-52E2-EADF-8DAB-B75064B0B604}"/>
              </a:ext>
            </a:extLst>
          </p:cNvPr>
          <p:cNvSpPr txBox="1"/>
          <p:nvPr/>
        </p:nvSpPr>
        <p:spPr>
          <a:xfrm>
            <a:off x="3012334" y="2282250"/>
            <a:ext cx="1114831" cy="189026"/>
          </a:xfrm>
          <a:prstGeom prst="rect">
            <a:avLst/>
          </a:prstGeom>
          <a:noFill/>
        </p:spPr>
        <p:txBody>
          <a:bodyPr wrap="square" lIns="0" tIns="0" rIns="0" bIns="0">
            <a:spAutoFit/>
          </a:bodyPr>
          <a:lstStyle/>
          <a:p>
            <a:pPr algn="ctr"/>
            <a:r>
              <a:rPr lang="en-US" sz="614" b="1" dirty="0">
                <a:latin typeface="Calibri" panose="020F0502020204030204" pitchFamily="34" charset="0"/>
                <a:cs typeface="Calibri" panose="020F0502020204030204" pitchFamily="34" charset="0"/>
              </a:rPr>
              <a:t>May be unavailable:</a:t>
            </a:r>
          </a:p>
          <a:p>
            <a:pPr marL="54864" algn="ctr"/>
            <a:r>
              <a:rPr lang="en-US" sz="614" dirty="0">
                <a:latin typeface="Calibri" panose="020F0502020204030204" pitchFamily="34" charset="0"/>
                <a:cs typeface="Calibri" panose="020F0502020204030204" pitchFamily="34" charset="0"/>
              </a:rPr>
              <a:t>Performing Provider / Location</a:t>
            </a:r>
          </a:p>
        </p:txBody>
      </p:sp>
      <p:cxnSp>
        <p:nvCxnSpPr>
          <p:cNvPr id="38" name="Straight Arrow Connector 37">
            <a:extLst>
              <a:ext uri="{FF2B5EF4-FFF2-40B4-BE49-F238E27FC236}">
                <a16:creationId xmlns:a16="http://schemas.microsoft.com/office/drawing/2014/main" id="{6DBBDC3C-BE07-14AA-FEB4-E06BE12E0D8E}"/>
              </a:ext>
            </a:extLst>
          </p:cNvPr>
          <p:cNvCxnSpPr/>
          <p:nvPr/>
        </p:nvCxnSpPr>
        <p:spPr>
          <a:xfrm>
            <a:off x="5535815" y="712752"/>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5A59601-D6D0-8A17-139D-4727921DE8B4}"/>
              </a:ext>
            </a:extLst>
          </p:cNvPr>
          <p:cNvCxnSpPr>
            <a:cxnSpLocks/>
          </p:cNvCxnSpPr>
          <p:nvPr/>
        </p:nvCxnSpPr>
        <p:spPr>
          <a:xfrm flipH="1">
            <a:off x="5535815" y="1701343"/>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F1FE5A-C99B-B401-7254-DFEFBCCED960}"/>
              </a:ext>
            </a:extLst>
          </p:cNvPr>
          <p:cNvCxnSpPr>
            <a:cxnSpLocks/>
          </p:cNvCxnSpPr>
          <p:nvPr/>
        </p:nvCxnSpPr>
        <p:spPr>
          <a:xfrm flipH="1">
            <a:off x="5538973" y="1176182"/>
            <a:ext cx="2352294"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5275AE1-EFC3-4DD2-3E2C-CF33CA9E75A0}"/>
              </a:ext>
            </a:extLst>
          </p:cNvPr>
          <p:cNvSpPr txBox="1"/>
          <p:nvPr/>
        </p:nvSpPr>
        <p:spPr>
          <a:xfrm>
            <a:off x="6254425" y="618351"/>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Request</a:t>
            </a:r>
          </a:p>
        </p:txBody>
      </p:sp>
      <p:sp>
        <p:nvSpPr>
          <p:cNvPr id="42" name="TextBox 41">
            <a:extLst>
              <a:ext uri="{FF2B5EF4-FFF2-40B4-BE49-F238E27FC236}">
                <a16:creationId xmlns:a16="http://schemas.microsoft.com/office/drawing/2014/main" id="{E2A39FC4-FE1E-1C6E-04D7-2392AA89B3B0}"/>
              </a:ext>
            </a:extLst>
          </p:cNvPr>
          <p:cNvSpPr txBox="1"/>
          <p:nvPr/>
        </p:nvSpPr>
        <p:spPr>
          <a:xfrm>
            <a:off x="6257334" y="1607560"/>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Response</a:t>
            </a:r>
          </a:p>
        </p:txBody>
      </p:sp>
      <p:sp>
        <p:nvSpPr>
          <p:cNvPr id="43" name="TextBox 42">
            <a:extLst>
              <a:ext uri="{FF2B5EF4-FFF2-40B4-BE49-F238E27FC236}">
                <a16:creationId xmlns:a16="http://schemas.microsoft.com/office/drawing/2014/main" id="{6ECE7627-2A02-CC68-A4CE-AAC2D8C54A92}"/>
              </a:ext>
            </a:extLst>
          </p:cNvPr>
          <p:cNvSpPr txBox="1"/>
          <p:nvPr/>
        </p:nvSpPr>
        <p:spPr>
          <a:xfrm>
            <a:off x="6128955" y="1077820"/>
            <a:ext cx="1152144"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Query for specific data (optional)</a:t>
            </a:r>
          </a:p>
        </p:txBody>
      </p:sp>
      <p:sp>
        <p:nvSpPr>
          <p:cNvPr id="44" name="Diamond 43">
            <a:extLst>
              <a:ext uri="{FF2B5EF4-FFF2-40B4-BE49-F238E27FC236}">
                <a16:creationId xmlns:a16="http://schemas.microsoft.com/office/drawing/2014/main" id="{046045F4-CA26-8321-43E1-24AB7172D0D3}"/>
              </a:ext>
            </a:extLst>
          </p:cNvPr>
          <p:cNvSpPr/>
          <p:nvPr/>
        </p:nvSpPr>
        <p:spPr>
          <a:xfrm>
            <a:off x="6577279" y="2248780"/>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5" name="Straight Arrow Connector 44">
            <a:extLst>
              <a:ext uri="{FF2B5EF4-FFF2-40B4-BE49-F238E27FC236}">
                <a16:creationId xmlns:a16="http://schemas.microsoft.com/office/drawing/2014/main" id="{73D4B36A-13F8-0DA0-3498-8B07FB285A66}"/>
              </a:ext>
            </a:extLst>
          </p:cNvPr>
          <p:cNvCxnSpPr>
            <a:cxnSpLocks/>
          </p:cNvCxnSpPr>
          <p:nvPr/>
        </p:nvCxnSpPr>
        <p:spPr>
          <a:xfrm flipH="1">
            <a:off x="5538973" y="2291418"/>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5DEA07E2-AAD2-B484-04F3-09CAEC0D8011}"/>
              </a:ext>
            </a:extLst>
          </p:cNvPr>
          <p:cNvSpPr/>
          <p:nvPr/>
        </p:nvSpPr>
        <p:spPr>
          <a:xfrm>
            <a:off x="9154105" y="727205"/>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47" name="Straight Arrow Connector 46">
            <a:extLst>
              <a:ext uri="{FF2B5EF4-FFF2-40B4-BE49-F238E27FC236}">
                <a16:creationId xmlns:a16="http://schemas.microsoft.com/office/drawing/2014/main" id="{3ECC37FC-3A90-917C-513B-73EDD4BE6CA4}"/>
              </a:ext>
            </a:extLst>
          </p:cNvPr>
          <p:cNvCxnSpPr/>
          <p:nvPr/>
        </p:nvCxnSpPr>
        <p:spPr>
          <a:xfrm>
            <a:off x="7946131" y="845840"/>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3B0A40-37A1-ACB4-D280-6C495B610D5D}"/>
              </a:ext>
            </a:extLst>
          </p:cNvPr>
          <p:cNvCxnSpPr/>
          <p:nvPr/>
        </p:nvCxnSpPr>
        <p:spPr>
          <a:xfrm>
            <a:off x="7946131" y="1106037"/>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769562-5A0E-2A19-A04B-6E5583017286}"/>
              </a:ext>
            </a:extLst>
          </p:cNvPr>
          <p:cNvCxnSpPr/>
          <p:nvPr/>
        </p:nvCxnSpPr>
        <p:spPr>
          <a:xfrm>
            <a:off x="7946131" y="1395785"/>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EA06360-419A-1C56-624F-46BF1B17CDD4}"/>
              </a:ext>
            </a:extLst>
          </p:cNvPr>
          <p:cNvCxnSpPr/>
          <p:nvPr/>
        </p:nvCxnSpPr>
        <p:spPr>
          <a:xfrm>
            <a:off x="7946131" y="1619908"/>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1DBF721-1D03-D6D5-B8A0-AA2BC74DCABB}"/>
              </a:ext>
            </a:extLst>
          </p:cNvPr>
          <p:cNvSpPr txBox="1"/>
          <p:nvPr/>
        </p:nvSpPr>
        <p:spPr>
          <a:xfrm>
            <a:off x="4448514" y="489233"/>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Order Sign</a:t>
            </a:r>
          </a:p>
        </p:txBody>
      </p:sp>
      <p:sp>
        <p:nvSpPr>
          <p:cNvPr id="52" name="TextBox 51">
            <a:extLst>
              <a:ext uri="{FF2B5EF4-FFF2-40B4-BE49-F238E27FC236}">
                <a16:creationId xmlns:a16="http://schemas.microsoft.com/office/drawing/2014/main" id="{B43FB09B-BD81-E6B7-EC66-558339FFC774}"/>
              </a:ext>
            </a:extLst>
          </p:cNvPr>
          <p:cNvSpPr txBox="1"/>
          <p:nvPr/>
        </p:nvSpPr>
        <p:spPr>
          <a:xfrm>
            <a:off x="4451785" y="1764925"/>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53" name="TextBox 52">
            <a:extLst>
              <a:ext uri="{FF2B5EF4-FFF2-40B4-BE49-F238E27FC236}">
                <a16:creationId xmlns:a16="http://schemas.microsoft.com/office/drawing/2014/main" id="{CB0807A1-13C9-B79C-9A86-5DE8D8322CA0}"/>
              </a:ext>
            </a:extLst>
          </p:cNvPr>
          <p:cNvSpPr txBox="1"/>
          <p:nvPr/>
        </p:nvSpPr>
        <p:spPr>
          <a:xfrm>
            <a:off x="8060017" y="746812"/>
            <a:ext cx="97849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54" name="TextBox 53">
            <a:extLst>
              <a:ext uri="{FF2B5EF4-FFF2-40B4-BE49-F238E27FC236}">
                <a16:creationId xmlns:a16="http://schemas.microsoft.com/office/drawing/2014/main" id="{32646574-2604-59A5-0F6B-7B8583D5805E}"/>
              </a:ext>
            </a:extLst>
          </p:cNvPr>
          <p:cNvSpPr txBox="1"/>
          <p:nvPr/>
        </p:nvSpPr>
        <p:spPr>
          <a:xfrm>
            <a:off x="8036311" y="1010688"/>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5" name="TextBox 54">
            <a:extLst>
              <a:ext uri="{FF2B5EF4-FFF2-40B4-BE49-F238E27FC236}">
                <a16:creationId xmlns:a16="http://schemas.microsoft.com/office/drawing/2014/main" id="{9B28E4C4-29FB-E003-46DE-B95FA2A8DCAE}"/>
              </a:ext>
            </a:extLst>
          </p:cNvPr>
          <p:cNvSpPr txBox="1"/>
          <p:nvPr/>
        </p:nvSpPr>
        <p:spPr>
          <a:xfrm>
            <a:off x="8056369" y="1200439"/>
            <a:ext cx="978496"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56" name="TextBox 55">
            <a:extLst>
              <a:ext uri="{FF2B5EF4-FFF2-40B4-BE49-F238E27FC236}">
                <a16:creationId xmlns:a16="http://schemas.microsoft.com/office/drawing/2014/main" id="{883773DD-8D4E-FE50-9990-760F729D0472}"/>
              </a:ext>
            </a:extLst>
          </p:cNvPr>
          <p:cNvSpPr txBox="1"/>
          <p:nvPr/>
        </p:nvSpPr>
        <p:spPr>
          <a:xfrm>
            <a:off x="8041399" y="1517043"/>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7" name="Rectangle: Rounded Corners 56">
            <a:extLst>
              <a:ext uri="{FF2B5EF4-FFF2-40B4-BE49-F238E27FC236}">
                <a16:creationId xmlns:a16="http://schemas.microsoft.com/office/drawing/2014/main" id="{2DE305AC-EDB7-07DA-0558-105099306CE7}"/>
              </a:ext>
            </a:extLst>
          </p:cNvPr>
          <p:cNvSpPr/>
          <p:nvPr/>
        </p:nvSpPr>
        <p:spPr>
          <a:xfrm>
            <a:off x="9958209" y="749745"/>
            <a:ext cx="521208" cy="979769"/>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59943FE4-BFAC-761D-585A-77BFDCB6BB99}"/>
              </a:ext>
            </a:extLst>
          </p:cNvPr>
          <p:cNvSpPr txBox="1"/>
          <p:nvPr/>
        </p:nvSpPr>
        <p:spPr>
          <a:xfrm>
            <a:off x="9996636" y="953469"/>
            <a:ext cx="444413" cy="47256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Process depends on Payer configuration and capability</a:t>
            </a:r>
          </a:p>
        </p:txBody>
      </p:sp>
      <p:sp>
        <p:nvSpPr>
          <p:cNvPr id="59" name="Rectangle: Rounded Corners 58">
            <a:extLst>
              <a:ext uri="{FF2B5EF4-FFF2-40B4-BE49-F238E27FC236}">
                <a16:creationId xmlns:a16="http://schemas.microsoft.com/office/drawing/2014/main" id="{98C5913F-4ECD-06A1-F6FE-A74248D47CBE}"/>
              </a:ext>
            </a:extLst>
          </p:cNvPr>
          <p:cNvSpPr/>
          <p:nvPr/>
        </p:nvSpPr>
        <p:spPr>
          <a:xfrm>
            <a:off x="4274800" y="492020"/>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0" name="Rectangle: Rounded Corners 59">
            <a:extLst>
              <a:ext uri="{FF2B5EF4-FFF2-40B4-BE49-F238E27FC236}">
                <a16:creationId xmlns:a16="http://schemas.microsoft.com/office/drawing/2014/main" id="{EB1B180B-6D51-64C5-8A5D-CE3F22D55BD8}"/>
              </a:ext>
            </a:extLst>
          </p:cNvPr>
          <p:cNvSpPr/>
          <p:nvPr/>
        </p:nvSpPr>
        <p:spPr>
          <a:xfrm>
            <a:off x="5480504" y="492075"/>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1" name="Rectangle: Rounded Corners 60">
            <a:extLst>
              <a:ext uri="{FF2B5EF4-FFF2-40B4-BE49-F238E27FC236}">
                <a16:creationId xmlns:a16="http://schemas.microsoft.com/office/drawing/2014/main" id="{86AEFBAF-8B1D-241E-2B25-EB46A907CD5D}"/>
              </a:ext>
            </a:extLst>
          </p:cNvPr>
          <p:cNvSpPr/>
          <p:nvPr/>
        </p:nvSpPr>
        <p:spPr>
          <a:xfrm>
            <a:off x="7895951" y="492020"/>
            <a:ext cx="48006" cy="1412748"/>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2" name="Rectangle: Rounded Corners 61">
            <a:extLst>
              <a:ext uri="{FF2B5EF4-FFF2-40B4-BE49-F238E27FC236}">
                <a16:creationId xmlns:a16="http://schemas.microsoft.com/office/drawing/2014/main" id="{669DDF9E-29F3-97F4-120E-C2EC5042C613}"/>
              </a:ext>
            </a:extLst>
          </p:cNvPr>
          <p:cNvSpPr/>
          <p:nvPr/>
        </p:nvSpPr>
        <p:spPr>
          <a:xfrm>
            <a:off x="9849525" y="728510"/>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3" name="Rectangle: Rounded Corners 62">
            <a:extLst>
              <a:ext uri="{FF2B5EF4-FFF2-40B4-BE49-F238E27FC236}">
                <a16:creationId xmlns:a16="http://schemas.microsoft.com/office/drawing/2014/main" id="{18F9BD33-1512-6857-9E92-3DCC3FE5E031}"/>
              </a:ext>
            </a:extLst>
          </p:cNvPr>
          <p:cNvSpPr/>
          <p:nvPr/>
        </p:nvSpPr>
        <p:spPr>
          <a:xfrm>
            <a:off x="2818197" y="4636352"/>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58B107DA-8A93-B86E-ECA1-D1299F4B2E87}"/>
              </a:ext>
            </a:extLst>
          </p:cNvPr>
          <p:cNvGrpSpPr/>
          <p:nvPr/>
        </p:nvGrpSpPr>
        <p:grpSpPr>
          <a:xfrm>
            <a:off x="3082715" y="2742804"/>
            <a:ext cx="974051" cy="713635"/>
            <a:chOff x="10918585" y="2356063"/>
            <a:chExt cx="1298735" cy="951513"/>
          </a:xfrm>
        </p:grpSpPr>
        <p:sp>
          <p:nvSpPr>
            <p:cNvPr id="65" name="Rectangle: Rounded Corners 64">
              <a:extLst>
                <a:ext uri="{FF2B5EF4-FFF2-40B4-BE49-F238E27FC236}">
                  <a16:creationId xmlns:a16="http://schemas.microsoft.com/office/drawing/2014/main" id="{A261955B-3865-9AC0-2FB6-6E470F13D334}"/>
                </a:ext>
              </a:extLst>
            </p:cNvPr>
            <p:cNvSpPr/>
            <p:nvPr/>
          </p:nvSpPr>
          <p:spPr>
            <a:xfrm>
              <a:off x="10935197" y="2356063"/>
              <a:ext cx="1244254" cy="95151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7CDECD8-ACDD-3D14-7823-2AD73B5F221F}"/>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67" name="Straight Connector 66">
              <a:extLst>
                <a:ext uri="{FF2B5EF4-FFF2-40B4-BE49-F238E27FC236}">
                  <a16:creationId xmlns:a16="http://schemas.microsoft.com/office/drawing/2014/main" id="{A469BE17-77A2-BEFE-4E09-7201F8B2692B}"/>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27EAC48-2D01-EB94-163E-4164CBA2786D}"/>
                </a:ext>
              </a:extLst>
            </p:cNvPr>
            <p:cNvSpPr txBox="1"/>
            <p:nvPr/>
          </p:nvSpPr>
          <p:spPr>
            <a:xfrm>
              <a:off x="10958686" y="2561334"/>
              <a:ext cx="1220763" cy="681382"/>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Provider/Patient Context</a:t>
              </a:r>
            </a:p>
            <a:p>
              <a:pPr algn="ctr"/>
              <a:r>
                <a:rPr lang="en-US" sz="614" dirty="0">
                  <a:latin typeface="Calibri" panose="020F0502020204030204" pitchFamily="34" charset="0"/>
                  <a:cs typeface="Calibri" panose="020F0502020204030204" pitchFamily="34" charset="0"/>
                </a:rPr>
                <a:t>Service(s)/Device(s)</a:t>
              </a:r>
            </a:p>
            <a:p>
              <a:pPr algn="ctr">
                <a:spcAft>
                  <a:spcPts val="300"/>
                </a:spcAft>
              </a:pPr>
              <a:r>
                <a:rPr lang="en-US" sz="614" dirty="0">
                  <a:latin typeface="Calibri" panose="020F0502020204030204" pitchFamily="34" charset="0"/>
                  <a:cs typeface="Calibri" panose="020F0502020204030204" pitchFamily="34" charset="0"/>
                </a:rPr>
                <a:t>Medical Record</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grpSp>
        <p:nvGrpSpPr>
          <p:cNvPr id="69" name="Group 68">
            <a:extLst>
              <a:ext uri="{FF2B5EF4-FFF2-40B4-BE49-F238E27FC236}">
                <a16:creationId xmlns:a16="http://schemas.microsoft.com/office/drawing/2014/main" id="{D188D367-C380-01FF-C095-AF35950E360F}"/>
              </a:ext>
            </a:extLst>
          </p:cNvPr>
          <p:cNvGrpSpPr/>
          <p:nvPr/>
        </p:nvGrpSpPr>
        <p:grpSpPr>
          <a:xfrm>
            <a:off x="3078099" y="3573260"/>
            <a:ext cx="974051" cy="405929"/>
            <a:chOff x="10918585" y="2356063"/>
            <a:chExt cx="1298735" cy="508845"/>
          </a:xfrm>
        </p:grpSpPr>
        <p:sp>
          <p:nvSpPr>
            <p:cNvPr id="70" name="Rectangle: Rounded Corners 69">
              <a:extLst>
                <a:ext uri="{FF2B5EF4-FFF2-40B4-BE49-F238E27FC236}">
                  <a16:creationId xmlns:a16="http://schemas.microsoft.com/office/drawing/2014/main" id="{89489A24-BA8B-5B2A-694A-D820D3852597}"/>
                </a:ext>
              </a:extLst>
            </p:cNvPr>
            <p:cNvSpPr/>
            <p:nvPr/>
          </p:nvSpPr>
          <p:spPr>
            <a:xfrm>
              <a:off x="10935197" y="2356063"/>
              <a:ext cx="1244254" cy="508845"/>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ABAB59E9-D504-D728-E9C0-33ED3E383512}"/>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72" name="Straight Connector 71">
              <a:extLst>
                <a:ext uri="{FF2B5EF4-FFF2-40B4-BE49-F238E27FC236}">
                  <a16:creationId xmlns:a16="http://schemas.microsoft.com/office/drawing/2014/main" id="{43706065-FEF3-172B-A64D-7B7523CF698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B0E0456-A0C6-4F02-8AC5-3E29999847B5}"/>
                </a:ext>
              </a:extLst>
            </p:cNvPr>
            <p:cNvSpPr txBox="1"/>
            <p:nvPr/>
          </p:nvSpPr>
          <p:spPr>
            <a:xfrm>
              <a:off x="10958686" y="2561333"/>
              <a:ext cx="1220763" cy="236950"/>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Documentation Collected</a:t>
              </a:r>
            </a:p>
            <a:p>
              <a:pPr algn="ctr"/>
              <a:r>
                <a:rPr lang="en-US" sz="614" dirty="0">
                  <a:latin typeface="Calibri" panose="020F0502020204030204" pitchFamily="34" charset="0"/>
                  <a:cs typeface="Calibri" panose="020F0502020204030204" pitchFamily="34" charset="0"/>
                </a:rPr>
                <a:t>Authorization Met</a:t>
              </a:r>
            </a:p>
          </p:txBody>
        </p:sp>
      </p:grpSp>
      <p:sp>
        <p:nvSpPr>
          <p:cNvPr id="74" name="Rectangle: Rounded Corners 73">
            <a:extLst>
              <a:ext uri="{FF2B5EF4-FFF2-40B4-BE49-F238E27FC236}">
                <a16:creationId xmlns:a16="http://schemas.microsoft.com/office/drawing/2014/main" id="{9866F816-38BB-30E5-EC52-E7055F2E9776}"/>
              </a:ext>
            </a:extLst>
          </p:cNvPr>
          <p:cNvSpPr/>
          <p:nvPr/>
        </p:nvSpPr>
        <p:spPr>
          <a:xfrm>
            <a:off x="4274800"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595AB7E8-ECED-18E3-09AE-50D9815731B1}"/>
              </a:ext>
            </a:extLst>
          </p:cNvPr>
          <p:cNvCxnSpPr>
            <a:cxnSpLocks/>
          </p:cNvCxnSpPr>
          <p:nvPr/>
        </p:nvCxnSpPr>
        <p:spPr>
          <a:xfrm flipH="1">
            <a:off x="5538973" y="2023631"/>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73A5A562-E0C7-3A63-C99D-7EBE2C25B569}"/>
              </a:ext>
            </a:extLst>
          </p:cNvPr>
          <p:cNvSpPr/>
          <p:nvPr/>
        </p:nvSpPr>
        <p:spPr>
          <a:xfrm>
            <a:off x="4882439"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AFBC0E39-56F5-64A5-1FEF-9619CF3CF478}"/>
              </a:ext>
            </a:extLst>
          </p:cNvPr>
          <p:cNvSpPr txBox="1"/>
          <p:nvPr/>
        </p:nvSpPr>
        <p:spPr>
          <a:xfrm>
            <a:off x="4334583" y="2694833"/>
            <a:ext cx="1152144"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78" name="Straight Arrow Connector 77">
            <a:extLst>
              <a:ext uri="{FF2B5EF4-FFF2-40B4-BE49-F238E27FC236}">
                <a16:creationId xmlns:a16="http://schemas.microsoft.com/office/drawing/2014/main" id="{A62B364E-7F7A-2C28-8F3B-A3A5054719DD}"/>
              </a:ext>
            </a:extLst>
          </p:cNvPr>
          <p:cNvCxnSpPr>
            <a:cxnSpLocks/>
          </p:cNvCxnSpPr>
          <p:nvPr/>
        </p:nvCxnSpPr>
        <p:spPr>
          <a:xfrm flipH="1">
            <a:off x="4334582" y="2799664"/>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F8C35FF9-2740-F28E-839A-282B6C5A994E}"/>
              </a:ext>
            </a:extLst>
          </p:cNvPr>
          <p:cNvSpPr/>
          <p:nvPr/>
        </p:nvSpPr>
        <p:spPr>
          <a:xfrm>
            <a:off x="6689285" y="1888072"/>
            <a:ext cx="48006" cy="2743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0" name="Rectangle: Rounded Corners 79">
            <a:extLst>
              <a:ext uri="{FF2B5EF4-FFF2-40B4-BE49-F238E27FC236}">
                <a16:creationId xmlns:a16="http://schemas.microsoft.com/office/drawing/2014/main" id="{10C64A4C-2B44-CC20-AFDC-5A2984518FEA}"/>
              </a:ext>
            </a:extLst>
          </p:cNvPr>
          <p:cNvSpPr/>
          <p:nvPr/>
        </p:nvSpPr>
        <p:spPr>
          <a:xfrm>
            <a:off x="5482808" y="2655214"/>
            <a:ext cx="48006" cy="102870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0B4E9063-E7E3-E233-5654-6A3C6BBDC9EE}"/>
              </a:ext>
            </a:extLst>
          </p:cNvPr>
          <p:cNvSpPr txBox="1"/>
          <p:nvPr/>
        </p:nvSpPr>
        <p:spPr>
          <a:xfrm>
            <a:off x="4960831" y="2850283"/>
            <a:ext cx="502553" cy="283539"/>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82" name="Straight Arrow Connector 81">
            <a:extLst>
              <a:ext uri="{FF2B5EF4-FFF2-40B4-BE49-F238E27FC236}">
                <a16:creationId xmlns:a16="http://schemas.microsoft.com/office/drawing/2014/main" id="{2C905716-3C5F-6C87-DC55-DF1C485A25A3}"/>
              </a:ext>
            </a:extLst>
          </p:cNvPr>
          <p:cNvCxnSpPr>
            <a:cxnSpLocks/>
          </p:cNvCxnSpPr>
          <p:nvPr/>
        </p:nvCxnSpPr>
        <p:spPr>
          <a:xfrm flipH="1">
            <a:off x="4934556" y="3128276"/>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318194-6ABC-6ABE-5AEC-42DA9E838FBA}"/>
              </a:ext>
            </a:extLst>
          </p:cNvPr>
          <p:cNvCxnSpPr/>
          <p:nvPr/>
        </p:nvCxnSpPr>
        <p:spPr>
          <a:xfrm>
            <a:off x="5542958" y="3130709"/>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1421D86D-B4F1-C989-AA57-C57D8A6F2870}"/>
              </a:ext>
            </a:extLst>
          </p:cNvPr>
          <p:cNvSpPr/>
          <p:nvPr/>
        </p:nvSpPr>
        <p:spPr>
          <a:xfrm>
            <a:off x="6689285" y="2965494"/>
            <a:ext cx="48006" cy="14401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CF9D9E95-3A55-DF14-5560-1389A71C1D89}"/>
              </a:ext>
            </a:extLst>
          </p:cNvPr>
          <p:cNvSpPr txBox="1"/>
          <p:nvPr/>
        </p:nvSpPr>
        <p:spPr>
          <a:xfrm>
            <a:off x="5643686" y="3036309"/>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Launch DTR with context</a:t>
            </a:r>
          </a:p>
        </p:txBody>
      </p:sp>
      <p:sp>
        <p:nvSpPr>
          <p:cNvPr id="86" name="Rectangle: Rounded Corners 85">
            <a:extLst>
              <a:ext uri="{FF2B5EF4-FFF2-40B4-BE49-F238E27FC236}">
                <a16:creationId xmlns:a16="http://schemas.microsoft.com/office/drawing/2014/main" id="{C6AC2807-EBF8-366D-D2C8-C4839F30DB02}"/>
              </a:ext>
            </a:extLst>
          </p:cNvPr>
          <p:cNvSpPr/>
          <p:nvPr/>
        </p:nvSpPr>
        <p:spPr>
          <a:xfrm>
            <a:off x="8497610"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7" name="Rectangle: Rounded Corners 86">
            <a:extLst>
              <a:ext uri="{FF2B5EF4-FFF2-40B4-BE49-F238E27FC236}">
                <a16:creationId xmlns:a16="http://schemas.microsoft.com/office/drawing/2014/main" id="{2DA79A5E-2CC5-D7A8-FD5E-906A6F205CF3}"/>
              </a:ext>
            </a:extLst>
          </p:cNvPr>
          <p:cNvSpPr/>
          <p:nvPr/>
        </p:nvSpPr>
        <p:spPr>
          <a:xfrm>
            <a:off x="9853209"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8" name="Rectangle: Rounded Corners 87">
            <a:extLst>
              <a:ext uri="{FF2B5EF4-FFF2-40B4-BE49-F238E27FC236}">
                <a16:creationId xmlns:a16="http://schemas.microsoft.com/office/drawing/2014/main" id="{B76EC70B-EF71-9285-DF0E-39C8B379BFA0}"/>
              </a:ext>
            </a:extLst>
          </p:cNvPr>
          <p:cNvSpPr/>
          <p:nvPr/>
        </p:nvSpPr>
        <p:spPr>
          <a:xfrm>
            <a:off x="9142980" y="3682435"/>
            <a:ext cx="48006" cy="8572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9" name="Rectangle: Rounded Corners 88">
            <a:extLst>
              <a:ext uri="{FF2B5EF4-FFF2-40B4-BE49-F238E27FC236}">
                <a16:creationId xmlns:a16="http://schemas.microsoft.com/office/drawing/2014/main" id="{894C9D47-0671-1515-06EA-0C8AD305FA7C}"/>
              </a:ext>
            </a:extLst>
          </p:cNvPr>
          <p:cNvSpPr/>
          <p:nvPr/>
        </p:nvSpPr>
        <p:spPr>
          <a:xfrm>
            <a:off x="5478126" y="4097271"/>
            <a:ext cx="48006" cy="44577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90" name="Straight Arrow Connector 89">
            <a:extLst>
              <a:ext uri="{FF2B5EF4-FFF2-40B4-BE49-F238E27FC236}">
                <a16:creationId xmlns:a16="http://schemas.microsoft.com/office/drawing/2014/main" id="{9F2302EC-6349-A7B4-3F10-EA8D809F547A}"/>
              </a:ext>
            </a:extLst>
          </p:cNvPr>
          <p:cNvCxnSpPr/>
          <p:nvPr/>
        </p:nvCxnSpPr>
        <p:spPr>
          <a:xfrm>
            <a:off x="5541590" y="3586930"/>
            <a:ext cx="11452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F889746-8843-3D61-A85C-5770C29EA359}"/>
              </a:ext>
            </a:extLst>
          </p:cNvPr>
          <p:cNvSpPr txBox="1"/>
          <p:nvPr/>
        </p:nvSpPr>
        <p:spPr>
          <a:xfrm>
            <a:off x="5643686" y="3486507"/>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Prepopulate from EHR</a:t>
            </a:r>
          </a:p>
        </p:txBody>
      </p:sp>
      <p:cxnSp>
        <p:nvCxnSpPr>
          <p:cNvPr id="92" name="Straight Arrow Connector 91">
            <a:extLst>
              <a:ext uri="{FF2B5EF4-FFF2-40B4-BE49-F238E27FC236}">
                <a16:creationId xmlns:a16="http://schemas.microsoft.com/office/drawing/2014/main" id="{0A8CEC00-D65E-BBF6-FAD2-447D52F62147}"/>
              </a:ext>
            </a:extLst>
          </p:cNvPr>
          <p:cNvCxnSpPr>
            <a:cxnSpLocks/>
          </p:cNvCxnSpPr>
          <p:nvPr/>
        </p:nvCxnSpPr>
        <p:spPr>
          <a:xfrm flipH="1">
            <a:off x="4937801" y="3826716"/>
            <a:ext cx="1748790"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D7F865C-AFB3-9845-04A5-A235ACE623AB}"/>
              </a:ext>
            </a:extLst>
          </p:cNvPr>
          <p:cNvSpPr txBox="1"/>
          <p:nvPr/>
        </p:nvSpPr>
        <p:spPr>
          <a:xfrm>
            <a:off x="5199076" y="372973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4" name="Straight Arrow Connector 93">
            <a:extLst>
              <a:ext uri="{FF2B5EF4-FFF2-40B4-BE49-F238E27FC236}">
                <a16:creationId xmlns:a16="http://schemas.microsoft.com/office/drawing/2014/main" id="{270298D8-BE3F-37A8-A0A4-F78C1E11502B}"/>
              </a:ext>
            </a:extLst>
          </p:cNvPr>
          <p:cNvCxnSpPr>
            <a:cxnSpLocks/>
          </p:cNvCxnSpPr>
          <p:nvPr/>
        </p:nvCxnSpPr>
        <p:spPr>
          <a:xfrm flipH="1">
            <a:off x="4327724" y="4003119"/>
            <a:ext cx="2359152"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0A612C7B-8674-69AF-DED6-3BEF4C5C9BA0}"/>
              </a:ext>
            </a:extLst>
          </p:cNvPr>
          <p:cNvSpPr txBox="1"/>
          <p:nvPr/>
        </p:nvSpPr>
        <p:spPr>
          <a:xfrm>
            <a:off x="4848097" y="390110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6" name="Straight Arrow Connector 95">
            <a:extLst>
              <a:ext uri="{FF2B5EF4-FFF2-40B4-BE49-F238E27FC236}">
                <a16:creationId xmlns:a16="http://schemas.microsoft.com/office/drawing/2014/main" id="{30163552-80C8-2A22-F0B5-CD9BD5E722F7}"/>
              </a:ext>
            </a:extLst>
          </p:cNvPr>
          <p:cNvCxnSpPr/>
          <p:nvPr/>
        </p:nvCxnSpPr>
        <p:spPr>
          <a:xfrm>
            <a:off x="6743521" y="3240314"/>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651562C-0EF2-2530-404D-E48B6A37CA01}"/>
              </a:ext>
            </a:extLst>
          </p:cNvPr>
          <p:cNvCxnSpPr>
            <a:cxnSpLocks/>
          </p:cNvCxnSpPr>
          <p:nvPr/>
        </p:nvCxnSpPr>
        <p:spPr>
          <a:xfrm flipH="1">
            <a:off x="6741740" y="3482566"/>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11A29F4-7CD6-4C6A-59F4-ABCB5B1F4307}"/>
              </a:ext>
            </a:extLst>
          </p:cNvPr>
          <p:cNvSpPr txBox="1"/>
          <p:nvPr/>
        </p:nvSpPr>
        <p:spPr>
          <a:xfrm>
            <a:off x="7087335" y="3138769"/>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Request Questionnaire Package</a:t>
            </a:r>
          </a:p>
        </p:txBody>
      </p:sp>
      <p:sp>
        <p:nvSpPr>
          <p:cNvPr id="99" name="TextBox 98">
            <a:extLst>
              <a:ext uri="{FF2B5EF4-FFF2-40B4-BE49-F238E27FC236}">
                <a16:creationId xmlns:a16="http://schemas.microsoft.com/office/drawing/2014/main" id="{0619494C-02C7-57C0-A1B5-21C81705D523}"/>
              </a:ext>
            </a:extLst>
          </p:cNvPr>
          <p:cNvSpPr txBox="1"/>
          <p:nvPr/>
        </p:nvSpPr>
        <p:spPr>
          <a:xfrm>
            <a:off x="7100398" y="3383723"/>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 Package</a:t>
            </a:r>
          </a:p>
        </p:txBody>
      </p:sp>
      <p:cxnSp>
        <p:nvCxnSpPr>
          <p:cNvPr id="100" name="Straight Arrow Connector 99">
            <a:extLst>
              <a:ext uri="{FF2B5EF4-FFF2-40B4-BE49-F238E27FC236}">
                <a16:creationId xmlns:a16="http://schemas.microsoft.com/office/drawing/2014/main" id="{F43A0FB7-1165-8782-27ED-219817278307}"/>
              </a:ext>
            </a:extLst>
          </p:cNvPr>
          <p:cNvCxnSpPr/>
          <p:nvPr/>
        </p:nvCxnSpPr>
        <p:spPr>
          <a:xfrm>
            <a:off x="5541590" y="4282529"/>
            <a:ext cx="1145286"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CC5EB5C-B91C-A165-1A59-CB55E5E168C0}"/>
              </a:ext>
            </a:extLst>
          </p:cNvPr>
          <p:cNvSpPr txBox="1"/>
          <p:nvPr/>
        </p:nvSpPr>
        <p:spPr>
          <a:xfrm>
            <a:off x="5640551" y="4090739"/>
            <a:ext cx="95010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Save Completed QuestionnaireResponse</a:t>
            </a:r>
          </a:p>
        </p:txBody>
      </p:sp>
      <p:sp>
        <p:nvSpPr>
          <p:cNvPr id="102" name="Diamond 101">
            <a:extLst>
              <a:ext uri="{FF2B5EF4-FFF2-40B4-BE49-F238E27FC236}">
                <a16:creationId xmlns:a16="http://schemas.microsoft.com/office/drawing/2014/main" id="{5B9CFBB9-A13B-26AF-3E0E-7D7405EF94A2}"/>
              </a:ext>
            </a:extLst>
          </p:cNvPr>
          <p:cNvSpPr/>
          <p:nvPr/>
        </p:nvSpPr>
        <p:spPr>
          <a:xfrm>
            <a:off x="6574699" y="4435759"/>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03" name="Straight Arrow Connector 102">
            <a:extLst>
              <a:ext uri="{FF2B5EF4-FFF2-40B4-BE49-F238E27FC236}">
                <a16:creationId xmlns:a16="http://schemas.microsoft.com/office/drawing/2014/main" id="{2334456B-546E-1875-7944-B15079607051}"/>
              </a:ext>
            </a:extLst>
          </p:cNvPr>
          <p:cNvCxnSpPr>
            <a:cxnSpLocks/>
          </p:cNvCxnSpPr>
          <p:nvPr/>
        </p:nvCxnSpPr>
        <p:spPr>
          <a:xfrm flipH="1">
            <a:off x="5541590" y="4478396"/>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4610151-D98D-AB35-E8A4-E2255A599D70}"/>
              </a:ext>
            </a:extLst>
          </p:cNvPr>
          <p:cNvSpPr txBox="1"/>
          <p:nvPr/>
        </p:nvSpPr>
        <p:spPr>
          <a:xfrm>
            <a:off x="5622296" y="4378249"/>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5" name="TextBox 104">
            <a:extLst>
              <a:ext uri="{FF2B5EF4-FFF2-40B4-BE49-F238E27FC236}">
                <a16:creationId xmlns:a16="http://schemas.microsoft.com/office/drawing/2014/main" id="{7EA3491B-CACC-09BD-8B46-0492E790B202}"/>
              </a:ext>
            </a:extLst>
          </p:cNvPr>
          <p:cNvSpPr txBox="1"/>
          <p:nvPr/>
        </p:nvSpPr>
        <p:spPr>
          <a:xfrm>
            <a:off x="5599967" y="2187198"/>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6" name="TextBox 105">
            <a:extLst>
              <a:ext uri="{FF2B5EF4-FFF2-40B4-BE49-F238E27FC236}">
                <a16:creationId xmlns:a16="http://schemas.microsoft.com/office/drawing/2014/main" id="{8CB21B3F-319F-6D22-7C5E-A1E047D83B59}"/>
              </a:ext>
            </a:extLst>
          </p:cNvPr>
          <p:cNvSpPr txBox="1"/>
          <p:nvPr/>
        </p:nvSpPr>
        <p:spPr>
          <a:xfrm>
            <a:off x="5602964" y="1930003"/>
            <a:ext cx="89154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07" name="Straight Arrow Connector 106">
            <a:extLst>
              <a:ext uri="{FF2B5EF4-FFF2-40B4-BE49-F238E27FC236}">
                <a16:creationId xmlns:a16="http://schemas.microsoft.com/office/drawing/2014/main" id="{785F709F-A0A9-FCFF-A2D2-7211105C8B7A}"/>
              </a:ext>
            </a:extLst>
          </p:cNvPr>
          <p:cNvCxnSpPr/>
          <p:nvPr/>
        </p:nvCxnSpPr>
        <p:spPr>
          <a:xfrm>
            <a:off x="6743521" y="408997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50364A7-71E3-F94E-7717-1532914E7617}"/>
              </a:ext>
            </a:extLst>
          </p:cNvPr>
          <p:cNvSpPr txBox="1"/>
          <p:nvPr/>
        </p:nvSpPr>
        <p:spPr>
          <a:xfrm>
            <a:off x="7012862" y="3994131"/>
            <a:ext cx="1212929"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Adaptive Forms – Return Information</a:t>
            </a:r>
          </a:p>
        </p:txBody>
      </p:sp>
      <p:sp>
        <p:nvSpPr>
          <p:cNvPr id="109" name="TextBox 108">
            <a:extLst>
              <a:ext uri="{FF2B5EF4-FFF2-40B4-BE49-F238E27FC236}">
                <a16:creationId xmlns:a16="http://schemas.microsoft.com/office/drawing/2014/main" id="{263A412A-3C76-6D9E-BCB0-CFF4FB5FC502}"/>
              </a:ext>
            </a:extLst>
          </p:cNvPr>
          <p:cNvSpPr txBox="1"/>
          <p:nvPr/>
        </p:nvSpPr>
        <p:spPr>
          <a:xfrm>
            <a:off x="6788418" y="4173748"/>
            <a:ext cx="168285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QuestionnaireResponse from Adaptive Forms</a:t>
            </a:r>
          </a:p>
        </p:txBody>
      </p:sp>
      <p:cxnSp>
        <p:nvCxnSpPr>
          <p:cNvPr id="110" name="Straight Arrow Connector 109">
            <a:extLst>
              <a:ext uri="{FF2B5EF4-FFF2-40B4-BE49-F238E27FC236}">
                <a16:creationId xmlns:a16="http://schemas.microsoft.com/office/drawing/2014/main" id="{93906F85-CF12-1B17-1E41-47DBB9A3EA81}"/>
              </a:ext>
            </a:extLst>
          </p:cNvPr>
          <p:cNvCxnSpPr>
            <a:cxnSpLocks/>
          </p:cNvCxnSpPr>
          <p:nvPr/>
        </p:nvCxnSpPr>
        <p:spPr>
          <a:xfrm flipH="1">
            <a:off x="6741740" y="427954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44AE5C-146B-5D36-1995-DC4AB1C972E8}"/>
              </a:ext>
            </a:extLst>
          </p:cNvPr>
          <p:cNvCxnSpPr/>
          <p:nvPr/>
        </p:nvCxnSpPr>
        <p:spPr>
          <a:xfrm>
            <a:off x="8551493" y="3369280"/>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804F7D9-8A05-ABBE-5109-FA9FE6F8A537}"/>
              </a:ext>
            </a:extLst>
          </p:cNvPr>
          <p:cNvSpPr txBox="1"/>
          <p:nvPr/>
        </p:nvSpPr>
        <p:spPr>
          <a:xfrm>
            <a:off x="8673033" y="3273478"/>
            <a:ext cx="106387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Retrieve Questionnaire Package</a:t>
            </a:r>
          </a:p>
        </p:txBody>
      </p:sp>
      <p:cxnSp>
        <p:nvCxnSpPr>
          <p:cNvPr id="113" name="Straight Arrow Connector 112">
            <a:extLst>
              <a:ext uri="{FF2B5EF4-FFF2-40B4-BE49-F238E27FC236}">
                <a16:creationId xmlns:a16="http://schemas.microsoft.com/office/drawing/2014/main" id="{4344F033-DABC-ABCB-29C8-C7DBC8CE2A8F}"/>
              </a:ext>
            </a:extLst>
          </p:cNvPr>
          <p:cNvCxnSpPr/>
          <p:nvPr/>
        </p:nvCxnSpPr>
        <p:spPr>
          <a:xfrm>
            <a:off x="8552252" y="4449596"/>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8810480-944F-0133-DDDB-130542684D40}"/>
              </a:ext>
            </a:extLst>
          </p:cNvPr>
          <p:cNvSpPr txBox="1"/>
          <p:nvPr/>
        </p:nvSpPr>
        <p:spPr>
          <a:xfrm>
            <a:off x="8617223" y="3588408"/>
            <a:ext cx="49466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115" name="TextBox 114">
            <a:extLst>
              <a:ext uri="{FF2B5EF4-FFF2-40B4-BE49-F238E27FC236}">
                <a16:creationId xmlns:a16="http://schemas.microsoft.com/office/drawing/2014/main" id="{39201E43-5865-852D-2BE7-78D7DBE1CE1B}"/>
              </a:ext>
            </a:extLst>
          </p:cNvPr>
          <p:cNvSpPr txBox="1"/>
          <p:nvPr/>
        </p:nvSpPr>
        <p:spPr>
          <a:xfrm>
            <a:off x="8517620" y="3863714"/>
            <a:ext cx="66030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116" name="TextBox 115">
            <a:extLst>
              <a:ext uri="{FF2B5EF4-FFF2-40B4-BE49-F238E27FC236}">
                <a16:creationId xmlns:a16="http://schemas.microsoft.com/office/drawing/2014/main" id="{480AADCE-1276-B4F8-9F0B-24991520E9BA}"/>
              </a:ext>
            </a:extLst>
          </p:cNvPr>
          <p:cNvSpPr txBox="1"/>
          <p:nvPr/>
        </p:nvSpPr>
        <p:spPr>
          <a:xfrm>
            <a:off x="8661917" y="4261041"/>
            <a:ext cx="1104528"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cxnSp>
        <p:nvCxnSpPr>
          <p:cNvPr id="117" name="Straight Arrow Connector 116">
            <a:extLst>
              <a:ext uri="{FF2B5EF4-FFF2-40B4-BE49-F238E27FC236}">
                <a16:creationId xmlns:a16="http://schemas.microsoft.com/office/drawing/2014/main" id="{BD95E591-2626-B59D-0A9B-9AF4F087C850}"/>
              </a:ext>
            </a:extLst>
          </p:cNvPr>
          <p:cNvCxnSpPr/>
          <p:nvPr/>
        </p:nvCxnSpPr>
        <p:spPr>
          <a:xfrm>
            <a:off x="8552252" y="3786557"/>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C08CAE7-7842-0361-EF2D-15BDD0568BBC}"/>
              </a:ext>
            </a:extLst>
          </p:cNvPr>
          <p:cNvCxnSpPr/>
          <p:nvPr/>
        </p:nvCxnSpPr>
        <p:spPr>
          <a:xfrm>
            <a:off x="8552252" y="4146359"/>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5B1CCDD1-D5AC-D549-1442-400C3A2D647C}"/>
              </a:ext>
            </a:extLst>
          </p:cNvPr>
          <p:cNvGrpSpPr/>
          <p:nvPr/>
        </p:nvGrpSpPr>
        <p:grpSpPr>
          <a:xfrm>
            <a:off x="10704208" y="3780224"/>
            <a:ext cx="1221499" cy="760716"/>
            <a:chOff x="10918585" y="2356063"/>
            <a:chExt cx="1298735" cy="1306358"/>
          </a:xfrm>
        </p:grpSpPr>
        <p:sp>
          <p:nvSpPr>
            <p:cNvPr id="120" name="Rectangle: Rounded Corners 119">
              <a:extLst>
                <a:ext uri="{FF2B5EF4-FFF2-40B4-BE49-F238E27FC236}">
                  <a16:creationId xmlns:a16="http://schemas.microsoft.com/office/drawing/2014/main" id="{B1FE6A26-D765-9765-58B7-5B484C2B5223}"/>
                </a:ext>
              </a:extLst>
            </p:cNvPr>
            <p:cNvSpPr/>
            <p:nvPr/>
          </p:nvSpPr>
          <p:spPr>
            <a:xfrm>
              <a:off x="10935197" y="2356063"/>
              <a:ext cx="1239578" cy="130635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1" name="TextBox 120">
              <a:extLst>
                <a:ext uri="{FF2B5EF4-FFF2-40B4-BE49-F238E27FC236}">
                  <a16:creationId xmlns:a16="http://schemas.microsoft.com/office/drawing/2014/main" id="{D6103CAF-F3E5-AF13-4598-CFDC31D18748}"/>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22" name="Straight Connector 121">
              <a:extLst>
                <a:ext uri="{FF2B5EF4-FFF2-40B4-BE49-F238E27FC236}">
                  <a16:creationId xmlns:a16="http://schemas.microsoft.com/office/drawing/2014/main" id="{5E01DAD5-FFB9-207C-1E4F-7E660806BB3C}"/>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7E43349-DB8A-1AEF-C960-216712FDB3B7}"/>
                </a:ext>
              </a:extLst>
            </p:cNvPr>
            <p:cNvSpPr txBox="1"/>
            <p:nvPr/>
          </p:nvSpPr>
          <p:spPr>
            <a:xfrm>
              <a:off x="10958687" y="2629819"/>
              <a:ext cx="1220763" cy="899613"/>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Authorization</a:t>
              </a:r>
            </a:p>
            <a:p>
              <a:pPr algn="ctr">
                <a:spcAft>
                  <a:spcPts val="225"/>
                </a:spcAft>
              </a:pPr>
              <a:r>
                <a:rPr lang="en-US" sz="614" dirty="0">
                  <a:latin typeface="Calibri" panose="020F0502020204030204" pitchFamily="34" charset="0"/>
                  <a:cs typeface="Calibri" panose="020F0502020204030204" pitchFamily="34" charset="0"/>
                </a:rPr>
                <a:t>Transfer to PAS</a:t>
              </a:r>
            </a:p>
            <a:p>
              <a:pPr algn="ctr">
                <a:spcAft>
                  <a:spcPts val="225"/>
                </a:spcAft>
              </a:pPr>
              <a:r>
                <a:rPr lang="en-US" sz="614" dirty="0">
                  <a:latin typeface="Calibri" panose="020F0502020204030204" pitchFamily="34" charset="0"/>
                  <a:cs typeface="Calibri" panose="020F0502020204030204" pitchFamily="34" charset="0"/>
                </a:rPr>
                <a:t>Forward to performing provider</a:t>
              </a:r>
            </a:p>
            <a:p>
              <a:pPr algn="ctr"/>
              <a:r>
                <a:rPr lang="en-US" sz="614" dirty="0">
                  <a:latin typeface="Calibri" panose="020F0502020204030204" pitchFamily="34" charset="0"/>
                  <a:cs typeface="Calibri" panose="020F0502020204030204" pitchFamily="34" charset="0"/>
                </a:rPr>
                <a:t>Launch with QuestionnaireResponse from CRD</a:t>
              </a:r>
            </a:p>
          </p:txBody>
        </p:sp>
      </p:grpSp>
      <p:grpSp>
        <p:nvGrpSpPr>
          <p:cNvPr id="124" name="Group 123">
            <a:extLst>
              <a:ext uri="{FF2B5EF4-FFF2-40B4-BE49-F238E27FC236}">
                <a16:creationId xmlns:a16="http://schemas.microsoft.com/office/drawing/2014/main" id="{224ACF51-4332-4EC5-7770-E9397F3247F2}"/>
              </a:ext>
            </a:extLst>
          </p:cNvPr>
          <p:cNvGrpSpPr/>
          <p:nvPr/>
        </p:nvGrpSpPr>
        <p:grpSpPr>
          <a:xfrm>
            <a:off x="10704208" y="2636589"/>
            <a:ext cx="1218820" cy="1049115"/>
            <a:chOff x="10918585" y="2356063"/>
            <a:chExt cx="1298735" cy="1398820"/>
          </a:xfrm>
        </p:grpSpPr>
        <p:sp>
          <p:nvSpPr>
            <p:cNvPr id="125" name="Rectangle: Rounded Corners 124">
              <a:extLst>
                <a:ext uri="{FF2B5EF4-FFF2-40B4-BE49-F238E27FC236}">
                  <a16:creationId xmlns:a16="http://schemas.microsoft.com/office/drawing/2014/main" id="{1B280B6A-19F8-AB2E-F43B-F9C2BD0421B0}"/>
                </a:ext>
              </a:extLst>
            </p:cNvPr>
            <p:cNvSpPr/>
            <p:nvPr/>
          </p:nvSpPr>
          <p:spPr>
            <a:xfrm>
              <a:off x="10935197" y="2356063"/>
              <a:ext cx="1244254" cy="1398820"/>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6" name="TextBox 125">
              <a:extLst>
                <a:ext uri="{FF2B5EF4-FFF2-40B4-BE49-F238E27FC236}">
                  <a16:creationId xmlns:a16="http://schemas.microsoft.com/office/drawing/2014/main" id="{4EA6A3D0-E3D7-0B52-BD18-2EA93992BAB2}"/>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27" name="Straight Connector 126">
              <a:extLst>
                <a:ext uri="{FF2B5EF4-FFF2-40B4-BE49-F238E27FC236}">
                  <a16:creationId xmlns:a16="http://schemas.microsoft.com/office/drawing/2014/main" id="{D84BA308-BE65-3CEB-256C-70A8A0FC9532}"/>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25CE6A62-5088-8239-2EFB-1F99A59BAECC}"/>
                </a:ext>
              </a:extLst>
            </p:cNvPr>
            <p:cNvSpPr txBox="1"/>
            <p:nvPr/>
          </p:nvSpPr>
          <p:spPr>
            <a:xfrm>
              <a:off x="10958687" y="2552624"/>
              <a:ext cx="1220763" cy="1134156"/>
            </a:xfrm>
            <a:prstGeom prst="rect">
              <a:avLst/>
            </a:prstGeom>
            <a:noFill/>
          </p:spPr>
          <p:txBody>
            <a:bodyPr wrap="square" lIns="0" tIns="0" rIns="0" bIns="0">
              <a:spAutoFit/>
            </a:bodyPr>
            <a:lstStyle/>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Standard and Adaptive Forms</a:t>
              </a:r>
              <a:r>
                <a:rPr lang="en-US" sz="614" b="1" dirty="0">
                  <a:latin typeface="Calibri" panose="020F0502020204030204" pitchFamily="34" charset="0"/>
                  <a:cs typeface="Calibri" panose="020F0502020204030204" pitchFamily="34" charset="0"/>
                </a:rPr>
                <a:t>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Questionnaire</a:t>
              </a:r>
            </a:p>
            <a:p>
              <a:pPr algn="ctr"/>
              <a:r>
                <a:rPr lang="en-US" sz="614" dirty="0">
                  <a:latin typeface="Calibri" panose="020F0502020204030204" pitchFamily="34" charset="0"/>
                  <a:cs typeface="Calibri" panose="020F0502020204030204" pitchFamily="34" charset="0"/>
                </a:rPr>
                <a:t>CQL / Value Sets</a:t>
              </a:r>
            </a:p>
            <a:p>
              <a:pPr algn="ctr"/>
              <a:endParaRPr lang="en-US" sz="614" dirty="0">
                <a:latin typeface="Calibri" panose="020F0502020204030204" pitchFamily="34" charset="0"/>
                <a:cs typeface="Calibri" panose="020F0502020204030204" pitchFamily="34" charset="0"/>
              </a:endParaRPr>
            </a:p>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Adaptive Forms Only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Membership 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 </a:t>
              </a:r>
            </a:p>
            <a:p>
              <a:pPr algn="ctr"/>
              <a:r>
                <a:rPr lang="en-US" sz="614" dirty="0">
                  <a:latin typeface="Calibri" panose="020F0502020204030204" pitchFamily="34" charset="0"/>
                  <a:cs typeface="Calibri" panose="020F0502020204030204" pitchFamily="34" charset="0"/>
                </a:rPr>
                <a:t>Coverage Rules</a:t>
              </a:r>
            </a:p>
          </p:txBody>
        </p:sp>
      </p:grpSp>
      <p:grpSp>
        <p:nvGrpSpPr>
          <p:cNvPr id="129" name="Group 128">
            <a:extLst>
              <a:ext uri="{FF2B5EF4-FFF2-40B4-BE49-F238E27FC236}">
                <a16:creationId xmlns:a16="http://schemas.microsoft.com/office/drawing/2014/main" id="{2249EEA5-00D9-63D7-5D22-E36667ED7636}"/>
              </a:ext>
            </a:extLst>
          </p:cNvPr>
          <p:cNvGrpSpPr/>
          <p:nvPr/>
        </p:nvGrpSpPr>
        <p:grpSpPr>
          <a:xfrm>
            <a:off x="10704208" y="511264"/>
            <a:ext cx="1218820" cy="916588"/>
            <a:chOff x="10918585" y="2356063"/>
            <a:chExt cx="1298735" cy="1222117"/>
          </a:xfrm>
        </p:grpSpPr>
        <p:sp>
          <p:nvSpPr>
            <p:cNvPr id="130" name="Rectangle: Rounded Corners 129">
              <a:extLst>
                <a:ext uri="{FF2B5EF4-FFF2-40B4-BE49-F238E27FC236}">
                  <a16:creationId xmlns:a16="http://schemas.microsoft.com/office/drawing/2014/main" id="{7647005C-DA43-4B23-EB17-10C43903327F}"/>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B175A9B5-2C02-881B-4075-07886066944A}"/>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32" name="Straight Connector 131">
              <a:extLst>
                <a:ext uri="{FF2B5EF4-FFF2-40B4-BE49-F238E27FC236}">
                  <a16:creationId xmlns:a16="http://schemas.microsoft.com/office/drawing/2014/main" id="{43C3AD47-8C33-215E-01F2-34E5F9D47856}"/>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5D298E15-4546-AE40-5E88-44B3701E365C}"/>
                </a:ext>
              </a:extLst>
            </p:cNvPr>
            <p:cNvSpPr txBox="1"/>
            <p:nvPr/>
          </p:nvSpPr>
          <p:spPr>
            <a:xfrm>
              <a:off x="10958687" y="2570042"/>
              <a:ext cx="1220763" cy="100813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a:p>
              <a:pPr algn="ctr"/>
              <a:endParaRPr lang="en-US" sz="614" dirty="0">
                <a:latin typeface="Calibri" panose="020F0502020204030204" pitchFamily="34" charset="0"/>
                <a:cs typeface="Calibri" panose="020F0502020204030204" pitchFamily="34" charset="0"/>
              </a:endParaRPr>
            </a:p>
          </p:txBody>
        </p:sp>
      </p:grpSp>
      <p:grpSp>
        <p:nvGrpSpPr>
          <p:cNvPr id="134" name="Group 133">
            <a:extLst>
              <a:ext uri="{FF2B5EF4-FFF2-40B4-BE49-F238E27FC236}">
                <a16:creationId xmlns:a16="http://schemas.microsoft.com/office/drawing/2014/main" id="{5E5F3DED-EA48-6CA7-3A7D-1F0591FDC18E}"/>
              </a:ext>
            </a:extLst>
          </p:cNvPr>
          <p:cNvGrpSpPr/>
          <p:nvPr/>
        </p:nvGrpSpPr>
        <p:grpSpPr>
          <a:xfrm>
            <a:off x="10704208" y="1465342"/>
            <a:ext cx="1221499" cy="886022"/>
            <a:chOff x="10918585" y="2356063"/>
            <a:chExt cx="1298735" cy="1521542"/>
          </a:xfrm>
        </p:grpSpPr>
        <p:sp>
          <p:nvSpPr>
            <p:cNvPr id="135" name="Rectangle: Rounded Corners 134">
              <a:extLst>
                <a:ext uri="{FF2B5EF4-FFF2-40B4-BE49-F238E27FC236}">
                  <a16:creationId xmlns:a16="http://schemas.microsoft.com/office/drawing/2014/main" id="{C5870A47-98AD-FCBB-F968-D6CDB08ECB59}"/>
                </a:ext>
              </a:extLst>
            </p:cNvPr>
            <p:cNvSpPr/>
            <p:nvPr/>
          </p:nvSpPr>
          <p:spPr>
            <a:xfrm>
              <a:off x="10935197" y="2356063"/>
              <a:ext cx="1239578" cy="152154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758FC64C-3CC9-ABCA-FF31-F98D8DC6F6EC}"/>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37" name="Straight Connector 136">
              <a:extLst>
                <a:ext uri="{FF2B5EF4-FFF2-40B4-BE49-F238E27FC236}">
                  <a16:creationId xmlns:a16="http://schemas.microsoft.com/office/drawing/2014/main" id="{B40D8823-9116-0E28-F7E6-7FF885518BFD}"/>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9CC1888-3181-2389-D56A-391F19C7F226}"/>
                </a:ext>
              </a:extLst>
            </p:cNvPr>
            <p:cNvSpPr txBox="1"/>
            <p:nvPr/>
          </p:nvSpPr>
          <p:spPr>
            <a:xfrm>
              <a:off x="10958687" y="2629819"/>
              <a:ext cx="1220763" cy="1180177"/>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Appointment Book</a:t>
              </a:r>
            </a:p>
            <a:p>
              <a:pPr algn="ctr">
                <a:spcAft>
                  <a:spcPts val="225"/>
                </a:spcAft>
              </a:pPr>
              <a:r>
                <a:rPr lang="en-US" sz="614" dirty="0">
                  <a:latin typeface="Calibri" panose="020F0502020204030204" pitchFamily="34" charset="0"/>
                  <a:cs typeface="Calibri" panose="020F0502020204030204" pitchFamily="34" charset="0"/>
                </a:rPr>
                <a:t>Order Dispatch</a:t>
              </a:r>
            </a:p>
            <a:p>
              <a:pPr algn="ctr"/>
              <a:r>
                <a:rPr lang="en-US" sz="614" dirty="0">
                  <a:latin typeface="Calibri" panose="020F0502020204030204" pitchFamily="34" charset="0"/>
                  <a:cs typeface="Calibri" panose="020F0502020204030204" pitchFamily="34" charset="0"/>
                </a:rPr>
                <a:t>Specific Actions</a:t>
              </a:r>
            </a:p>
            <a:p>
              <a:pPr algn="ctr"/>
              <a:r>
                <a:rPr lang="en-US" sz="614" dirty="0">
                  <a:latin typeface="Calibri" panose="020F0502020204030204" pitchFamily="34" charset="0"/>
                  <a:cs typeface="Calibri" panose="020F0502020204030204" pitchFamily="34" charset="0"/>
                </a:rPr>
                <a:t>Store Authorization</a:t>
              </a:r>
            </a:p>
            <a:p>
              <a:pPr algn="ctr"/>
              <a:r>
                <a:rPr lang="en-US" sz="614" dirty="0">
                  <a:latin typeface="Calibri" panose="020F0502020204030204" pitchFamily="34" charset="0"/>
                  <a:cs typeface="Calibri" panose="020F0502020204030204" pitchFamily="34" charset="0"/>
                </a:rPr>
                <a:t>Associate response with Orders</a:t>
              </a:r>
            </a:p>
            <a:p>
              <a:pPr algn="ctr"/>
              <a:r>
                <a:rPr lang="en-US" sz="614" dirty="0">
                  <a:latin typeface="Calibri" panose="020F0502020204030204" pitchFamily="34" charset="0"/>
                  <a:cs typeface="Calibri" panose="020F0502020204030204" pitchFamily="34" charset="0"/>
                </a:rPr>
                <a:t>Handling multiple orders</a:t>
              </a:r>
            </a:p>
            <a:p>
              <a:pPr algn="ctr"/>
              <a:r>
                <a:rPr lang="en-US" sz="614" dirty="0">
                  <a:latin typeface="Calibri" panose="020F0502020204030204" pitchFamily="34" charset="0"/>
                  <a:cs typeface="Calibri" panose="020F0502020204030204" pitchFamily="34" charset="0"/>
                </a:rPr>
                <a:t>Include Cost</a:t>
              </a:r>
            </a:p>
          </p:txBody>
        </p:sp>
      </p:grpSp>
      <p:sp>
        <p:nvSpPr>
          <p:cNvPr id="139" name="Rectangle: Rounded Corners 138">
            <a:extLst>
              <a:ext uri="{FF2B5EF4-FFF2-40B4-BE49-F238E27FC236}">
                <a16:creationId xmlns:a16="http://schemas.microsoft.com/office/drawing/2014/main" id="{71471247-040F-FCBC-F445-2BA1960C1773}"/>
              </a:ext>
            </a:extLst>
          </p:cNvPr>
          <p:cNvSpPr/>
          <p:nvPr/>
        </p:nvSpPr>
        <p:spPr>
          <a:xfrm>
            <a:off x="2818197" y="2523694"/>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0" name="Rectangle: Rounded Corners 139">
            <a:extLst>
              <a:ext uri="{FF2B5EF4-FFF2-40B4-BE49-F238E27FC236}">
                <a16:creationId xmlns:a16="http://schemas.microsoft.com/office/drawing/2014/main" id="{0397CA96-4FB9-E59C-3F68-321F8C1037E8}"/>
              </a:ext>
            </a:extLst>
          </p:cNvPr>
          <p:cNvSpPr/>
          <p:nvPr/>
        </p:nvSpPr>
        <p:spPr>
          <a:xfrm>
            <a:off x="9957503" y="2973075"/>
            <a:ext cx="521208" cy="1286783"/>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1" name="TextBox 140">
            <a:extLst>
              <a:ext uri="{FF2B5EF4-FFF2-40B4-BE49-F238E27FC236}">
                <a16:creationId xmlns:a16="http://schemas.microsoft.com/office/drawing/2014/main" id="{DAA2C6D4-1C28-F5E1-016A-86C66AD7BA46}"/>
              </a:ext>
            </a:extLst>
          </p:cNvPr>
          <p:cNvSpPr txBox="1"/>
          <p:nvPr/>
        </p:nvSpPr>
        <p:spPr>
          <a:xfrm>
            <a:off x="9993412" y="3412534"/>
            <a:ext cx="44441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Repeat For</a:t>
            </a:r>
          </a:p>
          <a:p>
            <a:pPr algn="ctr"/>
            <a:r>
              <a:rPr lang="en-US" sz="614" dirty="0">
                <a:latin typeface="Calibri" panose="020F0502020204030204" pitchFamily="34" charset="0"/>
                <a:cs typeface="Calibri" panose="020F0502020204030204" pitchFamily="34" charset="0"/>
              </a:rPr>
              <a:t>Adaptive</a:t>
            </a:r>
          </a:p>
          <a:p>
            <a:pPr algn="ctr"/>
            <a:r>
              <a:rPr lang="en-US" sz="614" dirty="0">
                <a:latin typeface="Calibri" panose="020F0502020204030204" pitchFamily="34" charset="0"/>
                <a:cs typeface="Calibri" panose="020F0502020204030204" pitchFamily="34" charset="0"/>
              </a:rPr>
              <a:t>Forms</a:t>
            </a:r>
          </a:p>
        </p:txBody>
      </p:sp>
      <p:grpSp>
        <p:nvGrpSpPr>
          <p:cNvPr id="142" name="Group 141">
            <a:extLst>
              <a:ext uri="{FF2B5EF4-FFF2-40B4-BE49-F238E27FC236}">
                <a16:creationId xmlns:a16="http://schemas.microsoft.com/office/drawing/2014/main" id="{DCFD8568-9CDB-41DD-452F-D2EB407F2709}"/>
              </a:ext>
            </a:extLst>
          </p:cNvPr>
          <p:cNvGrpSpPr/>
          <p:nvPr/>
        </p:nvGrpSpPr>
        <p:grpSpPr>
          <a:xfrm>
            <a:off x="3079469" y="4967442"/>
            <a:ext cx="974051" cy="635462"/>
            <a:chOff x="10918585" y="2356064"/>
            <a:chExt cx="1298735" cy="847282"/>
          </a:xfrm>
        </p:grpSpPr>
        <p:sp>
          <p:nvSpPr>
            <p:cNvPr id="143" name="Rectangle: Rounded Corners 142">
              <a:extLst>
                <a:ext uri="{FF2B5EF4-FFF2-40B4-BE49-F238E27FC236}">
                  <a16:creationId xmlns:a16="http://schemas.microsoft.com/office/drawing/2014/main" id="{E91AF0CC-D928-1989-2B27-C9CC6082A485}"/>
                </a:ext>
              </a:extLst>
            </p:cNvPr>
            <p:cNvSpPr/>
            <p:nvPr/>
          </p:nvSpPr>
          <p:spPr>
            <a:xfrm>
              <a:off x="10935197" y="2356064"/>
              <a:ext cx="1244254" cy="84728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4B0E6D02-4D4D-DAE6-3AC4-9694888EC88B}"/>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45" name="Straight Connector 144">
              <a:extLst>
                <a:ext uri="{FF2B5EF4-FFF2-40B4-BE49-F238E27FC236}">
                  <a16:creationId xmlns:a16="http://schemas.microsoft.com/office/drawing/2014/main" id="{4D539FBF-5E00-29FA-B457-72A0B9B52E7E}"/>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04790EE8-AFF2-AE31-A430-27484B698FED}"/>
                </a:ext>
              </a:extLst>
            </p:cNvPr>
            <p:cNvSpPr txBox="1"/>
            <p:nvPr/>
          </p:nvSpPr>
          <p:spPr>
            <a:xfrm>
              <a:off x="10958686" y="2570042"/>
              <a:ext cx="1220763" cy="538266"/>
            </a:xfrm>
            <a:prstGeom prst="rect">
              <a:avLst/>
            </a:prstGeom>
            <a:noFill/>
          </p:spPr>
          <p:txBody>
            <a:bodyPr wrap="square" lIns="0" tIns="0" rIns="0" bIns="0">
              <a:spAutoFit/>
            </a:bodyPr>
            <a:lstStyle/>
            <a:p>
              <a:pPr algn="ctr"/>
              <a:r>
                <a:rPr lang="fr-FR" sz="614" dirty="0">
                  <a:latin typeface="Calibri" panose="020F0502020204030204" pitchFamily="34" charset="0"/>
                  <a:cs typeface="Calibri" panose="020F0502020204030204" pitchFamily="34" charset="0"/>
                </a:rPr>
                <a:t>Provider/Patient Context</a:t>
              </a:r>
            </a:p>
            <a:p>
              <a:pPr algn="ctr">
                <a:spcAft>
                  <a:spcPts val="225"/>
                </a:spcAft>
              </a:pPr>
              <a:r>
                <a:rPr lang="fr-FR" sz="614" dirty="0">
                  <a:latin typeface="Calibri" panose="020F0502020204030204" pitchFamily="34" charset="0"/>
                  <a:cs typeface="Calibri" panose="020F0502020204030204" pitchFamily="34" charset="0"/>
                </a:rPr>
                <a:t>Service(s)/Device(s)</a:t>
              </a:r>
            </a:p>
            <a:p>
              <a:pPr algn="ctr"/>
              <a:r>
                <a:rPr lang="fr-FR" sz="614" dirty="0">
                  <a:latin typeface="Calibri" panose="020F0502020204030204" pitchFamily="34" charset="0"/>
                  <a:cs typeface="Calibri" panose="020F0502020204030204" pitchFamily="34" charset="0"/>
                </a:rPr>
                <a:t>QuestionnaireResponse</a:t>
              </a:r>
            </a:p>
            <a:p>
              <a:pPr algn="ctr"/>
              <a:r>
                <a:rPr lang="fr-FR" sz="614" dirty="0">
                  <a:latin typeface="Calibri" panose="020F0502020204030204" pitchFamily="34" charset="0"/>
                  <a:cs typeface="Calibri" panose="020F0502020204030204" pitchFamily="34" charset="0"/>
                </a:rPr>
                <a:t>Link to Questionnaire</a:t>
              </a:r>
              <a:endParaRPr lang="en-US" sz="614" dirty="0">
                <a:latin typeface="Calibri" panose="020F0502020204030204" pitchFamily="34" charset="0"/>
                <a:cs typeface="Calibri" panose="020F0502020204030204" pitchFamily="34" charset="0"/>
              </a:endParaRPr>
            </a:p>
          </p:txBody>
        </p:sp>
      </p:grpSp>
      <p:grpSp>
        <p:nvGrpSpPr>
          <p:cNvPr id="147" name="Group 146">
            <a:extLst>
              <a:ext uri="{FF2B5EF4-FFF2-40B4-BE49-F238E27FC236}">
                <a16:creationId xmlns:a16="http://schemas.microsoft.com/office/drawing/2014/main" id="{04E0E4B4-487B-B926-85AE-241BF3F87D25}"/>
              </a:ext>
            </a:extLst>
          </p:cNvPr>
          <p:cNvGrpSpPr/>
          <p:nvPr/>
        </p:nvGrpSpPr>
        <p:grpSpPr>
          <a:xfrm>
            <a:off x="3074853" y="5673799"/>
            <a:ext cx="974051" cy="863717"/>
            <a:chOff x="10918585" y="2356062"/>
            <a:chExt cx="1298735" cy="1082698"/>
          </a:xfrm>
        </p:grpSpPr>
        <p:sp>
          <p:nvSpPr>
            <p:cNvPr id="148" name="Rectangle: Rounded Corners 147">
              <a:extLst>
                <a:ext uri="{FF2B5EF4-FFF2-40B4-BE49-F238E27FC236}">
                  <a16:creationId xmlns:a16="http://schemas.microsoft.com/office/drawing/2014/main" id="{01E6BC9A-1D1C-55E1-F896-A50F9135073C}"/>
                </a:ext>
              </a:extLst>
            </p:cNvPr>
            <p:cNvSpPr/>
            <p:nvPr/>
          </p:nvSpPr>
          <p:spPr>
            <a:xfrm>
              <a:off x="10935197" y="2356062"/>
              <a:ext cx="1244254" cy="108269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7F874713-E5FC-3E21-6DA4-C2175429F980}"/>
                </a:ext>
              </a:extLst>
            </p:cNvPr>
            <p:cNvSpPr txBox="1"/>
            <p:nvPr/>
          </p:nvSpPr>
          <p:spPr>
            <a:xfrm>
              <a:off x="10918585" y="2358676"/>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150" name="Straight Connector 149">
              <a:extLst>
                <a:ext uri="{FF2B5EF4-FFF2-40B4-BE49-F238E27FC236}">
                  <a16:creationId xmlns:a16="http://schemas.microsoft.com/office/drawing/2014/main" id="{598D576B-2386-2C3D-78E0-8ED6785D20A7}"/>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44654CD6-DDEA-269B-B311-39821FBA9D6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PA Authorized</a:t>
              </a:r>
            </a:p>
            <a:p>
              <a:pPr algn="ctr"/>
              <a:r>
                <a:rPr lang="en-US" sz="614" dirty="0">
                  <a:latin typeface="Calibri" panose="020F0502020204030204" pitchFamily="34" charset="0"/>
                  <a:cs typeface="Calibri" panose="020F0502020204030204" pitchFamily="34" charset="0"/>
                </a:rPr>
                <a:t>PA partially Authorize</a:t>
              </a:r>
            </a:p>
            <a:p>
              <a:pPr algn="ctr"/>
              <a:r>
                <a:rPr lang="en-US" sz="614" dirty="0">
                  <a:latin typeface="Calibri" panose="020F0502020204030204" pitchFamily="34" charset="0"/>
                  <a:cs typeface="Calibri" panose="020F0502020204030204" pitchFamily="34" charset="0"/>
                </a:rPr>
                <a:t>PA Denied</a:t>
              </a:r>
            </a:p>
            <a:p>
              <a:pPr algn="ctr"/>
              <a:r>
                <a:rPr lang="en-US" sz="614" dirty="0">
                  <a:latin typeface="Calibri" panose="020F0502020204030204" pitchFamily="34" charset="0"/>
                  <a:cs typeface="Calibri" panose="020F0502020204030204" pitchFamily="34" charset="0"/>
                </a:rPr>
                <a:t>PA partially Denied</a:t>
              </a:r>
            </a:p>
            <a:p>
              <a:pPr algn="ctr"/>
              <a:r>
                <a:rPr lang="en-US" sz="614" dirty="0">
                  <a:latin typeface="Calibri" panose="020F0502020204030204" pitchFamily="34" charset="0"/>
                  <a:cs typeface="Calibri" panose="020F0502020204030204" pitchFamily="34" charset="0"/>
                </a:rPr>
                <a:t>PA Pended</a:t>
              </a:r>
            </a:p>
            <a:p>
              <a:pPr algn="ctr"/>
              <a:r>
                <a:rPr lang="en-US" sz="614" dirty="0">
                  <a:latin typeface="Calibri" panose="020F0502020204030204" pitchFamily="34" charset="0"/>
                  <a:cs typeface="Calibri" panose="020F0502020204030204" pitchFamily="34" charset="0"/>
                </a:rPr>
                <a:t>Documentation Requested</a:t>
              </a:r>
            </a:p>
            <a:p>
              <a:pPr algn="ctr"/>
              <a:r>
                <a:rPr lang="en-US" sz="614" dirty="0">
                  <a:latin typeface="Calibri" panose="020F0502020204030204" pitchFamily="34" charset="0"/>
                  <a:cs typeface="Calibri" panose="020F0502020204030204" pitchFamily="34" charset="0"/>
                </a:rPr>
                <a:t>Errors</a:t>
              </a:r>
            </a:p>
          </p:txBody>
        </p:sp>
      </p:grpSp>
      <p:sp>
        <p:nvSpPr>
          <p:cNvPr id="152" name="Rectangle: Rounded Corners 151">
            <a:extLst>
              <a:ext uri="{FF2B5EF4-FFF2-40B4-BE49-F238E27FC236}">
                <a16:creationId xmlns:a16="http://schemas.microsoft.com/office/drawing/2014/main" id="{B1428F8E-4EB8-66D3-0807-6FD871E5BD47}"/>
              </a:ext>
            </a:extLst>
          </p:cNvPr>
          <p:cNvSpPr/>
          <p:nvPr/>
        </p:nvSpPr>
        <p:spPr>
          <a:xfrm>
            <a:off x="4271654"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3" name="Rectangle: Rounded Corners 152">
            <a:extLst>
              <a:ext uri="{FF2B5EF4-FFF2-40B4-BE49-F238E27FC236}">
                <a16:creationId xmlns:a16="http://schemas.microsoft.com/office/drawing/2014/main" id="{8689094E-4DDC-B167-9FEF-FDA90B2E5874}"/>
              </a:ext>
            </a:extLst>
          </p:cNvPr>
          <p:cNvSpPr/>
          <p:nvPr/>
        </p:nvSpPr>
        <p:spPr>
          <a:xfrm>
            <a:off x="4879292"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4" name="Rectangle: Rounded Corners 153">
            <a:extLst>
              <a:ext uri="{FF2B5EF4-FFF2-40B4-BE49-F238E27FC236}">
                <a16:creationId xmlns:a16="http://schemas.microsoft.com/office/drawing/2014/main" id="{B9943321-9038-B866-331C-50E73AC9A851}"/>
              </a:ext>
            </a:extLst>
          </p:cNvPr>
          <p:cNvSpPr/>
          <p:nvPr/>
        </p:nvSpPr>
        <p:spPr>
          <a:xfrm>
            <a:off x="5483972" y="473333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5" name="Rectangle: Rounded Corners 154">
            <a:extLst>
              <a:ext uri="{FF2B5EF4-FFF2-40B4-BE49-F238E27FC236}">
                <a16:creationId xmlns:a16="http://schemas.microsoft.com/office/drawing/2014/main" id="{2B3117E7-D94A-74ED-BCB1-595CE216BA93}"/>
              </a:ext>
            </a:extLst>
          </p:cNvPr>
          <p:cNvSpPr/>
          <p:nvPr/>
        </p:nvSpPr>
        <p:spPr>
          <a:xfrm>
            <a:off x="6090977" y="6006901"/>
            <a:ext cx="48006" cy="6172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6" name="Rectangle: Rounded Corners 155">
            <a:extLst>
              <a:ext uri="{FF2B5EF4-FFF2-40B4-BE49-F238E27FC236}">
                <a16:creationId xmlns:a16="http://schemas.microsoft.com/office/drawing/2014/main" id="{9592651E-A9EA-131C-A343-8A2F7010091A}"/>
              </a:ext>
            </a:extLst>
          </p:cNvPr>
          <p:cNvSpPr/>
          <p:nvPr/>
        </p:nvSpPr>
        <p:spPr>
          <a:xfrm>
            <a:off x="6690131" y="6089846"/>
            <a:ext cx="48006" cy="4114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7" name="TextBox 156">
            <a:extLst>
              <a:ext uri="{FF2B5EF4-FFF2-40B4-BE49-F238E27FC236}">
                <a16:creationId xmlns:a16="http://schemas.microsoft.com/office/drawing/2014/main" id="{C9E61D82-7C99-1DC0-C99A-3473377A41A4}"/>
              </a:ext>
            </a:extLst>
          </p:cNvPr>
          <p:cNvSpPr txBox="1"/>
          <p:nvPr/>
        </p:nvSpPr>
        <p:spPr>
          <a:xfrm>
            <a:off x="4331463" y="4780397"/>
            <a:ext cx="1152144"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58" name="Straight Arrow Connector 157">
            <a:extLst>
              <a:ext uri="{FF2B5EF4-FFF2-40B4-BE49-F238E27FC236}">
                <a16:creationId xmlns:a16="http://schemas.microsoft.com/office/drawing/2014/main" id="{3F8F80FC-4081-153E-CF21-148629E7FDB5}"/>
              </a:ext>
            </a:extLst>
          </p:cNvPr>
          <p:cNvCxnSpPr>
            <a:cxnSpLocks/>
          </p:cNvCxnSpPr>
          <p:nvPr/>
        </p:nvCxnSpPr>
        <p:spPr>
          <a:xfrm flipH="1">
            <a:off x="4331462" y="4885228"/>
            <a:ext cx="1152144"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958AB65-E344-3810-DE08-142C45470EF5}"/>
              </a:ext>
            </a:extLst>
          </p:cNvPr>
          <p:cNvSpPr txBox="1"/>
          <p:nvPr/>
        </p:nvSpPr>
        <p:spPr>
          <a:xfrm>
            <a:off x="4957711" y="4935847"/>
            <a:ext cx="502553" cy="283539"/>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60" name="Straight Arrow Connector 159">
            <a:extLst>
              <a:ext uri="{FF2B5EF4-FFF2-40B4-BE49-F238E27FC236}">
                <a16:creationId xmlns:a16="http://schemas.microsoft.com/office/drawing/2014/main" id="{51F6CAD8-5820-7F8B-1538-AF6D096E7531}"/>
              </a:ext>
            </a:extLst>
          </p:cNvPr>
          <p:cNvCxnSpPr>
            <a:cxnSpLocks/>
          </p:cNvCxnSpPr>
          <p:nvPr/>
        </p:nvCxnSpPr>
        <p:spPr>
          <a:xfrm flipH="1">
            <a:off x="4931436" y="5213840"/>
            <a:ext cx="54864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6254C00C-A578-ED90-0197-F710DE762D65}"/>
              </a:ext>
            </a:extLst>
          </p:cNvPr>
          <p:cNvSpPr/>
          <p:nvPr/>
        </p:nvSpPr>
        <p:spPr>
          <a:xfrm>
            <a:off x="7271726" y="5075591"/>
            <a:ext cx="48006" cy="870966"/>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162" name="Straight Arrow Connector 161">
            <a:extLst>
              <a:ext uri="{FF2B5EF4-FFF2-40B4-BE49-F238E27FC236}">
                <a16:creationId xmlns:a16="http://schemas.microsoft.com/office/drawing/2014/main" id="{D784D40D-999C-643E-FCAB-2199E707BB82}"/>
              </a:ext>
            </a:extLst>
          </p:cNvPr>
          <p:cNvCxnSpPr/>
          <p:nvPr/>
        </p:nvCxnSpPr>
        <p:spPr>
          <a:xfrm>
            <a:off x="5538973" y="533115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E366B8A-E31A-763B-9FD0-E867073B5717}"/>
              </a:ext>
            </a:extLst>
          </p:cNvPr>
          <p:cNvCxnSpPr>
            <a:cxnSpLocks/>
          </p:cNvCxnSpPr>
          <p:nvPr/>
        </p:nvCxnSpPr>
        <p:spPr>
          <a:xfrm flipH="1">
            <a:off x="5541600" y="5511292"/>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461A035-116E-4AC3-E48C-339F79432675}"/>
              </a:ext>
            </a:extLst>
          </p:cNvPr>
          <p:cNvCxnSpPr>
            <a:cxnSpLocks/>
          </p:cNvCxnSpPr>
          <p:nvPr/>
        </p:nvCxnSpPr>
        <p:spPr>
          <a:xfrm flipH="1">
            <a:off x="5541600" y="5837553"/>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Rounded Corners 164">
            <a:extLst>
              <a:ext uri="{FF2B5EF4-FFF2-40B4-BE49-F238E27FC236}">
                <a16:creationId xmlns:a16="http://schemas.microsoft.com/office/drawing/2014/main" id="{F2C10C3C-EE5E-0414-FF17-3CB014FB0B93}"/>
              </a:ext>
            </a:extLst>
          </p:cNvPr>
          <p:cNvSpPr/>
          <p:nvPr/>
        </p:nvSpPr>
        <p:spPr>
          <a:xfrm>
            <a:off x="10509204" y="473684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66" name="TextBox 165">
            <a:extLst>
              <a:ext uri="{FF2B5EF4-FFF2-40B4-BE49-F238E27FC236}">
                <a16:creationId xmlns:a16="http://schemas.microsoft.com/office/drawing/2014/main" id="{605555D6-41ED-F602-D043-117812D43752}"/>
              </a:ext>
            </a:extLst>
          </p:cNvPr>
          <p:cNvSpPr txBox="1"/>
          <p:nvPr/>
        </p:nvSpPr>
        <p:spPr>
          <a:xfrm>
            <a:off x="5759170" y="523226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Send PAS bundle to Intermediary</a:t>
            </a:r>
          </a:p>
        </p:txBody>
      </p:sp>
      <p:sp>
        <p:nvSpPr>
          <p:cNvPr id="167" name="TextBox 166">
            <a:extLst>
              <a:ext uri="{FF2B5EF4-FFF2-40B4-BE49-F238E27FC236}">
                <a16:creationId xmlns:a16="http://schemas.microsoft.com/office/drawing/2014/main" id="{57725691-8512-1B03-E0DA-D6816B7D5469}"/>
              </a:ext>
            </a:extLst>
          </p:cNvPr>
          <p:cNvSpPr txBox="1"/>
          <p:nvPr/>
        </p:nvSpPr>
        <p:spPr>
          <a:xfrm>
            <a:off x="5762516" y="541865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8" name="TextBox 167">
            <a:extLst>
              <a:ext uri="{FF2B5EF4-FFF2-40B4-BE49-F238E27FC236}">
                <a16:creationId xmlns:a16="http://schemas.microsoft.com/office/drawing/2014/main" id="{BCD0B6B0-E5BC-A06E-9E60-B68E173DA1B1}"/>
              </a:ext>
            </a:extLst>
          </p:cNvPr>
          <p:cNvSpPr txBox="1"/>
          <p:nvPr/>
        </p:nvSpPr>
        <p:spPr>
          <a:xfrm>
            <a:off x="5762888" y="5740650"/>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9" name="TextBox 168">
            <a:extLst>
              <a:ext uri="{FF2B5EF4-FFF2-40B4-BE49-F238E27FC236}">
                <a16:creationId xmlns:a16="http://schemas.microsoft.com/office/drawing/2014/main" id="{A9A190F7-40C5-DC09-A7A1-01187C44B938}"/>
              </a:ext>
            </a:extLst>
          </p:cNvPr>
          <p:cNvSpPr txBox="1"/>
          <p:nvPr/>
        </p:nvSpPr>
        <p:spPr>
          <a:xfrm>
            <a:off x="5550122" y="5572141"/>
            <a:ext cx="171450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Cancel, Update, Query status for prior PA submission</a:t>
            </a:r>
          </a:p>
        </p:txBody>
      </p:sp>
      <p:cxnSp>
        <p:nvCxnSpPr>
          <p:cNvPr id="170" name="Straight Arrow Connector 169">
            <a:extLst>
              <a:ext uri="{FF2B5EF4-FFF2-40B4-BE49-F238E27FC236}">
                <a16:creationId xmlns:a16="http://schemas.microsoft.com/office/drawing/2014/main" id="{BA80F91D-3082-2CE7-7CB6-B840ECEFB26A}"/>
              </a:ext>
            </a:extLst>
          </p:cNvPr>
          <p:cNvCxnSpPr/>
          <p:nvPr/>
        </p:nvCxnSpPr>
        <p:spPr>
          <a:xfrm>
            <a:off x="5541590" y="566724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755CD67-46D7-478E-F83B-12AFB0494B1A}"/>
              </a:ext>
            </a:extLst>
          </p:cNvPr>
          <p:cNvCxnSpPr/>
          <p:nvPr/>
        </p:nvCxnSpPr>
        <p:spPr>
          <a:xfrm>
            <a:off x="7327240" y="533115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73339B-A684-5F2A-8008-21EBF974E605}"/>
              </a:ext>
            </a:extLst>
          </p:cNvPr>
          <p:cNvCxnSpPr>
            <a:cxnSpLocks/>
          </p:cNvCxnSpPr>
          <p:nvPr/>
        </p:nvCxnSpPr>
        <p:spPr>
          <a:xfrm flipH="1">
            <a:off x="7329867" y="5511292"/>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F28D30D-F4C7-6A8D-0783-3601B407A481}"/>
              </a:ext>
            </a:extLst>
          </p:cNvPr>
          <p:cNvCxnSpPr>
            <a:cxnSpLocks/>
          </p:cNvCxnSpPr>
          <p:nvPr/>
        </p:nvCxnSpPr>
        <p:spPr>
          <a:xfrm flipH="1">
            <a:off x="7329867" y="5837553"/>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49C16260-A770-625E-107F-057A6925A6EE}"/>
              </a:ext>
            </a:extLst>
          </p:cNvPr>
          <p:cNvCxnSpPr/>
          <p:nvPr/>
        </p:nvCxnSpPr>
        <p:spPr>
          <a:xfrm>
            <a:off x="7329857" y="566724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0A9447-B81D-AB49-9316-6F69A0619A59}"/>
              </a:ext>
            </a:extLst>
          </p:cNvPr>
          <p:cNvSpPr txBox="1"/>
          <p:nvPr/>
        </p:nvSpPr>
        <p:spPr>
          <a:xfrm>
            <a:off x="7394668" y="5228891"/>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and attachment then send to payer</a:t>
            </a:r>
          </a:p>
        </p:txBody>
      </p:sp>
      <p:sp>
        <p:nvSpPr>
          <p:cNvPr id="176" name="TextBox 175">
            <a:extLst>
              <a:ext uri="{FF2B5EF4-FFF2-40B4-BE49-F238E27FC236}">
                <a16:creationId xmlns:a16="http://schemas.microsoft.com/office/drawing/2014/main" id="{49E537AD-0453-D444-B294-595D59C7AD8F}"/>
              </a:ext>
            </a:extLst>
          </p:cNvPr>
          <p:cNvSpPr txBox="1"/>
          <p:nvPr/>
        </p:nvSpPr>
        <p:spPr>
          <a:xfrm>
            <a:off x="7959044" y="5415549"/>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 response</a:t>
            </a:r>
          </a:p>
        </p:txBody>
      </p:sp>
      <p:sp>
        <p:nvSpPr>
          <p:cNvPr id="177" name="TextBox 176">
            <a:extLst>
              <a:ext uri="{FF2B5EF4-FFF2-40B4-BE49-F238E27FC236}">
                <a16:creationId xmlns:a16="http://schemas.microsoft.com/office/drawing/2014/main" id="{8D5EB85A-A90F-D3E0-094B-0720D46603B0}"/>
              </a:ext>
            </a:extLst>
          </p:cNvPr>
          <p:cNvSpPr txBox="1"/>
          <p:nvPr/>
        </p:nvSpPr>
        <p:spPr>
          <a:xfrm>
            <a:off x="7390919" y="5572179"/>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or 278i then send to payer</a:t>
            </a:r>
          </a:p>
        </p:txBody>
      </p:sp>
      <p:sp>
        <p:nvSpPr>
          <p:cNvPr id="178" name="TextBox 177">
            <a:extLst>
              <a:ext uri="{FF2B5EF4-FFF2-40B4-BE49-F238E27FC236}">
                <a16:creationId xmlns:a16="http://schemas.microsoft.com/office/drawing/2014/main" id="{A3E327F6-E959-402C-61B8-D0DF7969B660}"/>
              </a:ext>
            </a:extLst>
          </p:cNvPr>
          <p:cNvSpPr txBox="1"/>
          <p:nvPr/>
        </p:nvSpPr>
        <p:spPr>
          <a:xfrm>
            <a:off x="7962686" y="5744521"/>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X12 278/278i response</a:t>
            </a:r>
          </a:p>
        </p:txBody>
      </p:sp>
      <p:sp>
        <p:nvSpPr>
          <p:cNvPr id="179" name="TextBox 178">
            <a:extLst>
              <a:ext uri="{FF2B5EF4-FFF2-40B4-BE49-F238E27FC236}">
                <a16:creationId xmlns:a16="http://schemas.microsoft.com/office/drawing/2014/main" id="{53E7F88A-5A81-7B6B-8A88-BB8FBB0F8ECA}"/>
              </a:ext>
            </a:extLst>
          </p:cNvPr>
          <p:cNvSpPr txBox="1"/>
          <p:nvPr/>
        </p:nvSpPr>
        <p:spPr>
          <a:xfrm>
            <a:off x="5548773" y="5926525"/>
            <a:ext cx="520982" cy="189026"/>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Launch CDex with context</a:t>
            </a:r>
          </a:p>
        </p:txBody>
      </p:sp>
      <p:cxnSp>
        <p:nvCxnSpPr>
          <p:cNvPr id="180" name="Straight Arrow Connector 179">
            <a:extLst>
              <a:ext uri="{FF2B5EF4-FFF2-40B4-BE49-F238E27FC236}">
                <a16:creationId xmlns:a16="http://schemas.microsoft.com/office/drawing/2014/main" id="{836A3DC9-BC8A-3140-7813-21F783B2C5F8}"/>
              </a:ext>
            </a:extLst>
          </p:cNvPr>
          <p:cNvCxnSpPr>
            <a:cxnSpLocks/>
          </p:cNvCxnSpPr>
          <p:nvPr/>
        </p:nvCxnSpPr>
        <p:spPr>
          <a:xfrm flipH="1">
            <a:off x="5535515" y="6122102"/>
            <a:ext cx="55549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61F4E26B-6428-C658-7DF3-A95A913170BB}"/>
              </a:ext>
            </a:extLst>
          </p:cNvPr>
          <p:cNvSpPr txBox="1"/>
          <p:nvPr/>
        </p:nvSpPr>
        <p:spPr>
          <a:xfrm>
            <a:off x="6153535" y="6054883"/>
            <a:ext cx="520982" cy="189026"/>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82" name="Straight Arrow Connector 181">
            <a:extLst>
              <a:ext uri="{FF2B5EF4-FFF2-40B4-BE49-F238E27FC236}">
                <a16:creationId xmlns:a16="http://schemas.microsoft.com/office/drawing/2014/main" id="{A2A531FC-B4E1-335A-A272-69B72CB066A5}"/>
              </a:ext>
            </a:extLst>
          </p:cNvPr>
          <p:cNvCxnSpPr>
            <a:cxnSpLocks/>
          </p:cNvCxnSpPr>
          <p:nvPr/>
        </p:nvCxnSpPr>
        <p:spPr>
          <a:xfrm flipH="1">
            <a:off x="6145104" y="6250485"/>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4CB16804-8457-0CAB-F6EF-B7E31D82F046}"/>
              </a:ext>
            </a:extLst>
          </p:cNvPr>
          <p:cNvSpPr txBox="1"/>
          <p:nvPr/>
        </p:nvSpPr>
        <p:spPr>
          <a:xfrm>
            <a:off x="6180482" y="6332178"/>
            <a:ext cx="48006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Return QR</a:t>
            </a:r>
          </a:p>
        </p:txBody>
      </p:sp>
      <p:cxnSp>
        <p:nvCxnSpPr>
          <p:cNvPr id="184" name="Straight Arrow Connector 183">
            <a:extLst>
              <a:ext uri="{FF2B5EF4-FFF2-40B4-BE49-F238E27FC236}">
                <a16:creationId xmlns:a16="http://schemas.microsoft.com/office/drawing/2014/main" id="{383217F7-A441-2859-70A3-451E644582F8}"/>
              </a:ext>
            </a:extLst>
          </p:cNvPr>
          <p:cNvCxnSpPr>
            <a:cxnSpLocks/>
          </p:cNvCxnSpPr>
          <p:nvPr/>
        </p:nvCxnSpPr>
        <p:spPr>
          <a:xfrm flipH="1">
            <a:off x="6141824" y="6424591"/>
            <a:ext cx="548640" cy="0"/>
          </a:xfrm>
          <a:prstGeom prst="straightConnector1">
            <a:avLst/>
          </a:prstGeom>
          <a:ln>
            <a:solidFill>
              <a:schemeClr val="bg2">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27EF6CA-9F97-9475-D0AF-2DE8BFAA1508}"/>
              </a:ext>
            </a:extLst>
          </p:cNvPr>
          <p:cNvCxnSpPr>
            <a:cxnSpLocks/>
          </p:cNvCxnSpPr>
          <p:nvPr/>
        </p:nvCxnSpPr>
        <p:spPr>
          <a:xfrm flipH="1">
            <a:off x="6145104" y="6576005"/>
            <a:ext cx="436168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DC3EEF51-C843-88FC-7DEA-C27641B5D89B}"/>
              </a:ext>
            </a:extLst>
          </p:cNvPr>
          <p:cNvSpPr txBox="1"/>
          <p:nvPr/>
        </p:nvSpPr>
        <p:spPr>
          <a:xfrm>
            <a:off x="7006533" y="6475353"/>
            <a:ext cx="2579107" cy="94513"/>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Submit Supplemental Information to Payer’s Attachment Operations endpoint</a:t>
            </a:r>
          </a:p>
        </p:txBody>
      </p:sp>
      <p:grpSp>
        <p:nvGrpSpPr>
          <p:cNvPr id="187" name="Group 186">
            <a:extLst>
              <a:ext uri="{FF2B5EF4-FFF2-40B4-BE49-F238E27FC236}">
                <a16:creationId xmlns:a16="http://schemas.microsoft.com/office/drawing/2014/main" id="{ABA79839-B562-B07F-9D5C-BB40816AA4C2}"/>
              </a:ext>
            </a:extLst>
          </p:cNvPr>
          <p:cNvGrpSpPr/>
          <p:nvPr/>
        </p:nvGrpSpPr>
        <p:grpSpPr>
          <a:xfrm>
            <a:off x="10719798" y="4794374"/>
            <a:ext cx="1218820" cy="866936"/>
            <a:chOff x="10918585" y="2356063"/>
            <a:chExt cx="1298735" cy="1155914"/>
          </a:xfrm>
        </p:grpSpPr>
        <p:sp>
          <p:nvSpPr>
            <p:cNvPr id="188" name="Rectangle: Rounded Corners 187">
              <a:extLst>
                <a:ext uri="{FF2B5EF4-FFF2-40B4-BE49-F238E27FC236}">
                  <a16:creationId xmlns:a16="http://schemas.microsoft.com/office/drawing/2014/main" id="{B62081E4-067F-5A1A-E654-34F07C9941CA}"/>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89" name="TextBox 188">
              <a:extLst>
                <a:ext uri="{FF2B5EF4-FFF2-40B4-BE49-F238E27FC236}">
                  <a16:creationId xmlns:a16="http://schemas.microsoft.com/office/drawing/2014/main" id="{BDE4BAB4-E621-1C12-CED6-AB9BC95223A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90" name="Straight Connector 189">
              <a:extLst>
                <a:ext uri="{FF2B5EF4-FFF2-40B4-BE49-F238E27FC236}">
                  <a16:creationId xmlns:a16="http://schemas.microsoft.com/office/drawing/2014/main" id="{93BA1B04-394D-407C-6894-C0C3EAF01134}"/>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456E8CF6-275F-9689-347D-BC76DDBBEF8C}"/>
                </a:ext>
              </a:extLst>
            </p:cNvPr>
            <p:cNvSpPr txBox="1"/>
            <p:nvPr/>
          </p:nvSpPr>
          <p:spPr>
            <a:xfrm>
              <a:off x="10958687" y="2561334"/>
              <a:ext cx="1220763" cy="91631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spcAft>
                  <a:spcPts val="225"/>
                </a:spcAft>
              </a:pP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p:txBody>
        </p:sp>
      </p:grpSp>
      <p:grpSp>
        <p:nvGrpSpPr>
          <p:cNvPr id="192" name="Group 191">
            <a:extLst>
              <a:ext uri="{FF2B5EF4-FFF2-40B4-BE49-F238E27FC236}">
                <a16:creationId xmlns:a16="http://schemas.microsoft.com/office/drawing/2014/main" id="{82B2CBF5-8109-C61D-ABC2-C64B311AA0BD}"/>
              </a:ext>
            </a:extLst>
          </p:cNvPr>
          <p:cNvGrpSpPr/>
          <p:nvPr/>
        </p:nvGrpSpPr>
        <p:grpSpPr>
          <a:xfrm>
            <a:off x="10719798" y="5748453"/>
            <a:ext cx="1221499" cy="780626"/>
            <a:chOff x="10918585" y="2356063"/>
            <a:chExt cx="1298735" cy="1340549"/>
          </a:xfrm>
        </p:grpSpPr>
        <p:sp>
          <p:nvSpPr>
            <p:cNvPr id="193" name="Rectangle: Rounded Corners 192">
              <a:extLst>
                <a:ext uri="{FF2B5EF4-FFF2-40B4-BE49-F238E27FC236}">
                  <a16:creationId xmlns:a16="http://schemas.microsoft.com/office/drawing/2014/main" id="{07BE0F15-ECB8-57B0-3207-E9C27F4DA723}"/>
                </a:ext>
              </a:extLst>
            </p:cNvPr>
            <p:cNvSpPr/>
            <p:nvPr/>
          </p:nvSpPr>
          <p:spPr>
            <a:xfrm>
              <a:off x="10935197" y="2356063"/>
              <a:ext cx="1239578" cy="1340549"/>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94" name="TextBox 193">
              <a:extLst>
                <a:ext uri="{FF2B5EF4-FFF2-40B4-BE49-F238E27FC236}">
                  <a16:creationId xmlns:a16="http://schemas.microsoft.com/office/drawing/2014/main" id="{FD21419B-ADBC-429F-5FE9-E65915A8A9B1}"/>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95" name="Straight Connector 194">
              <a:extLst>
                <a:ext uri="{FF2B5EF4-FFF2-40B4-BE49-F238E27FC236}">
                  <a16:creationId xmlns:a16="http://schemas.microsoft.com/office/drawing/2014/main" id="{0EC4C11E-9FF8-9044-CD59-EC1FE9F80BA5}"/>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AAB6A9D-EB3F-FF34-316E-7AD6858EEC21}"/>
                </a:ext>
              </a:extLst>
            </p:cNvPr>
            <p:cNvSpPr txBox="1"/>
            <p:nvPr/>
          </p:nvSpPr>
          <p:spPr>
            <a:xfrm>
              <a:off x="10958687" y="2629819"/>
              <a:ext cx="1220763" cy="92163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Error Handling</a:t>
              </a:r>
            </a:p>
            <a:p>
              <a:pPr algn="ctr"/>
              <a:r>
                <a:rPr lang="en-US" sz="614" dirty="0">
                  <a:latin typeface="Calibri" panose="020F0502020204030204" pitchFamily="34" charset="0"/>
                  <a:cs typeface="Calibri" panose="020F0502020204030204" pitchFamily="34" charset="0"/>
                </a:rPr>
                <a:t>Cancel</a:t>
              </a:r>
            </a:p>
            <a:p>
              <a:pPr algn="ctr"/>
              <a:r>
                <a:rPr lang="en-US" sz="614" dirty="0">
                  <a:latin typeface="Calibri" panose="020F0502020204030204" pitchFamily="34" charset="0"/>
                  <a:cs typeface="Calibri" panose="020F0502020204030204" pitchFamily="34" charset="0"/>
                </a:rPr>
                <a:t>Update</a:t>
              </a:r>
            </a:p>
            <a:p>
              <a:pPr algn="ctr">
                <a:spcAft>
                  <a:spcPts val="450"/>
                </a:spcAft>
              </a:pPr>
              <a:r>
                <a:rPr lang="en-US" sz="614" dirty="0">
                  <a:latin typeface="Calibri" panose="020F0502020204030204" pitchFamily="34" charset="0"/>
                  <a:cs typeface="Calibri" panose="020F0502020204030204" pitchFamily="34" charset="0"/>
                </a:rPr>
                <a:t>Status Query</a:t>
              </a:r>
            </a:p>
            <a:p>
              <a:pPr algn="ctr"/>
              <a:r>
                <a:rPr lang="en-US" sz="614" dirty="0">
                  <a:latin typeface="Calibri" panose="020F0502020204030204" pitchFamily="34" charset="0"/>
                  <a:cs typeface="Calibri" panose="020F0502020204030204" pitchFamily="34" charset="0"/>
                </a:rPr>
                <a:t>CDex query/response</a:t>
              </a:r>
            </a:p>
          </p:txBody>
        </p:sp>
      </p:grpSp>
      <p:cxnSp>
        <p:nvCxnSpPr>
          <p:cNvPr id="197" name="Straight Arrow Connector 196">
            <a:extLst>
              <a:ext uri="{FF2B5EF4-FFF2-40B4-BE49-F238E27FC236}">
                <a16:creationId xmlns:a16="http://schemas.microsoft.com/office/drawing/2014/main" id="{2DB5789C-604F-D73E-FAEB-A9EB0388C127}"/>
              </a:ext>
            </a:extLst>
          </p:cNvPr>
          <p:cNvCxnSpPr>
            <a:cxnSpLocks/>
          </p:cNvCxnSpPr>
          <p:nvPr/>
        </p:nvCxnSpPr>
        <p:spPr>
          <a:xfrm flipH="1">
            <a:off x="4319660" y="6006901"/>
            <a:ext cx="11658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584C96E-2E54-BDF3-9273-1E58732C6C49}"/>
              </a:ext>
            </a:extLst>
          </p:cNvPr>
          <p:cNvSpPr txBox="1"/>
          <p:nvPr/>
        </p:nvSpPr>
        <p:spPr>
          <a:xfrm>
            <a:off x="4453618" y="5907827"/>
            <a:ext cx="89154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199" name="TextBox 198">
            <a:extLst>
              <a:ext uri="{FF2B5EF4-FFF2-40B4-BE49-F238E27FC236}">
                <a16:creationId xmlns:a16="http://schemas.microsoft.com/office/drawing/2014/main" id="{BD12381C-8769-D9F0-5328-A0A451F1762E}"/>
              </a:ext>
            </a:extLst>
          </p:cNvPr>
          <p:cNvSpPr txBox="1"/>
          <p:nvPr/>
        </p:nvSpPr>
        <p:spPr>
          <a:xfrm>
            <a:off x="5546810" y="532539"/>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0" name="TextBox 199">
            <a:extLst>
              <a:ext uri="{FF2B5EF4-FFF2-40B4-BE49-F238E27FC236}">
                <a16:creationId xmlns:a16="http://schemas.microsoft.com/office/drawing/2014/main" id="{6DF3B32A-731F-811B-D303-457DC3C33AE8}"/>
              </a:ext>
            </a:extLst>
          </p:cNvPr>
          <p:cNvSpPr txBox="1"/>
          <p:nvPr/>
        </p:nvSpPr>
        <p:spPr>
          <a:xfrm>
            <a:off x="6761333" y="3012153"/>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1" name="TextBox 200">
            <a:extLst>
              <a:ext uri="{FF2B5EF4-FFF2-40B4-BE49-F238E27FC236}">
                <a16:creationId xmlns:a16="http://schemas.microsoft.com/office/drawing/2014/main" id="{8DEF380A-3344-B311-F053-24FDCDFA0067}"/>
              </a:ext>
            </a:extLst>
          </p:cNvPr>
          <p:cNvSpPr txBox="1"/>
          <p:nvPr/>
        </p:nvSpPr>
        <p:spPr>
          <a:xfrm>
            <a:off x="5546810" y="5098590"/>
            <a:ext cx="701019" cy="92333"/>
          </a:xfrm>
          <a:prstGeom prst="rect">
            <a:avLst/>
          </a:prstGeom>
          <a:solidFill>
            <a:srgbClr val="FEECF2">
              <a:alpha val="46000"/>
            </a:srgbClr>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r>
              <a:rPr lang="en-US" sz="600" i="1" dirty="0">
                <a:solidFill>
                  <a:srgbClr val="A71576"/>
                </a:solidFill>
                <a:latin typeface="Calibri" panose="020F0502020204030204" pitchFamily="34" charset="0"/>
                <a:cs typeface="Calibri" panose="020F0502020204030204" pitchFamily="34" charset="0"/>
              </a:rPr>
              <a:t>:</a:t>
            </a:r>
            <a:endParaRPr lang="en-US" sz="614" i="1" dirty="0">
              <a:solidFill>
                <a:srgbClr val="A71576"/>
              </a:solidFill>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E360238D-CACE-6423-7554-6464E7ACE160}"/>
              </a:ext>
            </a:extLst>
          </p:cNvPr>
          <p:cNvSpPr txBox="1"/>
          <p:nvPr/>
        </p:nvSpPr>
        <p:spPr>
          <a:xfrm>
            <a:off x="6894380" y="3266565"/>
            <a:ext cx="1409327" cy="92333"/>
          </a:xfrm>
          <a:prstGeom prst="rect">
            <a:avLst/>
          </a:prstGeom>
          <a:solidFill>
            <a:srgbClr val="FEECF2"/>
          </a:solidFill>
        </p:spPr>
        <p:txBody>
          <a:bodyPr wrap="square" lIns="0" tIns="0" rIns="0" bIns="0">
            <a:spAutoFit/>
          </a:bodyPr>
          <a:lstStyle/>
          <a:p>
            <a:pPr algn="ctr"/>
            <a:r>
              <a:rPr lang="en-US" sz="600" dirty="0">
                <a:solidFill>
                  <a:schemeClr val="accent1">
                    <a:lumMod val="60000"/>
                    <a:lumOff val="40000"/>
                  </a:schemeClr>
                </a:solidFill>
                <a:latin typeface="Calibri" panose="020F0502020204030204" pitchFamily="34" charset="0"/>
                <a:cs typeface="Calibri" panose="020F0502020204030204" pitchFamily="34" charset="0"/>
              </a:rPr>
              <a:t>(</a:t>
            </a:r>
            <a:r>
              <a:rPr lang="en-US" sz="525" dirty="0">
                <a:solidFill>
                  <a:schemeClr val="accent1">
                    <a:lumMod val="60000"/>
                    <a:lumOff val="40000"/>
                  </a:schemeClr>
                </a:solidFill>
                <a:latin typeface="Consolas" panose="020B0609020204030204" pitchFamily="49" charset="0"/>
                <a:cs typeface="Calibri" panose="020F0502020204030204" pitchFamily="34" charset="0"/>
              </a:rPr>
              <a:t>$questionnaire-package </a:t>
            </a:r>
            <a:r>
              <a:rPr lang="en-US" sz="600" dirty="0">
                <a:solidFill>
                  <a:schemeClr val="accent1">
                    <a:lumMod val="60000"/>
                    <a:lumOff val="40000"/>
                  </a:schemeClr>
                </a:solidFill>
                <a:latin typeface="Calibri" panose="020F0502020204030204" pitchFamily="34" charset="0"/>
                <a:cs typeface="Calibri" panose="020F0502020204030204" pitchFamily="34" charset="0"/>
              </a:rPr>
              <a:t>operation)</a:t>
            </a:r>
          </a:p>
        </p:txBody>
      </p:sp>
      <p:sp>
        <p:nvSpPr>
          <p:cNvPr id="204" name="TextBox 203">
            <a:extLst>
              <a:ext uri="{FF2B5EF4-FFF2-40B4-BE49-F238E27FC236}">
                <a16:creationId xmlns:a16="http://schemas.microsoft.com/office/drawing/2014/main" id="{EF34F577-ABA8-AC97-1501-98D55E9C5208}"/>
              </a:ext>
            </a:extLst>
          </p:cNvPr>
          <p:cNvSpPr txBox="1"/>
          <p:nvPr/>
        </p:nvSpPr>
        <p:spPr>
          <a:xfrm>
            <a:off x="209258" y="810818"/>
            <a:ext cx="2499402" cy="1015663"/>
          </a:xfrm>
          <a:prstGeom prst="rect">
            <a:avLst/>
          </a:prstGeom>
          <a:noFill/>
        </p:spPr>
        <p:txBody>
          <a:bodyPr wrap="none" rtlCol="0">
            <a:spAutoFit/>
          </a:bodyPr>
          <a:lstStyle/>
          <a:p>
            <a:pPr marL="342900" indent="-342900">
              <a:buAutoNum type="arabicParenR"/>
            </a:pPr>
            <a:r>
              <a:rPr lang="en-US" sz="1200" dirty="0"/>
              <a:t>Coverage</a:t>
            </a:r>
          </a:p>
          <a:p>
            <a:pPr marL="342900" indent="-342900">
              <a:buAutoNum type="arabicParenR"/>
            </a:pPr>
            <a:r>
              <a:rPr lang="en-US" sz="1200" dirty="0"/>
              <a:t>PA requirements</a:t>
            </a:r>
          </a:p>
          <a:p>
            <a:pPr marL="342900" indent="-342900">
              <a:buAutoNum type="arabicParenR"/>
            </a:pPr>
            <a:r>
              <a:rPr lang="en-US" sz="1200" dirty="0"/>
              <a:t>Documentation requirements</a:t>
            </a:r>
          </a:p>
          <a:p>
            <a:pPr marL="342900" indent="-342900">
              <a:buAutoNum type="arabicParenR"/>
            </a:pPr>
            <a:r>
              <a:rPr lang="en-US" sz="1200" dirty="0"/>
              <a:t>PA authorization possible</a:t>
            </a:r>
          </a:p>
          <a:p>
            <a:pPr marL="342900" indent="-342900">
              <a:buAutoNum type="arabicParenR"/>
            </a:pPr>
            <a:endParaRPr lang="en-US" sz="1200" dirty="0"/>
          </a:p>
        </p:txBody>
      </p:sp>
      <p:sp>
        <p:nvSpPr>
          <p:cNvPr id="205" name="TextBox 204">
            <a:extLst>
              <a:ext uri="{FF2B5EF4-FFF2-40B4-BE49-F238E27FC236}">
                <a16:creationId xmlns:a16="http://schemas.microsoft.com/office/drawing/2014/main" id="{8FF6A5FC-3CA1-5CD6-4C92-1A3BEC9AEA9A}"/>
              </a:ext>
            </a:extLst>
          </p:cNvPr>
          <p:cNvSpPr txBox="1"/>
          <p:nvPr/>
        </p:nvSpPr>
        <p:spPr>
          <a:xfrm>
            <a:off x="168440" y="2694833"/>
            <a:ext cx="2532832" cy="1384995"/>
          </a:xfrm>
          <a:prstGeom prst="rect">
            <a:avLst/>
          </a:prstGeom>
          <a:noFill/>
        </p:spPr>
        <p:txBody>
          <a:bodyPr wrap="square" rtlCol="0">
            <a:spAutoFit/>
          </a:bodyPr>
          <a:lstStyle/>
          <a:p>
            <a:pPr marL="342900" indent="-342900">
              <a:buAutoNum type="arabicParenR"/>
            </a:pPr>
            <a:r>
              <a:rPr lang="en-US" sz="1200" dirty="0"/>
              <a:t>Specific data requirements</a:t>
            </a:r>
          </a:p>
          <a:p>
            <a:pPr marL="342900" indent="-342900">
              <a:buAutoNum type="arabicParenR"/>
            </a:pPr>
            <a:r>
              <a:rPr lang="en-US" sz="1200" dirty="0"/>
              <a:t>CQL to prepopulate</a:t>
            </a:r>
          </a:p>
          <a:p>
            <a:pPr marL="342900" indent="-342900">
              <a:buAutoNum type="arabicParenR"/>
            </a:pPr>
            <a:r>
              <a:rPr lang="en-US" sz="1200" dirty="0"/>
              <a:t>Standalone and Adaptive </a:t>
            </a:r>
          </a:p>
          <a:p>
            <a:pPr marL="342900" indent="-342900">
              <a:buAutoNum type="arabicParenR"/>
            </a:pPr>
            <a:r>
              <a:rPr lang="en-US" sz="1200" dirty="0"/>
              <a:t>Save documentation</a:t>
            </a:r>
          </a:p>
          <a:p>
            <a:pPr marL="342900" indent="-342900">
              <a:buAutoNum type="arabicParenR"/>
            </a:pPr>
            <a:r>
              <a:rPr lang="en-US" sz="1200" dirty="0"/>
              <a:t>PA authorization possible with adaptive questionnaire</a:t>
            </a:r>
          </a:p>
          <a:p>
            <a:pPr marL="342900" indent="-342900">
              <a:buAutoNum type="arabicParenR"/>
            </a:pPr>
            <a:endParaRPr lang="en-US" sz="1200" dirty="0"/>
          </a:p>
        </p:txBody>
      </p:sp>
      <p:sp>
        <p:nvSpPr>
          <p:cNvPr id="206" name="TextBox 205">
            <a:extLst>
              <a:ext uri="{FF2B5EF4-FFF2-40B4-BE49-F238E27FC236}">
                <a16:creationId xmlns:a16="http://schemas.microsoft.com/office/drawing/2014/main" id="{56BC52F3-F14A-524E-E88E-E1EAD8B6B618}"/>
              </a:ext>
            </a:extLst>
          </p:cNvPr>
          <p:cNvSpPr txBox="1"/>
          <p:nvPr/>
        </p:nvSpPr>
        <p:spPr>
          <a:xfrm>
            <a:off x="106085" y="4997195"/>
            <a:ext cx="2648368" cy="1384995"/>
          </a:xfrm>
          <a:prstGeom prst="rect">
            <a:avLst/>
          </a:prstGeom>
          <a:noFill/>
        </p:spPr>
        <p:txBody>
          <a:bodyPr wrap="square" rtlCol="0">
            <a:spAutoFit/>
          </a:bodyPr>
          <a:lstStyle/>
          <a:p>
            <a:pPr marL="342900" indent="-342900">
              <a:buAutoNum type="arabicParenR"/>
            </a:pPr>
            <a:r>
              <a:rPr lang="en-US" sz="1200" dirty="0"/>
              <a:t>Submit request and documentation</a:t>
            </a:r>
          </a:p>
          <a:p>
            <a:pPr marL="342900" indent="-342900">
              <a:buFont typeface="Arial"/>
              <a:buAutoNum type="arabicParenR"/>
            </a:pPr>
            <a:r>
              <a:rPr lang="en-US" sz="1200" dirty="0"/>
              <a:t>All PA responses (authorize, Pend, Deny)</a:t>
            </a:r>
          </a:p>
          <a:p>
            <a:pPr marL="342900" indent="-342900">
              <a:buAutoNum type="arabicParenR"/>
            </a:pPr>
            <a:r>
              <a:rPr lang="en-US" sz="1200" dirty="0"/>
              <a:t>Request additional documentation</a:t>
            </a:r>
          </a:p>
          <a:p>
            <a:pPr marL="342900" indent="-342900">
              <a:buAutoNum type="arabicParenR"/>
            </a:pPr>
            <a:r>
              <a:rPr lang="en-US" sz="1200" dirty="0"/>
              <a:t>Respond to request with CDex</a:t>
            </a:r>
          </a:p>
        </p:txBody>
      </p:sp>
      <p:sp>
        <p:nvSpPr>
          <p:cNvPr id="3" name="TextBox 2">
            <a:extLst>
              <a:ext uri="{FF2B5EF4-FFF2-40B4-BE49-F238E27FC236}">
                <a16:creationId xmlns:a16="http://schemas.microsoft.com/office/drawing/2014/main" id="{A004039E-B2E2-D1BE-7866-9D4B46C50748}"/>
              </a:ext>
            </a:extLst>
          </p:cNvPr>
          <p:cNvSpPr txBox="1"/>
          <p:nvPr/>
        </p:nvSpPr>
        <p:spPr>
          <a:xfrm>
            <a:off x="353736" y="114648"/>
            <a:ext cx="2648482" cy="400110"/>
          </a:xfrm>
          <a:prstGeom prst="rect">
            <a:avLst/>
          </a:prstGeom>
          <a:noFill/>
        </p:spPr>
        <p:txBody>
          <a:bodyPr wrap="none" rtlCol="0">
            <a:spAutoFit/>
          </a:bodyPr>
          <a:lstStyle/>
          <a:p>
            <a:r>
              <a:rPr lang="en-US" sz="2000" dirty="0"/>
              <a:t>Summary of FHIR PA</a:t>
            </a:r>
          </a:p>
        </p:txBody>
      </p:sp>
    </p:spTree>
    <p:extLst>
      <p:ext uri="{BB962C8B-B14F-4D97-AF65-F5344CB8AC3E}">
        <p14:creationId xmlns:p14="http://schemas.microsoft.com/office/powerpoint/2010/main" val="331393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D41CE7-B29A-4397-A824-F77EB176116E}"/>
              </a:ext>
            </a:extLst>
          </p:cNvPr>
          <p:cNvSpPr>
            <a:spLocks noGrp="1"/>
          </p:cNvSpPr>
          <p:nvPr>
            <p:ph type="body" sz="quarter" idx="13"/>
          </p:nvPr>
        </p:nvSpPr>
        <p:spPr>
          <a:xfrm>
            <a:off x="4876800" y="333037"/>
            <a:ext cx="6729059" cy="365125"/>
          </a:xfrm>
        </p:spPr>
        <p:txBody>
          <a:bodyPr/>
          <a:lstStyle/>
          <a:p>
            <a:r>
              <a:rPr lang="en-US" dirty="0">
                <a:solidFill>
                  <a:schemeClr val="tx2"/>
                </a:solidFill>
              </a:rPr>
              <a:t>Benefits from Burden Reduction Automation</a:t>
            </a:r>
          </a:p>
        </p:txBody>
      </p:sp>
      <p:sp>
        <p:nvSpPr>
          <p:cNvPr id="3" name="Text Placeholder 2">
            <a:extLst>
              <a:ext uri="{FF2B5EF4-FFF2-40B4-BE49-F238E27FC236}">
                <a16:creationId xmlns:a16="http://schemas.microsoft.com/office/drawing/2014/main" id="{7860E7CA-74FB-4C11-91B1-A99648255DAF}"/>
              </a:ext>
            </a:extLst>
          </p:cNvPr>
          <p:cNvSpPr>
            <a:spLocks noGrp="1"/>
          </p:cNvSpPr>
          <p:nvPr>
            <p:ph type="body" sz="quarter" idx="16"/>
          </p:nvPr>
        </p:nvSpPr>
        <p:spPr>
          <a:xfrm>
            <a:off x="5078940" y="784056"/>
            <a:ext cx="6324777" cy="365125"/>
          </a:xfrm>
        </p:spPr>
        <p:txBody>
          <a:bodyPr/>
          <a:lstStyle/>
          <a:p>
            <a:r>
              <a:rPr lang="en-US" dirty="0">
                <a:solidFill>
                  <a:schemeClr val="tx2"/>
                </a:solidFill>
              </a:rPr>
              <a:t>Using CRD/DTR/PAS/CDex</a:t>
            </a:r>
          </a:p>
        </p:txBody>
      </p:sp>
      <p:sp>
        <p:nvSpPr>
          <p:cNvPr id="5" name="Text Placeholder 4">
            <a:extLst>
              <a:ext uri="{FF2B5EF4-FFF2-40B4-BE49-F238E27FC236}">
                <a16:creationId xmlns:a16="http://schemas.microsoft.com/office/drawing/2014/main" id="{1978DF2A-0F07-4011-9752-53C8CC32DA4A}"/>
              </a:ext>
            </a:extLst>
          </p:cNvPr>
          <p:cNvSpPr>
            <a:spLocks noGrp="1"/>
          </p:cNvSpPr>
          <p:nvPr>
            <p:ph type="body" sz="quarter" idx="14"/>
          </p:nvPr>
        </p:nvSpPr>
        <p:spPr>
          <a:xfrm>
            <a:off x="788225" y="1425743"/>
            <a:ext cx="5960918" cy="5099219"/>
          </a:xfrm>
        </p:spPr>
        <p:txBody>
          <a:bodyPr/>
          <a:lstStyle/>
          <a:p>
            <a:pPr marR="0" lvl="0">
              <a:spcBef>
                <a:spcPts val="600"/>
              </a:spcBef>
              <a:spcAft>
                <a:spcPts val="0"/>
              </a:spcAft>
            </a:pPr>
            <a:r>
              <a:rPr lang="en-US" sz="1400" b="1" dirty="0">
                <a:solidFill>
                  <a:schemeClr val="accent1"/>
                </a:solidFill>
                <a:effectLst/>
                <a:latin typeface="+mn-lt"/>
                <a:ea typeface="Calibri" panose="020F0502020204030204" pitchFamily="34" charset="0"/>
                <a:cs typeface="Times New Roman" panose="02020603050405020304" pitchFamily="18" charset="0"/>
              </a:rPr>
              <a:t>Interoperability</a:t>
            </a:r>
          </a:p>
          <a:p>
            <a:pPr marL="182880" indent="-182880">
              <a:spcBef>
                <a:spcPts val="600"/>
              </a:spcBef>
              <a:buFont typeface="Arial" panose="020B0604020202020204" pitchFamily="34" charset="0"/>
              <a:buChar char="•"/>
            </a:pPr>
            <a:r>
              <a:rPr lang="en-US" sz="1400" dirty="0">
                <a:solidFill>
                  <a:srgbClr val="FF0000"/>
                </a:solidFill>
                <a:effectLst/>
                <a:latin typeface="+mn-lt"/>
                <a:ea typeface="Calibri" panose="020F0502020204030204" pitchFamily="34" charset="0"/>
                <a:cs typeface="Times New Roman" panose="02020603050405020304" pitchFamily="18" charset="0"/>
              </a:rPr>
              <a:t>Standardized interactions across all payers and providers</a:t>
            </a:r>
          </a:p>
          <a:p>
            <a:pPr marL="182880" indent="-182880">
              <a:spcBef>
                <a:spcPts val="600"/>
              </a:spcBef>
              <a:buFont typeface="Arial" panose="020B0604020202020204" pitchFamily="34" charset="0"/>
              <a:buChar char="•"/>
            </a:pPr>
            <a:r>
              <a:rPr lang="en-US" sz="1400" dirty="0">
                <a:latin typeface="+mn-lt"/>
                <a:ea typeface="Calibri" panose="020F0502020204030204" pitchFamily="34" charset="0"/>
                <a:cs typeface="Times New Roman" panose="02020603050405020304" pitchFamily="18" charset="0"/>
              </a:rPr>
              <a:t>Provide real-time access to payer requirements for prior authorization and documentation</a:t>
            </a:r>
          </a:p>
          <a:p>
            <a:pPr marL="182880" indent="-182880">
              <a:spcBef>
                <a:spcPts val="600"/>
              </a:spcBef>
              <a:buFont typeface="Arial" panose="020B0604020202020204" pitchFamily="34" charset="0"/>
              <a:buChar char="•"/>
            </a:pPr>
            <a:r>
              <a:rPr lang="en-US" sz="1400" dirty="0">
                <a:solidFill>
                  <a:srgbClr val="FF0000"/>
                </a:solidFill>
                <a:latin typeface="+mn-lt"/>
                <a:ea typeface="Calibri" panose="020F0502020204030204" pitchFamily="34" charset="0"/>
                <a:cs typeface="Times New Roman" panose="02020603050405020304" pitchFamily="18" charset="0"/>
              </a:rPr>
              <a:t>Provide ability to move to real-time authorizations </a:t>
            </a:r>
          </a:p>
          <a:p>
            <a:pPr marL="182880" indent="-182880">
              <a:spcBef>
                <a:spcPts val="600"/>
              </a:spcBef>
              <a:buFont typeface="Arial" panose="020B0604020202020204" pitchFamily="34" charset="0"/>
              <a:buChar char="•"/>
            </a:pPr>
            <a:r>
              <a:rPr lang="en-US" sz="1400" dirty="0">
                <a:latin typeface="+mn-lt"/>
                <a:ea typeface="Calibri" panose="020F0502020204030204" pitchFamily="34" charset="0"/>
                <a:cs typeface="Times New Roman" panose="02020603050405020304" pitchFamily="18" charset="0"/>
              </a:rPr>
              <a:t>IGs leverage standard interfaces and technologies (e.g., CDS Hooks and SMART on FHIR) that will support in </a:t>
            </a:r>
            <a:r>
              <a:rPr lang="en-US" sz="1400" dirty="0">
                <a:solidFill>
                  <a:srgbClr val="FF0000"/>
                </a:solidFill>
                <a:latin typeface="+mn-lt"/>
                <a:ea typeface="Calibri" panose="020F0502020204030204" pitchFamily="34" charset="0"/>
                <a:cs typeface="Times New Roman" panose="02020603050405020304" pitchFamily="18" charset="0"/>
              </a:rPr>
              <a:t>workflow integration</a:t>
            </a:r>
            <a:r>
              <a:rPr lang="en-US" sz="1400" dirty="0">
                <a:latin typeface="+mn-lt"/>
                <a:ea typeface="Calibri" panose="020F0502020204030204" pitchFamily="34" charset="0"/>
                <a:cs typeface="Times New Roman" panose="02020603050405020304" pitchFamily="18" charset="0"/>
              </a:rPr>
              <a:t>, information sharing, and patient care benefits beyond prior authorization</a:t>
            </a:r>
          </a:p>
          <a:p>
            <a:pPr marL="182880" indent="-182880">
              <a:spcBef>
                <a:spcPts val="600"/>
              </a:spcBef>
              <a:buFont typeface="Arial" panose="020B0604020202020204" pitchFamily="34" charset="0"/>
              <a:buChar char="•"/>
            </a:pPr>
            <a:r>
              <a:rPr lang="en-US" sz="1400" dirty="0">
                <a:solidFill>
                  <a:srgbClr val="FF0000"/>
                </a:solidFill>
                <a:latin typeface="+mn-lt"/>
                <a:ea typeface="Calibri" panose="020F0502020204030204" pitchFamily="34" charset="0"/>
                <a:cs typeface="Times New Roman" panose="02020603050405020304" pitchFamily="18" charset="0"/>
              </a:rPr>
              <a:t>Data shared is largely computable</a:t>
            </a:r>
            <a:r>
              <a:rPr lang="en-US" sz="1400" dirty="0">
                <a:latin typeface="+mn-lt"/>
                <a:ea typeface="Calibri" panose="020F0502020204030204" pitchFamily="34" charset="0"/>
                <a:cs typeface="Times New Roman" panose="02020603050405020304" pitchFamily="18" charset="0"/>
              </a:rPr>
              <a:t>, maximizing automation and minimizing costs and time delays associated with human intervention</a:t>
            </a:r>
          </a:p>
          <a:p>
            <a:pPr>
              <a:spcBef>
                <a:spcPts val="600"/>
              </a:spcBef>
            </a:pPr>
            <a:r>
              <a:rPr lang="en-US" sz="1400" b="1" dirty="0">
                <a:solidFill>
                  <a:schemeClr val="accent1"/>
                </a:solidFill>
                <a:latin typeface="+mn-lt"/>
                <a:cs typeface="Times New Roman" panose="02020603050405020304" pitchFamily="18" charset="0"/>
              </a:rPr>
              <a:t>Workflow</a:t>
            </a:r>
          </a:p>
          <a:p>
            <a:pPr marL="182880" indent="-182880">
              <a:spcBef>
                <a:spcPts val="600"/>
              </a:spcBef>
              <a:buFont typeface="Arial" panose="020B0604020202020204" pitchFamily="34" charset="0"/>
              <a:buChar char="•"/>
            </a:pPr>
            <a:r>
              <a:rPr lang="en-US" sz="1400" dirty="0">
                <a:solidFill>
                  <a:srgbClr val="FF0000"/>
                </a:solidFill>
                <a:latin typeface="+mn-lt"/>
                <a:cs typeface="Times New Roman" panose="02020603050405020304" pitchFamily="18" charset="0"/>
              </a:rPr>
              <a:t>Common workflow expectations</a:t>
            </a:r>
          </a:p>
          <a:p>
            <a:pPr marL="182880" indent="-182880">
              <a:spcBef>
                <a:spcPts val="600"/>
              </a:spcBef>
              <a:buFont typeface="Arial" panose="020B0604020202020204" pitchFamily="34" charset="0"/>
              <a:buChar char="•"/>
            </a:pPr>
            <a:r>
              <a:rPr lang="en-US" sz="1400" dirty="0">
                <a:latin typeface="+mn-lt"/>
                <a:cs typeface="Times New Roman" panose="02020603050405020304" pitchFamily="18" charset="0"/>
              </a:rPr>
              <a:t>Support for clinical workflow activities to trigger interactions with payers enabling consideration of coverage and financial responsibility as part of clinical care</a:t>
            </a:r>
          </a:p>
          <a:p>
            <a:pPr marL="182880" indent="-182880">
              <a:spcBef>
                <a:spcPts val="600"/>
              </a:spcBef>
              <a:buFont typeface="Arial" panose="020B0604020202020204" pitchFamily="34" charset="0"/>
              <a:buChar char="•"/>
            </a:pPr>
            <a:r>
              <a:rPr lang="en-US" sz="1400" dirty="0">
                <a:latin typeface="+mn-lt"/>
                <a:cs typeface="Times New Roman" panose="02020603050405020304" pitchFamily="18" charset="0"/>
              </a:rPr>
              <a:t>Enable work to be performed by the appropriate person</a:t>
            </a:r>
          </a:p>
          <a:p>
            <a:pPr marL="182880" indent="-182880">
              <a:spcBef>
                <a:spcPts val="600"/>
              </a:spcBef>
              <a:buFont typeface="Arial" panose="020B0604020202020204" pitchFamily="34" charset="0"/>
              <a:buChar char="•"/>
            </a:pPr>
            <a:r>
              <a:rPr lang="en-US" sz="1400" dirty="0">
                <a:latin typeface="+mn-lt"/>
                <a:cs typeface="Times New Roman" panose="02020603050405020304" pitchFamily="18" charset="0"/>
              </a:rPr>
              <a:t>Save relevant PA request and response (e.g., authorization information) information (including clinical documentation) in the provider’s EHR</a:t>
            </a:r>
          </a:p>
        </p:txBody>
      </p:sp>
      <p:sp>
        <p:nvSpPr>
          <p:cNvPr id="6" name="Text Placeholder 4">
            <a:extLst>
              <a:ext uri="{FF2B5EF4-FFF2-40B4-BE49-F238E27FC236}">
                <a16:creationId xmlns:a16="http://schemas.microsoft.com/office/drawing/2014/main" id="{27609E30-FA0B-49C5-96FF-401042B10ADE}"/>
              </a:ext>
            </a:extLst>
          </p:cNvPr>
          <p:cNvSpPr txBox="1">
            <a:spLocks/>
          </p:cNvSpPr>
          <p:nvPr/>
        </p:nvSpPr>
        <p:spPr>
          <a:xfrm>
            <a:off x="7214463" y="1547465"/>
            <a:ext cx="4391396" cy="49774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bg2"/>
              </a:buClr>
              <a:buFont typeface="Arial"/>
              <a:defRPr sz="1800" b="0" i="0" u="none" strike="noStrike" cap="none">
                <a:solidFill>
                  <a:srgbClr val="000000"/>
                </a:solidFill>
                <a:latin typeface="Calibri" panose="020F0502020204030204" pitchFamily="34" charset="0"/>
                <a:ea typeface="Arial"/>
                <a:cs typeface="Calibri" panose="020F0502020204030204" pitchFamily="34" charset="0"/>
                <a:sym typeface="Arial"/>
              </a:defRPr>
            </a:lvl1pPr>
            <a:lvl2pPr marL="685800" marR="0" lvl="1" indent="-228600" algn="l" rtl="0">
              <a:lnSpc>
                <a:spcPct val="100000"/>
              </a:lnSpc>
              <a:spcBef>
                <a:spcPts val="0"/>
              </a:spcBef>
              <a:spcAft>
                <a:spcPts val="0"/>
              </a:spcAft>
              <a:buClr>
                <a:schemeClr val="accent1"/>
              </a:buClr>
              <a:buFont typeface="Arial" panose="020B0604020202020204" pitchFamily="34" charset="0"/>
              <a:buChar char="‒"/>
              <a:defRPr sz="1600" b="0" i="0" u="none" strike="noStrike" cap="none">
                <a:solidFill>
                  <a:srgbClr val="000000"/>
                </a:solidFill>
                <a:latin typeface="Calibri" panose="020F0502020204030204" pitchFamily="34" charset="0"/>
                <a:ea typeface="Arial"/>
                <a:cs typeface="Calibri" panose="020F0502020204030204" pitchFamily="34" charset="0"/>
                <a:sym typeface="Arial"/>
              </a:defRPr>
            </a:lvl2pPr>
            <a:lvl3pPr marR="0" lvl="2" algn="l" rtl="0">
              <a:lnSpc>
                <a:spcPct val="100000"/>
              </a:lnSpc>
              <a:spcBef>
                <a:spcPts val="0"/>
              </a:spcBef>
              <a:spcAft>
                <a:spcPts val="0"/>
              </a:spcAft>
              <a:buClr>
                <a:schemeClr val="accent3"/>
              </a:buClr>
              <a:buFont typeface="Arial"/>
              <a:defRPr sz="1400" b="0" i="0" u="none" strike="noStrike" cap="none">
                <a:solidFill>
                  <a:srgbClr val="000000"/>
                </a:solidFill>
                <a:latin typeface="Calibri" panose="020F0502020204030204" pitchFamily="34" charset="0"/>
                <a:ea typeface="Arial"/>
                <a:cs typeface="Calibri" panose="020F0502020204030204" pitchFamily="34" charset="0"/>
                <a:sym typeface="Arial"/>
              </a:defRPr>
            </a:lvl3pPr>
            <a:lvl4pPr marL="1600200" marR="0" lvl="3" indent="-228600" algn="l" rtl="0">
              <a:lnSpc>
                <a:spcPct val="100000"/>
              </a:lnSpc>
              <a:spcBef>
                <a:spcPts val="0"/>
              </a:spcBef>
              <a:spcAft>
                <a:spcPts val="0"/>
              </a:spcAft>
              <a:buClr>
                <a:schemeClr val="accent4"/>
              </a:buClr>
              <a:buFont typeface="Arial" panose="020B0604020202020204" pitchFamily="34" charset="0"/>
              <a:buChar char="‒"/>
              <a:defRPr sz="1200" b="0" i="0" u="none" strike="noStrike" cap="none">
                <a:solidFill>
                  <a:srgbClr val="000000"/>
                </a:solidFill>
                <a:latin typeface="Calibri" panose="020F0502020204030204" pitchFamily="34" charset="0"/>
                <a:ea typeface="Arial"/>
                <a:cs typeface="Calibri" panose="020F0502020204030204" pitchFamily="34" charset="0"/>
                <a:sym typeface="Arial"/>
              </a:defRPr>
            </a:lvl4pPr>
            <a:lvl5pPr marR="0" lvl="4" algn="l" rtl="0">
              <a:lnSpc>
                <a:spcPct val="100000"/>
              </a:lnSpc>
              <a:spcBef>
                <a:spcPts val="0"/>
              </a:spcBef>
              <a:spcAft>
                <a:spcPts val="0"/>
              </a:spcAft>
              <a:buClr>
                <a:schemeClr val="bg2"/>
              </a:buClr>
              <a:buFont typeface="Arial"/>
              <a:defRPr sz="1200" b="0" i="0" u="none" strike="noStrike" cap="none">
                <a:solidFill>
                  <a:srgbClr val="000000"/>
                </a:solidFill>
                <a:latin typeface="Calibri" panose="020F0502020204030204" pitchFamily="34" charset="0"/>
                <a:ea typeface="Arial"/>
                <a:cs typeface="Calibri" panose="020F0502020204030204" pitchFamily="34" charset="0"/>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600"/>
              </a:spcBef>
              <a:spcAft>
                <a:spcPts val="0"/>
              </a:spcAft>
              <a:buClr>
                <a:srgbClr val="2A323A"/>
              </a:buClr>
              <a:buSzTx/>
              <a:buFont typeface="Arial"/>
              <a:buNone/>
              <a:tabLst/>
              <a:defRPr/>
            </a:pPr>
            <a:r>
              <a:rPr kumimoji="0" lang="en-US" sz="1400" b="1" i="0" u="none" strike="noStrike" kern="0" cap="none" spc="0" normalizeH="0" baseline="0" noProof="0" dirty="0">
                <a:ln>
                  <a:noFill/>
                </a:ln>
                <a:solidFill>
                  <a:srgbClr val="A91F24"/>
                </a:solidFill>
                <a:effectLst/>
                <a:uLnTx/>
                <a:uFillTx/>
                <a:latin typeface="Arial"/>
                <a:cs typeface="Times New Roman" panose="02020603050405020304" pitchFamily="18" charset="0"/>
                <a:sym typeface="Arial"/>
              </a:rPr>
              <a:t>Privacy/Security</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Comply with HIPAA requirements</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0000"/>
                </a:solidFill>
                <a:effectLst/>
                <a:uLnTx/>
                <a:uFillTx/>
                <a:latin typeface="Arial"/>
                <a:cs typeface="Times New Roman" panose="02020603050405020304" pitchFamily="18" charset="0"/>
                <a:sym typeface="Arial"/>
              </a:rPr>
              <a:t>Minimize the collection of documentation </a:t>
            </a: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to that necessary for the specific service, rather than relying on generic collections of information that promote over-sharing such as a C-CDA</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Improved privacy by only sharing data relevant to the specific prior authorization request</a:t>
            </a:r>
          </a:p>
          <a:p>
            <a:pPr marL="0" marR="0" lvl="0" indent="0" algn="l" defTabSz="914400" rtl="0" eaLnBrk="1" fontAlgn="auto" latinLnBrk="0" hangingPunct="1">
              <a:lnSpc>
                <a:spcPct val="100000"/>
              </a:lnSpc>
              <a:spcBef>
                <a:spcPts val="600"/>
              </a:spcBef>
              <a:spcAft>
                <a:spcPts val="0"/>
              </a:spcAft>
              <a:buClr>
                <a:srgbClr val="2A323A"/>
              </a:buClr>
              <a:buSzTx/>
              <a:buFont typeface="Arial"/>
              <a:buNone/>
              <a:tabLst/>
              <a:defRPr/>
            </a:pPr>
            <a:r>
              <a:rPr kumimoji="0" lang="en-US" sz="1400" b="1" i="0" u="none" strike="noStrike" kern="0" cap="none" spc="0" normalizeH="0" baseline="0" noProof="0" dirty="0">
                <a:ln>
                  <a:noFill/>
                </a:ln>
                <a:solidFill>
                  <a:srgbClr val="A91F24"/>
                </a:solidFill>
                <a:effectLst/>
                <a:uLnTx/>
                <a:uFillTx/>
                <a:latin typeface="Arial"/>
                <a:cs typeface="Times New Roman" panose="02020603050405020304" pitchFamily="18" charset="0"/>
                <a:sym typeface="Arial"/>
              </a:rPr>
              <a:t>Burden Reduction</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0000"/>
                </a:solidFill>
                <a:effectLst/>
                <a:uLnTx/>
                <a:uFillTx/>
                <a:latin typeface="Arial"/>
                <a:cs typeface="Times New Roman" panose="02020603050405020304" pitchFamily="18" charset="0"/>
                <a:sym typeface="Arial"/>
              </a:rPr>
              <a:t>Avoid duplicate entry </a:t>
            </a: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of information (e.g., into </a:t>
            </a:r>
            <a:b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b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payer portals)</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0000"/>
                </a:solidFill>
                <a:effectLst/>
                <a:uLnTx/>
                <a:uFillTx/>
                <a:latin typeface="Arial"/>
                <a:cs typeface="Times New Roman" panose="02020603050405020304" pitchFamily="18" charset="0"/>
                <a:sym typeface="Arial"/>
              </a:rPr>
              <a:t>Automate the collection of documentation </a:t>
            </a: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to support the need for a service that requires prior authorization</a:t>
            </a:r>
          </a:p>
          <a:p>
            <a:pPr marL="182880" marR="0" lvl="0" indent="-182880" algn="l" defTabSz="914400" rtl="0" eaLnBrk="1" fontAlgn="auto" latinLnBrk="0" hangingPunct="1">
              <a:lnSpc>
                <a:spcPct val="100000"/>
              </a:lnSpc>
              <a:spcBef>
                <a:spcPts val="600"/>
              </a:spcBef>
              <a:spcAft>
                <a:spcPts val="0"/>
              </a:spcAft>
              <a:buClr>
                <a:srgbClr val="2A323A"/>
              </a:buClr>
              <a:buSzTx/>
              <a:buFont typeface="Arial" panose="020B0604020202020204" pitchFamily="34" charset="0"/>
              <a:buChar char="•"/>
              <a:tabLst/>
              <a:defRPr/>
            </a:pPr>
            <a:r>
              <a:rPr kumimoji="0" lang="en-US" sz="1400" b="0" i="0" u="none" strike="noStrike" kern="0" cap="none" spc="0" normalizeH="0" baseline="0" noProof="0" dirty="0">
                <a:ln>
                  <a:noFill/>
                </a:ln>
                <a:solidFill>
                  <a:srgbClr val="FF0000"/>
                </a:solidFill>
                <a:effectLst/>
                <a:uLnTx/>
                <a:uFillTx/>
                <a:latin typeface="Arial"/>
                <a:cs typeface="Times New Roman" panose="02020603050405020304" pitchFamily="18" charset="0"/>
                <a:sym typeface="Arial"/>
              </a:rPr>
              <a:t>Adapts easily to new/changed information requirements</a:t>
            </a:r>
            <a:r>
              <a:rPr kumimoji="0" lang="en-US" sz="1400" b="0" i="0" u="none" strike="noStrike" kern="0" cap="none" spc="0" normalizeH="0" baseline="0" noProof="0" dirty="0">
                <a:ln>
                  <a:noFill/>
                </a:ln>
                <a:solidFill>
                  <a:srgbClr val="000000"/>
                </a:solidFill>
                <a:effectLst/>
                <a:uLnTx/>
                <a:uFillTx/>
                <a:latin typeface="Arial"/>
                <a:cs typeface="Times New Roman" panose="02020603050405020304" pitchFamily="18" charset="0"/>
                <a:sym typeface="Arial"/>
              </a:rPr>
              <a:t> (via FHIR API access) without development of new software capabilities </a:t>
            </a:r>
          </a:p>
          <a:p>
            <a:pPr marL="0" marR="0" lvl="0" indent="0" algn="l" defTabSz="914400" rtl="0" eaLnBrk="1" fontAlgn="auto" latinLnBrk="0" hangingPunct="1">
              <a:lnSpc>
                <a:spcPct val="100000"/>
              </a:lnSpc>
              <a:spcBef>
                <a:spcPts val="600"/>
              </a:spcBef>
              <a:spcAft>
                <a:spcPts val="0"/>
              </a:spcAft>
              <a:buClr>
                <a:srgbClr val="2A323A"/>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endParaRPr>
          </a:p>
        </p:txBody>
      </p:sp>
    </p:spTree>
    <p:extLst>
      <p:ext uri="{BB962C8B-B14F-4D97-AF65-F5344CB8AC3E}">
        <p14:creationId xmlns:p14="http://schemas.microsoft.com/office/powerpoint/2010/main" val="4264212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ECA09F-05CA-25BC-6050-A4C4012EC71A}"/>
              </a:ext>
            </a:extLst>
          </p:cNvPr>
          <p:cNvSpPr>
            <a:spLocks noGrp="1"/>
          </p:cNvSpPr>
          <p:nvPr>
            <p:ph type="body" sz="quarter" idx="13"/>
          </p:nvPr>
        </p:nvSpPr>
        <p:spPr/>
        <p:txBody>
          <a:bodyPr/>
          <a:lstStyle/>
          <a:p>
            <a:r>
              <a:rPr lang="en-US" dirty="0"/>
              <a:t>Comparison of PA Methods</a:t>
            </a:r>
          </a:p>
        </p:txBody>
      </p:sp>
      <p:graphicFrame>
        <p:nvGraphicFramePr>
          <p:cNvPr id="6" name="Table 5">
            <a:extLst>
              <a:ext uri="{FF2B5EF4-FFF2-40B4-BE49-F238E27FC236}">
                <a16:creationId xmlns:a16="http://schemas.microsoft.com/office/drawing/2014/main" id="{47BF5823-7509-8596-59DD-DD9812D0581E}"/>
              </a:ext>
            </a:extLst>
          </p:cNvPr>
          <p:cNvGraphicFramePr>
            <a:graphicFrameLocks noGrp="1"/>
          </p:cNvGraphicFramePr>
          <p:nvPr>
            <p:extLst>
              <p:ext uri="{D42A27DB-BD31-4B8C-83A1-F6EECF244321}">
                <p14:modId xmlns:p14="http://schemas.microsoft.com/office/powerpoint/2010/main" val="4118676598"/>
              </p:ext>
            </p:extLst>
          </p:nvPr>
        </p:nvGraphicFramePr>
        <p:xfrm>
          <a:off x="1288180" y="1483477"/>
          <a:ext cx="9615640" cy="4790440"/>
        </p:xfrm>
        <a:graphic>
          <a:graphicData uri="http://schemas.openxmlformats.org/drawingml/2006/table">
            <a:tbl>
              <a:tblPr firstRow="1" bandRow="1">
                <a:tableStyleId>{263C30CC-4989-4B5D-A6AA-14DD91046E4D}</a:tableStyleId>
              </a:tblPr>
              <a:tblGrid>
                <a:gridCol w="1923128">
                  <a:extLst>
                    <a:ext uri="{9D8B030D-6E8A-4147-A177-3AD203B41FA5}">
                      <a16:colId xmlns:a16="http://schemas.microsoft.com/office/drawing/2014/main" val="1872078960"/>
                    </a:ext>
                  </a:extLst>
                </a:gridCol>
                <a:gridCol w="1923128">
                  <a:extLst>
                    <a:ext uri="{9D8B030D-6E8A-4147-A177-3AD203B41FA5}">
                      <a16:colId xmlns:a16="http://schemas.microsoft.com/office/drawing/2014/main" val="1823715317"/>
                    </a:ext>
                  </a:extLst>
                </a:gridCol>
                <a:gridCol w="1923128">
                  <a:extLst>
                    <a:ext uri="{9D8B030D-6E8A-4147-A177-3AD203B41FA5}">
                      <a16:colId xmlns:a16="http://schemas.microsoft.com/office/drawing/2014/main" val="2327755179"/>
                    </a:ext>
                  </a:extLst>
                </a:gridCol>
                <a:gridCol w="1923128">
                  <a:extLst>
                    <a:ext uri="{9D8B030D-6E8A-4147-A177-3AD203B41FA5}">
                      <a16:colId xmlns:a16="http://schemas.microsoft.com/office/drawing/2014/main" val="3460848606"/>
                    </a:ext>
                  </a:extLst>
                </a:gridCol>
                <a:gridCol w="1923128">
                  <a:extLst>
                    <a:ext uri="{9D8B030D-6E8A-4147-A177-3AD203B41FA5}">
                      <a16:colId xmlns:a16="http://schemas.microsoft.com/office/drawing/2014/main" val="106816838"/>
                    </a:ext>
                  </a:extLst>
                </a:gridCol>
              </a:tblGrid>
              <a:tr h="370840">
                <a:tc>
                  <a:txBody>
                    <a:bodyPr/>
                    <a:lstStyle/>
                    <a:p>
                      <a:r>
                        <a:rPr lang="en-US" dirty="0"/>
                        <a:t> Functionality</a:t>
                      </a:r>
                    </a:p>
                  </a:txBody>
                  <a:tcPr/>
                </a:tc>
                <a:tc>
                  <a:txBody>
                    <a:bodyPr/>
                    <a:lstStyle/>
                    <a:p>
                      <a:pPr algn="ctr"/>
                      <a:r>
                        <a:rPr lang="en-US" dirty="0"/>
                        <a:t>X12 278</a:t>
                      </a:r>
                    </a:p>
                  </a:txBody>
                  <a:tcPr/>
                </a:tc>
                <a:tc>
                  <a:txBody>
                    <a:bodyPr/>
                    <a:lstStyle/>
                    <a:p>
                      <a:pPr algn="ctr"/>
                      <a:r>
                        <a:rPr lang="en-US" dirty="0"/>
                        <a:t>CRD</a:t>
                      </a:r>
                    </a:p>
                  </a:txBody>
                  <a:tcPr/>
                </a:tc>
                <a:tc>
                  <a:txBody>
                    <a:bodyPr/>
                    <a:lstStyle/>
                    <a:p>
                      <a:pPr algn="ctr"/>
                      <a:r>
                        <a:rPr lang="en-US" dirty="0"/>
                        <a:t>DTR</a:t>
                      </a:r>
                    </a:p>
                  </a:txBody>
                  <a:tcPr/>
                </a:tc>
                <a:tc>
                  <a:txBody>
                    <a:bodyPr/>
                    <a:lstStyle/>
                    <a:p>
                      <a:pPr algn="ctr"/>
                      <a:r>
                        <a:rPr lang="en-US" dirty="0"/>
                        <a:t>PAS (incl X12)</a:t>
                      </a:r>
                    </a:p>
                  </a:txBody>
                  <a:tcPr/>
                </a:tc>
                <a:extLst>
                  <a:ext uri="{0D108BD9-81ED-4DB2-BD59-A6C34878D82A}">
                    <a16:rowId xmlns:a16="http://schemas.microsoft.com/office/drawing/2014/main" val="192533980"/>
                  </a:ext>
                </a:extLst>
              </a:tr>
              <a:tr h="370840">
                <a:tc>
                  <a:txBody>
                    <a:bodyPr/>
                    <a:lstStyle/>
                    <a:p>
                      <a:r>
                        <a:rPr lang="en-US" dirty="0"/>
                        <a:t>Request PA</a:t>
                      </a:r>
                    </a:p>
                  </a:txBody>
                  <a:tcPr/>
                </a:tc>
                <a:tc>
                  <a:txBody>
                    <a:bodyPr/>
                    <a:lstStyle/>
                    <a:p>
                      <a:r>
                        <a:rPr lang="en-US" dirty="0"/>
                        <a:t>Explicit</a:t>
                      </a:r>
                    </a:p>
                  </a:txBody>
                  <a:tcPr/>
                </a:tc>
                <a:tc>
                  <a:txBody>
                    <a:bodyPr/>
                    <a:lstStyle/>
                    <a:p>
                      <a:r>
                        <a:rPr lang="en-US" dirty="0"/>
                        <a:t>Implied</a:t>
                      </a:r>
                    </a:p>
                  </a:txBody>
                  <a:tcPr/>
                </a:tc>
                <a:tc>
                  <a:txBody>
                    <a:bodyPr/>
                    <a:lstStyle/>
                    <a:p>
                      <a:r>
                        <a:rPr lang="en-US" dirty="0"/>
                        <a:t>Implied</a:t>
                      </a:r>
                    </a:p>
                  </a:txBody>
                  <a:tcPr/>
                </a:tc>
                <a:tc>
                  <a:txBody>
                    <a:bodyPr/>
                    <a:lstStyle/>
                    <a:p>
                      <a:r>
                        <a:rPr lang="en-US" dirty="0"/>
                        <a:t>Explicit</a:t>
                      </a:r>
                    </a:p>
                  </a:txBody>
                  <a:tcPr/>
                </a:tc>
                <a:extLst>
                  <a:ext uri="{0D108BD9-81ED-4DB2-BD59-A6C34878D82A}">
                    <a16:rowId xmlns:a16="http://schemas.microsoft.com/office/drawing/2014/main" val="3280145295"/>
                  </a:ext>
                </a:extLst>
              </a:tr>
              <a:tr h="370840">
                <a:tc>
                  <a:txBody>
                    <a:bodyPr/>
                    <a:lstStyle/>
                    <a:p>
                      <a:r>
                        <a:rPr lang="en-US" dirty="0"/>
                        <a:t>Coding</a:t>
                      </a:r>
                    </a:p>
                  </a:txBody>
                  <a:tcPr/>
                </a:tc>
                <a:tc>
                  <a:txBody>
                    <a:bodyPr/>
                    <a:lstStyle/>
                    <a:p>
                      <a:r>
                        <a:rPr lang="en-US" dirty="0"/>
                        <a:t>CPT, ICD-10</a:t>
                      </a:r>
                    </a:p>
                  </a:txBody>
                  <a:tcPr/>
                </a:tc>
                <a:tc>
                  <a:txBody>
                    <a:bodyPr/>
                    <a:lstStyle/>
                    <a:p>
                      <a:r>
                        <a:rPr lang="en-US" dirty="0"/>
                        <a:t>SNOMED +</a:t>
                      </a:r>
                    </a:p>
                  </a:txBody>
                  <a:tcPr/>
                </a:tc>
                <a:tc>
                  <a:txBody>
                    <a:bodyPr/>
                    <a:lstStyle/>
                    <a:p>
                      <a:r>
                        <a:rPr lang="en-US" dirty="0"/>
                        <a:t>SNOMED +</a:t>
                      </a:r>
                    </a:p>
                  </a:txBody>
                  <a:tcPr/>
                </a:tc>
                <a:tc>
                  <a:txBody>
                    <a:bodyPr/>
                    <a:lstStyle/>
                    <a:p>
                      <a:r>
                        <a:rPr lang="en-US" dirty="0"/>
                        <a:t>CPT, ICD-10</a:t>
                      </a:r>
                    </a:p>
                  </a:txBody>
                  <a:tcPr/>
                </a:tc>
                <a:extLst>
                  <a:ext uri="{0D108BD9-81ED-4DB2-BD59-A6C34878D82A}">
                    <a16:rowId xmlns:a16="http://schemas.microsoft.com/office/drawing/2014/main" val="2961630053"/>
                  </a:ext>
                </a:extLst>
              </a:tr>
              <a:tr h="370840">
                <a:tc>
                  <a:txBody>
                    <a:bodyPr/>
                    <a:lstStyle/>
                    <a:p>
                      <a:r>
                        <a:rPr lang="en-US" dirty="0"/>
                        <a:t>Clinical Data</a:t>
                      </a:r>
                    </a:p>
                  </a:txBody>
                  <a:tcPr/>
                </a:tc>
                <a:tc>
                  <a:txBody>
                    <a:bodyPr/>
                    <a:lstStyle/>
                    <a:p>
                      <a:r>
                        <a:rPr lang="en-US" dirty="0"/>
                        <a:t>Attachments</a:t>
                      </a:r>
                    </a:p>
                  </a:txBody>
                  <a:tcPr/>
                </a:tc>
                <a:tc>
                  <a:txBody>
                    <a:bodyPr/>
                    <a:lstStyle/>
                    <a:p>
                      <a:r>
                        <a:rPr lang="en-US" dirty="0"/>
                        <a:t>Prefetch, Token</a:t>
                      </a:r>
                    </a:p>
                  </a:txBody>
                  <a:tcPr/>
                </a:tc>
                <a:tc>
                  <a:txBody>
                    <a:bodyPr/>
                    <a:lstStyle/>
                    <a:p>
                      <a:r>
                        <a:rPr lang="en-US" dirty="0"/>
                        <a:t>CQL, Manual Entry</a:t>
                      </a:r>
                    </a:p>
                  </a:txBody>
                  <a:tcPr/>
                </a:tc>
                <a:tc>
                  <a:txBody>
                    <a:bodyPr/>
                    <a:lstStyle/>
                    <a:p>
                      <a:r>
                        <a:rPr lang="en-US" dirty="0"/>
                        <a:t>Attachments</a:t>
                      </a:r>
                    </a:p>
                  </a:txBody>
                  <a:tcPr/>
                </a:tc>
                <a:extLst>
                  <a:ext uri="{0D108BD9-81ED-4DB2-BD59-A6C34878D82A}">
                    <a16:rowId xmlns:a16="http://schemas.microsoft.com/office/drawing/2014/main" val="72344716"/>
                  </a:ext>
                </a:extLst>
              </a:tr>
              <a:tr h="370840">
                <a:tc>
                  <a:txBody>
                    <a:bodyPr/>
                    <a:lstStyle/>
                    <a:p>
                      <a:r>
                        <a:rPr lang="en-US" dirty="0"/>
                        <a:t>Request Data</a:t>
                      </a:r>
                    </a:p>
                  </a:txBody>
                  <a:tcPr/>
                </a:tc>
                <a:tc>
                  <a:txBody>
                    <a:bodyPr/>
                    <a:lstStyle/>
                    <a:p>
                      <a:r>
                        <a:rPr lang="en-US" dirty="0"/>
                        <a:t>Via X12 and LOINC codes</a:t>
                      </a:r>
                    </a:p>
                  </a:txBody>
                  <a:tcPr/>
                </a:tc>
                <a:tc>
                  <a:txBody>
                    <a:bodyPr/>
                    <a:lstStyle/>
                    <a:p>
                      <a:r>
                        <a:rPr lang="en-US" dirty="0"/>
                        <a:t>Via DTR</a:t>
                      </a:r>
                    </a:p>
                  </a:txBody>
                  <a:tcPr/>
                </a:tc>
                <a:tc>
                  <a:txBody>
                    <a:bodyPr/>
                    <a:lstStyle/>
                    <a:p>
                      <a:r>
                        <a:rPr lang="en-US" dirty="0"/>
                        <a:t>Unlimited based on Questionnaire</a:t>
                      </a:r>
                    </a:p>
                  </a:txBody>
                  <a:tcPr/>
                </a:tc>
                <a:tc>
                  <a:txBody>
                    <a:bodyPr/>
                    <a:lstStyle/>
                    <a:p>
                      <a:r>
                        <a:rPr lang="en-US" dirty="0"/>
                        <a:t>Via X12 , LOINC codes and Questionnaires</a:t>
                      </a:r>
                    </a:p>
                  </a:txBody>
                  <a:tcPr/>
                </a:tc>
                <a:extLst>
                  <a:ext uri="{0D108BD9-81ED-4DB2-BD59-A6C34878D82A}">
                    <a16:rowId xmlns:a16="http://schemas.microsoft.com/office/drawing/2014/main" val="3689570417"/>
                  </a:ext>
                </a:extLst>
              </a:tr>
              <a:tr h="370840">
                <a:tc>
                  <a:txBody>
                    <a:bodyPr/>
                    <a:lstStyle/>
                    <a:p>
                      <a:r>
                        <a:rPr lang="en-US" dirty="0"/>
                        <a:t>PA responses</a:t>
                      </a:r>
                    </a:p>
                  </a:txBody>
                  <a:tcPr/>
                </a:tc>
                <a:tc>
                  <a:txBody>
                    <a:bodyPr/>
                    <a:lstStyle/>
                    <a:p>
                      <a:r>
                        <a:rPr lang="en-US" dirty="0"/>
                        <a:t>Approve, Pend, Deny, Modify</a:t>
                      </a:r>
                    </a:p>
                  </a:txBody>
                  <a:tcPr/>
                </a:tc>
                <a:tc>
                  <a:txBody>
                    <a:bodyPr/>
                    <a:lstStyle/>
                    <a:p>
                      <a:r>
                        <a:rPr lang="en-US" dirty="0"/>
                        <a:t>Required, Approve</a:t>
                      </a:r>
                    </a:p>
                  </a:txBody>
                  <a:tcPr/>
                </a:tc>
                <a:tc>
                  <a:txBody>
                    <a:bodyPr/>
                    <a:lstStyle/>
                    <a:p>
                      <a:r>
                        <a:rPr lang="en-US" dirty="0"/>
                        <a:t>Approve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Approve, Pend, Deny, Modify</a:t>
                      </a:r>
                    </a:p>
                  </a:txBody>
                  <a:tcPr/>
                </a:tc>
                <a:extLst>
                  <a:ext uri="{0D108BD9-81ED-4DB2-BD59-A6C34878D82A}">
                    <a16:rowId xmlns:a16="http://schemas.microsoft.com/office/drawing/2014/main" val="2802824990"/>
                  </a:ext>
                </a:extLst>
              </a:tr>
              <a:tr h="370840">
                <a:tc>
                  <a:txBody>
                    <a:bodyPr/>
                    <a:lstStyle/>
                    <a:p>
                      <a:r>
                        <a:rPr lang="en-US" dirty="0"/>
                        <a:t>At Appointment</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759790322"/>
                  </a:ext>
                </a:extLst>
              </a:tr>
              <a:tr h="370840">
                <a:tc>
                  <a:txBody>
                    <a:bodyPr/>
                    <a:lstStyle/>
                    <a:p>
                      <a:r>
                        <a:rPr lang="en-US" dirty="0"/>
                        <a:t>At Order</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3112637275"/>
                  </a:ext>
                </a:extLst>
              </a:tr>
              <a:tr h="370840">
                <a:tc>
                  <a:txBody>
                    <a:bodyPr/>
                    <a:lstStyle/>
                    <a:p>
                      <a:r>
                        <a:rPr lang="en-US" dirty="0"/>
                        <a:t>With patient</a:t>
                      </a:r>
                    </a:p>
                  </a:txBody>
                  <a:tcPr/>
                </a:tc>
                <a:tc>
                  <a:txBody>
                    <a:bodyPr/>
                    <a:lstStyle/>
                    <a:p>
                      <a:r>
                        <a:rPr lang="en-US" dirty="0"/>
                        <a:t>No</a:t>
                      </a:r>
                    </a:p>
                  </a:txBody>
                  <a:tcPr/>
                </a:tc>
                <a:tc>
                  <a:txBody>
                    <a:bodyPr/>
                    <a:lstStyle/>
                    <a:p>
                      <a:r>
                        <a:rPr lang="en-US" dirty="0"/>
                        <a:t>Yes</a:t>
                      </a:r>
                    </a:p>
                  </a:txBody>
                  <a:tcPr/>
                </a:tc>
                <a:tc>
                  <a:txBody>
                    <a:bodyPr/>
                    <a:lstStyle/>
                    <a:p>
                      <a:r>
                        <a:rPr lang="en-US" dirty="0"/>
                        <a:t>Depends</a:t>
                      </a:r>
                    </a:p>
                  </a:txBody>
                  <a:tcPr/>
                </a:tc>
                <a:tc>
                  <a:txBody>
                    <a:bodyPr/>
                    <a:lstStyle/>
                    <a:p>
                      <a:r>
                        <a:rPr lang="en-US" dirty="0"/>
                        <a:t>Possible</a:t>
                      </a:r>
                    </a:p>
                  </a:txBody>
                  <a:tcPr/>
                </a:tc>
                <a:extLst>
                  <a:ext uri="{0D108BD9-81ED-4DB2-BD59-A6C34878D82A}">
                    <a16:rowId xmlns:a16="http://schemas.microsoft.com/office/drawing/2014/main" val="1336879593"/>
                  </a:ext>
                </a:extLst>
              </a:tr>
              <a:tr h="370840">
                <a:tc>
                  <a:txBody>
                    <a:bodyPr/>
                    <a:lstStyle/>
                    <a:p>
                      <a:r>
                        <a:rPr lang="en-US" dirty="0"/>
                        <a:t>Extensible</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40661697"/>
                  </a:ext>
                </a:extLst>
              </a:tr>
            </a:tbl>
          </a:graphicData>
        </a:graphic>
      </p:graphicFrame>
    </p:spTree>
    <p:extLst>
      <p:ext uri="{BB962C8B-B14F-4D97-AF65-F5344CB8AC3E}">
        <p14:creationId xmlns:p14="http://schemas.microsoft.com/office/powerpoint/2010/main" val="914473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D9B815-4169-3B3F-5470-994EAA44E750}"/>
              </a:ext>
            </a:extLst>
          </p:cNvPr>
          <p:cNvSpPr>
            <a:spLocks noGrp="1"/>
          </p:cNvSpPr>
          <p:nvPr>
            <p:ph type="body" sz="quarter" idx="13"/>
          </p:nvPr>
        </p:nvSpPr>
        <p:spPr>
          <a:xfrm>
            <a:off x="3792354" y="482483"/>
            <a:ext cx="7294569" cy="365125"/>
          </a:xfrm>
        </p:spPr>
        <p:txBody>
          <a:bodyPr/>
          <a:lstStyle/>
          <a:p>
            <a:r>
              <a:rPr lang="en-US" dirty="0"/>
              <a:t>Three distinct pathways to a Prior Authorization </a:t>
            </a:r>
          </a:p>
        </p:txBody>
      </p:sp>
      <p:sp>
        <p:nvSpPr>
          <p:cNvPr id="4" name="Text Placeholder 3">
            <a:extLst>
              <a:ext uri="{FF2B5EF4-FFF2-40B4-BE49-F238E27FC236}">
                <a16:creationId xmlns:a16="http://schemas.microsoft.com/office/drawing/2014/main" id="{8BD288A0-03DB-8A1A-5A56-59653C6456B5}"/>
              </a:ext>
            </a:extLst>
          </p:cNvPr>
          <p:cNvSpPr>
            <a:spLocks noGrp="1"/>
          </p:cNvSpPr>
          <p:nvPr>
            <p:ph type="body" sz="quarter" idx="14"/>
          </p:nvPr>
        </p:nvSpPr>
        <p:spPr>
          <a:xfrm>
            <a:off x="922019" y="1325579"/>
            <a:ext cx="11013307" cy="4969343"/>
          </a:xfrm>
        </p:spPr>
        <p:txBody>
          <a:bodyPr/>
          <a:lstStyle/>
          <a:p>
            <a:pPr marL="0" indent="0">
              <a:buNone/>
            </a:pPr>
            <a:r>
              <a:rPr lang="en-US" dirty="0"/>
              <a:t>The HL7 Burden Reduction IGs offer three distinct pathways to a prior authorization</a:t>
            </a:r>
          </a:p>
          <a:p>
            <a:pPr marL="342900" indent="-342900">
              <a:buAutoNum type="arabicParenR"/>
            </a:pPr>
            <a:r>
              <a:rPr lang="en-US" dirty="0"/>
              <a:t>CRD</a:t>
            </a:r>
          </a:p>
          <a:p>
            <a:pPr marL="457200" lvl="1" indent="0">
              <a:buNone/>
            </a:pPr>
            <a:r>
              <a:rPr lang="en-US" dirty="0"/>
              <a:t>If the payer has sufficient information, from the prefetch and/or using the access token provided by the EHR, to satisfy the PA requirements for an ordered services or device the payer may provide an affirmative response with an associated PA Number in the coverage extension as part of the CRD system action in the response.  Note: the payer may not pend or deny at this point.</a:t>
            </a:r>
          </a:p>
          <a:p>
            <a:pPr marL="342900" indent="-342900">
              <a:buAutoNum type="arabicParenR" startAt="2"/>
            </a:pPr>
            <a:r>
              <a:rPr lang="en-US" dirty="0"/>
              <a:t>DTR</a:t>
            </a:r>
          </a:p>
          <a:p>
            <a:pPr marL="457200" lvl="1" indent="0">
              <a:buNone/>
            </a:pPr>
            <a:r>
              <a:rPr lang="en-US" dirty="0"/>
              <a:t>If the payer has provided an adaptive (interactive) questionnaire, and has sufficient information, from the prefetch, using the access token provided by the EHR, and the questionnaire responses (including those completed by CQL) to satisfy the PA requirements for an ordered services or device the payer may provide an affirmative response with an associated PA Number in the coverage extension as part of the CRD system action in the response.  Note: the payer may not pend or deny at this point.</a:t>
            </a:r>
          </a:p>
          <a:p>
            <a:pPr marL="0" indent="0">
              <a:buNone/>
            </a:pPr>
            <a:r>
              <a:rPr lang="en-US" dirty="0"/>
              <a:t>3) PAS</a:t>
            </a:r>
          </a:p>
          <a:p>
            <a:pPr marL="457200" lvl="1" indent="0">
              <a:buNone/>
            </a:pPr>
            <a:r>
              <a:rPr lang="en-US" dirty="0"/>
              <a:t>PAS supports virtually all the X12 278 functionality including the ability to transact using the X12 278 or via FHIR under the Enforcement Discretion.   It supports the exchange of any documentation, including questionnaires, to support determination of medical necessity and appropriateness.  Responses may approve, modify, pend, deny and/or request additional documentation for any of the requested services.</a:t>
            </a:r>
          </a:p>
        </p:txBody>
      </p:sp>
    </p:spTree>
    <p:extLst>
      <p:ext uri="{BB962C8B-B14F-4D97-AF65-F5344CB8AC3E}">
        <p14:creationId xmlns:p14="http://schemas.microsoft.com/office/powerpoint/2010/main" val="86557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75749-DB0E-857D-8FD6-E2753E4FA13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A4135DD-0672-2CDC-41E0-37F8FA5623EE}"/>
              </a:ext>
            </a:extLst>
          </p:cNvPr>
          <p:cNvSpPr>
            <a:spLocks noGrp="1"/>
          </p:cNvSpPr>
          <p:nvPr>
            <p:ph type="body" sz="quarter" idx="14"/>
          </p:nvPr>
        </p:nvSpPr>
        <p:spPr>
          <a:xfrm>
            <a:off x="3951214" y="1050264"/>
            <a:ext cx="7849086" cy="5507790"/>
          </a:xfrm>
        </p:spPr>
        <p:txBody>
          <a:bodyPr/>
          <a:lstStyle/>
          <a:p>
            <a:r>
              <a:rPr lang="en-CA" dirty="0"/>
              <a:t>HIPPA regulations require as significant effort to propose an update or replacement for any of the named transactions</a:t>
            </a:r>
          </a:p>
          <a:p>
            <a:r>
              <a:rPr lang="en-CA" dirty="0"/>
              <a:t>The Exception process defined in the regulations and as experience by Da Vinci is severely limiting in both scope and process for enrolling participants</a:t>
            </a:r>
          </a:p>
          <a:p>
            <a:r>
              <a:rPr lang="en-CA" dirty="0"/>
              <a:t>The Exception Discretion process as communicated as part of the CMS 0057 rule allows for adoption by a large number of participants and can run concurrently with the existing standard on a transaction-by-transaction basis</a:t>
            </a:r>
          </a:p>
          <a:p>
            <a:r>
              <a:rPr lang="en-CA" dirty="0"/>
              <a:t>The Exception Discretion process allows for covered entities to use a broader set of standards (e.g., CRD/DTR/PAS/CDex to accomplish a defined transaction intent (e.g., Prior Authorization)</a:t>
            </a:r>
          </a:p>
        </p:txBody>
      </p:sp>
      <p:sp>
        <p:nvSpPr>
          <p:cNvPr id="3" name="Title 2">
            <a:extLst>
              <a:ext uri="{FF2B5EF4-FFF2-40B4-BE49-F238E27FC236}">
                <a16:creationId xmlns:a16="http://schemas.microsoft.com/office/drawing/2014/main" id="{10E94BCA-3437-6A1B-F5EC-5BA9BF816C74}"/>
              </a:ext>
            </a:extLst>
          </p:cNvPr>
          <p:cNvSpPr>
            <a:spLocks noGrp="1"/>
          </p:cNvSpPr>
          <p:nvPr>
            <p:ph type="title"/>
          </p:nvPr>
        </p:nvSpPr>
        <p:spPr/>
        <p:txBody>
          <a:bodyPr/>
          <a:lstStyle/>
          <a:p>
            <a:r>
              <a:rPr lang="en-CA" dirty="0"/>
              <a:t>Key Messages</a:t>
            </a:r>
          </a:p>
        </p:txBody>
      </p:sp>
      <p:sp>
        <p:nvSpPr>
          <p:cNvPr id="4" name="Slide Number Placeholder 3">
            <a:extLst>
              <a:ext uri="{FF2B5EF4-FFF2-40B4-BE49-F238E27FC236}">
                <a16:creationId xmlns:a16="http://schemas.microsoft.com/office/drawing/2014/main" id="{7880811B-5BA4-45DF-4854-C845BBC6EE45}"/>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5741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6443D-EB61-D69A-695F-5073681ECE9B}"/>
              </a:ext>
            </a:extLst>
          </p:cNvPr>
          <p:cNvSpPr>
            <a:spLocks noGrp="1"/>
          </p:cNvSpPr>
          <p:nvPr>
            <p:ph type="body" sz="quarter" idx="14"/>
          </p:nvPr>
        </p:nvSpPr>
        <p:spPr>
          <a:xfrm>
            <a:off x="3513221" y="1452134"/>
            <a:ext cx="8310605" cy="4980416"/>
          </a:xfrm>
        </p:spPr>
        <p:txBody>
          <a:bodyPr/>
          <a:lstStyle/>
          <a:p>
            <a:r>
              <a:rPr lang="en-US" sz="1600" dirty="0"/>
              <a:t>CRD 2.1.0 2024-12-11 </a:t>
            </a:r>
            <a:r>
              <a:rPr lang="en-US" sz="1600" dirty="0">
                <a:hlinkClick r:id="rId2"/>
              </a:rPr>
              <a:t>https://hl7.org/fhir/us/davinci-crd/STU2.1/</a:t>
            </a:r>
            <a:endParaRPr lang="en-US" sz="1600" dirty="0"/>
          </a:p>
          <a:p>
            <a:r>
              <a:rPr lang="en-US" sz="1200" dirty="0">
                <a:hlinkClick r:id="rId2"/>
              </a:rPr>
              <a:t>CRD IG Home Page - Da Vinci - Coverage Requirements Discovery v2.1.0</a:t>
            </a:r>
            <a:endParaRPr lang="en-US" sz="1200" dirty="0"/>
          </a:p>
          <a:p>
            <a:endParaRPr lang="en-US" sz="1600" dirty="0"/>
          </a:p>
          <a:p>
            <a:r>
              <a:rPr lang="en-US" sz="1600" dirty="0"/>
              <a:t>DTR 2.1.0 2024-12-21 </a:t>
            </a:r>
            <a:r>
              <a:rPr lang="en-US" sz="1600" dirty="0">
                <a:hlinkClick r:id="rId3"/>
              </a:rPr>
              <a:t>https://hl7.org/fhir/us/davinci-dtr/STU2.1/</a:t>
            </a:r>
            <a:r>
              <a:rPr lang="en-US" sz="1600" dirty="0"/>
              <a:t> </a:t>
            </a:r>
          </a:p>
          <a:p>
            <a:r>
              <a:rPr lang="en-US" sz="1200" dirty="0">
                <a:hlinkClick r:id="rId3"/>
              </a:rPr>
              <a:t>Documentation Templates and Rules Implementation Guide Home Page - Da Vinci - Documentation Templates and Rules v2.1.0</a:t>
            </a:r>
            <a:endParaRPr lang="en-US" sz="1200" dirty="0"/>
          </a:p>
          <a:p>
            <a:endParaRPr lang="en-US" sz="1600" dirty="0"/>
          </a:p>
          <a:p>
            <a:r>
              <a:rPr lang="en-US" sz="1600" dirty="0"/>
              <a:t>PAS  2.1.0 2024-12-20  </a:t>
            </a:r>
            <a:r>
              <a:rPr lang="en-US" sz="1600" dirty="0">
                <a:hlinkClick r:id="rId4"/>
              </a:rPr>
              <a:t>https://hl7.org/fhir/us/davinci-pas/STU2.1/</a:t>
            </a:r>
            <a:r>
              <a:rPr lang="en-US" sz="1600" dirty="0"/>
              <a:t> </a:t>
            </a:r>
          </a:p>
          <a:p>
            <a:r>
              <a:rPr lang="en-US" sz="1200" dirty="0">
                <a:hlinkClick r:id="rId4"/>
              </a:rPr>
              <a:t>Prior Authorization Implementation Guide Home Page - Da Vinci Prior Authorization Support (PAS) FHIR IG v2.1.0</a:t>
            </a:r>
            <a:endParaRPr lang="en-US" sz="1200" dirty="0"/>
          </a:p>
          <a:p>
            <a:endParaRPr lang="en-US" sz="1200" dirty="0"/>
          </a:p>
          <a:p>
            <a:r>
              <a:rPr lang="en-US" sz="1600" dirty="0"/>
              <a:t>CDex  2.1.0 2025-02-11 </a:t>
            </a:r>
            <a:r>
              <a:rPr lang="en-US" sz="1600" dirty="0">
                <a:hlinkClick r:id="rId5"/>
              </a:rPr>
              <a:t>https://hl7.org/fhir/us/davinci-cdex/STU2.1/</a:t>
            </a:r>
            <a:r>
              <a:rPr lang="en-US" sz="1600" dirty="0"/>
              <a:t> </a:t>
            </a:r>
          </a:p>
          <a:p>
            <a:r>
              <a:rPr lang="en-US" sz="1200" dirty="0">
                <a:hlinkClick r:id="rId5"/>
              </a:rPr>
              <a:t>IG Home - Da Vinci Clinical Data Exchange (CDex) v2.1.0</a:t>
            </a:r>
            <a:endParaRPr lang="en-US" sz="1600" dirty="0"/>
          </a:p>
          <a:p>
            <a:endParaRPr lang="en-US" sz="1600" dirty="0"/>
          </a:p>
        </p:txBody>
      </p:sp>
      <p:sp>
        <p:nvSpPr>
          <p:cNvPr id="3" name="Title 2">
            <a:extLst>
              <a:ext uri="{FF2B5EF4-FFF2-40B4-BE49-F238E27FC236}">
                <a16:creationId xmlns:a16="http://schemas.microsoft.com/office/drawing/2014/main" id="{E2619E5D-0DB5-BBE9-728C-C8422A2AA138}"/>
              </a:ext>
            </a:extLst>
          </p:cNvPr>
          <p:cNvSpPr>
            <a:spLocks noGrp="1"/>
          </p:cNvSpPr>
          <p:nvPr>
            <p:ph type="title"/>
          </p:nvPr>
        </p:nvSpPr>
        <p:spPr>
          <a:xfrm>
            <a:off x="3513221" y="197346"/>
            <a:ext cx="8092637" cy="775778"/>
          </a:xfrm>
        </p:spPr>
        <p:txBody>
          <a:bodyPr/>
          <a:lstStyle/>
          <a:p>
            <a:r>
              <a:rPr lang="en-US" dirty="0"/>
              <a:t>HL7 FHIR Prior Authorization IGs</a:t>
            </a:r>
          </a:p>
        </p:txBody>
      </p:sp>
      <p:sp>
        <p:nvSpPr>
          <p:cNvPr id="4" name="Slide Number Placeholder 3">
            <a:extLst>
              <a:ext uri="{FF2B5EF4-FFF2-40B4-BE49-F238E27FC236}">
                <a16:creationId xmlns:a16="http://schemas.microsoft.com/office/drawing/2014/main" id="{50A6DB4C-7522-008A-C2AF-EDAB1A3A1D2C}"/>
              </a:ext>
            </a:extLst>
          </p:cNvPr>
          <p:cNvSpPr>
            <a:spLocks noGrp="1"/>
          </p:cNvSpPr>
          <p:nvPr>
            <p:ph type="sldNum" sz="quarter" idx="7"/>
          </p:nvPr>
        </p:nvSpPr>
        <p:spPr/>
        <p:txBody>
          <a:bodyPr/>
          <a:lstStyle/>
          <a:p>
            <a:fld id="{B6F15528-21DE-4FAA-801E-634DDDAF4B2B}" type="slidenum">
              <a:rPr lang="en-US" smtClean="0"/>
              <a:t>19</a:t>
            </a:fld>
            <a:endParaRPr lang="en-US" dirty="0"/>
          </a:p>
        </p:txBody>
      </p:sp>
    </p:spTree>
    <p:extLst>
      <p:ext uri="{BB962C8B-B14F-4D97-AF65-F5344CB8AC3E}">
        <p14:creationId xmlns:p14="http://schemas.microsoft.com/office/powerpoint/2010/main" val="211497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a:xfrm>
            <a:off x="3853993" y="1270534"/>
            <a:ext cx="8237054" cy="5390119"/>
          </a:xfrm>
        </p:spPr>
        <p:txBody>
          <a:bodyPr/>
          <a:lstStyle/>
          <a:p>
            <a:pPr marL="457200" indent="-457200">
              <a:lnSpc>
                <a:spcPct val="150000"/>
              </a:lnSpc>
              <a:buFont typeface="+mj-lt"/>
              <a:buAutoNum type="arabicParenR"/>
            </a:pPr>
            <a:r>
              <a:rPr lang="en-CA" dirty="0"/>
              <a:t>Review HIPAA regulations</a:t>
            </a:r>
          </a:p>
          <a:p>
            <a:pPr marL="457200" indent="-457200">
              <a:lnSpc>
                <a:spcPct val="150000"/>
              </a:lnSpc>
              <a:buFont typeface="+mj-lt"/>
              <a:buAutoNum type="arabicParenR"/>
            </a:pPr>
            <a:r>
              <a:rPr lang="en-CA" dirty="0"/>
              <a:t>HHS Enforcement Discretion </a:t>
            </a:r>
          </a:p>
          <a:p>
            <a:pPr marL="457200" indent="-457200">
              <a:lnSpc>
                <a:spcPct val="150000"/>
              </a:lnSpc>
              <a:buFont typeface="+mj-lt"/>
              <a:buAutoNum type="arabicParenR"/>
            </a:pPr>
            <a:r>
              <a:rPr lang="en-CA" dirty="0"/>
              <a:t>Review Enforcement Discretion</a:t>
            </a:r>
          </a:p>
          <a:p>
            <a:pPr lvl="1">
              <a:lnSpc>
                <a:spcPct val="100000"/>
              </a:lnSpc>
              <a:buFont typeface="Wingdings" panose="05000000000000000000" pitchFamily="2" charset="2"/>
              <a:buChar char="q"/>
            </a:pPr>
            <a:r>
              <a:rPr lang="en-CA" dirty="0"/>
              <a:t>Requirements</a:t>
            </a:r>
          </a:p>
          <a:p>
            <a:pPr lvl="1">
              <a:lnSpc>
                <a:spcPct val="100000"/>
              </a:lnSpc>
              <a:buFont typeface="Wingdings" panose="05000000000000000000" pitchFamily="2" charset="2"/>
              <a:buChar char="q"/>
            </a:pPr>
            <a:r>
              <a:rPr lang="en-CA" dirty="0"/>
              <a:t>Implications</a:t>
            </a:r>
          </a:p>
          <a:p>
            <a:pPr lvl="1">
              <a:lnSpc>
                <a:spcPct val="100000"/>
              </a:lnSpc>
              <a:buFont typeface="Wingdings" panose="05000000000000000000" pitchFamily="2" charset="2"/>
              <a:buChar char="q"/>
            </a:pPr>
            <a:r>
              <a:rPr lang="en-CA" dirty="0"/>
              <a:t>Benefits of CRD/DTR/PAS</a:t>
            </a:r>
          </a:p>
          <a:p>
            <a:pPr marL="457200" indent="-457200">
              <a:lnSpc>
                <a:spcPct val="150000"/>
              </a:lnSpc>
              <a:buFont typeface="+mj-lt"/>
              <a:buAutoNum type="arabicParenR"/>
            </a:pPr>
            <a:r>
              <a:rPr lang="en-CA" dirty="0"/>
              <a:t>Comparison of X12 278 and HL7 PA IGs</a:t>
            </a:r>
          </a:p>
          <a:p>
            <a:pPr marL="457200" indent="-457200">
              <a:lnSpc>
                <a:spcPct val="150000"/>
              </a:lnSpc>
              <a:buFont typeface="+mj-lt"/>
              <a:buAutoNum type="arabicParenR"/>
            </a:pPr>
            <a:r>
              <a:rPr lang="en-CA" dirty="0"/>
              <a:t>Key Messages</a:t>
            </a:r>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Agenda</a:t>
            </a:r>
          </a:p>
        </p:txBody>
      </p:sp>
    </p:spTree>
    <p:extLst>
      <p:ext uri="{BB962C8B-B14F-4D97-AF65-F5344CB8AC3E}">
        <p14:creationId xmlns:p14="http://schemas.microsoft.com/office/powerpoint/2010/main" val="3930362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EDAB83-F1C3-5F0D-9839-1E57425FE0A8}"/>
              </a:ext>
            </a:extLst>
          </p:cNvPr>
          <p:cNvSpPr>
            <a:spLocks noGrp="1"/>
          </p:cNvSpPr>
          <p:nvPr>
            <p:ph type="title"/>
          </p:nvPr>
        </p:nvSpPr>
        <p:spPr>
          <a:xfrm>
            <a:off x="6456270" y="2742826"/>
            <a:ext cx="3265245" cy="686173"/>
          </a:xfrm>
        </p:spPr>
        <p:txBody>
          <a:bodyPr/>
          <a:lstStyle/>
          <a:p>
            <a:r>
              <a:rPr lang="en-CA" sz="4000" b="0" dirty="0">
                <a:solidFill>
                  <a:srgbClr val="FF0000"/>
                </a:solidFill>
              </a:rPr>
              <a:t>Questions?</a:t>
            </a:r>
          </a:p>
        </p:txBody>
      </p:sp>
      <p:sp>
        <p:nvSpPr>
          <p:cNvPr id="4" name="Slide Number Placeholder 3">
            <a:extLst>
              <a:ext uri="{FF2B5EF4-FFF2-40B4-BE49-F238E27FC236}">
                <a16:creationId xmlns:a16="http://schemas.microsoft.com/office/drawing/2014/main" id="{5C7452E1-E22C-0359-70B8-2038F0EF4A8A}"/>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20</a:t>
            </a:fld>
            <a:endParaRPr lang="en-CA" dirty="0"/>
          </a:p>
        </p:txBody>
      </p:sp>
      <p:sp>
        <p:nvSpPr>
          <p:cNvPr id="6" name="TextBox 5">
            <a:extLst>
              <a:ext uri="{FF2B5EF4-FFF2-40B4-BE49-F238E27FC236}">
                <a16:creationId xmlns:a16="http://schemas.microsoft.com/office/drawing/2014/main" id="{C74FCB21-399C-F108-309A-85624C67AD2B}"/>
              </a:ext>
            </a:extLst>
          </p:cNvPr>
          <p:cNvSpPr txBox="1"/>
          <p:nvPr/>
        </p:nvSpPr>
        <p:spPr>
          <a:xfrm>
            <a:off x="1754257" y="2646645"/>
            <a:ext cx="3185491" cy="523220"/>
          </a:xfrm>
          <a:prstGeom prst="rect">
            <a:avLst/>
          </a:prstGeom>
          <a:noFill/>
        </p:spPr>
        <p:txBody>
          <a:bodyPr wrap="square">
            <a:spAutoFit/>
          </a:bodyPr>
          <a:lstStyle/>
          <a:p>
            <a:pPr marL="0" indent="0">
              <a:buNone/>
            </a:pPr>
            <a:r>
              <a:rPr lang="en-US" dirty="0"/>
              <a:t>Robert Dieterle</a:t>
            </a:r>
          </a:p>
          <a:p>
            <a:pPr marL="0" indent="0">
              <a:buNone/>
            </a:pPr>
            <a:r>
              <a:rPr lang="en-US" dirty="0">
                <a:hlinkClick r:id="rId2"/>
              </a:rPr>
              <a:t>RCDieterle@enablecare.us</a:t>
            </a:r>
            <a:r>
              <a:rPr lang="en-US" dirty="0"/>
              <a:t> </a:t>
            </a:r>
          </a:p>
        </p:txBody>
      </p:sp>
    </p:spTree>
    <p:extLst>
      <p:ext uri="{BB962C8B-B14F-4D97-AF65-F5344CB8AC3E}">
        <p14:creationId xmlns:p14="http://schemas.microsoft.com/office/powerpoint/2010/main" val="4202635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34F780-4230-C5A9-5C55-28259B9CE774}"/>
              </a:ext>
            </a:extLst>
          </p:cNvPr>
          <p:cNvSpPr>
            <a:spLocks noGrp="1"/>
          </p:cNvSpPr>
          <p:nvPr>
            <p:ph type="sldNum" sz="quarter" idx="12"/>
          </p:nvPr>
        </p:nvSpPr>
        <p:spPr/>
        <p:txBody>
          <a:bodyPr/>
          <a:lstStyle/>
          <a:p>
            <a:fld id="{B4887C3B-057F-4D1D-8672-DA58E661878F}" type="slidenum">
              <a:rPr lang="en-US" smtClean="0"/>
              <a:pPr/>
              <a:t>3</a:t>
            </a:fld>
            <a:endParaRPr lang="en-US" dirty="0"/>
          </a:p>
        </p:txBody>
      </p:sp>
      <p:sp>
        <p:nvSpPr>
          <p:cNvPr id="9" name="TextBox 8">
            <a:extLst>
              <a:ext uri="{FF2B5EF4-FFF2-40B4-BE49-F238E27FC236}">
                <a16:creationId xmlns:a16="http://schemas.microsoft.com/office/drawing/2014/main" id="{24EB0392-6A35-D164-DA47-0EA53CBF437E}"/>
              </a:ext>
            </a:extLst>
          </p:cNvPr>
          <p:cNvSpPr txBox="1"/>
          <p:nvPr/>
        </p:nvSpPr>
        <p:spPr>
          <a:xfrm>
            <a:off x="3838074" y="186722"/>
            <a:ext cx="7991374" cy="461665"/>
          </a:xfrm>
          <a:prstGeom prst="rect">
            <a:avLst/>
          </a:prstGeom>
          <a:noFill/>
        </p:spPr>
        <p:txBody>
          <a:bodyPr wrap="square">
            <a:spAutoFit/>
          </a:bodyPr>
          <a:lstStyle/>
          <a:p>
            <a:pPr algn="ctr">
              <a:buNone/>
            </a:pPr>
            <a:r>
              <a:rPr lang="en-US" sz="2400" b="1" dirty="0"/>
              <a:t>HIPAA Electronic Prior Authorization Requirements</a:t>
            </a:r>
          </a:p>
        </p:txBody>
      </p:sp>
      <p:sp>
        <p:nvSpPr>
          <p:cNvPr id="11" name="TextBox 10">
            <a:extLst>
              <a:ext uri="{FF2B5EF4-FFF2-40B4-BE49-F238E27FC236}">
                <a16:creationId xmlns:a16="http://schemas.microsoft.com/office/drawing/2014/main" id="{C13045FB-601B-CDFA-B6CD-3B7BC86A6A80}"/>
              </a:ext>
            </a:extLst>
          </p:cNvPr>
          <p:cNvSpPr txBox="1"/>
          <p:nvPr/>
        </p:nvSpPr>
        <p:spPr>
          <a:xfrm>
            <a:off x="3963202" y="783140"/>
            <a:ext cx="8019248" cy="738664"/>
          </a:xfrm>
          <a:prstGeom prst="rect">
            <a:avLst/>
          </a:prstGeom>
          <a:noFill/>
        </p:spPr>
        <p:txBody>
          <a:bodyPr wrap="square">
            <a:spAutoFit/>
          </a:bodyPr>
          <a:lstStyle/>
          <a:p>
            <a:pPr>
              <a:buNone/>
            </a:pPr>
            <a:r>
              <a:rPr lang="en-US" dirty="0"/>
              <a:t>Under the Health Insurance Portability and Accountability Act (HIPAA), </a:t>
            </a:r>
            <a:r>
              <a:rPr lang="en-US" b="1" dirty="0"/>
              <a:t>prior authorization</a:t>
            </a:r>
            <a:r>
              <a:rPr lang="en-US" dirty="0"/>
              <a:t> is one of the standard </a:t>
            </a:r>
            <a:r>
              <a:rPr lang="en-US" b="1" dirty="0"/>
              <a:t>electronic healthcare transactions</a:t>
            </a:r>
            <a:r>
              <a:rPr lang="en-US" dirty="0"/>
              <a:t> that must be supported by covered entities (such as health plans, healthcare providers, and clearinghouses).</a:t>
            </a:r>
          </a:p>
        </p:txBody>
      </p:sp>
      <p:sp>
        <p:nvSpPr>
          <p:cNvPr id="13" name="TextBox 12">
            <a:extLst>
              <a:ext uri="{FF2B5EF4-FFF2-40B4-BE49-F238E27FC236}">
                <a16:creationId xmlns:a16="http://schemas.microsoft.com/office/drawing/2014/main" id="{59BCACF6-D2B8-682A-2FF2-1F9A05255165}"/>
              </a:ext>
            </a:extLst>
          </p:cNvPr>
          <p:cNvSpPr txBox="1"/>
          <p:nvPr/>
        </p:nvSpPr>
        <p:spPr>
          <a:xfrm>
            <a:off x="413886" y="1872047"/>
            <a:ext cx="11568564" cy="3754874"/>
          </a:xfrm>
          <a:prstGeom prst="rect">
            <a:avLst/>
          </a:prstGeom>
          <a:noFill/>
        </p:spPr>
        <p:txBody>
          <a:bodyPr wrap="square">
            <a:spAutoFit/>
          </a:bodyPr>
          <a:lstStyle/>
          <a:p>
            <a:pPr>
              <a:buNone/>
            </a:pPr>
            <a:r>
              <a:rPr lang="en-US" b="1" dirty="0"/>
              <a:t>1. Standard Transactions</a:t>
            </a:r>
          </a:p>
          <a:p>
            <a:pPr marL="231775">
              <a:buNone/>
            </a:pPr>
            <a:r>
              <a:rPr lang="en-US" dirty="0"/>
              <a:t>HIPAA mandates the use of standardized electronic transactions for certain administrative and financial activities. </a:t>
            </a:r>
          </a:p>
          <a:p>
            <a:pPr marL="231775">
              <a:buNone/>
            </a:pPr>
            <a:r>
              <a:rPr lang="en-US" dirty="0">
                <a:solidFill>
                  <a:srgbClr val="FF0000"/>
                </a:solidFill>
              </a:rPr>
              <a:t>For prior authorization, the relevant standard is the </a:t>
            </a:r>
            <a:r>
              <a:rPr lang="en-US" b="1" dirty="0">
                <a:solidFill>
                  <a:srgbClr val="FF0000"/>
                </a:solidFill>
              </a:rPr>
              <a:t>X12 278</a:t>
            </a:r>
            <a:r>
              <a:rPr lang="en-US" dirty="0">
                <a:solidFill>
                  <a:srgbClr val="FF0000"/>
                </a:solidFill>
              </a:rPr>
              <a:t>: Health Care Services Review – Request for Review and Response</a:t>
            </a:r>
            <a:br>
              <a:rPr lang="en-US" dirty="0"/>
            </a:br>
            <a:r>
              <a:rPr lang="en-US" dirty="0"/>
              <a:t>This is the </a:t>
            </a:r>
            <a:r>
              <a:rPr lang="en-US" b="1" dirty="0"/>
              <a:t>electronic transaction standard</a:t>
            </a:r>
            <a:r>
              <a:rPr lang="en-US" dirty="0"/>
              <a:t> used for submitting and responding to </a:t>
            </a:r>
            <a:r>
              <a:rPr lang="en-US" b="1" dirty="0"/>
              <a:t>prior authorization</a:t>
            </a:r>
            <a:r>
              <a:rPr lang="en-US" dirty="0"/>
              <a:t> and referral requests.</a:t>
            </a:r>
          </a:p>
          <a:p>
            <a:pPr>
              <a:buNone/>
            </a:pPr>
            <a:r>
              <a:rPr lang="en-US" b="1" dirty="0"/>
              <a:t>2. Covered Entities Must</a:t>
            </a:r>
          </a:p>
          <a:p>
            <a:pPr marL="404813" lvl="2" indent="-173038">
              <a:buFont typeface="Arial" panose="020B0604020202020204" pitchFamily="34" charset="0"/>
              <a:buChar char="•"/>
            </a:pPr>
            <a:r>
              <a:rPr lang="en-US" dirty="0"/>
              <a:t>Use the X12 278 format when electronically conducting prior authorization transactions.</a:t>
            </a:r>
          </a:p>
          <a:p>
            <a:pPr marL="404813" lvl="2" indent="-173038">
              <a:buFont typeface="Arial" panose="020B0604020202020204" pitchFamily="34" charset="0"/>
              <a:buChar char="•"/>
            </a:pPr>
            <a:r>
              <a:rPr lang="en-US" dirty="0"/>
              <a:t>Respond to requests using the same standard.</a:t>
            </a:r>
          </a:p>
          <a:p>
            <a:pPr marL="404813" lvl="2" indent="-173038">
              <a:buFont typeface="Arial" panose="020B0604020202020204" pitchFamily="34" charset="0"/>
              <a:buChar char="•"/>
            </a:pPr>
            <a:r>
              <a:rPr lang="en-US" dirty="0"/>
              <a:t>Ensure transactions are secure and meet HIPAA privacy and security rules.</a:t>
            </a:r>
          </a:p>
          <a:p>
            <a:pPr>
              <a:buNone/>
            </a:pPr>
            <a:r>
              <a:rPr lang="en-US" b="1" dirty="0"/>
              <a:t>3. Operating Rules</a:t>
            </a:r>
          </a:p>
          <a:p>
            <a:pPr marL="404813" lvl="1" indent="-173038">
              <a:buFont typeface="Arial" panose="020B0604020202020204" pitchFamily="34" charset="0"/>
              <a:buChar char="•"/>
            </a:pPr>
            <a:r>
              <a:rPr lang="en-US" b="1" dirty="0"/>
              <a:t>CAQH CORE Operating Rules</a:t>
            </a:r>
            <a:r>
              <a:rPr lang="en-US" dirty="0"/>
              <a:t> (developed by the Council for Affordable Quality Healthcare) enhance the HIPAA-mandated standards by specifying:</a:t>
            </a:r>
          </a:p>
          <a:p>
            <a:pPr marL="742950" lvl="1" indent="-285750">
              <a:buFont typeface="Arial" panose="020B0604020202020204" pitchFamily="34" charset="0"/>
              <a:buChar char="•"/>
            </a:pPr>
            <a:r>
              <a:rPr lang="en-US" dirty="0"/>
              <a:t>Infrastructure requirements (like response timeframes and connectivity).</a:t>
            </a:r>
          </a:p>
          <a:p>
            <a:pPr marL="742950" lvl="1" indent="-285750">
              <a:buFont typeface="Arial" panose="020B0604020202020204" pitchFamily="34" charset="0"/>
              <a:buChar char="•"/>
            </a:pPr>
            <a:r>
              <a:rPr lang="en-US" dirty="0"/>
              <a:t>Data content rules to promote interoperability and consistency.</a:t>
            </a:r>
          </a:p>
          <a:p>
            <a:pPr marL="404813" indent="-173038">
              <a:buFont typeface="Arial" panose="020B0604020202020204" pitchFamily="34" charset="0"/>
              <a:buChar char="•"/>
            </a:pPr>
            <a:r>
              <a:rPr lang="en-US" dirty="0"/>
              <a:t>Compliance with CORE rules is encouraged and sometimes required by payers or state mandates.</a:t>
            </a:r>
          </a:p>
          <a:p>
            <a:pPr>
              <a:buNone/>
            </a:pPr>
            <a:r>
              <a:rPr lang="en-US" b="1" dirty="0"/>
              <a:t>4. Supporting Attachments</a:t>
            </a:r>
          </a:p>
          <a:p>
            <a:pPr marL="404813" indent="-173038">
              <a:buFont typeface="Arial" panose="020B0604020202020204" pitchFamily="34" charset="0"/>
              <a:buChar char="•"/>
            </a:pPr>
            <a:r>
              <a:rPr lang="en-US" dirty="0"/>
              <a:t>HIPAA also anticipates standards for </a:t>
            </a:r>
            <a:r>
              <a:rPr lang="en-US" b="1" dirty="0"/>
              <a:t>electronic attachments</a:t>
            </a:r>
            <a:r>
              <a:rPr lang="en-US" dirty="0"/>
              <a:t>, which can support prior authorization requests (e.g., clinical documentation).</a:t>
            </a:r>
          </a:p>
          <a:p>
            <a:pPr marL="404813" indent="-173038">
              <a:buFont typeface="Arial" panose="020B0604020202020204" pitchFamily="34" charset="0"/>
              <a:buChar char="•"/>
            </a:pPr>
            <a:r>
              <a:rPr lang="en-US" dirty="0"/>
              <a:t>The </a:t>
            </a:r>
            <a:r>
              <a:rPr lang="en-US" b="1" dirty="0"/>
              <a:t>HL7 CDA</a:t>
            </a:r>
            <a:r>
              <a:rPr lang="en-US" dirty="0"/>
              <a:t> (Clinical Document Architecture) or </a:t>
            </a:r>
            <a:r>
              <a:rPr lang="en-US" b="1" dirty="0"/>
              <a:t>FHIR-based standards</a:t>
            </a:r>
            <a:r>
              <a:rPr lang="en-US" dirty="0"/>
              <a:t> may be used in conjunction, depending on payer capabilities.</a:t>
            </a:r>
          </a:p>
        </p:txBody>
      </p:sp>
    </p:spTree>
    <p:extLst>
      <p:ext uri="{BB962C8B-B14F-4D97-AF65-F5344CB8AC3E}">
        <p14:creationId xmlns:p14="http://schemas.microsoft.com/office/powerpoint/2010/main" val="161335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2BAE3-91CA-A493-C8A1-EAC6004D809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315E2-F66E-20BF-6246-0C627CFFCF6C}"/>
              </a:ext>
            </a:extLst>
          </p:cNvPr>
          <p:cNvSpPr>
            <a:spLocks noGrp="1"/>
          </p:cNvSpPr>
          <p:nvPr>
            <p:ph type="sldNum" sz="quarter" idx="12"/>
          </p:nvPr>
        </p:nvSpPr>
        <p:spPr/>
        <p:txBody>
          <a:bodyPr/>
          <a:lstStyle/>
          <a:p>
            <a:fld id="{B4887C3B-057F-4D1D-8672-DA58E661878F}" type="slidenum">
              <a:rPr lang="en-US" smtClean="0"/>
              <a:pPr/>
              <a:t>4</a:t>
            </a:fld>
            <a:endParaRPr lang="en-US" dirty="0"/>
          </a:p>
        </p:txBody>
      </p:sp>
      <p:sp>
        <p:nvSpPr>
          <p:cNvPr id="9" name="TextBox 8">
            <a:extLst>
              <a:ext uri="{FF2B5EF4-FFF2-40B4-BE49-F238E27FC236}">
                <a16:creationId xmlns:a16="http://schemas.microsoft.com/office/drawing/2014/main" id="{074EAAF8-8E8E-5C0A-9174-8392B241FF99}"/>
              </a:ext>
            </a:extLst>
          </p:cNvPr>
          <p:cNvSpPr txBox="1"/>
          <p:nvPr/>
        </p:nvSpPr>
        <p:spPr>
          <a:xfrm>
            <a:off x="3838074" y="186722"/>
            <a:ext cx="7991374" cy="461665"/>
          </a:xfrm>
          <a:prstGeom prst="rect">
            <a:avLst/>
          </a:prstGeom>
          <a:noFill/>
        </p:spPr>
        <p:txBody>
          <a:bodyPr wrap="square">
            <a:spAutoFit/>
          </a:bodyPr>
          <a:lstStyle/>
          <a:p>
            <a:pPr algn="ctr">
              <a:buNone/>
            </a:pPr>
            <a:r>
              <a:rPr lang="en-US" sz="2400" b="1" dirty="0"/>
              <a:t>HIPAA Electronic Prior Authorization Requirements</a:t>
            </a:r>
          </a:p>
        </p:txBody>
      </p:sp>
      <p:sp>
        <p:nvSpPr>
          <p:cNvPr id="11" name="TextBox 10">
            <a:extLst>
              <a:ext uri="{FF2B5EF4-FFF2-40B4-BE49-F238E27FC236}">
                <a16:creationId xmlns:a16="http://schemas.microsoft.com/office/drawing/2014/main" id="{060E3411-2CA9-4A0D-C2FD-C94EF4ED40BD}"/>
              </a:ext>
            </a:extLst>
          </p:cNvPr>
          <p:cNvSpPr txBox="1"/>
          <p:nvPr/>
        </p:nvSpPr>
        <p:spPr>
          <a:xfrm>
            <a:off x="3838074" y="963938"/>
            <a:ext cx="7558238" cy="338554"/>
          </a:xfrm>
          <a:prstGeom prst="rect">
            <a:avLst/>
          </a:prstGeom>
          <a:noFill/>
        </p:spPr>
        <p:txBody>
          <a:bodyPr wrap="square">
            <a:spAutoFit/>
          </a:bodyPr>
          <a:lstStyle/>
          <a:p>
            <a:pPr algn="ctr">
              <a:buNone/>
            </a:pPr>
            <a:r>
              <a:rPr lang="en-US" sz="1600" dirty="0">
                <a:solidFill>
                  <a:srgbClr val="FF0000"/>
                </a:solidFill>
              </a:rPr>
              <a:t>Exception for Use of Portals in HIPAA Prior Authorization</a:t>
            </a:r>
          </a:p>
        </p:txBody>
      </p:sp>
      <p:sp>
        <p:nvSpPr>
          <p:cNvPr id="4" name="TextBox 3">
            <a:extLst>
              <a:ext uri="{FF2B5EF4-FFF2-40B4-BE49-F238E27FC236}">
                <a16:creationId xmlns:a16="http://schemas.microsoft.com/office/drawing/2014/main" id="{FEC3ECED-1F1F-2E92-1437-53E7EF2647CB}"/>
              </a:ext>
            </a:extLst>
          </p:cNvPr>
          <p:cNvSpPr txBox="1"/>
          <p:nvPr/>
        </p:nvSpPr>
        <p:spPr>
          <a:xfrm>
            <a:off x="1010653" y="1772944"/>
            <a:ext cx="10395284" cy="4401205"/>
          </a:xfrm>
          <a:prstGeom prst="rect">
            <a:avLst/>
          </a:prstGeom>
          <a:noFill/>
        </p:spPr>
        <p:txBody>
          <a:bodyPr wrap="square">
            <a:spAutoFit/>
          </a:bodyPr>
          <a:lstStyle/>
          <a:p>
            <a:pPr>
              <a:buNone/>
            </a:pPr>
            <a:r>
              <a:rPr lang="en-US" dirty="0"/>
              <a:t>Under </a:t>
            </a:r>
            <a:r>
              <a:rPr lang="en-US" b="1" dirty="0"/>
              <a:t>HIPAA</a:t>
            </a:r>
            <a:r>
              <a:rPr lang="en-US" dirty="0"/>
              <a:t>, covered entities are generally required to use </a:t>
            </a:r>
            <a:r>
              <a:rPr lang="en-US" b="1" dirty="0"/>
              <a:t>standard electronic transactions</a:t>
            </a:r>
            <a:r>
              <a:rPr lang="en-US" dirty="0"/>
              <a:t> (like the X12 278) when conducting prior authorization </a:t>
            </a:r>
            <a:r>
              <a:rPr lang="en-US" b="1" dirty="0"/>
              <a:t>if the transaction is conducted electronically</a:t>
            </a:r>
            <a:r>
              <a:rPr lang="en-US" dirty="0"/>
              <a:t>.</a:t>
            </a:r>
          </a:p>
          <a:p>
            <a:pPr>
              <a:buNone/>
            </a:pPr>
            <a:r>
              <a:rPr lang="en-US" dirty="0"/>
              <a:t>However, there </a:t>
            </a:r>
            <a:r>
              <a:rPr lang="en-US" b="1" dirty="0"/>
              <a:t>is an exception</a:t>
            </a:r>
            <a:r>
              <a:rPr lang="en-US" dirty="0"/>
              <a:t> that allows the use of </a:t>
            </a:r>
            <a:r>
              <a:rPr lang="en-US" b="1" dirty="0"/>
              <a:t>payer portals or proprietary systems</a:t>
            </a:r>
            <a:r>
              <a:rPr lang="en-US" dirty="0"/>
              <a:t>, </a:t>
            </a:r>
            <a:r>
              <a:rPr lang="en-US" b="1" dirty="0"/>
              <a:t>but only under specific conditions</a:t>
            </a:r>
            <a:r>
              <a:rPr lang="en-US" dirty="0"/>
              <a:t>:</a:t>
            </a:r>
          </a:p>
          <a:p>
            <a:pPr>
              <a:buNone/>
            </a:pPr>
            <a:endParaRPr lang="en-US" dirty="0"/>
          </a:p>
          <a:p>
            <a:pPr>
              <a:buNone/>
            </a:pPr>
            <a:r>
              <a:rPr lang="en-US" b="1" dirty="0"/>
              <a:t>✅ Permitted Use of Portals</a:t>
            </a:r>
          </a:p>
          <a:p>
            <a:pPr>
              <a:buNone/>
            </a:pPr>
            <a:r>
              <a:rPr lang="en-US" dirty="0"/>
              <a:t>A </a:t>
            </a:r>
            <a:r>
              <a:rPr lang="en-US" b="1" dirty="0"/>
              <a:t>health plan (payer)</a:t>
            </a:r>
            <a:r>
              <a:rPr lang="en-US" dirty="0"/>
              <a:t> may use a </a:t>
            </a:r>
            <a:r>
              <a:rPr lang="en-US" b="1" dirty="0"/>
              <a:t>web portal</a:t>
            </a:r>
            <a:r>
              <a:rPr lang="en-US" dirty="0"/>
              <a:t> to exchange prior authorization information </a:t>
            </a:r>
            <a:r>
              <a:rPr lang="en-US" b="1" dirty="0"/>
              <a:t>if</a:t>
            </a:r>
            <a:r>
              <a:rPr lang="en-US" dirty="0"/>
              <a:t>:</a:t>
            </a:r>
          </a:p>
          <a:p>
            <a:pPr>
              <a:buFont typeface="Arial" panose="020B0604020202020204" pitchFamily="34" charset="0"/>
              <a:buChar char="•"/>
            </a:pPr>
            <a:r>
              <a:rPr lang="en-US" b="1" dirty="0"/>
              <a:t>The provider chooses to use it voluntarily.</a:t>
            </a:r>
            <a:endParaRPr lang="en-US" dirty="0"/>
          </a:p>
          <a:p>
            <a:pPr>
              <a:buFont typeface="Arial" panose="020B0604020202020204" pitchFamily="34" charset="0"/>
              <a:buChar char="•"/>
            </a:pPr>
            <a:r>
              <a:rPr lang="en-US" dirty="0"/>
              <a:t>The provider is </a:t>
            </a:r>
            <a:r>
              <a:rPr lang="en-US" b="1" dirty="0"/>
              <a:t>not forced or required</a:t>
            </a:r>
            <a:r>
              <a:rPr lang="en-US" dirty="0"/>
              <a:t> to use the portal instead of the standard electronic transaction (X12 278).</a:t>
            </a:r>
          </a:p>
          <a:p>
            <a:pPr>
              <a:buFont typeface="Arial" panose="020B0604020202020204" pitchFamily="34" charset="0"/>
              <a:buChar char="•"/>
            </a:pPr>
            <a:r>
              <a:rPr lang="en-US" dirty="0"/>
              <a:t>The portal is used </a:t>
            </a:r>
            <a:r>
              <a:rPr lang="en-US" b="1" dirty="0"/>
              <a:t>in addition to</a:t>
            </a:r>
            <a:r>
              <a:rPr lang="en-US" dirty="0"/>
              <a:t>, not as a </a:t>
            </a:r>
            <a:r>
              <a:rPr lang="en-US" b="1" dirty="0"/>
              <a:t>replacement for</a:t>
            </a:r>
            <a:r>
              <a:rPr lang="en-US" dirty="0"/>
              <a:t>, HIPAA-compliant electronic transactions.</a:t>
            </a:r>
          </a:p>
          <a:p>
            <a:pPr>
              <a:buFont typeface="Arial" panose="020B0604020202020204" pitchFamily="34" charset="0"/>
              <a:buChar char="•"/>
            </a:pPr>
            <a:endParaRPr lang="en-US" dirty="0"/>
          </a:p>
          <a:p>
            <a:pPr>
              <a:buNone/>
            </a:pPr>
            <a:r>
              <a:rPr lang="en-US" b="1" dirty="0"/>
              <a:t>❌ Not Permitted</a:t>
            </a:r>
          </a:p>
          <a:p>
            <a:pPr>
              <a:buFont typeface="Arial" panose="020B0604020202020204" pitchFamily="34" charset="0"/>
              <a:buChar char="•"/>
            </a:pPr>
            <a:r>
              <a:rPr lang="en-US" dirty="0"/>
              <a:t>A </a:t>
            </a:r>
            <a:r>
              <a:rPr lang="en-US" b="1" dirty="0"/>
              <a:t>payer cannot mandate</a:t>
            </a:r>
            <a:r>
              <a:rPr lang="en-US" dirty="0"/>
              <a:t> the exclusive use of a proprietary portal and refuse to support the HIPAA-required X12 278 transaction.</a:t>
            </a:r>
          </a:p>
          <a:p>
            <a:pPr>
              <a:buFont typeface="Arial" panose="020B0604020202020204" pitchFamily="34" charset="0"/>
              <a:buChar char="•"/>
            </a:pPr>
            <a:r>
              <a:rPr lang="en-US" dirty="0"/>
              <a:t>Forcing providers to use a non-HIPAA-standard method for prior auth violates the transaction standards requirements.</a:t>
            </a:r>
          </a:p>
          <a:p>
            <a:pPr>
              <a:buFont typeface="Arial" panose="020B0604020202020204" pitchFamily="34" charset="0"/>
              <a:buChar char="•"/>
            </a:pPr>
            <a:endParaRPr lang="en-US" dirty="0"/>
          </a:p>
          <a:p>
            <a:pPr>
              <a:buNone/>
            </a:pPr>
            <a:r>
              <a:rPr lang="en-US" b="1" dirty="0"/>
              <a:t>📜 Regulatory Guidance</a:t>
            </a:r>
          </a:p>
          <a:p>
            <a:pPr>
              <a:buNone/>
            </a:pPr>
            <a:r>
              <a:rPr lang="en-US" dirty="0"/>
              <a:t>This interpretation comes from </a:t>
            </a:r>
            <a:r>
              <a:rPr lang="en-US" b="1" dirty="0"/>
              <a:t>HHS (Department of Health and Human Services)</a:t>
            </a:r>
            <a:r>
              <a:rPr lang="en-US" dirty="0"/>
              <a:t> guidance, which emphasizes that:</a:t>
            </a:r>
          </a:p>
          <a:p>
            <a:pPr>
              <a:buFont typeface="Arial" panose="020B0604020202020204" pitchFamily="34" charset="0"/>
              <a:buChar char="•"/>
            </a:pPr>
            <a:r>
              <a:rPr lang="en-US" b="1" dirty="0"/>
              <a:t>Covered entities must support the standard transaction</a:t>
            </a:r>
            <a:r>
              <a:rPr lang="en-US" dirty="0"/>
              <a:t> when it is requested.</a:t>
            </a:r>
          </a:p>
          <a:p>
            <a:pPr>
              <a:buFont typeface="Arial" panose="020B0604020202020204" pitchFamily="34" charset="0"/>
              <a:buChar char="•"/>
            </a:pPr>
            <a:r>
              <a:rPr lang="en-US" b="1" dirty="0"/>
              <a:t>Non-standard methods (like portals, email, fax)</a:t>
            </a:r>
            <a:r>
              <a:rPr lang="en-US" dirty="0"/>
              <a:t> can only be offered as </a:t>
            </a:r>
            <a:r>
              <a:rPr lang="en-US" b="1" dirty="0"/>
              <a:t>optional alternatives</a:t>
            </a:r>
            <a:r>
              <a:rPr lang="en-US" dirty="0"/>
              <a:t>.</a:t>
            </a:r>
          </a:p>
        </p:txBody>
      </p:sp>
    </p:spTree>
    <p:extLst>
      <p:ext uri="{BB962C8B-B14F-4D97-AF65-F5344CB8AC3E}">
        <p14:creationId xmlns:p14="http://schemas.microsoft.com/office/powerpoint/2010/main" val="1170943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14B4D-8117-92AB-728E-A4FE5825B8D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4B88D5-8D6B-29EE-3013-DDC3DC0F6BC9}"/>
              </a:ext>
            </a:extLst>
          </p:cNvPr>
          <p:cNvSpPr>
            <a:spLocks noGrp="1"/>
          </p:cNvSpPr>
          <p:nvPr>
            <p:ph type="sldNum" sz="quarter" idx="12"/>
          </p:nvPr>
        </p:nvSpPr>
        <p:spPr/>
        <p:txBody>
          <a:bodyPr/>
          <a:lstStyle/>
          <a:p>
            <a:fld id="{B4887C3B-057F-4D1D-8672-DA58E661878F}" type="slidenum">
              <a:rPr lang="en-US" smtClean="0"/>
              <a:pPr/>
              <a:t>5</a:t>
            </a:fld>
            <a:endParaRPr lang="en-US" dirty="0"/>
          </a:p>
        </p:txBody>
      </p:sp>
      <p:sp>
        <p:nvSpPr>
          <p:cNvPr id="3" name="Text Placeholder 9">
            <a:extLst>
              <a:ext uri="{FF2B5EF4-FFF2-40B4-BE49-F238E27FC236}">
                <a16:creationId xmlns:a16="http://schemas.microsoft.com/office/drawing/2014/main" id="{77C5DF4D-81CD-38CD-7903-BD724F4E5729}"/>
              </a:ext>
            </a:extLst>
          </p:cNvPr>
          <p:cNvSpPr>
            <a:spLocks noGrp="1"/>
          </p:cNvSpPr>
          <p:nvPr>
            <p:ph type="body" sz="quarter" idx="14"/>
          </p:nvPr>
        </p:nvSpPr>
        <p:spPr>
          <a:xfrm>
            <a:off x="490889" y="1028623"/>
            <a:ext cx="11361813" cy="5293757"/>
          </a:xfrm>
        </p:spPr>
        <p:txBody>
          <a:bodyPr/>
          <a:lstStyle/>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a:solidFill>
                  <a:srgbClr val="4F81BC"/>
                </a:solidFill>
                <a:latin typeface="Times New Roman" panose="02020603050405020304" pitchFamily="18" charset="0"/>
              </a:rPr>
              <a:t>Date: February 28, 2024 </a:t>
            </a:r>
          </a:p>
          <a:p>
            <a:r>
              <a:rPr lang="en-US" sz="1800" b="0" i="0" u="none" strike="noStrike" baseline="0" dirty="0">
                <a:solidFill>
                  <a:srgbClr val="4F81BC"/>
                </a:solidFill>
                <a:latin typeface="Times New Roman" panose="02020603050405020304" pitchFamily="18" charset="0"/>
              </a:rPr>
              <a:t>GL-2024-02</a:t>
            </a:r>
          </a:p>
          <a:p>
            <a:r>
              <a:rPr lang="en-US" sz="1800" b="0" i="0" u="none" strike="noStrike" baseline="0" dirty="0">
                <a:solidFill>
                  <a:srgbClr val="4F81BC"/>
                </a:solidFill>
                <a:latin typeface="Times New Roman" panose="02020603050405020304" pitchFamily="18" charset="0"/>
              </a:rPr>
              <a:t>Subject: </a:t>
            </a:r>
            <a:r>
              <a:rPr lang="en-US" sz="1800" b="1" i="0" u="none" strike="noStrike" baseline="0" dirty="0">
                <a:solidFill>
                  <a:srgbClr val="000000"/>
                </a:solidFill>
                <a:latin typeface="Times New Roman" panose="02020603050405020304" pitchFamily="18" charset="0"/>
              </a:rPr>
              <a:t>Statement of Enforcement Discretion for Referral Certification and Authorization Transaction Standard at 45 CFR § 162.1302 for HIPAA Covered Entities Subject to the CMS Interoperability and Prior Authorization Final Rule (CMS-0057-F) that Implement an All-FHIR-Based Prior Authorization API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Office of Burden Reduction and Health Informatics (OBRHI) National Standards Group (NSG), on behalf of the Department of Health and Human Services (HHS), announces an </a:t>
            </a:r>
            <a:r>
              <a:rPr lang="en-US" sz="1800" b="0" i="0" u="none" strike="noStrike" baseline="0" dirty="0">
                <a:solidFill>
                  <a:srgbClr val="FF0000"/>
                </a:solidFill>
                <a:latin typeface="Times New Roman" panose="02020603050405020304" pitchFamily="18" charset="0"/>
              </a:rPr>
              <a:t>enforcement discretion for HIPAA covered entities that implement FHIR-based Prior Authorization APIs as described in the CMS Interoperability and Prior Authorization final rule (CMS-0057-F). </a:t>
            </a:r>
            <a:r>
              <a:rPr lang="en-US" sz="1800" b="0" i="0" u="none" strike="noStrike" baseline="0" dirty="0">
                <a:solidFill>
                  <a:srgbClr val="000000"/>
                </a:solidFill>
                <a:latin typeface="Times New Roman" panose="02020603050405020304" pitchFamily="18" charset="0"/>
              </a:rPr>
              <a:t>HIPAA Administrative Simplification enforcement action will not be taken against HIPAA covered entities that choose not to use the X12 278 standard as part of an electronic FHIR prior authorization process. </a:t>
            </a:r>
          </a:p>
          <a:p>
            <a:r>
              <a:rPr lang="en-US" sz="1800" b="0" i="0" u="none" strike="noStrike" baseline="0" dirty="0">
                <a:solidFill>
                  <a:srgbClr val="000000"/>
                </a:solidFill>
                <a:latin typeface="Times New Roman" panose="02020603050405020304" pitchFamily="18" charset="0"/>
              </a:rPr>
              <a:t>This application of enforcement discretion comes in response to public comments received on multiple notices of proposed rulemaking and extensive stakeholder outreach to CMS and HHS and is intended to promote efficiency in the prior authorization process. </a:t>
            </a:r>
          </a:p>
          <a:p>
            <a:r>
              <a:rPr lang="en-US" sz="1800" b="0" i="0" u="none" strike="noStrike" baseline="0" dirty="0">
                <a:solidFill>
                  <a:srgbClr val="000000"/>
                </a:solidFill>
                <a:latin typeface="Times New Roman" panose="02020603050405020304" pitchFamily="18" charset="0"/>
              </a:rPr>
              <a:t>HHS will continue to evaluate the HIPAA prior authorization transaction standards, including continuing to seek stakeholder input and evaluating the results of testing an all-FHIR-based transaction. </a:t>
            </a:r>
          </a:p>
        </p:txBody>
      </p:sp>
      <p:sp>
        <p:nvSpPr>
          <p:cNvPr id="4" name="Title 8">
            <a:extLst>
              <a:ext uri="{FF2B5EF4-FFF2-40B4-BE49-F238E27FC236}">
                <a16:creationId xmlns:a16="http://schemas.microsoft.com/office/drawing/2014/main" id="{AE011113-4F03-06DF-E388-C306B545F506}"/>
              </a:ext>
            </a:extLst>
          </p:cNvPr>
          <p:cNvSpPr>
            <a:spLocks noGrp="1"/>
          </p:cNvSpPr>
          <p:nvPr>
            <p:ph type="title"/>
          </p:nvPr>
        </p:nvSpPr>
        <p:spPr>
          <a:xfrm>
            <a:off x="3638349" y="197346"/>
            <a:ext cx="8460607" cy="775778"/>
          </a:xfrm>
        </p:spPr>
        <p:txBody>
          <a:bodyPr/>
          <a:lstStyle/>
          <a:p>
            <a:r>
              <a:rPr lang="en-CA" dirty="0"/>
              <a:t>HHS HIPAA Enforcement Discretion</a:t>
            </a:r>
          </a:p>
        </p:txBody>
      </p:sp>
    </p:spTree>
    <p:extLst>
      <p:ext uri="{BB962C8B-B14F-4D97-AF65-F5344CB8AC3E}">
        <p14:creationId xmlns:p14="http://schemas.microsoft.com/office/powerpoint/2010/main" val="363863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CED40-4AA4-2DE0-CADF-2180469A64CE}"/>
              </a:ext>
            </a:extLst>
          </p:cNvPr>
          <p:cNvSpPr>
            <a:spLocks noGrp="1"/>
          </p:cNvSpPr>
          <p:nvPr>
            <p:ph type="sldNum" sz="quarter" idx="12"/>
          </p:nvPr>
        </p:nvSpPr>
        <p:spPr/>
        <p:txBody>
          <a:bodyPr/>
          <a:lstStyle/>
          <a:p>
            <a:fld id="{B4887C3B-057F-4D1D-8672-DA58E661878F}" type="slidenum">
              <a:rPr lang="en-US" smtClean="0"/>
              <a:pPr/>
              <a:t>6</a:t>
            </a:fld>
            <a:endParaRPr lang="en-US" dirty="0"/>
          </a:p>
        </p:txBody>
      </p:sp>
      <p:sp>
        <p:nvSpPr>
          <p:cNvPr id="6" name="Rectangle: Rounded Corners 5">
            <a:extLst>
              <a:ext uri="{FF2B5EF4-FFF2-40B4-BE49-F238E27FC236}">
                <a16:creationId xmlns:a16="http://schemas.microsoft.com/office/drawing/2014/main" id="{5BE2F27F-1A08-99D9-42AD-D8CA37748156}"/>
              </a:ext>
            </a:extLst>
          </p:cNvPr>
          <p:cNvSpPr/>
          <p:nvPr/>
        </p:nvSpPr>
        <p:spPr>
          <a:xfrm>
            <a:off x="770929" y="878927"/>
            <a:ext cx="3707316" cy="3544549"/>
          </a:xfrm>
          <a:prstGeom prst="roundRect">
            <a:avLst>
              <a:gd name="adj" fmla="val 7177"/>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7" name="Rectangle: Rounded Corners 6">
            <a:extLst>
              <a:ext uri="{FF2B5EF4-FFF2-40B4-BE49-F238E27FC236}">
                <a16:creationId xmlns:a16="http://schemas.microsoft.com/office/drawing/2014/main" id="{6BC351BE-63E8-6314-DE6B-B565FBCAA645}"/>
              </a:ext>
            </a:extLst>
          </p:cNvPr>
          <p:cNvSpPr/>
          <p:nvPr/>
        </p:nvSpPr>
        <p:spPr>
          <a:xfrm>
            <a:off x="7926197" y="878927"/>
            <a:ext cx="3433912" cy="3544549"/>
          </a:xfrm>
          <a:prstGeom prst="roundRect">
            <a:avLst>
              <a:gd name="adj" fmla="val 5167"/>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8" name="Rectangle 7">
            <a:extLst>
              <a:ext uri="{FF2B5EF4-FFF2-40B4-BE49-F238E27FC236}">
                <a16:creationId xmlns:a16="http://schemas.microsoft.com/office/drawing/2014/main" id="{1B57F29B-2EC4-23B3-DC77-96FD82DE5510}"/>
              </a:ext>
            </a:extLst>
          </p:cNvPr>
          <p:cNvSpPr/>
          <p:nvPr/>
        </p:nvSpPr>
        <p:spPr>
          <a:xfrm>
            <a:off x="5256270" y="1193602"/>
            <a:ext cx="1794896"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CDS Hooks</a:t>
            </a:r>
          </a:p>
        </p:txBody>
      </p:sp>
      <p:sp>
        <p:nvSpPr>
          <p:cNvPr id="9" name="Rectangle 8">
            <a:extLst>
              <a:ext uri="{FF2B5EF4-FFF2-40B4-BE49-F238E27FC236}">
                <a16:creationId xmlns:a16="http://schemas.microsoft.com/office/drawing/2014/main" id="{A0D7F47E-F564-9299-AF5E-5A34243D39EB}"/>
              </a:ext>
            </a:extLst>
          </p:cNvPr>
          <p:cNvSpPr/>
          <p:nvPr/>
        </p:nvSpPr>
        <p:spPr>
          <a:xfrm>
            <a:off x="5353276" y="2521088"/>
            <a:ext cx="1615567"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FHIR APIs</a:t>
            </a:r>
          </a:p>
        </p:txBody>
      </p:sp>
      <p:sp>
        <p:nvSpPr>
          <p:cNvPr id="10" name="Rectangle: Rounded Corners 9">
            <a:extLst>
              <a:ext uri="{FF2B5EF4-FFF2-40B4-BE49-F238E27FC236}">
                <a16:creationId xmlns:a16="http://schemas.microsoft.com/office/drawing/2014/main" id="{57D6DC99-ECAD-D019-EBB0-126227767FE6}"/>
              </a:ext>
            </a:extLst>
          </p:cNvPr>
          <p:cNvSpPr/>
          <p:nvPr/>
        </p:nvSpPr>
        <p:spPr>
          <a:xfrm>
            <a:off x="1618058" y="1033442"/>
            <a:ext cx="2728202" cy="928219"/>
          </a:xfrm>
          <a:prstGeom prst="roundRect">
            <a:avLst>
              <a:gd name="adj" fmla="val 15432"/>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Coverage Requirements Discovery</a:t>
            </a:r>
          </a:p>
        </p:txBody>
      </p:sp>
      <p:sp>
        <p:nvSpPr>
          <p:cNvPr id="11" name="Rectangle: Rounded Corners 10">
            <a:extLst>
              <a:ext uri="{FF2B5EF4-FFF2-40B4-BE49-F238E27FC236}">
                <a16:creationId xmlns:a16="http://schemas.microsoft.com/office/drawing/2014/main" id="{080BF278-6369-9688-5810-ABA0A7BEC612}"/>
              </a:ext>
            </a:extLst>
          </p:cNvPr>
          <p:cNvSpPr/>
          <p:nvPr/>
        </p:nvSpPr>
        <p:spPr>
          <a:xfrm>
            <a:off x="8067457" y="1033442"/>
            <a:ext cx="2728202" cy="923519"/>
          </a:xfrm>
          <a:prstGeom prst="roundRect">
            <a:avLst>
              <a:gd name="adj" fmla="val 12825"/>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Coverage Requirements Discovery</a:t>
            </a:r>
          </a:p>
        </p:txBody>
      </p:sp>
      <p:sp>
        <p:nvSpPr>
          <p:cNvPr id="12" name="Rectangle: Rounded Corners 11">
            <a:extLst>
              <a:ext uri="{FF2B5EF4-FFF2-40B4-BE49-F238E27FC236}">
                <a16:creationId xmlns:a16="http://schemas.microsoft.com/office/drawing/2014/main" id="{3F9C3439-1549-4063-6734-C0C4403B098F}"/>
              </a:ext>
            </a:extLst>
          </p:cNvPr>
          <p:cNvSpPr/>
          <p:nvPr/>
        </p:nvSpPr>
        <p:spPr>
          <a:xfrm>
            <a:off x="1599277" y="2220066"/>
            <a:ext cx="2728202" cy="997635"/>
          </a:xfrm>
          <a:prstGeom prst="roundRect">
            <a:avLst>
              <a:gd name="adj" fmla="val 1100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Documentation Templates and Rules</a:t>
            </a:r>
          </a:p>
        </p:txBody>
      </p:sp>
      <p:sp>
        <p:nvSpPr>
          <p:cNvPr id="13" name="Rectangle: Rounded Corners 12">
            <a:extLst>
              <a:ext uri="{FF2B5EF4-FFF2-40B4-BE49-F238E27FC236}">
                <a16:creationId xmlns:a16="http://schemas.microsoft.com/office/drawing/2014/main" id="{FA50F433-B1D5-1414-DF67-0C46901925CC}"/>
              </a:ext>
            </a:extLst>
          </p:cNvPr>
          <p:cNvSpPr/>
          <p:nvPr/>
        </p:nvSpPr>
        <p:spPr>
          <a:xfrm>
            <a:off x="8080906" y="2225792"/>
            <a:ext cx="2728202" cy="991910"/>
          </a:xfrm>
          <a:prstGeom prst="roundRect">
            <a:avLst>
              <a:gd name="adj" fmla="val 12140"/>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Documentation Templates and Rules</a:t>
            </a:r>
          </a:p>
        </p:txBody>
      </p:sp>
      <p:sp>
        <p:nvSpPr>
          <p:cNvPr id="14" name="Arrow: Right 13">
            <a:extLst>
              <a:ext uri="{FF2B5EF4-FFF2-40B4-BE49-F238E27FC236}">
                <a16:creationId xmlns:a16="http://schemas.microsoft.com/office/drawing/2014/main" id="{6E95B229-D085-BA77-2EB2-E7566650DCEF}"/>
              </a:ext>
            </a:extLst>
          </p:cNvPr>
          <p:cNvSpPr/>
          <p:nvPr/>
        </p:nvSpPr>
        <p:spPr>
          <a:xfrm>
            <a:off x="7171026" y="1354611"/>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5" name="Arrow: Right 14">
            <a:extLst>
              <a:ext uri="{FF2B5EF4-FFF2-40B4-BE49-F238E27FC236}">
                <a16:creationId xmlns:a16="http://schemas.microsoft.com/office/drawing/2014/main" id="{C24F1130-43F8-023C-1D0B-FDDADC7DA41F}"/>
              </a:ext>
            </a:extLst>
          </p:cNvPr>
          <p:cNvSpPr/>
          <p:nvPr/>
        </p:nvSpPr>
        <p:spPr>
          <a:xfrm rot="10800000">
            <a:off x="4867572" y="1354611"/>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6" name="Arrow: Right 15">
            <a:extLst>
              <a:ext uri="{FF2B5EF4-FFF2-40B4-BE49-F238E27FC236}">
                <a16:creationId xmlns:a16="http://schemas.microsoft.com/office/drawing/2014/main" id="{5706DDE1-FDA9-562F-18F1-83A4732E363F}"/>
              </a:ext>
            </a:extLst>
          </p:cNvPr>
          <p:cNvSpPr/>
          <p:nvPr/>
        </p:nvSpPr>
        <p:spPr>
          <a:xfrm>
            <a:off x="7188468" y="2699553"/>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7" name="Arrow: Right 16">
            <a:extLst>
              <a:ext uri="{FF2B5EF4-FFF2-40B4-BE49-F238E27FC236}">
                <a16:creationId xmlns:a16="http://schemas.microsoft.com/office/drawing/2014/main" id="{533BAACE-0B52-D889-0B8A-C6078E415771}"/>
              </a:ext>
            </a:extLst>
          </p:cNvPr>
          <p:cNvSpPr/>
          <p:nvPr/>
        </p:nvSpPr>
        <p:spPr>
          <a:xfrm rot="10800000">
            <a:off x="4885014" y="2699553"/>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8" name="Rectangle: Rounded Corners 17">
            <a:extLst>
              <a:ext uri="{FF2B5EF4-FFF2-40B4-BE49-F238E27FC236}">
                <a16:creationId xmlns:a16="http://schemas.microsoft.com/office/drawing/2014/main" id="{77C75073-D8BB-7EBE-BD3E-18725A14C5CA}"/>
              </a:ext>
            </a:extLst>
          </p:cNvPr>
          <p:cNvSpPr/>
          <p:nvPr/>
        </p:nvSpPr>
        <p:spPr>
          <a:xfrm>
            <a:off x="1618058" y="3480806"/>
            <a:ext cx="2728202" cy="810976"/>
          </a:xfrm>
          <a:prstGeom prst="roundRect">
            <a:avLst>
              <a:gd name="adj" fmla="val 17802"/>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Support</a:t>
            </a:r>
          </a:p>
        </p:txBody>
      </p:sp>
      <p:sp>
        <p:nvSpPr>
          <p:cNvPr id="19" name="Rectangle: Rounded Corners 18">
            <a:extLst>
              <a:ext uri="{FF2B5EF4-FFF2-40B4-BE49-F238E27FC236}">
                <a16:creationId xmlns:a16="http://schemas.microsoft.com/office/drawing/2014/main" id="{C7410A0F-2283-3D52-D125-EA4D96760C34}"/>
              </a:ext>
            </a:extLst>
          </p:cNvPr>
          <p:cNvSpPr/>
          <p:nvPr/>
        </p:nvSpPr>
        <p:spPr>
          <a:xfrm>
            <a:off x="8464259" y="3487196"/>
            <a:ext cx="2331400" cy="754033"/>
          </a:xfrm>
          <a:prstGeom prst="roundRect">
            <a:avLst>
              <a:gd name="adj" fmla="val 13593"/>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Processing</a:t>
            </a:r>
          </a:p>
        </p:txBody>
      </p:sp>
      <p:sp>
        <p:nvSpPr>
          <p:cNvPr id="20" name="TextBox 19">
            <a:extLst>
              <a:ext uri="{FF2B5EF4-FFF2-40B4-BE49-F238E27FC236}">
                <a16:creationId xmlns:a16="http://schemas.microsoft.com/office/drawing/2014/main" id="{6D9DBFA5-F8BB-4016-9F3F-AC8CC06C3CF6}"/>
              </a:ext>
            </a:extLst>
          </p:cNvPr>
          <p:cNvSpPr txBox="1"/>
          <p:nvPr/>
        </p:nvSpPr>
        <p:spPr>
          <a:xfrm rot="16200000">
            <a:off x="10423142" y="2420699"/>
            <a:ext cx="1302946"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PAYER</a:t>
            </a:r>
          </a:p>
        </p:txBody>
      </p:sp>
      <p:sp>
        <p:nvSpPr>
          <p:cNvPr id="21" name="TextBox 20">
            <a:extLst>
              <a:ext uri="{FF2B5EF4-FFF2-40B4-BE49-F238E27FC236}">
                <a16:creationId xmlns:a16="http://schemas.microsoft.com/office/drawing/2014/main" id="{3C0F0412-E47F-7D28-23FF-2B1AF3F68C5E}"/>
              </a:ext>
            </a:extLst>
          </p:cNvPr>
          <p:cNvSpPr txBox="1"/>
          <p:nvPr/>
        </p:nvSpPr>
        <p:spPr>
          <a:xfrm rot="5400000">
            <a:off x="-346239" y="2369225"/>
            <a:ext cx="301684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PROVIDER EHR/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BACK-OFFICE SYSTEMS</a:t>
            </a:r>
          </a:p>
        </p:txBody>
      </p:sp>
      <p:sp>
        <p:nvSpPr>
          <p:cNvPr id="22" name="Rectangle: Rounded Corners 21">
            <a:extLst>
              <a:ext uri="{FF2B5EF4-FFF2-40B4-BE49-F238E27FC236}">
                <a16:creationId xmlns:a16="http://schemas.microsoft.com/office/drawing/2014/main" id="{B79F78EF-D431-7C83-0531-EA35CB229BF4}"/>
              </a:ext>
            </a:extLst>
          </p:cNvPr>
          <p:cNvSpPr/>
          <p:nvPr/>
        </p:nvSpPr>
        <p:spPr>
          <a:xfrm>
            <a:off x="7130891" y="3487196"/>
            <a:ext cx="1161403" cy="804585"/>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Transformation Layer </a:t>
            </a:r>
          </a:p>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(Optional)</a:t>
            </a:r>
          </a:p>
        </p:txBody>
      </p:sp>
      <p:sp>
        <p:nvSpPr>
          <p:cNvPr id="23" name="Rectangle: Rounded Corners 22">
            <a:extLst>
              <a:ext uri="{FF2B5EF4-FFF2-40B4-BE49-F238E27FC236}">
                <a16:creationId xmlns:a16="http://schemas.microsoft.com/office/drawing/2014/main" id="{7716C183-AB47-87C5-D747-185390FEF39B}"/>
              </a:ext>
            </a:extLst>
          </p:cNvPr>
          <p:cNvSpPr/>
          <p:nvPr/>
        </p:nvSpPr>
        <p:spPr>
          <a:xfrm>
            <a:off x="4577073" y="3480807"/>
            <a:ext cx="1036643" cy="810974"/>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Translation</a:t>
            </a:r>
          </a:p>
        </p:txBody>
      </p:sp>
      <p:sp>
        <p:nvSpPr>
          <p:cNvPr id="24" name="TextBox 23">
            <a:extLst>
              <a:ext uri="{FF2B5EF4-FFF2-40B4-BE49-F238E27FC236}">
                <a16:creationId xmlns:a16="http://schemas.microsoft.com/office/drawing/2014/main" id="{F497C56A-0F40-3925-E13C-2305D8DB0906}"/>
              </a:ext>
            </a:extLst>
          </p:cNvPr>
          <p:cNvSpPr txBox="1"/>
          <p:nvPr/>
        </p:nvSpPr>
        <p:spPr>
          <a:xfrm>
            <a:off x="3472083" y="5694294"/>
            <a:ext cx="5228584" cy="8412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Improve Transparency</a:t>
            </a:r>
          </a:p>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Reduce Effort for Prior Authorization</a:t>
            </a:r>
          </a:p>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Leverage Available Clinical Content and Increase Automation</a:t>
            </a:r>
          </a:p>
        </p:txBody>
      </p:sp>
      <p:sp>
        <p:nvSpPr>
          <p:cNvPr id="25" name="Left Brace 24">
            <a:extLst>
              <a:ext uri="{FF2B5EF4-FFF2-40B4-BE49-F238E27FC236}">
                <a16:creationId xmlns:a16="http://schemas.microsoft.com/office/drawing/2014/main" id="{6AE96193-BBDA-FCB0-B688-3D3668C5D82E}"/>
              </a:ext>
            </a:extLst>
          </p:cNvPr>
          <p:cNvSpPr/>
          <p:nvPr/>
        </p:nvSpPr>
        <p:spPr>
          <a:xfrm rot="16200000">
            <a:off x="5943352" y="138975"/>
            <a:ext cx="538416" cy="10794915"/>
          </a:xfrm>
          <a:prstGeom prst="leftBrace">
            <a:avLst>
              <a:gd name="adj1" fmla="val 83205"/>
              <a:gd name="adj2" fmla="val 50000"/>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endParaRPr>
          </a:p>
        </p:txBody>
      </p:sp>
      <p:grpSp>
        <p:nvGrpSpPr>
          <p:cNvPr id="26" name="Group 25">
            <a:extLst>
              <a:ext uri="{FF2B5EF4-FFF2-40B4-BE49-F238E27FC236}">
                <a16:creationId xmlns:a16="http://schemas.microsoft.com/office/drawing/2014/main" id="{844997AC-A6B6-B71D-B672-F24F27392FB2}"/>
              </a:ext>
            </a:extLst>
          </p:cNvPr>
          <p:cNvGrpSpPr/>
          <p:nvPr/>
        </p:nvGrpSpPr>
        <p:grpSpPr>
          <a:xfrm>
            <a:off x="5712545" y="3487196"/>
            <a:ext cx="1338621" cy="804585"/>
            <a:chOff x="5673579" y="4155361"/>
            <a:chExt cx="1338621" cy="870796"/>
          </a:xfrm>
        </p:grpSpPr>
        <p:sp>
          <p:nvSpPr>
            <p:cNvPr id="27" name="Rectangle 26">
              <a:extLst>
                <a:ext uri="{FF2B5EF4-FFF2-40B4-BE49-F238E27FC236}">
                  <a16:creationId xmlns:a16="http://schemas.microsoft.com/office/drawing/2014/main" id="{911A81B6-FB6D-21CF-C786-33F6AB36C6F5}"/>
                </a:ext>
              </a:extLst>
            </p:cNvPr>
            <p:cNvSpPr/>
            <p:nvPr/>
          </p:nvSpPr>
          <p:spPr>
            <a:xfrm>
              <a:off x="5673579" y="4155361"/>
              <a:ext cx="1338621" cy="41663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X12 278 Request/Response</a:t>
              </a:r>
            </a:p>
          </p:txBody>
        </p:sp>
        <p:sp>
          <p:nvSpPr>
            <p:cNvPr id="28" name="Rectangle 27">
              <a:extLst>
                <a:ext uri="{FF2B5EF4-FFF2-40B4-BE49-F238E27FC236}">
                  <a16:creationId xmlns:a16="http://schemas.microsoft.com/office/drawing/2014/main" id="{29883E6E-E848-6377-8285-AE2EEAC31031}"/>
                </a:ext>
              </a:extLst>
            </p:cNvPr>
            <p:cNvSpPr/>
            <p:nvPr/>
          </p:nvSpPr>
          <p:spPr>
            <a:xfrm>
              <a:off x="5673579" y="4605533"/>
              <a:ext cx="1338621" cy="42062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FHIR Bundle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Attachments</a:t>
              </a:r>
            </a:p>
          </p:txBody>
        </p:sp>
      </p:grpSp>
      <p:sp>
        <p:nvSpPr>
          <p:cNvPr id="29" name="Arrow: Right 28">
            <a:extLst>
              <a:ext uri="{FF2B5EF4-FFF2-40B4-BE49-F238E27FC236}">
                <a16:creationId xmlns:a16="http://schemas.microsoft.com/office/drawing/2014/main" id="{F1E69DA9-ED59-1E8A-69BB-43BC92FEE422}"/>
              </a:ext>
            </a:extLst>
          </p:cNvPr>
          <p:cNvSpPr/>
          <p:nvPr/>
        </p:nvSpPr>
        <p:spPr>
          <a:xfrm rot="5400000">
            <a:off x="2800780" y="1970482"/>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0" name="Text Placeholder 6">
            <a:extLst>
              <a:ext uri="{FF2B5EF4-FFF2-40B4-BE49-F238E27FC236}">
                <a16:creationId xmlns:a16="http://schemas.microsoft.com/office/drawing/2014/main" id="{5E5536A3-868C-7F87-48EF-FEAB538F299F}"/>
              </a:ext>
            </a:extLst>
          </p:cNvPr>
          <p:cNvSpPr txBox="1">
            <a:spLocks/>
          </p:cNvSpPr>
          <p:nvPr/>
        </p:nvSpPr>
        <p:spPr>
          <a:xfrm>
            <a:off x="4341171" y="151665"/>
            <a:ext cx="7479469" cy="365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dirty="0">
                <a:solidFill>
                  <a:schemeClr val="tx2"/>
                </a:solidFill>
              </a:rPr>
              <a:t>Prior Authorization --- Burden Reduction</a:t>
            </a:r>
            <a:endParaRPr lang="en-US" spc="-10" dirty="0">
              <a:solidFill>
                <a:schemeClr val="tx2"/>
              </a:solidFill>
            </a:endParaRPr>
          </a:p>
          <a:p>
            <a:pPr>
              <a:buClrTx/>
            </a:pPr>
            <a:endParaRPr lang="en-US" dirty="0">
              <a:solidFill>
                <a:schemeClr val="tx2"/>
              </a:solidFill>
            </a:endParaRPr>
          </a:p>
        </p:txBody>
      </p:sp>
      <p:sp>
        <p:nvSpPr>
          <p:cNvPr id="31" name="Arrow: Right 30">
            <a:extLst>
              <a:ext uri="{FF2B5EF4-FFF2-40B4-BE49-F238E27FC236}">
                <a16:creationId xmlns:a16="http://schemas.microsoft.com/office/drawing/2014/main" id="{EEB9FB4D-1375-318D-E014-158C3C58E379}"/>
              </a:ext>
            </a:extLst>
          </p:cNvPr>
          <p:cNvSpPr/>
          <p:nvPr/>
        </p:nvSpPr>
        <p:spPr>
          <a:xfrm rot="5400000">
            <a:off x="2800779" y="3230692"/>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2" name="Rectangle: Rounded Corners 31">
            <a:extLst>
              <a:ext uri="{FF2B5EF4-FFF2-40B4-BE49-F238E27FC236}">
                <a16:creationId xmlns:a16="http://schemas.microsoft.com/office/drawing/2014/main" id="{72332854-32C3-AEDF-2D89-339A03662B14}"/>
              </a:ext>
            </a:extLst>
          </p:cNvPr>
          <p:cNvSpPr/>
          <p:nvPr/>
        </p:nvSpPr>
        <p:spPr>
          <a:xfrm>
            <a:off x="1599277" y="4544633"/>
            <a:ext cx="2728202" cy="810976"/>
          </a:xfrm>
          <a:prstGeom prst="roundRect">
            <a:avLst>
              <a:gd name="adj" fmla="val 17802"/>
            </a:avLst>
          </a:prstGeom>
          <a:solidFill>
            <a:schemeClr val="accent5">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Clinical Data Exchange</a:t>
            </a:r>
          </a:p>
        </p:txBody>
      </p:sp>
      <p:sp>
        <p:nvSpPr>
          <p:cNvPr id="33" name="Rectangle: Rounded Corners 32">
            <a:extLst>
              <a:ext uri="{FF2B5EF4-FFF2-40B4-BE49-F238E27FC236}">
                <a16:creationId xmlns:a16="http://schemas.microsoft.com/office/drawing/2014/main" id="{900BB66A-6666-93B4-8F67-63BF93A0C7E4}"/>
              </a:ext>
            </a:extLst>
          </p:cNvPr>
          <p:cNvSpPr/>
          <p:nvPr/>
        </p:nvSpPr>
        <p:spPr>
          <a:xfrm>
            <a:off x="8067456" y="4628152"/>
            <a:ext cx="2741651" cy="754033"/>
          </a:xfrm>
          <a:prstGeom prst="roundRect">
            <a:avLst>
              <a:gd name="adj" fmla="val 13593"/>
            </a:avLst>
          </a:prstGeom>
          <a:solidFill>
            <a:schemeClr val="accent5">
              <a:lumMod val="40000"/>
              <a:lumOff val="6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Clinical Data Exchange</a:t>
            </a:r>
          </a:p>
        </p:txBody>
      </p:sp>
      <p:sp>
        <p:nvSpPr>
          <p:cNvPr id="34" name="Arrow: Right 33">
            <a:extLst>
              <a:ext uri="{FF2B5EF4-FFF2-40B4-BE49-F238E27FC236}">
                <a16:creationId xmlns:a16="http://schemas.microsoft.com/office/drawing/2014/main" id="{F8F1D37D-228C-B776-B993-293E3B09E572}"/>
              </a:ext>
            </a:extLst>
          </p:cNvPr>
          <p:cNvSpPr/>
          <p:nvPr/>
        </p:nvSpPr>
        <p:spPr>
          <a:xfrm rot="5400000">
            <a:off x="2781998" y="4294519"/>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5" name="Rectangle 34">
            <a:extLst>
              <a:ext uri="{FF2B5EF4-FFF2-40B4-BE49-F238E27FC236}">
                <a16:creationId xmlns:a16="http://schemas.microsoft.com/office/drawing/2014/main" id="{DB988C09-CC51-D114-7CB3-6BD1BA309BF6}"/>
              </a:ext>
            </a:extLst>
          </p:cNvPr>
          <p:cNvSpPr/>
          <p:nvPr/>
        </p:nvSpPr>
        <p:spPr>
          <a:xfrm>
            <a:off x="5335834" y="4594747"/>
            <a:ext cx="1615567"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FHIR APIs</a:t>
            </a:r>
          </a:p>
        </p:txBody>
      </p:sp>
      <p:sp>
        <p:nvSpPr>
          <p:cNvPr id="36" name="Arrow: Right 35">
            <a:extLst>
              <a:ext uri="{FF2B5EF4-FFF2-40B4-BE49-F238E27FC236}">
                <a16:creationId xmlns:a16="http://schemas.microsoft.com/office/drawing/2014/main" id="{0864651B-60E4-C275-8250-6BFEE7E64493}"/>
              </a:ext>
            </a:extLst>
          </p:cNvPr>
          <p:cNvSpPr/>
          <p:nvPr/>
        </p:nvSpPr>
        <p:spPr>
          <a:xfrm>
            <a:off x="7171026" y="4773212"/>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7" name="Arrow: Right 36">
            <a:extLst>
              <a:ext uri="{FF2B5EF4-FFF2-40B4-BE49-F238E27FC236}">
                <a16:creationId xmlns:a16="http://schemas.microsoft.com/office/drawing/2014/main" id="{F5C5FBEF-E2FA-1EBF-BB87-5FCBA9238243}"/>
              </a:ext>
            </a:extLst>
          </p:cNvPr>
          <p:cNvSpPr/>
          <p:nvPr/>
        </p:nvSpPr>
        <p:spPr>
          <a:xfrm rot="10800000">
            <a:off x="4867572" y="4773212"/>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Tree>
    <p:extLst>
      <p:ext uri="{BB962C8B-B14F-4D97-AF65-F5344CB8AC3E}">
        <p14:creationId xmlns:p14="http://schemas.microsoft.com/office/powerpoint/2010/main" val="201240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1C8A1-D8EB-BFED-AD80-B4A3BCE8A02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8D19604-9DD0-77D5-B516-9B6E6B92B82A}"/>
              </a:ext>
            </a:extLst>
          </p:cNvPr>
          <p:cNvSpPr txBox="1"/>
          <p:nvPr/>
        </p:nvSpPr>
        <p:spPr>
          <a:xfrm>
            <a:off x="3597116" y="5731134"/>
            <a:ext cx="5228584" cy="7027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Improve Transparency</a:t>
            </a:r>
          </a:p>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Reduce Effort for Prior Authorization</a:t>
            </a:r>
          </a:p>
          <a:p>
            <a:pPr marL="0" marR="0" lvl="0" indent="0" algn="ctr" defTabSz="914400" rtl="0" eaLnBrk="1" fontAlgn="auto" latinLnBrk="0" hangingPunct="1">
              <a:lnSpc>
                <a:spcPct val="100000"/>
              </a:lnSpc>
              <a:spcBef>
                <a:spcPts val="40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Calibri" panose="020F0502020204030204" pitchFamily="34" charset="0"/>
                <a:sym typeface="Arial"/>
              </a:rPr>
              <a:t>Leverage Available Clinical Content and Increase Automation</a:t>
            </a:r>
          </a:p>
        </p:txBody>
      </p:sp>
      <p:sp>
        <p:nvSpPr>
          <p:cNvPr id="4" name="Left Brace 3">
            <a:extLst>
              <a:ext uri="{FF2B5EF4-FFF2-40B4-BE49-F238E27FC236}">
                <a16:creationId xmlns:a16="http://schemas.microsoft.com/office/drawing/2014/main" id="{A8E0C646-4DDB-D7C4-99B9-DF7585684C24}"/>
              </a:ext>
            </a:extLst>
          </p:cNvPr>
          <p:cNvSpPr/>
          <p:nvPr/>
        </p:nvSpPr>
        <p:spPr>
          <a:xfrm rot="16200000">
            <a:off x="5961546" y="66114"/>
            <a:ext cx="538416" cy="10794915"/>
          </a:xfrm>
          <a:prstGeom prst="leftBrace">
            <a:avLst>
              <a:gd name="adj1" fmla="val 83205"/>
              <a:gd name="adj2" fmla="val 50000"/>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endParaRPr>
          </a:p>
        </p:txBody>
      </p:sp>
      <p:sp>
        <p:nvSpPr>
          <p:cNvPr id="7" name="Text Placeholder 6">
            <a:extLst>
              <a:ext uri="{FF2B5EF4-FFF2-40B4-BE49-F238E27FC236}">
                <a16:creationId xmlns:a16="http://schemas.microsoft.com/office/drawing/2014/main" id="{3A037DBC-A618-CDA9-5EB2-C08B8CAF6656}"/>
              </a:ext>
            </a:extLst>
          </p:cNvPr>
          <p:cNvSpPr>
            <a:spLocks noGrp="1"/>
          </p:cNvSpPr>
          <p:nvPr>
            <p:ph type="body" sz="quarter" idx="13"/>
          </p:nvPr>
        </p:nvSpPr>
        <p:spPr>
          <a:xfrm>
            <a:off x="2433378" y="78678"/>
            <a:ext cx="9363075" cy="402557"/>
          </a:xfrm>
        </p:spPr>
        <p:txBody>
          <a:bodyPr/>
          <a:lstStyle/>
          <a:p>
            <a:r>
              <a:rPr lang="en-US" dirty="0">
                <a:solidFill>
                  <a:schemeClr val="tx2"/>
                </a:solidFill>
              </a:rPr>
              <a:t>Prior Authorization --- Burden Reduction</a:t>
            </a:r>
          </a:p>
          <a:p>
            <a:r>
              <a:rPr lang="en-US" spc="-10" dirty="0">
                <a:solidFill>
                  <a:schemeClr val="tx2"/>
                </a:solidFill>
              </a:rPr>
              <a:t>Enforcement Discretion Impact</a:t>
            </a:r>
          </a:p>
          <a:p>
            <a:endParaRPr lang="en-US" dirty="0">
              <a:solidFill>
                <a:schemeClr val="tx2"/>
              </a:solidFill>
            </a:endParaRPr>
          </a:p>
        </p:txBody>
      </p:sp>
      <p:sp>
        <p:nvSpPr>
          <p:cNvPr id="38" name="Rectangle: Rounded Corners 37">
            <a:extLst>
              <a:ext uri="{FF2B5EF4-FFF2-40B4-BE49-F238E27FC236}">
                <a16:creationId xmlns:a16="http://schemas.microsoft.com/office/drawing/2014/main" id="{31125932-8C80-6762-0136-26506580537F}"/>
              </a:ext>
            </a:extLst>
          </p:cNvPr>
          <p:cNvSpPr/>
          <p:nvPr/>
        </p:nvSpPr>
        <p:spPr>
          <a:xfrm>
            <a:off x="906906" y="926323"/>
            <a:ext cx="3707316" cy="4401531"/>
          </a:xfrm>
          <a:prstGeom prst="roundRect">
            <a:avLst>
              <a:gd name="adj" fmla="val 7177"/>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3" name="Rectangle: Rounded Corners 12">
            <a:extLst>
              <a:ext uri="{FF2B5EF4-FFF2-40B4-BE49-F238E27FC236}">
                <a16:creationId xmlns:a16="http://schemas.microsoft.com/office/drawing/2014/main" id="{1B9A1F83-8307-FD2D-1136-43752BAA6212}"/>
              </a:ext>
            </a:extLst>
          </p:cNvPr>
          <p:cNvSpPr/>
          <p:nvPr/>
        </p:nvSpPr>
        <p:spPr>
          <a:xfrm>
            <a:off x="8062174" y="926323"/>
            <a:ext cx="3433912" cy="4401531"/>
          </a:xfrm>
          <a:prstGeom prst="roundRect">
            <a:avLst>
              <a:gd name="adj" fmla="val 5167"/>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8" name="Rectangle 17">
            <a:extLst>
              <a:ext uri="{FF2B5EF4-FFF2-40B4-BE49-F238E27FC236}">
                <a16:creationId xmlns:a16="http://schemas.microsoft.com/office/drawing/2014/main" id="{6496D1BB-1ABE-0175-7522-3B7D12049B27}"/>
              </a:ext>
            </a:extLst>
          </p:cNvPr>
          <p:cNvSpPr/>
          <p:nvPr/>
        </p:nvSpPr>
        <p:spPr>
          <a:xfrm>
            <a:off x="5392247" y="1240998"/>
            <a:ext cx="1794896"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CDS Hooks</a:t>
            </a:r>
          </a:p>
        </p:txBody>
      </p:sp>
      <p:sp>
        <p:nvSpPr>
          <p:cNvPr id="21" name="Rectangle 20">
            <a:extLst>
              <a:ext uri="{FF2B5EF4-FFF2-40B4-BE49-F238E27FC236}">
                <a16:creationId xmlns:a16="http://schemas.microsoft.com/office/drawing/2014/main" id="{6FC8DCFC-99D5-BC2E-24EC-23F924885BAF}"/>
              </a:ext>
            </a:extLst>
          </p:cNvPr>
          <p:cNvSpPr/>
          <p:nvPr/>
        </p:nvSpPr>
        <p:spPr>
          <a:xfrm>
            <a:off x="5499349" y="2483645"/>
            <a:ext cx="1615567"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FHIR APIs</a:t>
            </a:r>
          </a:p>
        </p:txBody>
      </p:sp>
      <p:sp>
        <p:nvSpPr>
          <p:cNvPr id="22" name="Rectangle: Rounded Corners 21">
            <a:extLst>
              <a:ext uri="{FF2B5EF4-FFF2-40B4-BE49-F238E27FC236}">
                <a16:creationId xmlns:a16="http://schemas.microsoft.com/office/drawing/2014/main" id="{8E250B14-81DE-2807-132D-206E7068F873}"/>
              </a:ext>
            </a:extLst>
          </p:cNvPr>
          <p:cNvSpPr/>
          <p:nvPr/>
        </p:nvSpPr>
        <p:spPr>
          <a:xfrm>
            <a:off x="1754035" y="1025898"/>
            <a:ext cx="2728202" cy="928219"/>
          </a:xfrm>
          <a:prstGeom prst="roundRect">
            <a:avLst>
              <a:gd name="adj" fmla="val 15432"/>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Coverage Requirements Discovery</a:t>
            </a:r>
          </a:p>
        </p:txBody>
      </p:sp>
      <p:sp>
        <p:nvSpPr>
          <p:cNvPr id="23" name="Rectangle: Rounded Corners 22">
            <a:extLst>
              <a:ext uri="{FF2B5EF4-FFF2-40B4-BE49-F238E27FC236}">
                <a16:creationId xmlns:a16="http://schemas.microsoft.com/office/drawing/2014/main" id="{D58ABF2C-BBD5-D881-805E-BD3084B0F2B5}"/>
              </a:ext>
            </a:extLst>
          </p:cNvPr>
          <p:cNvSpPr/>
          <p:nvPr/>
        </p:nvSpPr>
        <p:spPr>
          <a:xfrm>
            <a:off x="8203434" y="1080838"/>
            <a:ext cx="2728202" cy="923519"/>
          </a:xfrm>
          <a:prstGeom prst="roundRect">
            <a:avLst>
              <a:gd name="adj" fmla="val 12825"/>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Coverage Requirements Discovery</a:t>
            </a:r>
          </a:p>
        </p:txBody>
      </p:sp>
      <p:sp>
        <p:nvSpPr>
          <p:cNvPr id="25" name="Rectangle: Rounded Corners 24">
            <a:extLst>
              <a:ext uri="{FF2B5EF4-FFF2-40B4-BE49-F238E27FC236}">
                <a16:creationId xmlns:a16="http://schemas.microsoft.com/office/drawing/2014/main" id="{2463C3BA-83DA-AF56-11FE-C36FCCB077C7}"/>
              </a:ext>
            </a:extLst>
          </p:cNvPr>
          <p:cNvSpPr/>
          <p:nvPr/>
        </p:nvSpPr>
        <p:spPr>
          <a:xfrm>
            <a:off x="1735254" y="2217222"/>
            <a:ext cx="2728202" cy="997635"/>
          </a:xfrm>
          <a:prstGeom prst="roundRect">
            <a:avLst>
              <a:gd name="adj" fmla="val 1100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Documentation Templates and Rules</a:t>
            </a:r>
          </a:p>
        </p:txBody>
      </p:sp>
      <p:sp>
        <p:nvSpPr>
          <p:cNvPr id="27" name="Rectangle: Rounded Corners 26">
            <a:extLst>
              <a:ext uri="{FF2B5EF4-FFF2-40B4-BE49-F238E27FC236}">
                <a16:creationId xmlns:a16="http://schemas.microsoft.com/office/drawing/2014/main" id="{87B38D23-E1D6-B8C9-34F0-C59872FACDA5}"/>
              </a:ext>
            </a:extLst>
          </p:cNvPr>
          <p:cNvSpPr/>
          <p:nvPr/>
        </p:nvSpPr>
        <p:spPr>
          <a:xfrm>
            <a:off x="8216883" y="2273188"/>
            <a:ext cx="2728202" cy="991910"/>
          </a:xfrm>
          <a:prstGeom prst="roundRect">
            <a:avLst>
              <a:gd name="adj" fmla="val 12140"/>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Documentation Templates and Rules</a:t>
            </a:r>
          </a:p>
        </p:txBody>
      </p:sp>
      <p:sp>
        <p:nvSpPr>
          <p:cNvPr id="12" name="Arrow: Right 11">
            <a:extLst>
              <a:ext uri="{FF2B5EF4-FFF2-40B4-BE49-F238E27FC236}">
                <a16:creationId xmlns:a16="http://schemas.microsoft.com/office/drawing/2014/main" id="{F773A40A-B66F-87E9-8802-45E0805D16F5}"/>
              </a:ext>
            </a:extLst>
          </p:cNvPr>
          <p:cNvSpPr/>
          <p:nvPr/>
        </p:nvSpPr>
        <p:spPr>
          <a:xfrm>
            <a:off x="7307003" y="1402007"/>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29" name="Arrow: Right 28">
            <a:extLst>
              <a:ext uri="{FF2B5EF4-FFF2-40B4-BE49-F238E27FC236}">
                <a16:creationId xmlns:a16="http://schemas.microsoft.com/office/drawing/2014/main" id="{11857D0F-BB5A-A070-C365-BCA7E021296B}"/>
              </a:ext>
            </a:extLst>
          </p:cNvPr>
          <p:cNvSpPr/>
          <p:nvPr/>
        </p:nvSpPr>
        <p:spPr>
          <a:xfrm rot="10800000">
            <a:off x="5003549" y="1402007"/>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0" name="Arrow: Right 29">
            <a:extLst>
              <a:ext uri="{FF2B5EF4-FFF2-40B4-BE49-F238E27FC236}">
                <a16:creationId xmlns:a16="http://schemas.microsoft.com/office/drawing/2014/main" id="{C970395B-C1E0-6715-B10A-226CD68C72A7}"/>
              </a:ext>
            </a:extLst>
          </p:cNvPr>
          <p:cNvSpPr/>
          <p:nvPr/>
        </p:nvSpPr>
        <p:spPr>
          <a:xfrm>
            <a:off x="7324445" y="2658310"/>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1" name="Arrow: Right 30">
            <a:extLst>
              <a:ext uri="{FF2B5EF4-FFF2-40B4-BE49-F238E27FC236}">
                <a16:creationId xmlns:a16="http://schemas.microsoft.com/office/drawing/2014/main" id="{A4E3C808-E683-749E-22B4-FBDAF514606D}"/>
              </a:ext>
            </a:extLst>
          </p:cNvPr>
          <p:cNvSpPr/>
          <p:nvPr/>
        </p:nvSpPr>
        <p:spPr>
          <a:xfrm rot="10800000">
            <a:off x="5018751" y="2658310"/>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2" name="Rectangle: Rounded Corners 31">
            <a:extLst>
              <a:ext uri="{FF2B5EF4-FFF2-40B4-BE49-F238E27FC236}">
                <a16:creationId xmlns:a16="http://schemas.microsoft.com/office/drawing/2014/main" id="{AB33497B-2B8D-B15B-8303-8144DF97E221}"/>
              </a:ext>
            </a:extLst>
          </p:cNvPr>
          <p:cNvSpPr/>
          <p:nvPr/>
        </p:nvSpPr>
        <p:spPr>
          <a:xfrm>
            <a:off x="1754035" y="3477962"/>
            <a:ext cx="2728202" cy="810976"/>
          </a:xfrm>
          <a:prstGeom prst="roundRect">
            <a:avLst>
              <a:gd name="adj" fmla="val 17802"/>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Support</a:t>
            </a:r>
          </a:p>
        </p:txBody>
      </p:sp>
      <p:sp>
        <p:nvSpPr>
          <p:cNvPr id="33" name="Rectangle: Rounded Corners 32">
            <a:extLst>
              <a:ext uri="{FF2B5EF4-FFF2-40B4-BE49-F238E27FC236}">
                <a16:creationId xmlns:a16="http://schemas.microsoft.com/office/drawing/2014/main" id="{A627F407-32D1-6CB1-DE5A-387AFE1162B7}"/>
              </a:ext>
            </a:extLst>
          </p:cNvPr>
          <p:cNvSpPr/>
          <p:nvPr/>
        </p:nvSpPr>
        <p:spPr>
          <a:xfrm>
            <a:off x="8216883" y="3534592"/>
            <a:ext cx="2714753" cy="754033"/>
          </a:xfrm>
          <a:prstGeom prst="roundRect">
            <a:avLst>
              <a:gd name="adj" fmla="val 13593"/>
            </a:avLst>
          </a:prstGeom>
          <a:solidFill>
            <a:schemeClr val="accent6">
              <a:lumMod val="60000"/>
              <a:lumOff val="40000"/>
            </a:schemeClr>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Prior Authorization Processing</a:t>
            </a:r>
          </a:p>
        </p:txBody>
      </p:sp>
      <p:sp>
        <p:nvSpPr>
          <p:cNvPr id="19" name="TextBox 18">
            <a:extLst>
              <a:ext uri="{FF2B5EF4-FFF2-40B4-BE49-F238E27FC236}">
                <a16:creationId xmlns:a16="http://schemas.microsoft.com/office/drawing/2014/main" id="{877BBEA3-2A01-AF87-97C4-648C8D37D0A2}"/>
              </a:ext>
            </a:extLst>
          </p:cNvPr>
          <p:cNvSpPr txBox="1"/>
          <p:nvPr/>
        </p:nvSpPr>
        <p:spPr>
          <a:xfrm rot="16200000">
            <a:off x="10559119" y="2468095"/>
            <a:ext cx="1302946" cy="338554"/>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PAYER</a:t>
            </a:r>
          </a:p>
        </p:txBody>
      </p:sp>
      <p:sp>
        <p:nvSpPr>
          <p:cNvPr id="39" name="TextBox 38">
            <a:extLst>
              <a:ext uri="{FF2B5EF4-FFF2-40B4-BE49-F238E27FC236}">
                <a16:creationId xmlns:a16="http://schemas.microsoft.com/office/drawing/2014/main" id="{49E5F023-6D66-CB01-9B0A-5459D81EDFB1}"/>
              </a:ext>
            </a:extLst>
          </p:cNvPr>
          <p:cNvSpPr txBox="1"/>
          <p:nvPr/>
        </p:nvSpPr>
        <p:spPr>
          <a:xfrm rot="5400000">
            <a:off x="-210262" y="2416621"/>
            <a:ext cx="3016848" cy="584775"/>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PROVIDER EHR/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BACK-OFFICE SYSTEMS</a:t>
            </a:r>
          </a:p>
        </p:txBody>
      </p:sp>
      <p:sp>
        <p:nvSpPr>
          <p:cNvPr id="44" name="Rectangle: Rounded Corners 43">
            <a:extLst>
              <a:ext uri="{FF2B5EF4-FFF2-40B4-BE49-F238E27FC236}">
                <a16:creationId xmlns:a16="http://schemas.microsoft.com/office/drawing/2014/main" id="{4C487C1F-F767-3968-B445-19DD23B75F22}"/>
              </a:ext>
            </a:extLst>
          </p:cNvPr>
          <p:cNvSpPr/>
          <p:nvPr/>
        </p:nvSpPr>
        <p:spPr>
          <a:xfrm>
            <a:off x="6921904" y="3900741"/>
            <a:ext cx="1161403" cy="420012"/>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Transformation Layer </a:t>
            </a:r>
          </a:p>
        </p:txBody>
      </p:sp>
      <p:sp>
        <p:nvSpPr>
          <p:cNvPr id="45" name="Rectangle: Rounded Corners 44">
            <a:extLst>
              <a:ext uri="{FF2B5EF4-FFF2-40B4-BE49-F238E27FC236}">
                <a16:creationId xmlns:a16="http://schemas.microsoft.com/office/drawing/2014/main" id="{3D6053EC-E2D6-706E-D8AC-4E08D2F5AC01}"/>
              </a:ext>
            </a:extLst>
          </p:cNvPr>
          <p:cNvSpPr/>
          <p:nvPr/>
        </p:nvSpPr>
        <p:spPr>
          <a:xfrm>
            <a:off x="4594553" y="3900741"/>
            <a:ext cx="1036643" cy="403174"/>
          </a:xfrm>
          <a:prstGeom prst="roundRect">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14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Translation</a:t>
            </a:r>
          </a:p>
        </p:txBody>
      </p:sp>
      <p:grpSp>
        <p:nvGrpSpPr>
          <p:cNvPr id="3" name="Group 2">
            <a:extLst>
              <a:ext uri="{FF2B5EF4-FFF2-40B4-BE49-F238E27FC236}">
                <a16:creationId xmlns:a16="http://schemas.microsoft.com/office/drawing/2014/main" id="{3112813F-0CE3-CD6C-CB65-839941DB6844}"/>
              </a:ext>
            </a:extLst>
          </p:cNvPr>
          <p:cNvGrpSpPr/>
          <p:nvPr/>
        </p:nvGrpSpPr>
        <p:grpSpPr>
          <a:xfrm>
            <a:off x="4645722" y="3476259"/>
            <a:ext cx="3447952" cy="848152"/>
            <a:chOff x="4565274" y="4084300"/>
            <a:chExt cx="3688054" cy="917948"/>
          </a:xfrm>
        </p:grpSpPr>
        <p:sp>
          <p:nvSpPr>
            <p:cNvPr id="46" name="Rectangle 45">
              <a:extLst>
                <a:ext uri="{FF2B5EF4-FFF2-40B4-BE49-F238E27FC236}">
                  <a16:creationId xmlns:a16="http://schemas.microsoft.com/office/drawing/2014/main" id="{CE03C891-7FA5-2E8D-6FE9-5C359D220D72}"/>
                </a:ext>
              </a:extLst>
            </p:cNvPr>
            <p:cNvSpPr/>
            <p:nvPr/>
          </p:nvSpPr>
          <p:spPr>
            <a:xfrm>
              <a:off x="5681353" y="4546477"/>
              <a:ext cx="1338621" cy="455771"/>
            </a:xfrm>
            <a:prstGeom prst="rect">
              <a:avLst/>
            </a:prstGeom>
            <a:solidFill>
              <a:srgbClr val="5165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rPr>
                <a:t>X12 278 Request/Response</a:t>
              </a:r>
            </a:p>
          </p:txBody>
        </p:sp>
        <p:sp>
          <p:nvSpPr>
            <p:cNvPr id="26" name="Rectangle 25">
              <a:extLst>
                <a:ext uri="{FF2B5EF4-FFF2-40B4-BE49-F238E27FC236}">
                  <a16:creationId xmlns:a16="http://schemas.microsoft.com/office/drawing/2014/main" id="{03041827-63CE-6B59-E8FB-817129F5D121}"/>
                </a:ext>
              </a:extLst>
            </p:cNvPr>
            <p:cNvSpPr/>
            <p:nvPr/>
          </p:nvSpPr>
          <p:spPr>
            <a:xfrm>
              <a:off x="4565274" y="4084300"/>
              <a:ext cx="3688054" cy="420624"/>
            </a:xfrm>
            <a:prstGeom prst="rect">
              <a:avLst/>
            </a:prstGeom>
            <a:solidFill>
              <a:srgbClr val="51657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FHIR Bundle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FFFFFF"/>
                  </a:solidFill>
                  <a:effectLst/>
                  <a:uLnTx/>
                  <a:uFillTx/>
                  <a:latin typeface="Calibri" panose="020F0502020204030204" pitchFamily="34" charset="0"/>
                  <a:ea typeface="+mn-ea"/>
                  <a:cs typeface="+mn-cs"/>
                  <a:sym typeface="Arial"/>
                </a:rPr>
                <a:t>Attachments</a:t>
              </a:r>
            </a:p>
          </p:txBody>
        </p:sp>
      </p:grpSp>
      <p:sp>
        <p:nvSpPr>
          <p:cNvPr id="35" name="Arrow: Right 34">
            <a:extLst>
              <a:ext uri="{FF2B5EF4-FFF2-40B4-BE49-F238E27FC236}">
                <a16:creationId xmlns:a16="http://schemas.microsoft.com/office/drawing/2014/main" id="{05CCAF3E-BEE9-76F8-A242-93C801C8083A}"/>
              </a:ext>
            </a:extLst>
          </p:cNvPr>
          <p:cNvSpPr/>
          <p:nvPr/>
        </p:nvSpPr>
        <p:spPr>
          <a:xfrm rot="5400000">
            <a:off x="2936757" y="1967638"/>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36" name="Arrow: Right 35">
            <a:extLst>
              <a:ext uri="{FF2B5EF4-FFF2-40B4-BE49-F238E27FC236}">
                <a16:creationId xmlns:a16="http://schemas.microsoft.com/office/drawing/2014/main" id="{DB3C81DE-16BA-93A6-FB68-AD0BDDA77D52}"/>
              </a:ext>
            </a:extLst>
          </p:cNvPr>
          <p:cNvSpPr/>
          <p:nvPr/>
        </p:nvSpPr>
        <p:spPr>
          <a:xfrm rot="5400000">
            <a:off x="2936756" y="3227848"/>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5" name="Rectangle: Rounded Corners 4">
            <a:extLst>
              <a:ext uri="{FF2B5EF4-FFF2-40B4-BE49-F238E27FC236}">
                <a16:creationId xmlns:a16="http://schemas.microsoft.com/office/drawing/2014/main" id="{D7D77C58-A088-CA8B-CE2B-E2D666723B5F}"/>
              </a:ext>
            </a:extLst>
          </p:cNvPr>
          <p:cNvSpPr/>
          <p:nvPr/>
        </p:nvSpPr>
        <p:spPr>
          <a:xfrm>
            <a:off x="1735254" y="4560919"/>
            <a:ext cx="2746983" cy="645478"/>
          </a:xfrm>
          <a:prstGeom prst="roundRect">
            <a:avLst>
              <a:gd name="adj" fmla="val 17802"/>
            </a:avLst>
          </a:prstGeom>
          <a:solidFill>
            <a:schemeClr val="accent2"/>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Clinical Data Exchange</a:t>
            </a:r>
          </a:p>
        </p:txBody>
      </p:sp>
      <p:sp>
        <p:nvSpPr>
          <p:cNvPr id="6" name="Arrow: Right 5">
            <a:extLst>
              <a:ext uri="{FF2B5EF4-FFF2-40B4-BE49-F238E27FC236}">
                <a16:creationId xmlns:a16="http://schemas.microsoft.com/office/drawing/2014/main" id="{E5A0ADE1-1E89-E09F-2A66-670C1C479B3D}"/>
              </a:ext>
            </a:extLst>
          </p:cNvPr>
          <p:cNvSpPr/>
          <p:nvPr/>
        </p:nvSpPr>
        <p:spPr>
          <a:xfrm rot="5400000">
            <a:off x="2936756" y="4303383"/>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2" name="Rectangle 1">
            <a:extLst>
              <a:ext uri="{FF2B5EF4-FFF2-40B4-BE49-F238E27FC236}">
                <a16:creationId xmlns:a16="http://schemas.microsoft.com/office/drawing/2014/main" id="{71E98B38-CAB4-825D-989D-3AA7026065FB}"/>
              </a:ext>
            </a:extLst>
          </p:cNvPr>
          <p:cNvSpPr/>
          <p:nvPr/>
        </p:nvSpPr>
        <p:spPr>
          <a:xfrm>
            <a:off x="5491908" y="4523396"/>
            <a:ext cx="1615567" cy="57099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FHIR APIs</a:t>
            </a:r>
          </a:p>
        </p:txBody>
      </p:sp>
      <p:sp>
        <p:nvSpPr>
          <p:cNvPr id="9" name="Arrow: Right 8">
            <a:extLst>
              <a:ext uri="{FF2B5EF4-FFF2-40B4-BE49-F238E27FC236}">
                <a16:creationId xmlns:a16="http://schemas.microsoft.com/office/drawing/2014/main" id="{1280BF4E-B1BE-D30A-4571-6AD87A952EEF}"/>
              </a:ext>
            </a:extLst>
          </p:cNvPr>
          <p:cNvSpPr/>
          <p:nvPr/>
        </p:nvSpPr>
        <p:spPr>
          <a:xfrm>
            <a:off x="7333797" y="4706532"/>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1" name="Arrow: Right 10">
            <a:extLst>
              <a:ext uri="{FF2B5EF4-FFF2-40B4-BE49-F238E27FC236}">
                <a16:creationId xmlns:a16="http://schemas.microsoft.com/office/drawing/2014/main" id="{9D58A548-1DE0-587D-01C1-A53D27D16FCA}"/>
              </a:ext>
            </a:extLst>
          </p:cNvPr>
          <p:cNvSpPr/>
          <p:nvPr/>
        </p:nvSpPr>
        <p:spPr>
          <a:xfrm rot="10800000">
            <a:off x="5023646" y="4701861"/>
            <a:ext cx="268829" cy="241789"/>
          </a:xfrm>
          <a:prstGeom prst="rightArrow">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Calibri" panose="020F0502020204030204" pitchFamily="34" charset="0"/>
              <a:ea typeface="+mn-ea"/>
              <a:cs typeface="+mn-cs"/>
              <a:sym typeface="Arial"/>
            </a:endParaRPr>
          </a:p>
        </p:txBody>
      </p:sp>
      <p:sp>
        <p:nvSpPr>
          <p:cNvPr id="15" name="Rectangle: Rounded Corners 14">
            <a:extLst>
              <a:ext uri="{FF2B5EF4-FFF2-40B4-BE49-F238E27FC236}">
                <a16:creationId xmlns:a16="http://schemas.microsoft.com/office/drawing/2014/main" id="{31C88090-CD16-FBF1-D76F-23F46B6ED634}"/>
              </a:ext>
            </a:extLst>
          </p:cNvPr>
          <p:cNvSpPr/>
          <p:nvPr/>
        </p:nvSpPr>
        <p:spPr>
          <a:xfrm>
            <a:off x="8216883" y="4529897"/>
            <a:ext cx="2728202" cy="645478"/>
          </a:xfrm>
          <a:prstGeom prst="roundRect">
            <a:avLst>
              <a:gd name="adj" fmla="val 17802"/>
            </a:avLst>
          </a:prstGeom>
          <a:solidFill>
            <a:schemeClr val="accent2"/>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474749"/>
                </a:solidFill>
                <a:effectLst/>
                <a:uLnTx/>
                <a:uFillTx/>
                <a:latin typeface="Calibri" panose="020F0502020204030204" pitchFamily="34" charset="0"/>
                <a:ea typeface="+mn-ea"/>
                <a:cs typeface="+mn-cs"/>
                <a:sym typeface="Arial"/>
              </a:rPr>
              <a:t>Clinical Data Exchange</a:t>
            </a:r>
          </a:p>
        </p:txBody>
      </p:sp>
      <p:sp>
        <p:nvSpPr>
          <p:cNvPr id="8" name="TextBox 7">
            <a:extLst>
              <a:ext uri="{FF2B5EF4-FFF2-40B4-BE49-F238E27FC236}">
                <a16:creationId xmlns:a16="http://schemas.microsoft.com/office/drawing/2014/main" id="{971DC13F-A9DE-3941-9397-9B923FDC9757}"/>
              </a:ext>
            </a:extLst>
          </p:cNvPr>
          <p:cNvSpPr txBox="1"/>
          <p:nvPr/>
        </p:nvSpPr>
        <p:spPr>
          <a:xfrm>
            <a:off x="448570" y="5553313"/>
            <a:ext cx="3707316" cy="984885"/>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Changes in  CMS-0057-F final rule:</a:t>
            </a:r>
          </a:p>
          <a:p>
            <a:pPr marL="285750" marR="0" lvl="2"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National Standards Group issued Enforcement Discretion and will no longer require the use of X12 278 Request / Response if the Prior Authorization API is used</a:t>
            </a:r>
          </a:p>
        </p:txBody>
      </p:sp>
      <p:sp>
        <p:nvSpPr>
          <p:cNvPr id="14" name="Oval 13">
            <a:extLst>
              <a:ext uri="{FF2B5EF4-FFF2-40B4-BE49-F238E27FC236}">
                <a16:creationId xmlns:a16="http://schemas.microsoft.com/office/drawing/2014/main" id="{562E2CC7-0A03-0EF0-CD23-01F97406C7CD}"/>
              </a:ext>
            </a:extLst>
          </p:cNvPr>
          <p:cNvSpPr/>
          <p:nvPr/>
        </p:nvSpPr>
        <p:spPr>
          <a:xfrm>
            <a:off x="4468788" y="1188577"/>
            <a:ext cx="3734646" cy="72393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16" name="Oval 15">
            <a:extLst>
              <a:ext uri="{FF2B5EF4-FFF2-40B4-BE49-F238E27FC236}">
                <a16:creationId xmlns:a16="http://schemas.microsoft.com/office/drawing/2014/main" id="{7E87596D-83F3-EB6C-EEBE-3B56F3743CE0}"/>
              </a:ext>
            </a:extLst>
          </p:cNvPr>
          <p:cNvSpPr/>
          <p:nvPr/>
        </p:nvSpPr>
        <p:spPr>
          <a:xfrm>
            <a:off x="4481785" y="3352552"/>
            <a:ext cx="3734646" cy="108691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17" name="Oval 16">
            <a:extLst>
              <a:ext uri="{FF2B5EF4-FFF2-40B4-BE49-F238E27FC236}">
                <a16:creationId xmlns:a16="http://schemas.microsoft.com/office/drawing/2014/main" id="{19BB5936-DDFF-2DBF-FB07-5220F23DD809}"/>
              </a:ext>
            </a:extLst>
          </p:cNvPr>
          <p:cNvSpPr/>
          <p:nvPr/>
        </p:nvSpPr>
        <p:spPr>
          <a:xfrm>
            <a:off x="4482237" y="2382850"/>
            <a:ext cx="3734646" cy="728198"/>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20" name="TextBox 19">
            <a:extLst>
              <a:ext uri="{FF2B5EF4-FFF2-40B4-BE49-F238E27FC236}">
                <a16:creationId xmlns:a16="http://schemas.microsoft.com/office/drawing/2014/main" id="{035BA8AA-DF17-5348-BD72-4FC495404ECB}"/>
              </a:ext>
            </a:extLst>
          </p:cNvPr>
          <p:cNvSpPr txBox="1"/>
          <p:nvPr/>
        </p:nvSpPr>
        <p:spPr>
          <a:xfrm>
            <a:off x="5489253" y="1581242"/>
            <a:ext cx="20152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0000"/>
                </a:solidFill>
                <a:effectLst/>
                <a:uLnTx/>
                <a:uFillTx/>
                <a:latin typeface="Arial"/>
                <a:cs typeface="Arial"/>
                <a:sym typeface="Arial"/>
              </a:rPr>
              <a:t>May return PA Number</a:t>
            </a:r>
          </a:p>
        </p:txBody>
      </p:sp>
      <p:sp>
        <p:nvSpPr>
          <p:cNvPr id="24" name="TextBox 23">
            <a:extLst>
              <a:ext uri="{FF2B5EF4-FFF2-40B4-BE49-F238E27FC236}">
                <a16:creationId xmlns:a16="http://schemas.microsoft.com/office/drawing/2014/main" id="{F5334FD3-8990-ED57-E7C6-BCB93F3BEFDE}"/>
              </a:ext>
            </a:extLst>
          </p:cNvPr>
          <p:cNvSpPr txBox="1"/>
          <p:nvPr/>
        </p:nvSpPr>
        <p:spPr>
          <a:xfrm>
            <a:off x="5496442" y="2782964"/>
            <a:ext cx="20152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0000"/>
                </a:solidFill>
                <a:effectLst/>
                <a:uLnTx/>
                <a:uFillTx/>
                <a:latin typeface="Arial"/>
                <a:cs typeface="Arial"/>
                <a:sym typeface="Arial"/>
              </a:rPr>
              <a:t>May return PA Number</a:t>
            </a:r>
          </a:p>
        </p:txBody>
      </p:sp>
      <p:sp>
        <p:nvSpPr>
          <p:cNvPr id="28" name="TextBox 27">
            <a:extLst>
              <a:ext uri="{FF2B5EF4-FFF2-40B4-BE49-F238E27FC236}">
                <a16:creationId xmlns:a16="http://schemas.microsoft.com/office/drawing/2014/main" id="{5D780419-B39F-7C75-D4FA-A7D739CDFFBC}"/>
              </a:ext>
            </a:extLst>
          </p:cNvPr>
          <p:cNvSpPr txBox="1"/>
          <p:nvPr/>
        </p:nvSpPr>
        <p:spPr>
          <a:xfrm>
            <a:off x="5423263" y="4391203"/>
            <a:ext cx="185499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0000"/>
                </a:solidFill>
                <a:effectLst/>
                <a:uLnTx/>
                <a:uFillTx/>
                <a:latin typeface="Arial"/>
                <a:cs typeface="Arial"/>
                <a:sym typeface="Arial"/>
              </a:rPr>
              <a:t>X12 278 not required</a:t>
            </a:r>
          </a:p>
        </p:txBody>
      </p:sp>
    </p:spTree>
    <p:extLst>
      <p:ext uri="{BB962C8B-B14F-4D97-AF65-F5344CB8AC3E}">
        <p14:creationId xmlns:p14="http://schemas.microsoft.com/office/powerpoint/2010/main" val="3390002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D6C27-B7AE-381C-A1C8-9544D946888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FC8C7C0-0C4E-A32F-32FF-8BD8B44921B4}"/>
              </a:ext>
            </a:extLst>
          </p:cNvPr>
          <p:cNvSpPr>
            <a:spLocks noGrp="1"/>
          </p:cNvSpPr>
          <p:nvPr>
            <p:ph type="body" sz="quarter" idx="13"/>
          </p:nvPr>
        </p:nvSpPr>
        <p:spPr>
          <a:xfrm>
            <a:off x="4419601" y="315791"/>
            <a:ext cx="7396162" cy="365125"/>
          </a:xfrm>
        </p:spPr>
        <p:txBody>
          <a:bodyPr/>
          <a:lstStyle/>
          <a:p>
            <a:r>
              <a:rPr lang="en-US" dirty="0"/>
              <a:t>COVERAGE REQUIREMENTS DISCOVERY (CRD)</a:t>
            </a:r>
          </a:p>
        </p:txBody>
      </p:sp>
      <p:sp>
        <p:nvSpPr>
          <p:cNvPr id="153" name="Text Placeholder 4">
            <a:extLst>
              <a:ext uri="{FF2B5EF4-FFF2-40B4-BE49-F238E27FC236}">
                <a16:creationId xmlns:a16="http://schemas.microsoft.com/office/drawing/2014/main" id="{2FFD0495-E423-407B-A9AD-951F6F99C4A8}"/>
              </a:ext>
            </a:extLst>
          </p:cNvPr>
          <p:cNvSpPr>
            <a:spLocks noGrp="1"/>
          </p:cNvSpPr>
          <p:nvPr>
            <p:ph type="body" sz="quarter" idx="14"/>
          </p:nvPr>
        </p:nvSpPr>
        <p:spPr>
          <a:xfrm>
            <a:off x="5476904" y="4705308"/>
            <a:ext cx="5883605" cy="1883797"/>
          </a:xfrm>
        </p:spPr>
        <p:txBody>
          <a:bodyPr/>
          <a:lstStyle/>
          <a:p>
            <a:pPr marL="182880" indent="-182880">
              <a:spcBef>
                <a:spcPts val="600"/>
              </a:spcBef>
              <a:buFont typeface="Arial" panose="020B0604020202020204" pitchFamily="34" charset="0"/>
              <a:buChar char="•"/>
            </a:pPr>
            <a:r>
              <a:rPr lang="en-US" sz="1200" dirty="0"/>
              <a:t>CRD is triggered by workflow and queries patient’s payer to determine if PA is required </a:t>
            </a:r>
            <a:r>
              <a:rPr lang="en-US" sz="1200" b="1" dirty="0"/>
              <a:t>(replaces providers’ need to determine PA requirements by payer)</a:t>
            </a:r>
          </a:p>
          <a:p>
            <a:pPr marL="182880" indent="-182880">
              <a:spcBef>
                <a:spcPts val="600"/>
              </a:spcBef>
              <a:buFont typeface="Arial" panose="020B0604020202020204" pitchFamily="34" charset="0"/>
              <a:buChar char="•"/>
            </a:pPr>
            <a:r>
              <a:rPr lang="en-US" sz="1200" dirty="0"/>
              <a:t>If PA is required and</a:t>
            </a:r>
          </a:p>
          <a:p>
            <a:pPr marL="457200" indent="-182880">
              <a:spcBef>
                <a:spcPts val="600"/>
              </a:spcBef>
              <a:buClr>
                <a:schemeClr val="accent1"/>
              </a:buClr>
              <a:buFont typeface="Calibri" panose="020F0502020204030204" pitchFamily="34" charset="0"/>
              <a:buChar char="‒"/>
            </a:pPr>
            <a:r>
              <a:rPr lang="en-US" sz="1200" dirty="0"/>
              <a:t>sufficient information is provided, </a:t>
            </a:r>
            <a:r>
              <a:rPr lang="en-US" sz="1200" b="1" dirty="0"/>
              <a:t>Payer may indicate authorization is satisfied by returning a unique ID (Determination Response) that is the Prior Authorization Number</a:t>
            </a:r>
          </a:p>
          <a:p>
            <a:pPr marL="457200" indent="-182880">
              <a:spcBef>
                <a:spcPts val="600"/>
              </a:spcBef>
              <a:buClr>
                <a:schemeClr val="accent1"/>
              </a:buClr>
              <a:buFont typeface="Calibri" panose="020F0502020204030204" pitchFamily="34" charset="0"/>
              <a:buChar char="‒"/>
            </a:pPr>
            <a:r>
              <a:rPr lang="en-US" sz="1200" dirty="0"/>
              <a:t>additional information is required, Payer provides link to specific questionnaires </a:t>
            </a:r>
          </a:p>
        </p:txBody>
      </p:sp>
      <p:sp>
        <p:nvSpPr>
          <p:cNvPr id="15" name="Text Placeholder 14">
            <a:extLst>
              <a:ext uri="{FF2B5EF4-FFF2-40B4-BE49-F238E27FC236}">
                <a16:creationId xmlns:a16="http://schemas.microsoft.com/office/drawing/2014/main" id="{7D9BDCC9-DCA8-E828-EC53-7F939A136975}"/>
              </a:ext>
            </a:extLst>
          </p:cNvPr>
          <p:cNvSpPr>
            <a:spLocks noGrp="1"/>
          </p:cNvSpPr>
          <p:nvPr>
            <p:ph type="body" sz="quarter" idx="15"/>
          </p:nvPr>
        </p:nvSpPr>
        <p:spPr>
          <a:xfrm>
            <a:off x="348682" y="1651131"/>
            <a:ext cx="4303947" cy="4943546"/>
          </a:xfrm>
        </p:spPr>
        <p:txBody>
          <a:bodyPr/>
          <a:lstStyle/>
          <a:p>
            <a:pPr>
              <a:spcBef>
                <a:spcPts val="600"/>
              </a:spcBef>
            </a:pPr>
            <a:r>
              <a:rPr lang="en-US" sz="1400" b="1" dirty="0">
                <a:solidFill>
                  <a:schemeClr val="accent1"/>
                </a:solidFill>
              </a:rPr>
              <a:t>Purpose</a:t>
            </a:r>
          </a:p>
          <a:p>
            <a:pPr marL="182880" indent="-182880">
              <a:spcBef>
                <a:spcPts val="300"/>
              </a:spcBef>
              <a:buFont typeface="Arial" panose="020B0604020202020204" pitchFamily="34" charset="0"/>
              <a:buChar char="•"/>
            </a:pPr>
            <a:r>
              <a:rPr lang="en-US" sz="1200" dirty="0">
                <a:solidFill>
                  <a:srgbClr val="FF0000"/>
                </a:solidFill>
              </a:rPr>
              <a:t>Takes guesswork out </a:t>
            </a:r>
            <a:r>
              <a:rPr lang="en-US" sz="1200" dirty="0"/>
              <a:t>of patient specific coverage by sharing authorization or process requirements in workflow</a:t>
            </a:r>
          </a:p>
          <a:p>
            <a:pPr marL="182880" indent="-182880">
              <a:spcBef>
                <a:spcPts val="300"/>
              </a:spcBef>
              <a:buFont typeface="Arial" panose="020B0604020202020204" pitchFamily="34" charset="0"/>
              <a:buChar char="•"/>
            </a:pPr>
            <a:r>
              <a:rPr lang="en-US" sz="1200" dirty="0">
                <a:solidFill>
                  <a:srgbClr val="FF0000"/>
                </a:solidFill>
              </a:rPr>
              <a:t>Improves transparency </a:t>
            </a:r>
            <a:r>
              <a:rPr lang="en-US" sz="1200" dirty="0"/>
              <a:t>of patient and procedure specific rules to provider and patient</a:t>
            </a:r>
          </a:p>
          <a:p>
            <a:pPr marL="182880" indent="-182880">
              <a:spcBef>
                <a:spcPts val="300"/>
              </a:spcBef>
              <a:buFont typeface="Arial" panose="020B0604020202020204" pitchFamily="34" charset="0"/>
              <a:buChar char="•"/>
            </a:pPr>
            <a:r>
              <a:rPr lang="en-US" sz="1200" dirty="0">
                <a:solidFill>
                  <a:srgbClr val="FF0000"/>
                </a:solidFill>
              </a:rPr>
              <a:t>Exposes information about patient benefits </a:t>
            </a:r>
            <a:r>
              <a:rPr lang="en-US" sz="1200" dirty="0"/>
              <a:t>when care team is most likely with or near patient, so options can be discussed and decided upon</a:t>
            </a:r>
          </a:p>
          <a:p>
            <a:pPr>
              <a:spcBef>
                <a:spcPts val="300"/>
              </a:spcBef>
            </a:pPr>
            <a:r>
              <a:rPr lang="en-US" sz="1400" b="1" dirty="0">
                <a:solidFill>
                  <a:schemeClr val="accent1"/>
                </a:solidFill>
              </a:rPr>
              <a:t>Technology</a:t>
            </a:r>
          </a:p>
          <a:p>
            <a:pPr>
              <a:spcBef>
                <a:spcPts val="300"/>
              </a:spcBef>
            </a:pPr>
            <a:r>
              <a:rPr lang="en-US" sz="1200" dirty="0"/>
              <a:t>Takes advantage of CDS Hooks to integrate provider workflow with Payer decision support.</a:t>
            </a:r>
          </a:p>
          <a:p>
            <a:pPr>
              <a:spcBef>
                <a:spcPts val="300"/>
              </a:spcBef>
            </a:pPr>
            <a:r>
              <a:rPr lang="en-US" sz="1400" b="1" dirty="0">
                <a:solidFill>
                  <a:schemeClr val="accent1"/>
                </a:solidFill>
              </a:rPr>
              <a:t>Workflow</a:t>
            </a:r>
          </a:p>
          <a:p>
            <a:pPr>
              <a:spcBef>
                <a:spcPts val="300"/>
              </a:spcBef>
            </a:pPr>
            <a:r>
              <a:rPr lang="en-US" sz="1200" dirty="0"/>
              <a:t>May be triggered at scheduling time, during the order process, on demand, or at the end of an encounter.</a:t>
            </a:r>
          </a:p>
          <a:p>
            <a:pPr>
              <a:spcBef>
                <a:spcPts val="300"/>
              </a:spcBef>
            </a:pPr>
            <a:r>
              <a:rPr lang="en-US" sz="1400" b="1" dirty="0">
                <a:solidFill>
                  <a:schemeClr val="accent1"/>
                </a:solidFill>
              </a:rPr>
              <a:t>Requires (in general)</a:t>
            </a:r>
          </a:p>
          <a:p>
            <a:pPr>
              <a:spcBef>
                <a:spcPts val="300"/>
              </a:spcBef>
            </a:pPr>
            <a:r>
              <a:rPr lang="en-US" sz="1200" dirty="0"/>
              <a:t>Information relevant to the patient, provider, insurance, encounter purpose, orders placed or under consideration.</a:t>
            </a:r>
          </a:p>
          <a:p>
            <a:pPr>
              <a:spcBef>
                <a:spcPts val="300"/>
              </a:spcBef>
            </a:pPr>
            <a:r>
              <a:rPr lang="en-US" sz="1400" b="1" dirty="0">
                <a:solidFill>
                  <a:schemeClr val="accent1"/>
                </a:solidFill>
              </a:rPr>
              <a:t>Returns</a:t>
            </a:r>
          </a:p>
          <a:p>
            <a:pPr marL="182880" indent="-182880">
              <a:spcBef>
                <a:spcPts val="300"/>
              </a:spcBef>
              <a:buFont typeface="Arial" panose="020B0604020202020204" pitchFamily="34" charset="0"/>
              <a:buChar char="•"/>
            </a:pPr>
            <a:r>
              <a:rPr lang="en-US" sz="1200" dirty="0"/>
              <a:t>Determination of need for prior authorization and points to documentation requirements with ability to link to DTR</a:t>
            </a:r>
          </a:p>
          <a:p>
            <a:pPr marL="182880" indent="-182880">
              <a:spcBef>
                <a:spcPts val="300"/>
              </a:spcBef>
              <a:buFont typeface="Arial" panose="020B0604020202020204" pitchFamily="34" charset="0"/>
              <a:buChar char="•"/>
            </a:pPr>
            <a:r>
              <a:rPr lang="en-US" sz="1200" dirty="0"/>
              <a:t>May eliminate need for an authorization if payer determines available information satisfies authorization requirements</a:t>
            </a:r>
            <a:endParaRPr lang="en-US" sz="1400" dirty="0"/>
          </a:p>
        </p:txBody>
      </p:sp>
      <p:sp>
        <p:nvSpPr>
          <p:cNvPr id="6" name="Rectangle: Rounded Corners 5">
            <a:extLst>
              <a:ext uri="{FF2B5EF4-FFF2-40B4-BE49-F238E27FC236}">
                <a16:creationId xmlns:a16="http://schemas.microsoft.com/office/drawing/2014/main" id="{E013F191-5656-6DB4-1971-8F46C9B19AF9}"/>
              </a:ext>
            </a:extLst>
          </p:cNvPr>
          <p:cNvSpPr/>
          <p:nvPr/>
        </p:nvSpPr>
        <p:spPr>
          <a:xfrm>
            <a:off x="4965001" y="1209413"/>
            <a:ext cx="4303947" cy="3200386"/>
          </a:xfrm>
          <a:prstGeom prst="roundRect">
            <a:avLst>
              <a:gd name="adj" fmla="val 5948"/>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7" name="Rectangle: Rounded Corners 6">
            <a:extLst>
              <a:ext uri="{FF2B5EF4-FFF2-40B4-BE49-F238E27FC236}">
                <a16:creationId xmlns:a16="http://schemas.microsoft.com/office/drawing/2014/main" id="{762B041A-736D-E7DC-D789-48D2388B3527}"/>
              </a:ext>
            </a:extLst>
          </p:cNvPr>
          <p:cNvSpPr/>
          <p:nvPr/>
        </p:nvSpPr>
        <p:spPr>
          <a:xfrm>
            <a:off x="9410315" y="1209316"/>
            <a:ext cx="2412571" cy="3200386"/>
          </a:xfrm>
          <a:prstGeom prst="roundRect">
            <a:avLst>
              <a:gd name="adj" fmla="val 5948"/>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sym typeface="Arial"/>
            </a:endParaRPr>
          </a:p>
        </p:txBody>
      </p:sp>
      <p:sp>
        <p:nvSpPr>
          <p:cNvPr id="12" name="Rectangle: Rounded Corners 11">
            <a:extLst>
              <a:ext uri="{FF2B5EF4-FFF2-40B4-BE49-F238E27FC236}">
                <a16:creationId xmlns:a16="http://schemas.microsoft.com/office/drawing/2014/main" id="{DA78E054-362A-5243-5A4B-2D1B866315D8}"/>
              </a:ext>
            </a:extLst>
          </p:cNvPr>
          <p:cNvSpPr/>
          <p:nvPr/>
        </p:nvSpPr>
        <p:spPr>
          <a:xfrm>
            <a:off x="7591882" y="3269856"/>
            <a:ext cx="1484671" cy="320039"/>
          </a:xfrm>
          <a:prstGeom prst="roundRect">
            <a:avLst>
              <a:gd name="adj" fmla="val 21718"/>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Evaluate Response</a:t>
            </a:r>
          </a:p>
        </p:txBody>
      </p:sp>
      <p:sp>
        <p:nvSpPr>
          <p:cNvPr id="13" name="Rectangle: Rounded Corners 12">
            <a:extLst>
              <a:ext uri="{FF2B5EF4-FFF2-40B4-BE49-F238E27FC236}">
                <a16:creationId xmlns:a16="http://schemas.microsoft.com/office/drawing/2014/main" id="{075AA2B0-3174-4625-E767-2B7D8E97B4FB}"/>
              </a:ext>
            </a:extLst>
          </p:cNvPr>
          <p:cNvSpPr/>
          <p:nvPr/>
        </p:nvSpPr>
        <p:spPr>
          <a:xfrm>
            <a:off x="9599436" y="3119155"/>
            <a:ext cx="1398276" cy="583646"/>
          </a:xfrm>
          <a:prstGeom prst="roundRect">
            <a:avLst>
              <a:gd name="adj" fmla="val 21718"/>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Sends CDS Hooks Response</a:t>
            </a:r>
          </a:p>
        </p:txBody>
      </p:sp>
      <p:sp>
        <p:nvSpPr>
          <p:cNvPr id="20" name="TextBox 19">
            <a:extLst>
              <a:ext uri="{FF2B5EF4-FFF2-40B4-BE49-F238E27FC236}">
                <a16:creationId xmlns:a16="http://schemas.microsoft.com/office/drawing/2014/main" id="{71EB93DD-8CC4-EA4E-47A7-5B5BCEEAFB61}"/>
              </a:ext>
            </a:extLst>
          </p:cNvPr>
          <p:cNvSpPr txBox="1"/>
          <p:nvPr/>
        </p:nvSpPr>
        <p:spPr>
          <a:xfrm rot="16200000">
            <a:off x="10984578" y="2515649"/>
            <a:ext cx="1367375" cy="26161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PAYER</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A07C1B54-4F69-86E1-D99B-3B49153CF1C8}"/>
              </a:ext>
            </a:extLst>
          </p:cNvPr>
          <p:cNvSpPr txBox="1"/>
          <p:nvPr/>
        </p:nvSpPr>
        <p:spPr>
          <a:xfrm rot="5400000">
            <a:off x="3813849" y="2459849"/>
            <a:ext cx="2910612" cy="415498"/>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PROVIDER EHR/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BACK-OFFICE SYSTEMS</a:t>
            </a:r>
          </a:p>
        </p:txBody>
      </p:sp>
      <p:sp>
        <p:nvSpPr>
          <p:cNvPr id="52" name="Rectangle: Rounded Corners 51">
            <a:extLst>
              <a:ext uri="{FF2B5EF4-FFF2-40B4-BE49-F238E27FC236}">
                <a16:creationId xmlns:a16="http://schemas.microsoft.com/office/drawing/2014/main" id="{3D1A8A43-2C24-5429-2B95-030C25C054DD}"/>
              </a:ext>
            </a:extLst>
          </p:cNvPr>
          <p:cNvSpPr/>
          <p:nvPr/>
        </p:nvSpPr>
        <p:spPr>
          <a:xfrm>
            <a:off x="10051400" y="2384499"/>
            <a:ext cx="1455864" cy="602136"/>
          </a:xfrm>
          <a:prstGeom prst="roundRect">
            <a:avLst>
              <a:gd name="adj" fmla="val 20940"/>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Library of services, coverage rules/templates</a:t>
            </a:r>
          </a:p>
        </p:txBody>
      </p:sp>
      <p:cxnSp>
        <p:nvCxnSpPr>
          <p:cNvPr id="54" name="Straight Arrow Connector 53">
            <a:extLst>
              <a:ext uri="{FF2B5EF4-FFF2-40B4-BE49-F238E27FC236}">
                <a16:creationId xmlns:a16="http://schemas.microsoft.com/office/drawing/2014/main" id="{7D56EC30-AB60-61E2-9DB5-955EB1053AEF}"/>
              </a:ext>
            </a:extLst>
          </p:cNvPr>
          <p:cNvCxnSpPr>
            <a:cxnSpLocks/>
          </p:cNvCxnSpPr>
          <p:nvPr/>
        </p:nvCxnSpPr>
        <p:spPr>
          <a:xfrm>
            <a:off x="6650706" y="1805597"/>
            <a:ext cx="46534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B9CA981-21A6-FE0C-CDC8-9A5E93E03676}"/>
              </a:ext>
            </a:extLst>
          </p:cNvPr>
          <p:cNvCxnSpPr>
            <a:cxnSpLocks/>
          </p:cNvCxnSpPr>
          <p:nvPr/>
        </p:nvCxnSpPr>
        <p:spPr>
          <a:xfrm>
            <a:off x="8843010" y="1809555"/>
            <a:ext cx="66516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6FED900-A13B-B7DE-98E4-5B0A1C83D285}"/>
              </a:ext>
            </a:extLst>
          </p:cNvPr>
          <p:cNvCxnSpPr>
            <a:cxnSpLocks/>
          </p:cNvCxnSpPr>
          <p:nvPr/>
        </p:nvCxnSpPr>
        <p:spPr>
          <a:xfrm flipH="1">
            <a:off x="9090034" y="3410978"/>
            <a:ext cx="50940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29C6ED-C67D-0BA7-5293-12BCDFB60BFD}"/>
              </a:ext>
            </a:extLst>
          </p:cNvPr>
          <p:cNvCxnSpPr>
            <a:cxnSpLocks/>
          </p:cNvCxnSpPr>
          <p:nvPr/>
        </p:nvCxnSpPr>
        <p:spPr>
          <a:xfrm>
            <a:off x="9899643" y="2253489"/>
            <a:ext cx="0" cy="86415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E9FF62D3-DCA9-E15E-D908-527A257B3FAA}"/>
              </a:ext>
            </a:extLst>
          </p:cNvPr>
          <p:cNvCxnSpPr>
            <a:cxnSpLocks/>
            <a:stCxn id="11" idx="3"/>
          </p:cNvCxnSpPr>
          <p:nvPr/>
        </p:nvCxnSpPr>
        <p:spPr>
          <a:xfrm>
            <a:off x="11176710" y="1813304"/>
            <a:ext cx="120907" cy="551568"/>
          </a:xfrm>
          <a:prstGeom prst="bentConnector3">
            <a:avLst>
              <a:gd name="adj1" fmla="val 10230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AAC7DB7A-0409-1A0D-0FD1-2A2D0680223C}"/>
              </a:ext>
            </a:extLst>
          </p:cNvPr>
          <p:cNvCxnSpPr>
            <a:cxnSpLocks/>
            <a:endCxn id="13" idx="3"/>
          </p:cNvCxnSpPr>
          <p:nvPr/>
        </p:nvCxnSpPr>
        <p:spPr>
          <a:xfrm rot="5400000">
            <a:off x="10949349" y="3042915"/>
            <a:ext cx="416426" cy="319700"/>
          </a:xfrm>
          <a:prstGeom prst="bentConnector5">
            <a:avLst>
              <a:gd name="adj1" fmla="val 36369"/>
              <a:gd name="adj2" fmla="val -1159"/>
              <a:gd name="adj3" fmla="val 10445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A96E2703-17FA-3F6B-717D-A8290DACD895}"/>
              </a:ext>
            </a:extLst>
          </p:cNvPr>
          <p:cNvSpPr/>
          <p:nvPr/>
        </p:nvSpPr>
        <p:spPr>
          <a:xfrm>
            <a:off x="5795373" y="2889701"/>
            <a:ext cx="1421732" cy="322142"/>
          </a:xfrm>
          <a:prstGeom prst="roundRect">
            <a:avLst>
              <a:gd name="adj" fmla="val 21718"/>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No PA Requirement</a:t>
            </a:r>
          </a:p>
        </p:txBody>
      </p:sp>
      <p:sp>
        <p:nvSpPr>
          <p:cNvPr id="100" name="Rectangle: Rounded Corners 99">
            <a:extLst>
              <a:ext uri="{FF2B5EF4-FFF2-40B4-BE49-F238E27FC236}">
                <a16:creationId xmlns:a16="http://schemas.microsoft.com/office/drawing/2014/main" id="{4AB602BE-772E-240F-F280-8D0622ECD2B5}"/>
              </a:ext>
            </a:extLst>
          </p:cNvPr>
          <p:cNvSpPr/>
          <p:nvPr/>
        </p:nvSpPr>
        <p:spPr>
          <a:xfrm>
            <a:off x="5801797" y="3269857"/>
            <a:ext cx="1421732" cy="320040"/>
          </a:xfrm>
          <a:prstGeom prst="roundRect">
            <a:avLst>
              <a:gd name="adj" fmla="val 21718"/>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Determination Resp</a:t>
            </a:r>
          </a:p>
        </p:txBody>
      </p:sp>
      <p:sp>
        <p:nvSpPr>
          <p:cNvPr id="101" name="Rectangle: Rounded Corners 100">
            <a:extLst>
              <a:ext uri="{FF2B5EF4-FFF2-40B4-BE49-F238E27FC236}">
                <a16:creationId xmlns:a16="http://schemas.microsoft.com/office/drawing/2014/main" id="{4CFA982D-7A10-D45A-5DB2-E7B4ADCDC959}"/>
              </a:ext>
            </a:extLst>
          </p:cNvPr>
          <p:cNvSpPr/>
          <p:nvPr/>
        </p:nvSpPr>
        <p:spPr>
          <a:xfrm>
            <a:off x="5790824" y="3660869"/>
            <a:ext cx="1421732" cy="320040"/>
          </a:xfrm>
          <a:prstGeom prst="roundRect">
            <a:avLst>
              <a:gd name="adj" fmla="val 21718"/>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Needs Addl Doc</a:t>
            </a:r>
          </a:p>
        </p:txBody>
      </p:sp>
      <p:cxnSp>
        <p:nvCxnSpPr>
          <p:cNvPr id="106" name="Connector: Elbow 105">
            <a:extLst>
              <a:ext uri="{FF2B5EF4-FFF2-40B4-BE49-F238E27FC236}">
                <a16:creationId xmlns:a16="http://schemas.microsoft.com/office/drawing/2014/main" id="{040D3520-AC36-7B31-2F84-B95D827EA676}"/>
              </a:ext>
            </a:extLst>
          </p:cNvPr>
          <p:cNvCxnSpPr>
            <a:cxnSpLocks/>
            <a:stCxn id="12" idx="0"/>
            <a:endCxn id="99" idx="3"/>
          </p:cNvCxnSpPr>
          <p:nvPr/>
        </p:nvCxnSpPr>
        <p:spPr>
          <a:xfrm rot="16200000" flipV="1">
            <a:off x="7666120" y="2601757"/>
            <a:ext cx="219084" cy="1117113"/>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479CB02E-93BB-A0A9-C639-B1C2DF081EF8}"/>
              </a:ext>
            </a:extLst>
          </p:cNvPr>
          <p:cNvCxnSpPr>
            <a:cxnSpLocks/>
            <a:stCxn id="12" idx="2"/>
            <a:endCxn id="101" idx="3"/>
          </p:cNvCxnSpPr>
          <p:nvPr/>
        </p:nvCxnSpPr>
        <p:spPr>
          <a:xfrm rot="5400000">
            <a:off x="7657890" y="3144561"/>
            <a:ext cx="230994" cy="1121662"/>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32469D35-1281-2A71-EDB0-E442620544D3}"/>
              </a:ext>
            </a:extLst>
          </p:cNvPr>
          <p:cNvCxnSpPr>
            <a:cxnSpLocks/>
            <a:stCxn id="101" idx="2"/>
          </p:cNvCxnSpPr>
          <p:nvPr/>
        </p:nvCxnSpPr>
        <p:spPr>
          <a:xfrm rot="16200000" flipH="1">
            <a:off x="6987578" y="3495021"/>
            <a:ext cx="118419" cy="1090194"/>
          </a:xfrm>
          <a:prstGeom prst="bent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Rounded Corners 150">
            <a:extLst>
              <a:ext uri="{FF2B5EF4-FFF2-40B4-BE49-F238E27FC236}">
                <a16:creationId xmlns:a16="http://schemas.microsoft.com/office/drawing/2014/main" id="{B35B0014-C4CA-3C76-3648-A2EBD9996F01}"/>
              </a:ext>
            </a:extLst>
          </p:cNvPr>
          <p:cNvSpPr/>
          <p:nvPr/>
        </p:nvSpPr>
        <p:spPr>
          <a:xfrm>
            <a:off x="7591882" y="3939306"/>
            <a:ext cx="1484671" cy="320039"/>
          </a:xfrm>
          <a:prstGeom prst="roundRect">
            <a:avLst>
              <a:gd name="adj" fmla="val 22255"/>
            </a:avLst>
          </a:prstGeom>
          <a:solidFill>
            <a:schemeClr val="accent3"/>
          </a:solid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Launch DTR</a:t>
            </a:r>
          </a:p>
        </p:txBody>
      </p:sp>
      <p:sp>
        <p:nvSpPr>
          <p:cNvPr id="174" name="Cylinder 173">
            <a:extLst>
              <a:ext uri="{FF2B5EF4-FFF2-40B4-BE49-F238E27FC236}">
                <a16:creationId xmlns:a16="http://schemas.microsoft.com/office/drawing/2014/main" id="{C54AB08A-872B-B5A7-23A9-95CE892DF9B8}"/>
              </a:ext>
            </a:extLst>
          </p:cNvPr>
          <p:cNvSpPr/>
          <p:nvPr/>
        </p:nvSpPr>
        <p:spPr>
          <a:xfrm>
            <a:off x="6101647" y="2227294"/>
            <a:ext cx="756790" cy="524193"/>
          </a:xfrm>
          <a:prstGeom prst="can">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tIns="137160" rtlCol="0" anchor="ctr"/>
          <a:lstStyle/>
          <a:p>
            <a:pPr marL="0" marR="0" lvl="0" indent="0" algn="ctr" defTabSz="914400" rtl="0" eaLnBrk="1" fontAlgn="auto" latinLnBrk="0" hangingPunct="1">
              <a:lnSpc>
                <a:spcPts val="11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FFFFFF"/>
                </a:solidFill>
                <a:effectLst/>
                <a:uLnTx/>
                <a:uFillTx/>
                <a:latin typeface="Arial"/>
                <a:ea typeface="+mn-ea"/>
                <a:cs typeface="+mn-cs"/>
                <a:sym typeface="Arial"/>
              </a:rPr>
              <a:t>Patient Records</a:t>
            </a:r>
          </a:p>
        </p:txBody>
      </p:sp>
      <p:cxnSp>
        <p:nvCxnSpPr>
          <p:cNvPr id="203" name="Connector: Elbow 202">
            <a:extLst>
              <a:ext uri="{FF2B5EF4-FFF2-40B4-BE49-F238E27FC236}">
                <a16:creationId xmlns:a16="http://schemas.microsoft.com/office/drawing/2014/main" id="{E9DBDD2B-88AB-9A96-E261-5FD627A2E631}"/>
              </a:ext>
            </a:extLst>
          </p:cNvPr>
          <p:cNvCxnSpPr>
            <a:cxnSpLocks/>
            <a:stCxn id="99" idx="1"/>
            <a:endCxn id="174" idx="2"/>
          </p:cNvCxnSpPr>
          <p:nvPr/>
        </p:nvCxnSpPr>
        <p:spPr>
          <a:xfrm rot="10800000" flipH="1">
            <a:off x="5795373" y="2489392"/>
            <a:ext cx="306274" cy="561381"/>
          </a:xfrm>
          <a:prstGeom prst="bentConnector3">
            <a:avLst>
              <a:gd name="adj1" fmla="val -39743"/>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1691D5B2-A52F-2282-F26E-958CFFC3CF1D}"/>
              </a:ext>
            </a:extLst>
          </p:cNvPr>
          <p:cNvCxnSpPr>
            <a:cxnSpLocks/>
            <a:stCxn id="100" idx="1"/>
            <a:endCxn id="174" idx="2"/>
          </p:cNvCxnSpPr>
          <p:nvPr/>
        </p:nvCxnSpPr>
        <p:spPr>
          <a:xfrm rot="10800000" flipH="1">
            <a:off x="5801797" y="2489391"/>
            <a:ext cx="299850" cy="940486"/>
          </a:xfrm>
          <a:prstGeom prst="bentConnector3">
            <a:avLst>
              <a:gd name="adj1" fmla="val -76238"/>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66E7588D-0FF1-E1DA-E71B-8850762BA525}"/>
              </a:ext>
            </a:extLst>
          </p:cNvPr>
          <p:cNvSpPr/>
          <p:nvPr/>
        </p:nvSpPr>
        <p:spPr>
          <a:xfrm>
            <a:off x="9541018" y="1344270"/>
            <a:ext cx="1635692" cy="938068"/>
          </a:xfrm>
          <a:prstGeom prst="roundRect">
            <a:avLst>
              <a:gd name="adj" fmla="val 14652"/>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CDS service searches repository of services</a:t>
            </a:r>
          </a:p>
        </p:txBody>
      </p:sp>
      <p:sp>
        <p:nvSpPr>
          <p:cNvPr id="10" name="Rectangle: Rounded Corners 9">
            <a:extLst>
              <a:ext uri="{FF2B5EF4-FFF2-40B4-BE49-F238E27FC236}">
                <a16:creationId xmlns:a16="http://schemas.microsoft.com/office/drawing/2014/main" id="{BD3149CE-B2FD-FB65-CE22-20E3F75BEEDB}"/>
              </a:ext>
            </a:extLst>
          </p:cNvPr>
          <p:cNvSpPr/>
          <p:nvPr/>
        </p:nvSpPr>
        <p:spPr>
          <a:xfrm>
            <a:off x="5766376" y="1536767"/>
            <a:ext cx="1092061" cy="559776"/>
          </a:xfrm>
          <a:prstGeom prst="roundRect">
            <a:avLst>
              <a:gd name="adj" fmla="val 22255"/>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Provider orders service</a:t>
            </a:r>
          </a:p>
        </p:txBody>
      </p:sp>
      <p:sp>
        <p:nvSpPr>
          <p:cNvPr id="60" name="Rectangle: Rounded Corners 59">
            <a:extLst>
              <a:ext uri="{FF2B5EF4-FFF2-40B4-BE49-F238E27FC236}">
                <a16:creationId xmlns:a16="http://schemas.microsoft.com/office/drawing/2014/main" id="{E023FFCC-EC70-1B90-3FEC-82200FB04D33}"/>
              </a:ext>
            </a:extLst>
          </p:cNvPr>
          <p:cNvSpPr/>
          <p:nvPr/>
        </p:nvSpPr>
        <p:spPr>
          <a:xfrm>
            <a:off x="7116049" y="1344270"/>
            <a:ext cx="1964462" cy="930570"/>
          </a:xfrm>
          <a:prstGeom prst="roundRect">
            <a:avLst>
              <a:gd name="adj" fmla="val 12046"/>
            </a:avLst>
          </a:prstGeom>
          <a:solidFill>
            <a:srgbClr val="A3B1C4"/>
          </a:solidFill>
          <a:ln>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Invokes service and </a:t>
            </a:r>
            <a:b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br>
            <a:r>
              <a:rPr kumimoji="0" lang="en-US" sz="1050" b="0" i="0" u="none" strike="noStrike" kern="0" cap="none" spc="0" normalizeH="0" baseline="0" noProof="0" dirty="0">
                <a:ln>
                  <a:noFill/>
                </a:ln>
                <a:solidFill>
                  <a:prstClr val="white"/>
                </a:solidFill>
                <a:effectLst/>
                <a:uLnTx/>
                <a:uFillTx/>
                <a:latin typeface="Arial" panose="020B0604020202020204"/>
                <a:ea typeface="+mn-ea"/>
                <a:cs typeface="+mn-cs"/>
                <a:sym typeface="Arial"/>
              </a:rPr>
              <a:t>send pre-fetch FHIR data from patient’s record and order Information</a:t>
            </a:r>
          </a:p>
        </p:txBody>
      </p:sp>
      <p:cxnSp>
        <p:nvCxnSpPr>
          <p:cNvPr id="175" name="Connector: Elbow 174">
            <a:extLst>
              <a:ext uri="{FF2B5EF4-FFF2-40B4-BE49-F238E27FC236}">
                <a16:creationId xmlns:a16="http://schemas.microsoft.com/office/drawing/2014/main" id="{6DF38D5D-45DF-88EE-66A9-4A6D054FA3EA}"/>
              </a:ext>
            </a:extLst>
          </p:cNvPr>
          <p:cNvCxnSpPr>
            <a:cxnSpLocks/>
            <a:stCxn id="60" idx="2"/>
          </p:cNvCxnSpPr>
          <p:nvPr/>
        </p:nvCxnSpPr>
        <p:spPr>
          <a:xfrm rot="5400000">
            <a:off x="7375134" y="1774347"/>
            <a:ext cx="222653" cy="1223640"/>
          </a:xfrm>
          <a:prstGeom prst="bentConnector2">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 name="Connector: Elbow 1">
            <a:extLst>
              <a:ext uri="{FF2B5EF4-FFF2-40B4-BE49-F238E27FC236}">
                <a16:creationId xmlns:a16="http://schemas.microsoft.com/office/drawing/2014/main" id="{C5D326C6-65D0-B30C-E8F5-2746AF4CF5A7}"/>
              </a:ext>
            </a:extLst>
          </p:cNvPr>
          <p:cNvCxnSpPr>
            <a:cxnSpLocks/>
          </p:cNvCxnSpPr>
          <p:nvPr/>
        </p:nvCxnSpPr>
        <p:spPr>
          <a:xfrm rot="10800000" flipV="1">
            <a:off x="6904837" y="2292282"/>
            <a:ext cx="2883856" cy="372906"/>
          </a:xfrm>
          <a:prstGeom prst="bentConnector3">
            <a:avLst>
              <a:gd name="adj1" fmla="val -376"/>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8BF240A-F84A-4F17-F7DA-D54FE3C0411F}"/>
              </a:ext>
            </a:extLst>
          </p:cNvPr>
          <p:cNvSpPr txBox="1"/>
          <p:nvPr/>
        </p:nvSpPr>
        <p:spPr>
          <a:xfrm>
            <a:off x="7829419" y="2734028"/>
            <a:ext cx="1427724" cy="93316"/>
          </a:xfrm>
          <a:prstGeom prst="rect">
            <a:avLst/>
          </a:prstGeom>
          <a:noFill/>
        </p:spPr>
        <p:txBody>
          <a:bodyPr wrap="square" lIns="0" tIns="0" rIns="0" bIns="0" rtlCol="0">
            <a:normAutofit fontScale="40000" lnSpcReduction="20000"/>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Arial"/>
                <a:cs typeface="Arial"/>
                <a:sym typeface="Arial"/>
              </a:rPr>
              <a:t>Request additional information</a:t>
            </a:r>
          </a:p>
        </p:txBody>
      </p:sp>
      <p:cxnSp>
        <p:nvCxnSpPr>
          <p:cNvPr id="5" name="Straight Arrow Connector 4">
            <a:extLst>
              <a:ext uri="{FF2B5EF4-FFF2-40B4-BE49-F238E27FC236}">
                <a16:creationId xmlns:a16="http://schemas.microsoft.com/office/drawing/2014/main" id="{F8595D08-AA0A-76D4-FC7E-FB4FC9432466}"/>
              </a:ext>
            </a:extLst>
          </p:cNvPr>
          <p:cNvCxnSpPr>
            <a:cxnSpLocks/>
            <a:stCxn id="12" idx="1"/>
          </p:cNvCxnSpPr>
          <p:nvPr/>
        </p:nvCxnSpPr>
        <p:spPr>
          <a:xfrm flipH="1">
            <a:off x="7223529" y="3429876"/>
            <a:ext cx="368353"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728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766AA83A-39AD-F90D-D06D-7A86A95D1D0D}"/>
              </a:ext>
            </a:extLst>
          </p:cNvPr>
          <p:cNvSpPr/>
          <p:nvPr/>
        </p:nvSpPr>
        <p:spPr>
          <a:xfrm>
            <a:off x="7298572"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Rectangle: Rounded Corners 52">
            <a:extLst>
              <a:ext uri="{FF2B5EF4-FFF2-40B4-BE49-F238E27FC236}">
                <a16:creationId xmlns:a16="http://schemas.microsoft.com/office/drawing/2014/main" id="{5AE5BBEF-952C-FF97-37A1-54824FF0359E}"/>
              </a:ext>
            </a:extLst>
          </p:cNvPr>
          <p:cNvSpPr/>
          <p:nvPr/>
        </p:nvSpPr>
        <p:spPr>
          <a:xfrm>
            <a:off x="7298572"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Rectangle: Rounded Corners 53">
            <a:extLst>
              <a:ext uri="{FF2B5EF4-FFF2-40B4-BE49-F238E27FC236}">
                <a16:creationId xmlns:a16="http://schemas.microsoft.com/office/drawing/2014/main" id="{C4C5223B-C9A3-AE58-FBFD-31BF75C990CB}"/>
              </a:ext>
            </a:extLst>
          </p:cNvPr>
          <p:cNvSpPr/>
          <p:nvPr/>
        </p:nvSpPr>
        <p:spPr>
          <a:xfrm>
            <a:off x="7298572"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Rectangle: Rounded Corners 54">
            <a:extLst>
              <a:ext uri="{FF2B5EF4-FFF2-40B4-BE49-F238E27FC236}">
                <a16:creationId xmlns:a16="http://schemas.microsoft.com/office/drawing/2014/main" id="{36209A7A-7A33-46FB-9A1B-865730662A24}"/>
              </a:ext>
            </a:extLst>
          </p:cNvPr>
          <p:cNvSpPr/>
          <p:nvPr/>
        </p:nvSpPr>
        <p:spPr>
          <a:xfrm>
            <a:off x="7298572"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Rectangle: Rounded Corners 55">
            <a:extLst>
              <a:ext uri="{FF2B5EF4-FFF2-40B4-BE49-F238E27FC236}">
                <a16:creationId xmlns:a16="http://schemas.microsoft.com/office/drawing/2014/main" id="{DE053356-2002-3114-1DE5-77341D405252}"/>
              </a:ext>
            </a:extLst>
          </p:cNvPr>
          <p:cNvSpPr/>
          <p:nvPr/>
        </p:nvSpPr>
        <p:spPr>
          <a:xfrm>
            <a:off x="7298572"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Rectangle: Rounded Corners 43">
            <a:extLst>
              <a:ext uri="{FF2B5EF4-FFF2-40B4-BE49-F238E27FC236}">
                <a16:creationId xmlns:a16="http://schemas.microsoft.com/office/drawing/2014/main" id="{90983FCB-676B-8E29-4882-386EB4F165DD}"/>
              </a:ext>
            </a:extLst>
          </p:cNvPr>
          <p:cNvSpPr/>
          <p:nvPr/>
        </p:nvSpPr>
        <p:spPr>
          <a:xfrm>
            <a:off x="2535878" y="1191821"/>
            <a:ext cx="2191869" cy="5307888"/>
          </a:xfrm>
          <a:prstGeom prst="roundRect">
            <a:avLst>
              <a:gd name="adj" fmla="val 0"/>
            </a:avLst>
          </a:prstGeom>
          <a:solidFill>
            <a:srgbClr val="FCF0D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extBox 120">
            <a:extLst>
              <a:ext uri="{FF2B5EF4-FFF2-40B4-BE49-F238E27FC236}">
                <a16:creationId xmlns:a16="http://schemas.microsoft.com/office/drawing/2014/main" id="{9BEC589D-D095-3665-FE00-2A3888AE4C9E}"/>
              </a:ext>
            </a:extLst>
          </p:cNvPr>
          <p:cNvSpPr txBox="1"/>
          <p:nvPr/>
        </p:nvSpPr>
        <p:spPr>
          <a:xfrm>
            <a:off x="3627775" y="386584"/>
            <a:ext cx="8249800"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a:ea typeface="+mn-ea"/>
                <a:cs typeface="+mn-cs"/>
              </a:rPr>
              <a:t>CRD Hooks – Purpose, Requirements, Exchanges, Optional Uses</a:t>
            </a:r>
            <a:endParaRPr kumimoji="0" lang="en-US"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Rectangle: Rounded Corners 13">
            <a:extLst>
              <a:ext uri="{FF2B5EF4-FFF2-40B4-BE49-F238E27FC236}">
                <a16:creationId xmlns:a16="http://schemas.microsoft.com/office/drawing/2014/main" id="{AF9E1517-51ED-44CE-4190-3AB508B0B418}"/>
              </a:ext>
            </a:extLst>
          </p:cNvPr>
          <p:cNvSpPr/>
          <p:nvPr/>
        </p:nvSpPr>
        <p:spPr>
          <a:xfrm>
            <a:off x="2903816"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Dispatch</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Set Revision</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 name="Rectangle: Rounded Corners 16">
            <a:extLst>
              <a:ext uri="{FF2B5EF4-FFF2-40B4-BE49-F238E27FC236}">
                <a16:creationId xmlns:a16="http://schemas.microsoft.com/office/drawing/2014/main" id="{F1F90BE2-1C13-4AB1-0D4D-DE83C22A3777}"/>
              </a:ext>
            </a:extLst>
          </p:cNvPr>
          <p:cNvSpPr/>
          <p:nvPr/>
        </p:nvSpPr>
        <p:spPr>
          <a:xfrm>
            <a:off x="2903816"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Sign</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(or revision)</a:t>
            </a: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Rectangle: Rounded Corners 20">
            <a:extLst>
              <a:ext uri="{FF2B5EF4-FFF2-40B4-BE49-F238E27FC236}">
                <a16:creationId xmlns:a16="http://schemas.microsoft.com/office/drawing/2014/main" id="{E0741753-52F9-8A62-0DCE-3EA056F76E60}"/>
              </a:ext>
            </a:extLst>
          </p:cNvPr>
          <p:cNvSpPr/>
          <p:nvPr/>
        </p:nvSpPr>
        <p:spPr>
          <a:xfrm>
            <a:off x="2903816"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Select</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(optional)</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Rectangle: Rounded Corners 21">
            <a:extLst>
              <a:ext uri="{FF2B5EF4-FFF2-40B4-BE49-F238E27FC236}">
                <a16:creationId xmlns:a16="http://schemas.microsoft.com/office/drawing/2014/main" id="{00499527-7098-7CAE-9172-8CD0D47A84EE}"/>
              </a:ext>
            </a:extLst>
          </p:cNvPr>
          <p:cNvSpPr/>
          <p:nvPr/>
        </p:nvSpPr>
        <p:spPr>
          <a:xfrm>
            <a:off x="2903816"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Encounter Start</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Rectangle: Rounded Corners 22">
            <a:extLst>
              <a:ext uri="{FF2B5EF4-FFF2-40B4-BE49-F238E27FC236}">
                <a16:creationId xmlns:a16="http://schemas.microsoft.com/office/drawing/2014/main" id="{32F067C3-5649-81D2-92A7-CAF48BD08FA7}"/>
              </a:ext>
            </a:extLst>
          </p:cNvPr>
          <p:cNvSpPr/>
          <p:nvPr/>
        </p:nvSpPr>
        <p:spPr>
          <a:xfrm>
            <a:off x="2903816"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Appointment Book</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4" name="Straight Arrow Connector 23">
            <a:extLst>
              <a:ext uri="{FF2B5EF4-FFF2-40B4-BE49-F238E27FC236}">
                <a16:creationId xmlns:a16="http://schemas.microsoft.com/office/drawing/2014/main" id="{59E57DBF-5160-2C51-70C1-CF19168F42F9}"/>
              </a:ext>
            </a:extLst>
          </p:cNvPr>
          <p:cNvCxnSpPr>
            <a:cxnSpLocks/>
            <a:stCxn id="23" idx="2"/>
            <a:endCxn id="22" idx="0"/>
          </p:cNvCxnSpPr>
          <p:nvPr/>
        </p:nvCxnSpPr>
        <p:spPr>
          <a:xfrm>
            <a:off x="3627774" y="2111148"/>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68934F5-30CA-A46E-5A43-4E72EB935052}"/>
              </a:ext>
            </a:extLst>
          </p:cNvPr>
          <p:cNvCxnSpPr>
            <a:cxnSpLocks/>
            <a:stCxn id="22" idx="2"/>
            <a:endCxn id="21" idx="0"/>
          </p:cNvCxnSpPr>
          <p:nvPr/>
        </p:nvCxnSpPr>
        <p:spPr>
          <a:xfrm>
            <a:off x="3627774" y="3148787"/>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3DBFB7D-D547-D16E-58CE-5090A892739B}"/>
              </a:ext>
            </a:extLst>
          </p:cNvPr>
          <p:cNvCxnSpPr>
            <a:cxnSpLocks/>
            <a:stCxn id="21" idx="2"/>
            <a:endCxn id="17" idx="0"/>
          </p:cNvCxnSpPr>
          <p:nvPr/>
        </p:nvCxnSpPr>
        <p:spPr>
          <a:xfrm>
            <a:off x="3627774" y="4186425"/>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FDD694E-37BD-6F8D-82A2-66A4E4EE0DBC}"/>
              </a:ext>
            </a:extLst>
          </p:cNvPr>
          <p:cNvCxnSpPr>
            <a:cxnSpLocks/>
            <a:stCxn id="17" idx="2"/>
            <a:endCxn id="14" idx="0"/>
          </p:cNvCxnSpPr>
          <p:nvPr/>
        </p:nvCxnSpPr>
        <p:spPr>
          <a:xfrm>
            <a:off x="3627774" y="5224063"/>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0C83D754-265D-8CE1-2D28-7C29B8E9526D}"/>
              </a:ext>
            </a:extLst>
          </p:cNvPr>
          <p:cNvSpPr txBox="1"/>
          <p:nvPr/>
        </p:nvSpPr>
        <p:spPr>
          <a:xfrm>
            <a:off x="2535877" y="1248529"/>
            <a:ext cx="2191869" cy="215444"/>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Provider System(s)</a:t>
            </a:r>
            <a:endParaRPr kumimoji="0" lang="en-US"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6" name="Rectangle: Rounded Corners 45">
            <a:extLst>
              <a:ext uri="{FF2B5EF4-FFF2-40B4-BE49-F238E27FC236}">
                <a16:creationId xmlns:a16="http://schemas.microsoft.com/office/drawing/2014/main" id="{D686B2F7-AAD9-8AEF-9483-01FF684BF9F3}"/>
              </a:ext>
            </a:extLst>
          </p:cNvPr>
          <p:cNvSpPr/>
          <p:nvPr/>
        </p:nvSpPr>
        <p:spPr>
          <a:xfrm>
            <a:off x="9484770" y="2638905"/>
            <a:ext cx="304673" cy="3693006"/>
          </a:xfrm>
          <a:prstGeom prst="roundRect">
            <a:avLst>
              <a:gd name="adj" fmla="val 0"/>
            </a:avLst>
          </a:prstGeom>
          <a:solidFill>
            <a:schemeClr val="accent4">
              <a:lumMod val="20000"/>
              <a:lumOff val="80000"/>
            </a:schemeClr>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CACHE</a:t>
            </a:r>
          </a:p>
        </p:txBody>
      </p:sp>
      <p:cxnSp>
        <p:nvCxnSpPr>
          <p:cNvPr id="47" name="Straight Arrow Connector 46">
            <a:extLst>
              <a:ext uri="{FF2B5EF4-FFF2-40B4-BE49-F238E27FC236}">
                <a16:creationId xmlns:a16="http://schemas.microsoft.com/office/drawing/2014/main" id="{4CD3A418-7FE7-FED6-05EA-ECA242CEE2C5}"/>
              </a:ext>
            </a:extLst>
          </p:cNvPr>
          <p:cNvCxnSpPr>
            <a:cxnSpLocks/>
          </p:cNvCxnSpPr>
          <p:nvPr/>
        </p:nvCxnSpPr>
        <p:spPr>
          <a:xfrm>
            <a:off x="4370633" y="1740857"/>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873EE1A-B880-C179-A9D9-D56B487528DC}"/>
              </a:ext>
            </a:extLst>
          </p:cNvPr>
          <p:cNvSpPr txBox="1"/>
          <p:nvPr/>
        </p:nvSpPr>
        <p:spPr>
          <a:xfrm>
            <a:off x="5020809" y="1671607"/>
            <a:ext cx="155448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Appointment</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0" name="Straight Arrow Connector 79">
            <a:extLst>
              <a:ext uri="{FF2B5EF4-FFF2-40B4-BE49-F238E27FC236}">
                <a16:creationId xmlns:a16="http://schemas.microsoft.com/office/drawing/2014/main" id="{C9FD110D-7E66-3007-13A2-AD291923147B}"/>
              </a:ext>
            </a:extLst>
          </p:cNvPr>
          <p:cNvCxnSpPr>
            <a:cxnSpLocks/>
          </p:cNvCxnSpPr>
          <p:nvPr/>
        </p:nvCxnSpPr>
        <p:spPr>
          <a:xfrm>
            <a:off x="4370633" y="2004094"/>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6B006CF9-96C0-BC86-FEF1-1CBA994CA0AF}"/>
              </a:ext>
            </a:extLst>
          </p:cNvPr>
          <p:cNvCxnSpPr>
            <a:cxnSpLocks/>
          </p:cNvCxnSpPr>
          <p:nvPr/>
        </p:nvCxnSpPr>
        <p:spPr>
          <a:xfrm>
            <a:off x="4370633" y="2774690"/>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05951E8A-95B0-2F89-2D15-DDAB14183D56}"/>
              </a:ext>
            </a:extLst>
          </p:cNvPr>
          <p:cNvSpPr txBox="1"/>
          <p:nvPr/>
        </p:nvSpPr>
        <p:spPr>
          <a:xfrm>
            <a:off x="5386569" y="2696399"/>
            <a:ext cx="8229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4" name="Straight Arrow Connector 83">
            <a:extLst>
              <a:ext uri="{FF2B5EF4-FFF2-40B4-BE49-F238E27FC236}">
                <a16:creationId xmlns:a16="http://schemas.microsoft.com/office/drawing/2014/main" id="{21E83A1D-5D94-F753-DA92-9C6D36345026}"/>
              </a:ext>
            </a:extLst>
          </p:cNvPr>
          <p:cNvCxnSpPr>
            <a:cxnSpLocks/>
          </p:cNvCxnSpPr>
          <p:nvPr/>
        </p:nvCxnSpPr>
        <p:spPr>
          <a:xfrm>
            <a:off x="4370633" y="3037927"/>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EC91438E-5E05-84F0-7FAC-7C7CDF859F78}"/>
              </a:ext>
            </a:extLst>
          </p:cNvPr>
          <p:cNvSpPr txBox="1"/>
          <p:nvPr/>
        </p:nvSpPr>
        <p:spPr>
          <a:xfrm>
            <a:off x="5043669" y="1925369"/>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96" name="TextBox 95">
            <a:extLst>
              <a:ext uri="{FF2B5EF4-FFF2-40B4-BE49-F238E27FC236}">
                <a16:creationId xmlns:a16="http://schemas.microsoft.com/office/drawing/2014/main" id="{0DEC53EF-7A5B-3F1A-6205-BFF2C285D473}"/>
              </a:ext>
            </a:extLst>
          </p:cNvPr>
          <p:cNvSpPr txBox="1"/>
          <p:nvPr/>
        </p:nvSpPr>
        <p:spPr>
          <a:xfrm>
            <a:off x="5110321" y="2958787"/>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97" name="Straight Arrow Connector 96">
            <a:extLst>
              <a:ext uri="{FF2B5EF4-FFF2-40B4-BE49-F238E27FC236}">
                <a16:creationId xmlns:a16="http://schemas.microsoft.com/office/drawing/2014/main" id="{375F7DD3-1AAB-7F19-C112-94231891615B}"/>
              </a:ext>
            </a:extLst>
          </p:cNvPr>
          <p:cNvCxnSpPr>
            <a:cxnSpLocks/>
          </p:cNvCxnSpPr>
          <p:nvPr/>
        </p:nvCxnSpPr>
        <p:spPr>
          <a:xfrm>
            <a:off x="4370633" y="3835222"/>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81209F86-C9A3-F025-C5F1-FEB5CB0DD2F4}"/>
              </a:ext>
            </a:extLst>
          </p:cNvPr>
          <p:cNvSpPr txBox="1"/>
          <p:nvPr/>
        </p:nvSpPr>
        <p:spPr>
          <a:xfrm>
            <a:off x="5194079" y="3749678"/>
            <a:ext cx="12079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02B87DDC-AB19-EE56-2063-799E1F9A6508}"/>
              </a:ext>
            </a:extLst>
          </p:cNvPr>
          <p:cNvCxnSpPr>
            <a:cxnSpLocks/>
          </p:cNvCxnSpPr>
          <p:nvPr/>
        </p:nvCxnSpPr>
        <p:spPr>
          <a:xfrm>
            <a:off x="4370633" y="4098459"/>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E7E1F4EE-5507-6589-E7CF-F4581735348A}"/>
              </a:ext>
            </a:extLst>
          </p:cNvPr>
          <p:cNvSpPr txBox="1"/>
          <p:nvPr/>
        </p:nvSpPr>
        <p:spPr>
          <a:xfrm>
            <a:off x="5110321" y="4019319"/>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4" name="Straight Arrow Connector 123">
            <a:extLst>
              <a:ext uri="{FF2B5EF4-FFF2-40B4-BE49-F238E27FC236}">
                <a16:creationId xmlns:a16="http://schemas.microsoft.com/office/drawing/2014/main" id="{FF4A2EA1-A13E-4E3A-A683-EE270F8F8967}"/>
              </a:ext>
            </a:extLst>
          </p:cNvPr>
          <p:cNvCxnSpPr>
            <a:cxnSpLocks/>
          </p:cNvCxnSpPr>
          <p:nvPr/>
        </p:nvCxnSpPr>
        <p:spPr>
          <a:xfrm>
            <a:off x="4368618" y="4836599"/>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192F5C57-A497-FE2E-C331-A1839684966F}"/>
              </a:ext>
            </a:extLst>
          </p:cNvPr>
          <p:cNvSpPr txBox="1"/>
          <p:nvPr/>
        </p:nvSpPr>
        <p:spPr>
          <a:xfrm>
            <a:off x="5180829" y="4751055"/>
            <a:ext cx="12344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6" name="Straight Arrow Connector 125">
            <a:extLst>
              <a:ext uri="{FF2B5EF4-FFF2-40B4-BE49-F238E27FC236}">
                <a16:creationId xmlns:a16="http://schemas.microsoft.com/office/drawing/2014/main" id="{C1F3D51B-EECD-821A-1FA8-2BB428005D90}"/>
              </a:ext>
            </a:extLst>
          </p:cNvPr>
          <p:cNvCxnSpPr>
            <a:cxnSpLocks/>
          </p:cNvCxnSpPr>
          <p:nvPr/>
        </p:nvCxnSpPr>
        <p:spPr>
          <a:xfrm>
            <a:off x="4368618" y="5099836"/>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662AFB6B-B2FB-F70B-8ED6-82C3EA074B5C}"/>
              </a:ext>
            </a:extLst>
          </p:cNvPr>
          <p:cNvCxnSpPr>
            <a:cxnSpLocks/>
          </p:cNvCxnSpPr>
          <p:nvPr/>
        </p:nvCxnSpPr>
        <p:spPr>
          <a:xfrm>
            <a:off x="4368618" y="5893601"/>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45E2FF39-EDC6-B91C-B86D-A2ED1FCA86B3}"/>
              </a:ext>
            </a:extLst>
          </p:cNvPr>
          <p:cNvSpPr txBox="1"/>
          <p:nvPr/>
        </p:nvSpPr>
        <p:spPr>
          <a:xfrm>
            <a:off x="5180829" y="5808057"/>
            <a:ext cx="1234440"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0" name="Straight Arrow Connector 129">
            <a:extLst>
              <a:ext uri="{FF2B5EF4-FFF2-40B4-BE49-F238E27FC236}">
                <a16:creationId xmlns:a16="http://schemas.microsoft.com/office/drawing/2014/main" id="{9BF2D5E8-6609-D8B4-E56A-D773E2273E31}"/>
              </a:ext>
            </a:extLst>
          </p:cNvPr>
          <p:cNvCxnSpPr>
            <a:cxnSpLocks/>
          </p:cNvCxnSpPr>
          <p:nvPr/>
        </p:nvCxnSpPr>
        <p:spPr>
          <a:xfrm>
            <a:off x="4368618" y="6156838"/>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98EB1DE3-CB8D-DB12-CBC6-F46E9343E7BD}"/>
              </a:ext>
            </a:extLst>
          </p:cNvPr>
          <p:cNvSpPr txBox="1"/>
          <p:nvPr/>
        </p:nvSpPr>
        <p:spPr>
          <a:xfrm>
            <a:off x="5043669" y="5014291"/>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33" name="TextBox 132">
            <a:extLst>
              <a:ext uri="{FF2B5EF4-FFF2-40B4-BE49-F238E27FC236}">
                <a16:creationId xmlns:a16="http://schemas.microsoft.com/office/drawing/2014/main" id="{41FE8622-85AD-5767-3313-F356721788A7}"/>
              </a:ext>
            </a:extLst>
          </p:cNvPr>
          <p:cNvSpPr txBox="1"/>
          <p:nvPr/>
        </p:nvSpPr>
        <p:spPr>
          <a:xfrm>
            <a:off x="5043669" y="6082878"/>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5" name="Straight Arrow Connector 134">
            <a:extLst>
              <a:ext uri="{FF2B5EF4-FFF2-40B4-BE49-F238E27FC236}">
                <a16:creationId xmlns:a16="http://schemas.microsoft.com/office/drawing/2014/main" id="{8E073D94-8094-8C1B-6FCA-C1E93162F936}"/>
              </a:ext>
            </a:extLst>
          </p:cNvPr>
          <p:cNvCxnSpPr>
            <a:cxnSpLocks/>
          </p:cNvCxnSpPr>
          <p:nvPr/>
        </p:nvCxnSpPr>
        <p:spPr>
          <a:xfrm>
            <a:off x="8745858" y="2904412"/>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D5B3AA85-8D6B-2F9E-4E03-730062FFEF5C}"/>
              </a:ext>
            </a:extLst>
          </p:cNvPr>
          <p:cNvCxnSpPr>
            <a:cxnSpLocks/>
          </p:cNvCxnSpPr>
          <p:nvPr/>
        </p:nvCxnSpPr>
        <p:spPr>
          <a:xfrm>
            <a:off x="8745858" y="3942050"/>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338EE042-9BC2-9E50-3E78-92ADF3FDDD04}"/>
              </a:ext>
            </a:extLst>
          </p:cNvPr>
          <p:cNvCxnSpPr>
            <a:cxnSpLocks/>
          </p:cNvCxnSpPr>
          <p:nvPr/>
        </p:nvCxnSpPr>
        <p:spPr>
          <a:xfrm flipH="1">
            <a:off x="8745858" y="4998899"/>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1AEDA05-70BE-046F-187B-26EA7DD30284}"/>
              </a:ext>
            </a:extLst>
          </p:cNvPr>
          <p:cNvCxnSpPr>
            <a:cxnSpLocks/>
          </p:cNvCxnSpPr>
          <p:nvPr/>
        </p:nvCxnSpPr>
        <p:spPr>
          <a:xfrm flipH="1">
            <a:off x="8745858" y="6017327"/>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 name="Straight Arrow Connector 1">
            <a:extLst>
              <a:ext uri="{FF2B5EF4-FFF2-40B4-BE49-F238E27FC236}">
                <a16:creationId xmlns:a16="http://schemas.microsoft.com/office/drawing/2014/main" id="{B312D0D0-7FA4-D162-0C95-2AC7510E9EE8}"/>
              </a:ext>
            </a:extLst>
          </p:cNvPr>
          <p:cNvCxnSpPr>
            <a:cxnSpLocks/>
          </p:cNvCxnSpPr>
          <p:nvPr/>
        </p:nvCxnSpPr>
        <p:spPr>
          <a:xfrm>
            <a:off x="2667758" y="3976323"/>
            <a:ext cx="264065"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2BF79B5-44CC-3145-7FBD-E13A00DE3870}"/>
              </a:ext>
            </a:extLst>
          </p:cNvPr>
          <p:cNvCxnSpPr>
            <a:cxnSpLocks/>
          </p:cNvCxnSpPr>
          <p:nvPr/>
        </p:nvCxnSpPr>
        <p:spPr>
          <a:xfrm>
            <a:off x="2667758" y="4391772"/>
            <a:ext cx="472115" cy="0"/>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921DFC78-E502-295B-F1FF-5205B883E186}"/>
              </a:ext>
            </a:extLst>
          </p:cNvPr>
          <p:cNvCxnSpPr>
            <a:cxnSpLocks/>
          </p:cNvCxnSpPr>
          <p:nvPr/>
        </p:nvCxnSpPr>
        <p:spPr>
          <a:xfrm>
            <a:off x="2673242" y="3977042"/>
            <a:ext cx="0" cy="423356"/>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9CB0520-47D7-EE77-F716-7815C65605B8}"/>
              </a:ext>
            </a:extLst>
          </p:cNvPr>
          <p:cNvCxnSpPr>
            <a:cxnSpLocks/>
          </p:cNvCxnSpPr>
          <p:nvPr/>
        </p:nvCxnSpPr>
        <p:spPr>
          <a:xfrm>
            <a:off x="3139873" y="4186095"/>
            <a:ext cx="0" cy="214303"/>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987422"/>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Vinci Template.potx" id="{34EECB1E-73B2-471C-AFBD-1668F3DB8884}" vid="{45381E6B-B93A-4F9B-A2D6-F200669F6A57}"/>
    </a:ext>
  </a:extLst>
</a:theme>
</file>

<file path=ppt/theme/theme2.xml><?xml version="1.0" encoding="utf-8"?>
<a:theme xmlns:a="http://schemas.openxmlformats.org/drawingml/2006/main" name="1_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3.xml><?xml version="1.0" encoding="utf-8"?>
<a:theme xmlns:a="http://schemas.openxmlformats.org/drawingml/2006/main" name="1_Office Theme">
  <a:themeElements>
    <a:clrScheme name="Custom 106">
      <a:dk1>
        <a:srgbClr val="474749"/>
      </a:dk1>
      <a:lt1>
        <a:srgbClr val="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3.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DaVinci Template 1</Template>
  <TotalTime>34627</TotalTime>
  <Words>3617</Words>
  <Application>Microsoft Office PowerPoint</Application>
  <PresentationFormat>Widescreen</PresentationFormat>
  <Paragraphs>548</Paragraphs>
  <Slides>20</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Wingdings</vt:lpstr>
      <vt:lpstr>Arial</vt:lpstr>
      <vt:lpstr>Times New Roman</vt:lpstr>
      <vt:lpstr>Calibri</vt:lpstr>
      <vt:lpstr>Consolas</vt:lpstr>
      <vt:lpstr>CV Master Rev 02-2024</vt:lpstr>
      <vt:lpstr>1_CV Master Rev 02-2024</vt:lpstr>
      <vt:lpstr>1_Office Theme</vt:lpstr>
      <vt:lpstr>PowerPoint Presentation</vt:lpstr>
      <vt:lpstr>Agenda</vt:lpstr>
      <vt:lpstr>PowerPoint Presentation</vt:lpstr>
      <vt:lpstr>PowerPoint Presentation</vt:lpstr>
      <vt:lpstr>HHS HIPAA Enforcement Discretion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Messages</vt:lpstr>
      <vt:lpstr>HL7 FHIR Prior Authorization IGs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Crystal Kallem</dc:creator>
  <cp:lastModifiedBy>Robert Dieterle</cp:lastModifiedBy>
  <cp:revision>68</cp:revision>
  <dcterms:created xsi:type="dcterms:W3CDTF">2024-03-06T23:02:36Z</dcterms:created>
  <dcterms:modified xsi:type="dcterms:W3CDTF">2025-04-21T04:29:25Z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