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58" r:id="rId2"/>
    <p:sldId id="282" r:id="rId3"/>
    <p:sldId id="260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5" r:id="rId15"/>
    <p:sldId id="284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56" autoAdjust="0"/>
  </p:normalViewPr>
  <p:slideViewPr>
    <p:cSldViewPr>
      <p:cViewPr varScale="1">
        <p:scale>
          <a:sx n="90" d="100"/>
          <a:sy n="90" d="100"/>
        </p:scale>
        <p:origin x="57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131" y="309155"/>
            <a:ext cx="1161288" cy="638708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2440" y="304800"/>
            <a:ext cx="1161288" cy="638708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601" y="6682252"/>
            <a:ext cx="220675" cy="121371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someone@somewhere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s/core/StructureDefinition/us-core-condition" TargetMode="External"/><Relationship Id="rId2" Type="http://schemas.openxmlformats.org/officeDocument/2006/relationships/hyperlink" Target="http://hl7.org/fhir/StructureDefinition/Condition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us/core/StructureDefinition-us-core-patient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19-09%20IG%20Training/FHIR%20Profiling%20-%20Sarah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Profiling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997288" y="4221088"/>
            <a:ext cx="6400800" cy="133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Sarah Gaunt</a:t>
            </a:r>
          </a:p>
          <a:p>
            <a:r>
              <a:rPr lang="en-AU" kern="0" dirty="0"/>
              <a:t>10/09/209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38AB-52A3-44F5-A3A0-A4699FB5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Change Cardinality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8F05-551F-4C9A-ABBA-BEFDCD06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The minimum and maximum for an element</a:t>
            </a:r>
          </a:p>
          <a:p>
            <a:pPr lvl="1"/>
            <a:r>
              <a:rPr lang="en-AU" dirty="0"/>
              <a:t>[1..1] exactly one</a:t>
            </a:r>
          </a:p>
          <a:p>
            <a:pPr lvl="1"/>
            <a:r>
              <a:rPr lang="en-AU" dirty="0"/>
              <a:t>[0..*] zero or more</a:t>
            </a:r>
          </a:p>
          <a:p>
            <a:pPr lvl="1"/>
            <a:r>
              <a:rPr lang="en-AU" dirty="0"/>
              <a:t>[1..*] at least one, etc.</a:t>
            </a:r>
          </a:p>
          <a:p>
            <a:r>
              <a:rPr lang="en-AU" dirty="0"/>
              <a:t>Most FHIR elements are optional</a:t>
            </a:r>
          </a:p>
          <a:p>
            <a:r>
              <a:rPr lang="en-AU" dirty="0"/>
              <a:t>Constraining cardinality can change to more restrictive:</a:t>
            </a:r>
          </a:p>
          <a:p>
            <a:pPr lvl="1"/>
            <a:r>
              <a:rPr lang="en-AU" dirty="0"/>
              <a:t>Optional elements required</a:t>
            </a:r>
          </a:p>
          <a:p>
            <a:pPr lvl="1"/>
            <a:r>
              <a:rPr lang="en-AU" dirty="0"/>
              <a:t>Multiple elements to only one</a:t>
            </a:r>
          </a:p>
          <a:p>
            <a:r>
              <a:rPr lang="en-AU" dirty="0"/>
              <a:t>But not less restrictive:</a:t>
            </a:r>
          </a:p>
          <a:p>
            <a:pPr lvl="1"/>
            <a:r>
              <a:rPr lang="en-AU" dirty="0"/>
              <a:t>Can’t make required items optional</a:t>
            </a:r>
          </a:p>
          <a:p>
            <a:pPr lvl="1"/>
            <a:r>
              <a:rPr lang="en-AU" dirty="0"/>
              <a:t>Can’t make singular items repeating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6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A890-EB9D-4C2D-899C-B8AC4958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Cardinality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58A491-CED9-46FC-8449-96D32A671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200" y="1401339"/>
            <a:ext cx="4210821" cy="1734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F6E71-4F0D-4899-ABC7-CC1843A3D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021" y="2892173"/>
            <a:ext cx="3409524" cy="1314286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9897D2C-7664-489C-BE0F-46857811BBC5}"/>
              </a:ext>
            </a:extLst>
          </p:cNvPr>
          <p:cNvSpPr/>
          <p:nvPr/>
        </p:nvSpPr>
        <p:spPr>
          <a:xfrm>
            <a:off x="4997116" y="864519"/>
            <a:ext cx="1778865" cy="1044491"/>
          </a:xfrm>
          <a:prstGeom prst="wedgeRoundRectCallout">
            <a:avLst>
              <a:gd name="adj1" fmla="val -106250"/>
              <a:gd name="adj2" fmla="val 1349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Base Questionnaire resource with zero to many [0..*] subjectType allowed.</a:t>
            </a:r>
            <a:endParaRPr lang="en-US" sz="11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AC061CE-3557-4502-8875-C1E497EBA570}"/>
              </a:ext>
            </a:extLst>
          </p:cNvPr>
          <p:cNvSpPr/>
          <p:nvPr/>
        </p:nvSpPr>
        <p:spPr>
          <a:xfrm>
            <a:off x="9087853" y="2091741"/>
            <a:ext cx="1778865" cy="1044491"/>
          </a:xfrm>
          <a:prstGeom prst="wedgeRoundRectCallout">
            <a:avLst>
              <a:gd name="adj1" fmla="val -149537"/>
              <a:gd name="adj2" fmla="val 9889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StructureDefinition for a profile on Questionnaire – constrains cardinality on subjectType to exactly one [1..1].</a:t>
            </a: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2F4C6B-3EC0-417B-A832-E583B041E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45" y="4238544"/>
            <a:ext cx="6155108" cy="1835851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46536DF-DBCE-4530-9E79-B0741BC40221}"/>
              </a:ext>
            </a:extLst>
          </p:cNvPr>
          <p:cNvSpPr/>
          <p:nvPr/>
        </p:nvSpPr>
        <p:spPr>
          <a:xfrm>
            <a:off x="7487783" y="4885698"/>
            <a:ext cx="1992211" cy="1044491"/>
          </a:xfrm>
          <a:prstGeom prst="wedgeRoundRectCallout">
            <a:avLst>
              <a:gd name="adj1" fmla="val -234432"/>
              <a:gd name="adj2" fmla="val 489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Resulting profile in an IG showing constrained cardinality on subjectType.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309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F4A8-63E1-4BB0-9EE7-11778FF5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FCFC-386A-4D63-A141-C91BCB0B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Codes that are allowed for a coded element</a:t>
            </a:r>
          </a:p>
          <a:p>
            <a:r>
              <a:rPr lang="en-AU" dirty="0"/>
              <a:t>Bindings:</a:t>
            </a:r>
          </a:p>
          <a:p>
            <a:pPr lvl="1"/>
            <a:r>
              <a:rPr lang="en-AU" dirty="0"/>
              <a:t>Fixed</a:t>
            </a:r>
          </a:p>
          <a:p>
            <a:pPr lvl="2"/>
            <a:r>
              <a:rPr lang="en-AU" dirty="0"/>
              <a:t>Single code/system, everything not specified is prohibited (e.g. display is prohibited if not specifically fixed)</a:t>
            </a:r>
          </a:p>
          <a:p>
            <a:pPr lvl="1"/>
            <a:r>
              <a:rPr lang="en-AU" dirty="0"/>
              <a:t>Pattern</a:t>
            </a:r>
          </a:p>
          <a:p>
            <a:pPr lvl="2"/>
            <a:r>
              <a:rPr lang="en-AU" dirty="0"/>
              <a:t>Single code/system, everything not specified is allowed (e.g. display is allowed to be any value if it is not specifically fixed)</a:t>
            </a:r>
          </a:p>
          <a:p>
            <a:pPr lvl="1"/>
            <a:r>
              <a:rPr lang="en-AU" dirty="0" err="1"/>
              <a:t>ValueSet</a:t>
            </a:r>
            <a:endParaRPr lang="en-AU" dirty="0"/>
          </a:p>
          <a:p>
            <a:pPr lvl="2"/>
            <a:r>
              <a:rPr lang="en-AU" dirty="0"/>
              <a:t>Bind to a </a:t>
            </a:r>
            <a:r>
              <a:rPr lang="en-AU" dirty="0" err="1"/>
              <a:t>ValueSet</a:t>
            </a:r>
            <a:r>
              <a:rPr lang="en-AU" dirty="0"/>
              <a:t> resource (a list of codes that can be validated)</a:t>
            </a:r>
          </a:p>
          <a:p>
            <a:pPr lvl="1"/>
            <a:r>
              <a:rPr lang="en-AU" dirty="0"/>
              <a:t>Binding Strength</a:t>
            </a:r>
          </a:p>
          <a:p>
            <a:pPr lvl="2"/>
            <a:r>
              <a:rPr lang="en-AU" dirty="0"/>
              <a:t>Options: required, extensible, preferred, 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4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C82CA3-A5C3-490B-A954-B084888EC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548" y="2783011"/>
            <a:ext cx="3409524" cy="131428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E07863-1437-4A2B-9314-F318247CD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23" y="1825625"/>
            <a:ext cx="46005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BA890-EB9D-4C2D-899C-B8AC4958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- Fixed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9897D2C-7664-489C-BE0F-46857811BBC5}"/>
              </a:ext>
            </a:extLst>
          </p:cNvPr>
          <p:cNvSpPr/>
          <p:nvPr/>
        </p:nvSpPr>
        <p:spPr>
          <a:xfrm>
            <a:off x="5448359" y="1667896"/>
            <a:ext cx="1778865" cy="1044491"/>
          </a:xfrm>
          <a:prstGeom prst="wedgeRoundRectCallout">
            <a:avLst>
              <a:gd name="adj1" fmla="val -102375"/>
              <a:gd name="adj2" fmla="val 1157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Base Questionnaire coded element but no terminology specified</a:t>
            </a:r>
            <a:endParaRPr lang="en-US" sz="11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AC061CE-3557-4502-8875-C1E497EBA570}"/>
              </a:ext>
            </a:extLst>
          </p:cNvPr>
          <p:cNvSpPr/>
          <p:nvPr/>
        </p:nvSpPr>
        <p:spPr>
          <a:xfrm>
            <a:off x="9087853" y="2091741"/>
            <a:ext cx="1778865" cy="1044491"/>
          </a:xfrm>
          <a:prstGeom prst="wedgeRoundRectCallout">
            <a:avLst>
              <a:gd name="adj1" fmla="val -112112"/>
              <a:gd name="adj2" fmla="val 981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StructureDefinition for a profile on Questionnaire – constrains terminology to be a fixed value of “Group”.</a:t>
            </a: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2F4C6B-3EC0-417B-A832-E583B041E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966" y="4238544"/>
            <a:ext cx="6110666" cy="1835851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46536DF-DBCE-4530-9E79-B0741BC40221}"/>
              </a:ext>
            </a:extLst>
          </p:cNvPr>
          <p:cNvSpPr/>
          <p:nvPr/>
        </p:nvSpPr>
        <p:spPr>
          <a:xfrm>
            <a:off x="7487783" y="4885698"/>
            <a:ext cx="1992211" cy="1044491"/>
          </a:xfrm>
          <a:prstGeom prst="wedgeRoundRectCallout">
            <a:avLst>
              <a:gd name="adj1" fmla="val -152700"/>
              <a:gd name="adj2" fmla="val 5051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Resulting profile in an IG showing constrained terminology on subjectType.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389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F4A8-63E1-4BB0-9EE7-11778FF5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r>
              <a:rPr lang="en-AU" dirty="0"/>
              <a:t> binding strength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FCFC-386A-4D63-A141-C91BCB0B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Binding Strengths</a:t>
            </a:r>
          </a:p>
          <a:p>
            <a:pPr lvl="2"/>
            <a:r>
              <a:rPr lang="en-AU" dirty="0"/>
              <a:t>Required – must use a value from specified value set – can’t use any other values</a:t>
            </a:r>
          </a:p>
          <a:p>
            <a:pPr lvl="2"/>
            <a:r>
              <a:rPr lang="en-AU" dirty="0"/>
              <a:t>Extensible – if a code for the required concept exists in the value set it must be used – otherwise can use another value</a:t>
            </a:r>
          </a:p>
          <a:p>
            <a:pPr lvl="2"/>
            <a:r>
              <a:rPr lang="en-AU" dirty="0"/>
              <a:t>Preferred – recommended (but not required) value set</a:t>
            </a:r>
          </a:p>
          <a:p>
            <a:pPr lvl="2"/>
            <a:r>
              <a:rPr lang="en-AU" dirty="0"/>
              <a:t>Example – example value set – not expected to use these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7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E07863-1437-4A2B-9314-F318247CD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7368" y="2151651"/>
            <a:ext cx="6967693" cy="156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BA890-EB9D-4C2D-899C-B8AC4958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– Value Sets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9897D2C-7664-489C-BE0F-46857811BBC5}"/>
              </a:ext>
            </a:extLst>
          </p:cNvPr>
          <p:cNvSpPr/>
          <p:nvPr/>
        </p:nvSpPr>
        <p:spPr>
          <a:xfrm>
            <a:off x="3891214" y="1728747"/>
            <a:ext cx="1778865" cy="822325"/>
          </a:xfrm>
          <a:prstGeom prst="wedgeRoundRectCallout">
            <a:avLst>
              <a:gd name="adj1" fmla="val -73817"/>
              <a:gd name="adj2" fmla="val 1601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Base Questionnaire coded element but no terminology specified</a:t>
            </a: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2F4C6B-3EC0-417B-A832-E583B041E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393" y="3928779"/>
            <a:ext cx="6541841" cy="2474241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46536DF-DBCE-4530-9E79-B0741BC40221}"/>
              </a:ext>
            </a:extLst>
          </p:cNvPr>
          <p:cNvSpPr/>
          <p:nvPr/>
        </p:nvSpPr>
        <p:spPr>
          <a:xfrm>
            <a:off x="7487783" y="4885699"/>
            <a:ext cx="1992211" cy="919566"/>
          </a:xfrm>
          <a:prstGeom prst="wedgeRoundRectCallout">
            <a:avLst>
              <a:gd name="adj1" fmla="val -152700"/>
              <a:gd name="adj2" fmla="val 7752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Resulting profile in an IG showing constrained terminology on code slice.</a:t>
            </a:r>
            <a:endParaRPr lang="en-US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C82CA3-A5C3-490B-A954-B084888EC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2884" y="2128168"/>
            <a:ext cx="5805764" cy="2110376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AC061CE-3557-4502-8875-C1E497EBA570}"/>
              </a:ext>
            </a:extLst>
          </p:cNvPr>
          <p:cNvSpPr/>
          <p:nvPr/>
        </p:nvSpPr>
        <p:spPr>
          <a:xfrm>
            <a:off x="9479994" y="1942555"/>
            <a:ext cx="2304638" cy="1193678"/>
          </a:xfrm>
          <a:prstGeom prst="wedgeRoundRectCallout">
            <a:avLst>
              <a:gd name="adj1" fmla="val -78151"/>
              <a:gd name="adj2" fmla="val 6880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StructureDefinition for a profile on Questionnaire – constrains terminology to a specific value set. Strength of binding is “required” (SHALL use a value from this value set).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548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413F-6A36-430D-BAC5-DB08907E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Slicing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1251-F610-48F8-AFCA-4C9EBDA0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Take an element that may occur more than once (e.g. in a list), and then split the list into a series of sub-lists, each with different restrictions</a:t>
            </a:r>
          </a:p>
          <a:p>
            <a:r>
              <a:rPr lang="en-US" sz="2800" dirty="0"/>
              <a:t>Classic example is a blood pressure observation where there are two components – systolic and diastolic</a:t>
            </a:r>
          </a:p>
          <a:p>
            <a:r>
              <a:rPr lang="en-US" sz="2800" dirty="0"/>
              <a:t>Each component is a “slice”</a:t>
            </a:r>
          </a:p>
          <a:p>
            <a:r>
              <a:rPr lang="en-US" sz="2800" dirty="0"/>
              <a:t>Each slice has a different, fixed LOINC code to differentiate it from any other component – “systolic” and “diastolic”</a:t>
            </a:r>
          </a:p>
          <a:p>
            <a:r>
              <a:rPr lang="en-US" sz="2800" dirty="0"/>
              <a:t>A discriminator identifies the slice</a:t>
            </a:r>
          </a:p>
        </p:txBody>
      </p:sp>
    </p:spTree>
    <p:extLst>
      <p:ext uri="{BB962C8B-B14F-4D97-AF65-F5344CB8AC3E}">
        <p14:creationId xmlns:p14="http://schemas.microsoft.com/office/powerpoint/2010/main" val="384374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413F-6A36-430D-BAC5-DB08907E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Slicing - Discriminator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1251-F610-48F8-AFCA-4C9EBDA0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discriminator identifies the slice – this is what the system checks to distinguish between multiple slices</a:t>
            </a:r>
          </a:p>
          <a:p>
            <a:r>
              <a:rPr lang="en-US" sz="2400" dirty="0"/>
              <a:t>Discriminator types:</a:t>
            </a:r>
          </a:p>
          <a:p>
            <a:pPr lvl="1"/>
            <a:r>
              <a:rPr lang="en-US" sz="2000" dirty="0"/>
              <a:t>Value</a:t>
            </a:r>
          </a:p>
          <a:p>
            <a:pPr lvl="1"/>
            <a:r>
              <a:rPr lang="en-US" sz="2000" dirty="0"/>
              <a:t>Exists</a:t>
            </a:r>
          </a:p>
          <a:p>
            <a:pPr lvl="1"/>
            <a:r>
              <a:rPr lang="en-US" sz="2000" dirty="0"/>
              <a:t>Pattern</a:t>
            </a:r>
          </a:p>
          <a:p>
            <a:pPr lvl="1"/>
            <a:r>
              <a:rPr lang="en-US" sz="2000" dirty="0"/>
              <a:t>Type</a:t>
            </a:r>
          </a:p>
          <a:p>
            <a:pPr lvl="1"/>
            <a:r>
              <a:rPr lang="en-US" sz="2000" dirty="0"/>
              <a:t>Profile</a:t>
            </a:r>
          </a:p>
          <a:p>
            <a:r>
              <a:rPr lang="en-US" sz="2400" dirty="0"/>
              <a:t>Blood pressure example would be “Value” – the system would check the value of the element for “systolic” or “diastolic”</a:t>
            </a:r>
          </a:p>
        </p:txBody>
      </p:sp>
    </p:spTree>
    <p:extLst>
      <p:ext uri="{BB962C8B-B14F-4D97-AF65-F5344CB8AC3E}">
        <p14:creationId xmlns:p14="http://schemas.microsoft.com/office/powerpoint/2010/main" val="365028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C82CA3-A5C3-490B-A954-B084888EC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7238" y="1564105"/>
            <a:ext cx="4525852" cy="50399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E07863-1437-4A2B-9314-F318247CD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8910" y="1909010"/>
            <a:ext cx="5220535" cy="117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BA890-EB9D-4C2D-899C-B8AC4958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Slicing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9897D2C-7664-489C-BE0F-46857811BBC5}"/>
              </a:ext>
            </a:extLst>
          </p:cNvPr>
          <p:cNvSpPr/>
          <p:nvPr/>
        </p:nvSpPr>
        <p:spPr>
          <a:xfrm>
            <a:off x="4997116" y="1219200"/>
            <a:ext cx="1844842" cy="689810"/>
          </a:xfrm>
          <a:prstGeom prst="wedgeRoundRectCallout">
            <a:avLst>
              <a:gd name="adj1" fmla="val -179473"/>
              <a:gd name="adj2" fmla="val 1953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Base </a:t>
            </a:r>
            <a:r>
              <a:rPr lang="en-AU" sz="1100" dirty="0" err="1"/>
              <a:t>Questionnaire.code</a:t>
            </a:r>
            <a:r>
              <a:rPr lang="en-AU" sz="1100" dirty="0"/>
              <a:t> element – multiple allowed</a:t>
            </a:r>
            <a:endParaRPr lang="en-US" sz="11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AC061CE-3557-4502-8875-C1E497EBA570}"/>
              </a:ext>
            </a:extLst>
          </p:cNvPr>
          <p:cNvSpPr/>
          <p:nvPr/>
        </p:nvSpPr>
        <p:spPr>
          <a:xfrm>
            <a:off x="9822586" y="2495053"/>
            <a:ext cx="1778865" cy="1044491"/>
          </a:xfrm>
          <a:prstGeom prst="wedgeRoundRectCallout">
            <a:avLst>
              <a:gd name="adj1" fmla="val -103813"/>
              <a:gd name="adj2" fmla="val -1627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StructureDefinition for a profile on Questionnaire – setting up slicing on </a:t>
            </a:r>
            <a:r>
              <a:rPr lang="en-AU" sz="1100" dirty="0" err="1"/>
              <a:t>Questionnaire.code</a:t>
            </a: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2F4C6B-3EC0-417B-A832-E583B041E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956" y="4277402"/>
            <a:ext cx="5220535" cy="2157056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46536DF-DBCE-4530-9E79-B0741BC40221}"/>
              </a:ext>
            </a:extLst>
          </p:cNvPr>
          <p:cNvSpPr/>
          <p:nvPr/>
        </p:nvSpPr>
        <p:spPr>
          <a:xfrm>
            <a:off x="3004905" y="3172460"/>
            <a:ext cx="1992211" cy="1044491"/>
          </a:xfrm>
          <a:prstGeom prst="wedgeRoundRectCallout">
            <a:avLst>
              <a:gd name="adj1" fmla="val -70878"/>
              <a:gd name="adj2" fmla="val 1586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Resulting profile in an IG showing slices and discriminators set up on </a:t>
            </a:r>
            <a:r>
              <a:rPr lang="en-AU" sz="1100" dirty="0" err="1"/>
              <a:t>Questionnaire.code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6846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48C8-68AD-4F0E-996D-EC17A0FF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Must 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06AA-D8B7-40D1-8CFA-88B2A3B0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Implementers SHALL provide "support" for the element in some meaningful way</a:t>
            </a:r>
          </a:p>
          <a:p>
            <a:r>
              <a:rPr lang="en-US" dirty="0"/>
              <a:t>Often used for items that we want to require, but for which data sometimes does not exist (e.g. allergies)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0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Name: Sarah Gaunt</a:t>
            </a:r>
          </a:p>
          <a:p>
            <a:r>
              <a:rPr lang="en-US" noProof="0" dirty="0"/>
              <a:t>Company: Lantana Consulting</a:t>
            </a:r>
            <a:r>
              <a:rPr lang="en-US" dirty="0"/>
              <a:t> Group</a:t>
            </a:r>
            <a:endParaRPr lang="en-US" noProof="0" dirty="0"/>
          </a:p>
          <a:p>
            <a:r>
              <a:rPr lang="en-US" noProof="0" dirty="0"/>
              <a:t>Background:</a:t>
            </a:r>
          </a:p>
          <a:p>
            <a:pPr lvl="1"/>
            <a:r>
              <a:rPr lang="en-US" noProof="0" dirty="0"/>
              <a:t>Data Analyst</a:t>
            </a:r>
          </a:p>
          <a:p>
            <a:pPr lvl="1"/>
            <a:r>
              <a:rPr lang="en-US" dirty="0"/>
              <a:t>Oracle/SQL Server Programmer</a:t>
            </a:r>
          </a:p>
          <a:p>
            <a:pPr lvl="1"/>
            <a:r>
              <a:rPr lang="en-US" noProof="0" dirty="0"/>
              <a:t>CDA IG Specialist</a:t>
            </a:r>
          </a:p>
          <a:p>
            <a:pPr lvl="1"/>
            <a:r>
              <a:rPr lang="en-US" dirty="0"/>
              <a:t>FHIR IG Almost-specialist</a:t>
            </a:r>
            <a:endParaRPr lang="en-US" noProof="0" dirty="0"/>
          </a:p>
          <a:p>
            <a:pPr lvl="1"/>
            <a:r>
              <a:rPr lang="en-US" dirty="0">
                <a:hlinkClick r:id="rId2"/>
              </a:rPr>
              <a:t>s</a:t>
            </a:r>
            <a:r>
              <a:rPr lang="en-US" noProof="0" dirty="0">
                <a:hlinkClick r:id="rId2"/>
              </a:rPr>
              <a:t>arah.gaunt@lantanagroup.com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6" name="Picture 5" descr="A person looking at a computer&#10;&#10;Description automatically generated">
            <a:extLst>
              <a:ext uri="{FF2B5EF4-FFF2-40B4-BE49-F238E27FC236}">
                <a16:creationId xmlns:a16="http://schemas.microsoft.com/office/drawing/2014/main" id="{B9CB80E8-687B-4CF5-A10B-AF8984C6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1896496"/>
            <a:ext cx="1872208" cy="21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694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43E-899B-4AD9-9485-B929C2B9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StructureDefinition Resource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37F1-043D-4558-A744-E16845AD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StructureDefinition Resource the definition of a FHIR structure</a:t>
            </a:r>
          </a:p>
          <a:p>
            <a:r>
              <a:rPr lang="en-AU" dirty="0"/>
              <a:t>Used to define base FHIR resources, data types, extensions, etc.</a:t>
            </a:r>
          </a:p>
          <a:p>
            <a:r>
              <a:rPr lang="en-AU" dirty="0"/>
              <a:t>Describes a structure – a set of data element definitions, and their associated rules of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9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C0AC-FE17-4A75-84CB-D276C134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StructureDefinition UML Diagram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78DF7-67B8-403B-A8AB-97B071651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42" y="1774825"/>
            <a:ext cx="7732914" cy="50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13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4BF0-DBC9-4927-96B4-F1F0A6A5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Important StructureDefinition Fields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B528-88ED-4D78-97F7-388BAF76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sz="1800" b="1" dirty="0"/>
              <a:t>url</a:t>
            </a:r>
            <a:r>
              <a:rPr lang="en-US" sz="1800" b="0" dirty="0"/>
              <a:t>: </a:t>
            </a:r>
            <a:r>
              <a:rPr lang="en-US" sz="1800" dirty="0"/>
              <a:t>Canonical identifier for this structure definition, represented as a URI (globally unique)</a:t>
            </a:r>
            <a:endParaRPr lang="en-US" sz="1800" b="0" dirty="0"/>
          </a:p>
          <a:p>
            <a:pPr marL="342900" indent="-342900"/>
            <a:r>
              <a:rPr lang="en-US" sz="1800" b="1" dirty="0"/>
              <a:t>name</a:t>
            </a:r>
            <a:r>
              <a:rPr lang="en-US" sz="1800" b="0" dirty="0"/>
              <a:t>: Name for the structure definition. Should start with a capital and should not contain spaces or special characters (can contain underscores but not dashes). E.g.: “</a:t>
            </a:r>
            <a:r>
              <a:rPr lang="en-US" sz="1800" b="0" dirty="0" err="1"/>
              <a:t>Test_Profile</a:t>
            </a:r>
            <a:r>
              <a:rPr lang="en-US" sz="1800" b="0" dirty="0"/>
              <a:t>”</a:t>
            </a:r>
          </a:p>
          <a:p>
            <a:pPr marL="342900" indent="-342900"/>
            <a:r>
              <a:rPr lang="en-US" sz="1800" b="1" dirty="0"/>
              <a:t>title</a:t>
            </a:r>
            <a:r>
              <a:rPr lang="en-US" sz="1800" b="0" dirty="0"/>
              <a:t>: </a:t>
            </a:r>
            <a:r>
              <a:rPr lang="en-US" sz="1800" dirty="0"/>
              <a:t>A short, descriptive, user-friendly title for the structure definition. E.g.: “Test Profile”</a:t>
            </a:r>
            <a:endParaRPr lang="en-US" sz="1800" b="0" dirty="0"/>
          </a:p>
          <a:p>
            <a:pPr marL="342900" indent="-342900"/>
            <a:r>
              <a:rPr lang="en-US" sz="1800" b="1" dirty="0"/>
              <a:t>description</a:t>
            </a:r>
            <a:r>
              <a:rPr lang="en-US" sz="1800" b="0" dirty="0"/>
              <a:t>: </a:t>
            </a:r>
            <a:r>
              <a:rPr lang="en-US" sz="1800" dirty="0"/>
              <a:t>A free text natural language description of the structure definition from a consumer's perspective.</a:t>
            </a:r>
            <a:endParaRPr lang="en-US" sz="1800" b="0" dirty="0"/>
          </a:p>
          <a:p>
            <a:pPr marL="342900" indent="-342900"/>
            <a:r>
              <a:rPr lang="en-US" sz="1800" b="1" dirty="0" err="1"/>
              <a:t>fhirVersion</a:t>
            </a:r>
            <a:r>
              <a:rPr lang="en-US" sz="1800" b="0" dirty="0"/>
              <a:t>: The version of the FHIR specification on which this StructureDefinition is based. (e.g. 4.0.0)</a:t>
            </a:r>
            <a:endParaRPr lang="en-US" sz="1800" b="0" dirty="0">
              <a:highlight>
                <a:srgbClr val="FFFF00"/>
              </a:highlight>
            </a:endParaRPr>
          </a:p>
          <a:p>
            <a:pPr marL="342900" indent="-342900"/>
            <a:r>
              <a:rPr lang="en-US" sz="1800" b="1" dirty="0"/>
              <a:t>type</a:t>
            </a:r>
            <a:r>
              <a:rPr lang="en-US" sz="1800" b="0" dirty="0"/>
              <a:t>: The resource or datatype constrained by this </a:t>
            </a:r>
            <a:r>
              <a:rPr lang="en-US" sz="1800" b="0" dirty="0" err="1"/>
              <a:t>StructureDefiniton</a:t>
            </a:r>
            <a:r>
              <a:rPr lang="en-US" sz="1800" b="0" dirty="0"/>
              <a:t> (e.g. “Observation” or “Questionnaire” or “Condition”)</a:t>
            </a:r>
          </a:p>
          <a:p>
            <a:pPr marL="342900" indent="-342900"/>
            <a:r>
              <a:rPr lang="en-US" sz="1800" b="1" dirty="0" err="1"/>
              <a:t>baseDefinition</a:t>
            </a:r>
            <a:r>
              <a:rPr lang="en-US" sz="1800" b="0" dirty="0"/>
              <a:t>: the base structure from which this one is derived (e.g. </a:t>
            </a:r>
            <a:r>
              <a:rPr lang="en-US" sz="1800" dirty="0">
                <a:hlinkClick r:id="rId2"/>
              </a:rPr>
              <a:t>http://hl7.org/fhir/StructureDefinition/Condition</a:t>
            </a:r>
            <a:r>
              <a:rPr lang="en-US" sz="1800" dirty="0"/>
              <a:t> or </a:t>
            </a:r>
            <a:r>
              <a:rPr lang="en-US" sz="1800" dirty="0">
                <a:hlinkClick r:id="rId3"/>
              </a:rPr>
              <a:t>http://hl7.org/fhir/us/core/StructureDefinition/us-core-condition</a:t>
            </a:r>
            <a:r>
              <a:rPr lang="en-US" sz="1800" dirty="0"/>
              <a:t> )</a:t>
            </a:r>
            <a:endParaRPr lang="en-US" sz="1800" b="0" dirty="0">
              <a:highlight>
                <a:srgbClr val="FFFF00"/>
              </a:highlight>
            </a:endParaRPr>
          </a:p>
          <a:p>
            <a:pPr marL="342900" indent="-342900"/>
            <a:r>
              <a:rPr lang="en-US" sz="1800" b="1" dirty="0"/>
              <a:t>snapshot</a:t>
            </a:r>
            <a:r>
              <a:rPr lang="en-US" sz="1800" b="0" dirty="0"/>
              <a:t>: Created automatically by tooling. Defines the “roll up” of all constraints from this profile and any base profiles and resources. </a:t>
            </a:r>
          </a:p>
          <a:p>
            <a:pPr marL="342900" indent="-342900"/>
            <a:r>
              <a:rPr lang="en-US" sz="1800" b="1" dirty="0"/>
              <a:t>differential</a:t>
            </a:r>
            <a:r>
              <a:rPr lang="en-US" sz="1800" b="0" dirty="0"/>
              <a:t>: If present, contains one or more </a:t>
            </a:r>
            <a:r>
              <a:rPr lang="en-US" sz="1800" b="0" dirty="0" err="1"/>
              <a:t>ElementDefinition</a:t>
            </a:r>
            <a:r>
              <a:rPr lang="en-US" sz="1800" b="0" dirty="0"/>
              <a:t> types describing differences from the </a:t>
            </a:r>
            <a:r>
              <a:rPr lang="en-US" sz="1800" b="0" dirty="0" err="1"/>
              <a:t>baseDefinition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4861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4BF0-DBC9-4927-96B4-F1F0A6A5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StructureDefinition.element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B528-88ED-4D78-97F7-388BAF76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/>
            <a:r>
              <a:rPr lang="en-AU" dirty="0"/>
              <a:t>The Snapshot and Differential contain the definition of the structure being defined</a:t>
            </a:r>
          </a:p>
          <a:p>
            <a:pPr marL="342900" indent="-342900"/>
            <a:r>
              <a:rPr lang="en-AU" dirty="0"/>
              <a:t>Made up of multiple “element” data elements</a:t>
            </a:r>
          </a:p>
          <a:p>
            <a:pPr marL="342900" indent="-342900"/>
            <a:r>
              <a:rPr lang="en-AU" dirty="0" err="1"/>
              <a:t>ElementDefinition</a:t>
            </a:r>
            <a:r>
              <a:rPr lang="en-AU" dirty="0"/>
              <a:t> data type</a:t>
            </a:r>
          </a:p>
          <a:p>
            <a:r>
              <a:rPr lang="en-US" dirty="0"/>
              <a:t>includes: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Path (name), Cardinality, and data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Definitions, usage notes, and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Default or fixed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Constraints, Length limits, and other usage 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Terminology Binding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Mappings to other specifications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Structural Usage Information such as Slicing</a:t>
            </a: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9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E89B-EFC4-462B-B082-8EA4E668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StructureDefinition.element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9913-0DEB-45B4-BB2E-DC2F7F96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StructureDefinition.element</a:t>
            </a:r>
            <a:r>
              <a:rPr lang="en-US" sz="2400" dirty="0"/>
              <a:t> (type=</a:t>
            </a:r>
            <a:r>
              <a:rPr lang="en-US" sz="2400" dirty="0" err="1"/>
              <a:t>ElementDefinition</a:t>
            </a:r>
            <a:r>
              <a:rPr lang="en-US" sz="2400" dirty="0"/>
              <a:t>) – important fields: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path</a:t>
            </a:r>
            <a:r>
              <a:rPr lang="en-US" sz="1800" dirty="0"/>
              <a:t>: path of the element in the hierarchy (e.g. </a:t>
            </a:r>
            <a:r>
              <a:rPr lang="en-US" sz="1800" dirty="0" err="1"/>
              <a:t>Communication.topic</a:t>
            </a:r>
            <a:r>
              <a:rPr lang="en-US" sz="1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sliceName</a:t>
            </a:r>
            <a:r>
              <a:rPr lang="en-US" sz="1800" dirty="0"/>
              <a:t>: name for this particular slice (in a set of slices)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slicing</a:t>
            </a:r>
            <a:r>
              <a:rPr lang="en-US" sz="1800" dirty="0"/>
              <a:t>: declares that this element will be sliced and contains the slicing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short</a:t>
            </a:r>
            <a:r>
              <a:rPr lang="en-US" sz="1800" dirty="0"/>
              <a:t>: a short description of the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definition</a:t>
            </a:r>
            <a:r>
              <a:rPr lang="en-US" sz="1800" dirty="0"/>
              <a:t>: the full description of the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min</a:t>
            </a:r>
            <a:r>
              <a:rPr lang="en-US" sz="1800" dirty="0"/>
              <a:t>: the minimum cardinality of the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max</a:t>
            </a:r>
            <a:r>
              <a:rPr lang="en-US" sz="1800" dirty="0"/>
              <a:t>: the maximum cardinality of the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type</a:t>
            </a:r>
            <a:r>
              <a:rPr lang="en-US" sz="1800" dirty="0"/>
              <a:t>: the datatype, resource, or profile of the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fixed</a:t>
            </a:r>
            <a:r>
              <a:rPr lang="en-US" sz="1800" dirty="0"/>
              <a:t>: value must be exactly this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pattern</a:t>
            </a:r>
            <a:r>
              <a:rPr lang="en-US" sz="1800" dirty="0"/>
              <a:t>: value of the element must have at least these property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mustSupport</a:t>
            </a:r>
            <a:r>
              <a:rPr lang="en-US" sz="1800" dirty="0"/>
              <a:t>: if the element must be supported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binding</a:t>
            </a:r>
            <a:r>
              <a:rPr lang="en-US" sz="1800" dirty="0"/>
              <a:t>: value set binding, if this element is coded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CB148-F0D1-4EBB-9261-0A60F95D44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1417-2E3C-4363-8C63-8A4F8E91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 Core Patient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5D262-C580-4CD9-A7F3-BC188FA8E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Live walkthrough of US Core Patient: </a:t>
            </a:r>
            <a:r>
              <a:rPr lang="en-US" dirty="0">
                <a:hlinkClick r:id="rId2"/>
              </a:rPr>
              <a:t>https://www.hl7.org/fhir/us/core/StructureDefinition-us-core-patient.html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C936F-7356-40C7-A404-54F3297541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2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https://github.com/FHIR/documents/blob/master/presentations/2019-09 IG Training/FHIR Profiling - Sarah.pptx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343400"/>
            <a:ext cx="151416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63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7923-B3A6-4E15-9A40-E7FAB6D2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5594-87FA-453B-A4BE-2772E3EF9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/>
              <a:t>Profiling purpose</a:t>
            </a:r>
          </a:p>
          <a:p>
            <a:r>
              <a:rPr lang="en-AU" sz="2000" dirty="0"/>
              <a:t>Profile</a:t>
            </a:r>
          </a:p>
          <a:p>
            <a:r>
              <a:rPr lang="en-AU" sz="2000" dirty="0"/>
              <a:t>Profile Snapshot &amp; Differential</a:t>
            </a:r>
          </a:p>
          <a:p>
            <a:r>
              <a:rPr lang="en-AU" sz="2000" dirty="0"/>
              <a:t>Profiling Steps</a:t>
            </a:r>
          </a:p>
          <a:p>
            <a:r>
              <a:rPr lang="en-AU" sz="2000" dirty="0"/>
              <a:t>Types of Constraints</a:t>
            </a:r>
          </a:p>
          <a:p>
            <a:r>
              <a:rPr lang="en-AU" sz="2000" dirty="0"/>
              <a:t>Cardinality</a:t>
            </a:r>
          </a:p>
          <a:p>
            <a:r>
              <a:rPr lang="en-AU" sz="2000" dirty="0"/>
              <a:t>Terminology</a:t>
            </a:r>
          </a:p>
          <a:p>
            <a:r>
              <a:rPr lang="en-AU" sz="2000" dirty="0"/>
              <a:t>Slicing </a:t>
            </a:r>
          </a:p>
          <a:p>
            <a:r>
              <a:rPr lang="en-AU" sz="2000" dirty="0"/>
              <a:t>Must support</a:t>
            </a:r>
          </a:p>
          <a:p>
            <a:r>
              <a:rPr lang="en-AU" sz="2000" dirty="0"/>
              <a:t>StructureDefinition</a:t>
            </a:r>
          </a:p>
          <a:p>
            <a:r>
              <a:rPr lang="en-AU" sz="2000" dirty="0" err="1"/>
              <a:t>ElementDefinition</a:t>
            </a:r>
            <a:endParaRPr lang="en-AU" sz="2000" dirty="0"/>
          </a:p>
          <a:p>
            <a:r>
              <a:rPr lang="en-AU" sz="2000" dirty="0"/>
              <a:t>US Core Patient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419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D058-72D2-4007-A217-7E115C86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Profiling 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4030-7CAF-46DE-AE69-7F76D00F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/>
              <a:t>FHIR resources</a:t>
            </a:r>
            <a:endParaRPr lang="en-AU" dirty="0"/>
          </a:p>
          <a:p>
            <a:pPr lvl="1"/>
            <a:r>
              <a:rPr lang="en-AU" dirty="0"/>
              <a:t>Most data elements optional</a:t>
            </a:r>
          </a:p>
          <a:p>
            <a:pPr lvl="1"/>
            <a:r>
              <a:rPr lang="en-AU" dirty="0"/>
              <a:t>Terminology isn’t mandated in many cases</a:t>
            </a:r>
          </a:p>
          <a:p>
            <a:pPr lvl="1"/>
            <a:r>
              <a:rPr lang="en-AU" dirty="0"/>
              <a:t>The 80/20 rule means that some concepts don’t exist and need to be represented by extensions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AU" sz="2800" dirty="0"/>
              <a:t>Profiling is a way to address the above for specific use cases</a:t>
            </a:r>
          </a:p>
          <a:p>
            <a:pPr lvl="1"/>
            <a:r>
              <a:rPr lang="en-AU" dirty="0"/>
              <a:t>Make elements required or limit the number allowed</a:t>
            </a:r>
          </a:p>
          <a:p>
            <a:pPr lvl="1"/>
            <a:r>
              <a:rPr lang="en-AU" dirty="0"/>
              <a:t>Bind terminology (code system, value set, or single fixed code)</a:t>
            </a:r>
          </a:p>
          <a:p>
            <a:pPr lvl="1"/>
            <a:r>
              <a:rPr lang="en-AU" dirty="0"/>
              <a:t>Create (or reuse) extensions to represent needed concepts</a:t>
            </a:r>
          </a:p>
        </p:txBody>
      </p:sp>
    </p:spTree>
    <p:extLst>
      <p:ext uri="{BB962C8B-B14F-4D97-AF65-F5344CB8AC3E}">
        <p14:creationId xmlns:p14="http://schemas.microsoft.com/office/powerpoint/2010/main" val="145857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3C9F-FD9B-47E9-8C60-FF1A784C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4CAE-F43F-459D-8E60-EAA7F9CD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profile starts with either a base FHIR resource:</a:t>
            </a:r>
          </a:p>
          <a:p>
            <a:pPr lvl="1"/>
            <a:r>
              <a:rPr lang="en-AU" dirty="0"/>
              <a:t>Observation, Condition, Medication, etc.</a:t>
            </a:r>
          </a:p>
          <a:p>
            <a:r>
              <a:rPr lang="en-AU" dirty="0"/>
              <a:t>Or an existing profile:</a:t>
            </a:r>
          </a:p>
          <a:p>
            <a:pPr lvl="1"/>
            <a:r>
              <a:rPr lang="en-AU" dirty="0"/>
              <a:t>US Core Patient, US Core Condition, etc.</a:t>
            </a:r>
          </a:p>
          <a:p>
            <a:r>
              <a:rPr lang="en-AU" dirty="0"/>
              <a:t>To describe a particular use case the profile lays constraints over the top of the base resource/profile to either:</a:t>
            </a:r>
          </a:p>
          <a:p>
            <a:pPr lvl="1"/>
            <a:r>
              <a:rPr lang="en-AU" dirty="0"/>
              <a:t>Constrain it further (constraints) or</a:t>
            </a:r>
          </a:p>
          <a:p>
            <a:pPr lvl="1"/>
            <a:r>
              <a:rPr lang="en-AU" dirty="0"/>
              <a:t>Extend it (extensions)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3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5732-C37F-44C3-B34E-69E0A81E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Profile Snapshot &amp; Differential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8615-3403-46EE-B807-F7C3C827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profile snapshot includes the details of all the data elements in both the base resource and the profile – fully calculated form of the structure</a:t>
            </a:r>
          </a:p>
          <a:p>
            <a:r>
              <a:rPr lang="en-AU" dirty="0"/>
              <a:t>A profile differential includes only the details of things that have changed in the profile (constraints or extensions) – only the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6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C554-7754-4170-9DB4-05F4A483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Profiling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7188-AC97-4C7F-825A-0CDD2A43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a StructureDefinition resource (the profile)</a:t>
            </a:r>
          </a:p>
          <a:p>
            <a:r>
              <a:rPr lang="en-AU" dirty="0"/>
              <a:t>Populate needed metadata (name, URL, description, etc.)</a:t>
            </a:r>
          </a:p>
          <a:p>
            <a:r>
              <a:rPr lang="en-AU" dirty="0"/>
              <a:t>Constrain data elements for the particular use case (add terminology, change cardinality, etc.)</a:t>
            </a:r>
          </a:p>
          <a:p>
            <a:r>
              <a:rPr lang="en-AU" dirty="0"/>
              <a:t>Create an example (instance) that conforms to the profile</a:t>
            </a:r>
          </a:p>
          <a:p>
            <a:r>
              <a:rPr lang="en-AU" dirty="0"/>
              <a:t>Validate</a:t>
            </a:r>
          </a:p>
          <a:p>
            <a:r>
              <a:rPr lang="en-AU" dirty="0"/>
              <a:t>Use the profile (e.g. add to IG)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7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EFF0-48A6-4911-9931-DB309252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Constraints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C728-670A-4C49-8EE3-19980A04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Change cardinality</a:t>
            </a:r>
          </a:p>
          <a:p>
            <a:r>
              <a:rPr lang="en-AU" dirty="0"/>
              <a:t>Add terminology bindings</a:t>
            </a:r>
          </a:p>
          <a:p>
            <a:r>
              <a:rPr lang="en-AU" dirty="0"/>
              <a:t>Slicing</a:t>
            </a:r>
          </a:p>
          <a:p>
            <a:r>
              <a:rPr lang="en-AU" dirty="0"/>
              <a:t>Add “must support”</a:t>
            </a:r>
          </a:p>
          <a:p>
            <a:r>
              <a:rPr lang="en-AU" dirty="0"/>
              <a:t>Create and add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87918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ial FHIR HL7 Template 2018.potx" id="{22971D24-C2A5-4BF8-A9D2-1B30264A11C6}" vid="{9767C740-4017-4AA0-902D-FB372EBA6EF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Official FHIR HL7 Template 2018</Template>
  <TotalTime>975</TotalTime>
  <Words>1511</Words>
  <Application>Microsoft Office PowerPoint</Application>
  <PresentationFormat>Widescreen</PresentationFormat>
  <Paragraphs>176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Times New Roman</vt:lpstr>
      <vt:lpstr>Verdana</vt:lpstr>
      <vt:lpstr>Wingdings</vt:lpstr>
      <vt:lpstr>Refined</vt:lpstr>
      <vt:lpstr>FHIR Profiling</vt:lpstr>
      <vt:lpstr>Who am I?</vt:lpstr>
      <vt:lpstr>This presentation</vt:lpstr>
      <vt:lpstr>Agenda</vt:lpstr>
      <vt:lpstr>Profiling Purpose</vt:lpstr>
      <vt:lpstr>Profile</vt:lpstr>
      <vt:lpstr>Profile Snapshot &amp; Differential</vt:lpstr>
      <vt:lpstr>Profiling Steps</vt:lpstr>
      <vt:lpstr>Types of Constraints </vt:lpstr>
      <vt:lpstr>Change Cardinality</vt:lpstr>
      <vt:lpstr>Cardinality</vt:lpstr>
      <vt:lpstr>Terminology Binding</vt:lpstr>
      <vt:lpstr>Terminology - Fixed</vt:lpstr>
      <vt:lpstr>ValueSet binding strength</vt:lpstr>
      <vt:lpstr>Terminology – Value Sets</vt:lpstr>
      <vt:lpstr>Slicing</vt:lpstr>
      <vt:lpstr>Slicing - Discriminator</vt:lpstr>
      <vt:lpstr>Slicing</vt:lpstr>
      <vt:lpstr>Must Support</vt:lpstr>
      <vt:lpstr>StructureDefinition Resource</vt:lpstr>
      <vt:lpstr>StructureDefinition UML Diagram</vt:lpstr>
      <vt:lpstr>Important StructureDefinition Fields</vt:lpstr>
      <vt:lpstr>StructureDefinition.element</vt:lpstr>
      <vt:lpstr>StructureDefinition.element</vt:lpstr>
      <vt:lpstr>US Core Patient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Sarah Gaunt</dc:creator>
  <cp:lastModifiedBy>Sarah Gaunt</cp:lastModifiedBy>
  <cp:revision>24</cp:revision>
  <dcterms:created xsi:type="dcterms:W3CDTF">2019-09-09T22:58:09Z</dcterms:created>
  <dcterms:modified xsi:type="dcterms:W3CDTF">2019-09-11T14:41:58Z</dcterms:modified>
</cp:coreProperties>
</file>