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57" r:id="rId2"/>
  </p:sldMasterIdLst>
  <p:notesMasterIdLst>
    <p:notesMasterId r:id="rId20"/>
  </p:notesMasterIdLst>
  <p:handoutMasterIdLst>
    <p:handoutMasterId r:id="rId21"/>
  </p:handoutMasterIdLst>
  <p:sldIdLst>
    <p:sldId id="261" r:id="rId3"/>
    <p:sldId id="259" r:id="rId4"/>
    <p:sldId id="264" r:id="rId5"/>
    <p:sldId id="269" r:id="rId6"/>
    <p:sldId id="286" r:id="rId7"/>
    <p:sldId id="289" r:id="rId8"/>
    <p:sldId id="290" r:id="rId9"/>
    <p:sldId id="294" r:id="rId10"/>
    <p:sldId id="295" r:id="rId11"/>
    <p:sldId id="279" r:id="rId12"/>
    <p:sldId id="291" r:id="rId13"/>
    <p:sldId id="293" r:id="rId14"/>
    <p:sldId id="292" r:id="rId15"/>
    <p:sldId id="275" r:id="rId16"/>
    <p:sldId id="276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32D"/>
    <a:srgbClr val="B6B6B6"/>
    <a:srgbClr val="0091B9"/>
    <a:srgbClr val="F8E12B"/>
    <a:srgbClr val="A72931"/>
    <a:srgbClr val="0092B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89480" autoAdjust="0"/>
  </p:normalViewPr>
  <p:slideViewPr>
    <p:cSldViewPr snapToGrid="0" snapToObjects="1" showGuides="1">
      <p:cViewPr varScale="1">
        <p:scale>
          <a:sx n="73" d="100"/>
          <a:sy n="73" d="100"/>
        </p:scale>
        <p:origin x="936" y="45"/>
      </p:cViewPr>
      <p:guideLst>
        <p:guide orient="horz" pos="2160"/>
        <p:guide pos="3840"/>
      </p:guideLst>
    </p:cSldViewPr>
  </p:slideViewPr>
  <p:notesTextViewPr>
    <p:cViewPr>
      <p:scale>
        <a:sx n="85" d="100"/>
        <a:sy n="85" d="100"/>
      </p:scale>
      <p:origin x="0" y="0"/>
    </p:cViewPr>
  </p:notesTextViewPr>
  <p:notesViewPr>
    <p:cSldViewPr snapToGrid="0" snapToObjects="1" showGuides="1">
      <p:cViewPr varScale="1">
        <p:scale>
          <a:sx n="159" d="100"/>
          <a:sy n="159" d="100"/>
        </p:scale>
        <p:origin x="262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AFB1-094A-5D42-8886-B282110F459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2984-3105-B544-B3D7-84F0E257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261A-6A60-FE4F-8563-E052493846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946F-C9B2-9B49-8DCA-D38D97C43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When writing learning objectives, we suggest that the initial word of each learning objective be a verb as shown on the </a:t>
            </a:r>
            <a:r>
              <a:rPr lang="en-US" b="0" i="0" u="none" strike="noStrike" dirty="0">
                <a:effectLst/>
                <a:latin typeface="Slack-Lato"/>
                <a:hlinkClick r:id="rId3"/>
              </a:rPr>
              <a:t>http://ccc.clinton.edu/CurriculumCommittee/ListofMeasurableVerbs.cxml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web page. Please ensure your learning objectives are located at multiple/different 'levels' (see </a:t>
            </a:r>
            <a:r>
              <a:rPr lang="en-US" b="0" i="0" u="none" strike="noStrike" dirty="0">
                <a:effectLst/>
                <a:latin typeface="Slack-Lato"/>
                <a:hlinkClick r:id="rId3"/>
              </a:rPr>
              <a:t>https://teaching.uncc.edu/services-programs/teaching-guides/course-design/blooms-educational-objectives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for additional details).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3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Asynch</a:t>
            </a:r>
            <a:r>
              <a:rPr lang="en-CA" dirty="0"/>
              <a:t> vs. synchronous</a:t>
            </a:r>
          </a:p>
          <a:p>
            <a:r>
              <a:rPr lang="en-CA" dirty="0"/>
              <a:t>Workflow approaches for Task/</a:t>
            </a:r>
            <a:r>
              <a:rPr lang="en-CA" dirty="0" err="1"/>
              <a:t>CommunicationRequest</a:t>
            </a:r>
            <a:endParaRPr lang="en-CA" dirty="0"/>
          </a:p>
          <a:p>
            <a:r>
              <a:rPr lang="en-CA" dirty="0"/>
              <a:t>Only those defined by HL7 international (so not SQL-on-FHIR)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1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Polling is still ‘push’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0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273521"/>
            <a:ext cx="12192000" cy="3496141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59369"/>
            <a:ext cx="12192000" cy="3031744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0414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8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FHIR </a:t>
            </a:r>
            <a:r>
              <a:rPr lang="en-US" dirty="0" err="1"/>
              <a:t>DevDays</a:t>
            </a:r>
            <a:r>
              <a:rPr lang="en-US" dirty="0"/>
              <a:t> Virtual, edition November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1204502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5EDDA-3C0D-1241-AC8F-D017C7E79D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-3" y="2404410"/>
            <a:ext cx="12192000" cy="31097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D37FFF-18DE-4F4D-B77B-22BABB2CEC3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44CCE1-5980-2145-987A-E64F91605A2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17148" y="299588"/>
            <a:ext cx="1980565" cy="68434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38C624-0D8D-7E41-BEF0-C701F9C77C76}"/>
              </a:ext>
            </a:extLst>
          </p:cNvPr>
          <p:cNvSpPr/>
          <p:nvPr userDrawn="1"/>
        </p:nvSpPr>
        <p:spPr>
          <a:xfrm>
            <a:off x="0" y="5505228"/>
            <a:ext cx="12192000" cy="13672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kstvak 1">
            <a:extLst>
              <a:ext uri="{FF2B5EF4-FFF2-40B4-BE49-F238E27FC236}">
                <a16:creationId xmlns:a16="http://schemas.microsoft.com/office/drawing/2014/main" id="{D5741496-7A30-F34A-A276-19C18AC138C2}"/>
              </a:ext>
            </a:extLst>
          </p:cNvPr>
          <p:cNvSpPr txBox="1"/>
          <p:nvPr userDrawn="1"/>
        </p:nvSpPr>
        <p:spPr>
          <a:xfrm>
            <a:off x="1399062" y="5600583"/>
            <a:ext cx="9315674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2020, Virtual Edition, November 17–20, 2020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/november-2020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7505AB-C363-B547-9F10-321550009A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4799829" y="5999134"/>
            <a:ext cx="2089914" cy="5442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55CFBAA-19B7-9A4E-ABD5-674F25DEB48E}"/>
              </a:ext>
            </a:extLst>
          </p:cNvPr>
          <p:cNvSpPr txBox="1"/>
          <p:nvPr userDrawn="1"/>
        </p:nvSpPr>
        <p:spPr>
          <a:xfrm>
            <a:off x="0" y="6607562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C00D2-2F01-204A-BD1D-459251F6F02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 rot="20917237">
            <a:off x="186359" y="57066"/>
            <a:ext cx="2098077" cy="209807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2D50-5A51-8B4D-81D5-7317528B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10020-24D7-CB4E-9003-99D2852E1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D87B6-3A08-6F48-92DA-154115C8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49442-3175-404B-8E9D-F21F7775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282BD-B0A5-F949-AC62-E0C1B862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680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A080-1E49-D740-B79A-DB78412F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718E-21B3-A84D-A662-B58E8192C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AE2BF-5A29-3640-B9AC-AB574589D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54198-FEBF-AE4C-9239-11579951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2AB84-5243-1E4E-8276-3266AED4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25B3F-F2A4-824B-8F3C-1CA2418A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0357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F988-E591-1140-8440-9E5A656F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A8BA0-C484-9643-989B-18CCE0471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C842-16BF-C540-A520-429520075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6260D-FA16-0B46-B73B-739FC672D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F0FE0-C033-7343-818D-09F6DBD26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99A9F-6A0C-3348-9A66-7ACE852B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1E0DA-A4C8-D448-B041-B91FC7A7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EB2FB-E76B-EF4D-8B76-3BEE2AAB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3524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7AA0-552C-FF42-8647-9F002EB4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B1E81-CF18-044E-BA1B-131FD35E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31FBB-1D63-F646-9568-07F51461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9CED4-7B55-3646-8F16-BA161D39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7157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C099F-40DC-6641-8351-E656F591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CA38F-896A-C042-A014-368E91C5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6AA84-2A42-E147-A1B3-F16AFD1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98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B0B0-A6E1-2941-AED3-1E41A7D6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1CF2A-DBD1-264A-82FB-FB61CDD43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3E580-A037-F848-993D-5D4A5B5B0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2DA47-0AB3-2D4E-A199-559FFDF1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DA5D6-5518-ED40-BADF-F9F54EF0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F7295-17C2-A747-A367-2872127C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1815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D56A-5CDE-8346-BE3D-6CB731C9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2F976-F514-3D4B-B9DD-5266B0435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C5E8E-99CA-134C-BF68-159CB29F8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1E4A6-EF2A-C345-901E-DE16D6F0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1861-BA6A-5A4F-9240-C0A44E6C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DF8E4-53B6-7E4D-ABDB-BEECD74E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4532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2BA0-E192-9147-AAF4-12131AF1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8280A-5A04-A54C-83B2-3840DA690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7AE3-51F4-7947-8CEA-ECB31F2F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1283B-F7D3-1A40-ABAA-F477180F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49725-14AC-3645-9C90-F559E66C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1396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C0877-7C04-174E-AD84-56CCC4C3E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0A299-8708-F141-99A9-45D9333F1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6E975-72C7-084D-86A4-974C4F6C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F1CC2-AA16-DB46-A519-683DEE13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CA6D3-0DDA-144B-BC2E-C79FAF03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920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220682"/>
            <a:ext cx="12192000" cy="3496141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13327"/>
            <a:ext cx="10515600" cy="9421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for speaker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E44B32-AF80-F149-A42A-C560F92BB2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" y="2564800"/>
            <a:ext cx="12192000" cy="307340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0" y="2135753"/>
            <a:ext cx="12192000" cy="43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118907"/>
            <a:ext cx="10515600" cy="441529"/>
          </a:xfrm>
          <a:prstGeom prst="rect">
            <a:avLst/>
          </a:prstGeom>
        </p:spPr>
        <p:txBody>
          <a:bodyPr tIns="54000" anchor="ctr" anchorCtr="0"/>
          <a:lstStyle>
            <a:lvl1pPr>
              <a:defRPr sz="2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Speaker Name and Company 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1204502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5505228"/>
            <a:ext cx="12192000" cy="13672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kstvak 1">
            <a:extLst>
              <a:ext uri="{FF2B5EF4-FFF2-40B4-BE49-F238E27FC236}">
                <a16:creationId xmlns:a16="http://schemas.microsoft.com/office/drawing/2014/main" id="{4EA14793-1643-FF4C-B1C4-CD44871B2496}"/>
              </a:ext>
            </a:extLst>
          </p:cNvPr>
          <p:cNvSpPr txBox="1"/>
          <p:nvPr userDrawn="1"/>
        </p:nvSpPr>
        <p:spPr>
          <a:xfrm>
            <a:off x="1399062" y="5600583"/>
            <a:ext cx="9315674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2020, Virtual Edition, November 17–20, 2020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/november-2020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607562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56C3AF1-E9D6-2843-B19D-A54E881810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 rot="20917237">
            <a:off x="186359" y="57066"/>
            <a:ext cx="2098077" cy="20980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846315" y="280459"/>
            <a:ext cx="4198193" cy="6589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D1120A-932F-5741-9AE3-E96EC5508C8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17148" y="309748"/>
            <a:ext cx="1980565" cy="6843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FD55AF-0B74-E04C-81D8-3907EA742B6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4799829" y="5999134"/>
            <a:ext cx="2089914" cy="5442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60072-5050-0A4B-AFE1-AB93CFCC3AA5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726D1F-4323-A24D-934C-7D9DBF64B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6062-60B4-534E-8A3F-055D7BBE6D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54283" y="61763"/>
            <a:ext cx="1308869" cy="4522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176522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60072-5050-0A4B-AFE1-AB93CFCC3AA5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726D1F-4323-A24D-934C-7D9DBF64B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6062-60B4-534E-8A3F-055D7BBE6D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54283" y="61763"/>
            <a:ext cx="1308869" cy="452252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A4FBB5-3D68-C044-AB88-7B5EE2BD9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77280" y="1997236"/>
            <a:ext cx="5178108" cy="42397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5353732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89DAF-C941-8343-91EE-7C8164BA81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0B960-14DC-1841-B599-2B04EF3AF0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54283" y="61763"/>
            <a:ext cx="1308869" cy="452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1C7C93-A012-E04C-87FA-83782B69507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257801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89DAF-C941-8343-91EE-7C8164BA81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0B960-14DC-1841-B599-2B04EF3AF0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54283" y="61763"/>
            <a:ext cx="1308869" cy="452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1C7C93-A012-E04C-87FA-83782B69507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DEEEBE3-525B-9F41-BA4E-EABEBFAED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77280" y="1997236"/>
            <a:ext cx="5178108" cy="42397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3902767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915AEF-5F7C-114A-A01C-CF7D19FA4165}"/>
              </a:ext>
            </a:extLst>
          </p:cNvPr>
          <p:cNvSpPr txBox="1"/>
          <p:nvPr userDrawn="1"/>
        </p:nvSpPr>
        <p:spPr>
          <a:xfrm>
            <a:off x="11430602" y="6492128"/>
            <a:ext cx="409503" cy="21600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300" b="0" baseline="0" smtClean="0">
                <a:solidFill>
                  <a:schemeClr val="bg1"/>
                </a:solidFill>
              </a:rPr>
              <a:pPr algn="r"/>
              <a:t>‹#›</a:t>
            </a:fld>
            <a:r>
              <a:rPr lang="en-US" sz="1300" b="0" baseline="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5AEF36-8809-974B-B686-05D9422A3F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051007" y="159064"/>
            <a:ext cx="3156499" cy="337418"/>
          </a:xfrm>
          <a:prstGeom prst="rect">
            <a:avLst/>
          </a:prstGeom>
        </p:spPr>
      </p:pic>
      <p:pic>
        <p:nvPicPr>
          <p:cNvPr id="11" name="Picture 10" descr="Creative Commons Licence">
            <a:extLst>
              <a:ext uri="{FF2B5EF4-FFF2-40B4-BE49-F238E27FC236}">
                <a16:creationId xmlns:a16="http://schemas.microsoft.com/office/drawing/2014/main" id="{00E55F3A-7232-44B0-B184-568194C6E8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7" y="6378801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79759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99EC-7EFE-7143-88D6-5138A608B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2E493-AE0C-B844-A52B-30493664D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A7F25-B3BB-B343-9C43-E20FA37B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F9DD3-140D-8241-AA2B-39B8C087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C264-66CE-5743-8883-C4956955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935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7957-8484-D54B-BC56-FC64EB47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B238-7EBA-9947-A553-4100501DF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907F-F047-7742-A1FB-B426902E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2A89-C456-C146-B8D6-066E97B2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D47EA-CBD8-984E-BAF6-0C6A036E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79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1" r:id="rId3"/>
    <p:sldLayoutId id="2147483669" r:id="rId4"/>
    <p:sldLayoutId id="2147483652" r:id="rId5"/>
    <p:sldLayoutId id="2147483670" r:id="rId6"/>
    <p:sldLayoutId id="2147483671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49C4D-D1EE-D843-8A7B-2915A083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4EA5-7E99-7845-AC29-31A5E7035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8BC2E-6183-4447-B445-75AC56C77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A654-20A4-A946-A661-6F9C6C93B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A568B-C36E-5C4B-9D16-F233B1C9E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225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build.fhir.org/ig/HL7/davinci-ehrx/exchanging.html#decision-points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davinci-ehrx/exchanging.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Exchanging FHIR Data – Choosing the right approach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Lloyd McKenzie – Gevity Consulting</a:t>
            </a:r>
          </a:p>
        </p:txBody>
      </p:sp>
    </p:spTree>
    <p:extLst>
      <p:ext uri="{BB962C8B-B14F-4D97-AF65-F5344CB8AC3E}">
        <p14:creationId xmlns:p14="http://schemas.microsoft.com/office/powerpoint/2010/main" val="13106640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E168-A00B-41BA-8729-30D78A6A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choose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5FD24-AB8D-4ED1-BC79-35E248FD5E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97236"/>
            <a:ext cx="4741388" cy="4225143"/>
          </a:xfrm>
        </p:spPr>
        <p:txBody>
          <a:bodyPr/>
          <a:lstStyle/>
          <a:p>
            <a:r>
              <a:rPr lang="en-CA" dirty="0"/>
              <a:t>What’s your use-case?</a:t>
            </a:r>
          </a:p>
          <a:p>
            <a:endParaRPr lang="en-CA" dirty="0"/>
          </a:p>
          <a:p>
            <a:r>
              <a:rPr lang="en-CA" dirty="0">
                <a:hlinkClick r:id="rId2"/>
              </a:rPr>
              <a:t>https://build.fhir.org/ig/HL7/davinci-ehrx/exchanging.html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26D43-A60E-401F-8806-C87B668A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34" y="635000"/>
            <a:ext cx="4460983" cy="56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931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AA6F99-5FEA-41A7-BAA1-A1DB7333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C3F602-A2A5-4957-BD13-AF97AAC552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6E5DE-952A-4A4D-80F3-2D8D815B9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" r="36429" b="44965"/>
          <a:stretch/>
        </p:blipFill>
        <p:spPr>
          <a:xfrm>
            <a:off x="964403" y="663575"/>
            <a:ext cx="10446701" cy="57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778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D7A4-14E3-445C-AFE9-CC2D0262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caveats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04C3C-295B-4ADC-A100-F0E4E9493C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Informative, not normative</a:t>
            </a:r>
          </a:p>
          <a:p>
            <a:r>
              <a:rPr lang="en-CA" dirty="0"/>
              <a:t>Other factors will matter</a:t>
            </a:r>
          </a:p>
          <a:p>
            <a:pPr lvl="1"/>
            <a:r>
              <a:rPr lang="en-CA" dirty="0"/>
              <a:t>Legacy capabilities</a:t>
            </a:r>
          </a:p>
          <a:p>
            <a:pPr lvl="1"/>
            <a:r>
              <a:rPr lang="en-CA" dirty="0"/>
              <a:t>Existing infrastructure</a:t>
            </a:r>
          </a:p>
          <a:p>
            <a:pPr lvl="1"/>
            <a:r>
              <a:rPr lang="en-CA" dirty="0"/>
              <a:t>Internal architecture conventions</a:t>
            </a:r>
          </a:p>
          <a:p>
            <a:pPr lvl="1"/>
            <a:r>
              <a:rPr lang="en-CA" dirty="0"/>
              <a:t>Personal preference</a:t>
            </a:r>
          </a:p>
          <a:p>
            <a:pPr lvl="1"/>
            <a:r>
              <a:rPr lang="en-CA" dirty="0"/>
              <a:t>What do your partners support?</a:t>
            </a:r>
          </a:p>
        </p:txBody>
      </p:sp>
    </p:spTree>
    <p:extLst>
      <p:ext uri="{BB962C8B-B14F-4D97-AF65-F5344CB8AC3E}">
        <p14:creationId xmlns:p14="http://schemas.microsoft.com/office/powerpoint/2010/main" val="46294723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F376-03B7-4671-BFEB-6EB6EF15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 options?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B3052-03E6-4583-AF3F-2777886B98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Pull resources</a:t>
            </a:r>
          </a:p>
          <a:p>
            <a:pPr lvl="1"/>
            <a:r>
              <a:rPr lang="en-CA" dirty="0"/>
              <a:t>Read, search, batch search, vread, history, _filter, _query, CQL, Task, CommunicationRequest, operations, messaging</a:t>
            </a:r>
          </a:p>
          <a:p>
            <a:r>
              <a:rPr lang="en-CA" dirty="0"/>
              <a:t>Pull data elements</a:t>
            </a:r>
          </a:p>
          <a:p>
            <a:pPr lvl="1"/>
            <a:r>
              <a:rPr lang="en-CA" dirty="0"/>
              <a:t>CDS Hooks, GraphQL, SPARQL, CQL, operations, messaging</a:t>
            </a:r>
          </a:p>
          <a:p>
            <a:r>
              <a:rPr lang="en-CA" dirty="0"/>
              <a:t>Consumer-directed push </a:t>
            </a:r>
          </a:p>
          <a:p>
            <a:pPr lvl="1"/>
            <a:r>
              <a:rPr lang="en-CA" dirty="0"/>
              <a:t>Polling, subscription – notification, subscription w/ data</a:t>
            </a:r>
          </a:p>
          <a:p>
            <a:r>
              <a:rPr lang="en-CA" dirty="0"/>
              <a:t>Source-directed push</a:t>
            </a:r>
          </a:p>
          <a:p>
            <a:pPr lvl="1"/>
            <a:r>
              <a:rPr lang="en-CA" dirty="0"/>
              <a:t>REST create/update, batch, transaction, patch, document, collection, Operation, Message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9318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BB6C-356A-422D-B303-23DC2A00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decision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B531E-8D58-4DA9-9B83-E68D26FF1F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Pull vs. push</a:t>
            </a:r>
          </a:p>
          <a:p>
            <a:r>
              <a:rPr lang="en-CA" dirty="0"/>
              <a:t>Are humans involved?</a:t>
            </a:r>
          </a:p>
          <a:p>
            <a:r>
              <a:rPr lang="en-CA" dirty="0"/>
              <a:t>Are you retrieving resources or data elements?</a:t>
            </a:r>
          </a:p>
          <a:p>
            <a:r>
              <a:rPr lang="en-CA" dirty="0"/>
              <a:t>Is push ‘consumer-configured’?</a:t>
            </a:r>
          </a:p>
          <a:p>
            <a:r>
              <a:rPr lang="en-CA" dirty="0"/>
              <a:t>Does source direct persistence?</a:t>
            </a:r>
          </a:p>
          <a:p>
            <a:r>
              <a:rPr lang="en-CA" dirty="0"/>
              <a:t>Does data already exist?</a:t>
            </a:r>
          </a:p>
          <a:p>
            <a:r>
              <a:rPr lang="en-CA" dirty="0"/>
              <a:t>Store as a collection or individually?</a:t>
            </a:r>
          </a:p>
          <a:p>
            <a:r>
              <a:rPr lang="en-CA" dirty="0"/>
              <a:t>Synchronous or asynchronous?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177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67CA-D908-413B-8760-287F3027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is this work going?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278AA-F56C-4E3D-839D-1323718CA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Reviewed and discussed by various work groups</a:t>
            </a:r>
          </a:p>
          <a:p>
            <a:r>
              <a:rPr lang="en-CA" dirty="0"/>
              <a:t>Found in Sept 2020 ballot release of Davinci HRex IG</a:t>
            </a:r>
          </a:p>
          <a:p>
            <a:pPr lvl="1"/>
            <a:r>
              <a:rPr lang="en-CA" dirty="0"/>
              <a:t>Publication target Q1 2021</a:t>
            </a:r>
          </a:p>
          <a:p>
            <a:pPr lvl="1"/>
            <a:r>
              <a:rPr lang="en-CA" dirty="0"/>
              <a:t>All Da Vinci IGs will reference</a:t>
            </a:r>
          </a:p>
          <a:p>
            <a:pPr lvl="1"/>
            <a:r>
              <a:rPr lang="en-CA" dirty="0"/>
              <a:t>Will also explain tree navigation rationale</a:t>
            </a:r>
          </a:p>
          <a:p>
            <a:pPr lvl="1"/>
            <a:r>
              <a:rPr lang="en-CA" dirty="0"/>
              <a:t>Encourage other IGs to do the same</a:t>
            </a:r>
          </a:p>
          <a:p>
            <a:r>
              <a:rPr lang="en-CA" dirty="0"/>
              <a:t>Will migrate into FHIR R5 when it comes out</a:t>
            </a:r>
          </a:p>
          <a:p>
            <a:r>
              <a:rPr lang="en-CA" dirty="0"/>
              <a:t>Work in progress will be here:</a:t>
            </a:r>
          </a:p>
          <a:p>
            <a:pPr lvl="1"/>
            <a:r>
              <a:rPr lang="en-CA" dirty="0">
                <a:hlinkClick r:id="rId2"/>
              </a:rPr>
              <a:t>https://build.fhir.org/ig/HL7/davinci-ehrx/exchanging.html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076197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A5E16-F46B-477A-8F1C-620C66AB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38292F-EE81-4CEF-BAEC-08F7098DD1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options to share data</a:t>
            </a:r>
          </a:p>
          <a:p>
            <a:pPr lvl="1"/>
            <a:r>
              <a:rPr lang="en-US" dirty="0"/>
              <a:t>Some widely adopted (easier)</a:t>
            </a:r>
          </a:p>
          <a:p>
            <a:pPr lvl="1"/>
            <a:r>
              <a:rPr lang="en-US" dirty="0"/>
              <a:t>Some provide greater re-useability</a:t>
            </a:r>
          </a:p>
          <a:p>
            <a:pPr lvl="1"/>
            <a:r>
              <a:rPr lang="en-US" dirty="0"/>
              <a:t>Standard guidelines to help choose</a:t>
            </a:r>
          </a:p>
          <a:p>
            <a:pPr lvl="1"/>
            <a:r>
              <a:rPr lang="en-US" dirty="0"/>
              <a:t>Greater consistency in choices = more interoperability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401571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C1B69-ECA4-4324-A47F-B33BA9F9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Contact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0F8029-2E27-40C8-A27E-A393EEF3C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During DevDays, you can find / reach me here:</a:t>
            </a:r>
          </a:p>
          <a:p>
            <a:pPr lvl="1"/>
            <a:r>
              <a:rPr lang="en-US" dirty="0"/>
              <a:t>Via Whova App – Speaker’s Gallery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lmckenzie@gevityinc.com</a:t>
            </a:r>
            <a:endParaRPr lang="en-US" dirty="0"/>
          </a:p>
          <a:p>
            <a:pPr lvl="1"/>
            <a:endParaRPr lang="en-US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3"/>
              </a:rPr>
              <a:t>http://chat.fhir.org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9FBEDC-DFAA-48E5-A0F7-F1D448C40D42}"/>
              </a:ext>
            </a:extLst>
          </p:cNvPr>
          <p:cNvGrpSpPr/>
          <p:nvPr/>
        </p:nvGrpSpPr>
        <p:grpSpPr>
          <a:xfrm>
            <a:off x="8204499" y="1837085"/>
            <a:ext cx="3429480" cy="2870045"/>
            <a:chOff x="3528172" y="3420408"/>
            <a:chExt cx="3429480" cy="28700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B334ED-C87B-4A9D-A640-5EDDE23E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4346" y="4326571"/>
              <a:ext cx="1723306" cy="196388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EC4A51-2C2D-40C2-8926-A538AE6A0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32157" y="3743121"/>
              <a:ext cx="1894322" cy="207112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E36198C-136D-4F99-8944-A3A560C22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6657920">
              <a:off x="3581935" y="3366645"/>
              <a:ext cx="1963600" cy="2071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07833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Name: Lloyd McKenzie</a:t>
            </a:r>
          </a:p>
          <a:p>
            <a:r>
              <a:rPr lang="en-US" noProof="0" dirty="0"/>
              <a:t>Company: Gevity</a:t>
            </a:r>
          </a:p>
          <a:p>
            <a:r>
              <a:rPr lang="en-US" noProof="0" dirty="0"/>
              <a:t>Background:</a:t>
            </a:r>
          </a:p>
          <a:p>
            <a:pPr lvl="1"/>
            <a:r>
              <a:rPr lang="en-US" noProof="0" dirty="0"/>
              <a:t>One of FHIR’s 3 initial editors</a:t>
            </a:r>
          </a:p>
          <a:p>
            <a:pPr lvl="1"/>
            <a:r>
              <a:rPr lang="en-US" noProof="0" dirty="0"/>
              <a:t>Co-chair FMG &amp; FHIR Infrastructure</a:t>
            </a:r>
          </a:p>
          <a:p>
            <a:pPr lvl="1"/>
            <a:r>
              <a:rPr lang="en-US" noProof="0" dirty="0"/>
              <a:t>Heavily involved in HL7 and healthcare exchange for last </a:t>
            </a:r>
            <a:r>
              <a:rPr lang="en-US" dirty="0"/>
              <a:t>20</a:t>
            </a:r>
            <a:r>
              <a:rPr lang="en-US" noProof="0" dirty="0"/>
              <a:t> years</a:t>
            </a:r>
          </a:p>
          <a:p>
            <a:pPr lvl="2"/>
            <a:r>
              <a:rPr lang="en-US" noProof="0" dirty="0"/>
              <a:t>v2, v3, CDA, etc.</a:t>
            </a:r>
          </a:p>
          <a:p>
            <a:pPr lvl="1"/>
            <a:r>
              <a:rPr lang="en-US" dirty="0"/>
              <a:t>Technical lead for Da Vinci Health Record Exchange (HRex)</a:t>
            </a:r>
            <a:endParaRPr lang="en-US" noProof="0" dirty="0"/>
          </a:p>
          <a:p>
            <a:pPr lvl="1"/>
            <a:r>
              <a:rPr lang="en-US" noProof="0" dirty="0">
                <a:hlinkClick r:id="rId2"/>
              </a:rPr>
              <a:t>lmckenzie@gevityinc.com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6220E-37C8-4DA4-B1C2-AB0ADD164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607" y="1104012"/>
            <a:ext cx="2416497" cy="24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20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D360E-CF67-43FA-ABF8-BE71AC37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6C1334-BA6B-4EE9-8224-D6BC9D258B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What are the FHIR exchange options?</a:t>
            </a:r>
          </a:p>
          <a:p>
            <a:r>
              <a:rPr lang="nl-NL" dirty="0"/>
              <a:t>What are the considerations in choosing between the options?</a:t>
            </a:r>
          </a:p>
        </p:txBody>
      </p:sp>
    </p:spTree>
    <p:extLst>
      <p:ext uri="{BB962C8B-B14F-4D97-AF65-F5344CB8AC3E}">
        <p14:creationId xmlns:p14="http://schemas.microsoft.com/office/powerpoint/2010/main" val="42681862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D7E6-F050-407F-84E4-34268889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Creative Commons - Attribution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07556-5DDC-4631-A8BA-E478F64A5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6384947" cy="4225143"/>
          </a:xfrm>
        </p:spPr>
        <p:txBody>
          <a:bodyPr/>
          <a:lstStyle/>
          <a:p>
            <a:r>
              <a:rPr lang="en-US" dirty="0"/>
              <a:t>Download, use as you wish, just thank HL7 (and maybe me)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might also enjoy “Flicker or Bonfire” – my architecture presentation from last year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AF24152-93C0-4A2E-8C90-E956E4FC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8786" y="4031555"/>
            <a:ext cx="1905000" cy="1905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128B3FB-50C8-402C-9FDD-B24E0C8365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8786" y="177820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228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DAE2-11DC-44E3-B10F-6E6017D5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Context for this presentation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CC096-18DF-4026-8D9C-4D240A182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630107" cy="4225143"/>
          </a:xfrm>
        </p:spPr>
        <p:txBody>
          <a:bodyPr/>
          <a:lstStyle/>
          <a:p>
            <a:pPr lvl="0"/>
            <a:r>
              <a:rPr lang="en-US" dirty="0"/>
              <a:t>20+ Implementation Guides</a:t>
            </a:r>
          </a:p>
          <a:p>
            <a:pPr lvl="0"/>
            <a:r>
              <a:rPr lang="en-US" dirty="0"/>
              <a:t>Different approaches</a:t>
            </a:r>
          </a:p>
          <a:p>
            <a:pPr lvl="0"/>
            <a:r>
              <a:rPr lang="en-US" dirty="0"/>
              <a:t>Questions about why approach chosen</a:t>
            </a:r>
          </a:p>
          <a:p>
            <a:pPr lvl="1"/>
            <a:r>
              <a:rPr lang="en-US" dirty="0"/>
              <a:t>Needed a better answer than “because that’s what we decided”</a:t>
            </a:r>
          </a:p>
          <a:p>
            <a:pPr lvl="0"/>
            <a:r>
              <a:rPr lang="en-US" dirty="0"/>
              <a:t>Undertook a deep analysis of what the options were and what</a:t>
            </a:r>
            <a:r>
              <a:rPr lang="en-US" baseline="0" dirty="0"/>
              <a:t> should be used when</a:t>
            </a:r>
          </a:p>
        </p:txBody>
      </p:sp>
      <p:pic>
        <p:nvPicPr>
          <p:cNvPr id="1026" name="Picture 2" descr="The Da Vinci Project, Part I: FHIR for Quality Measures and Gaps ...">
            <a:extLst>
              <a:ext uri="{FF2B5EF4-FFF2-40B4-BE49-F238E27FC236}">
                <a16:creationId xmlns:a16="http://schemas.microsoft.com/office/drawing/2014/main" id="{0C85C287-D173-466E-BA15-B72BC781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07" y="1997236"/>
            <a:ext cx="4662573" cy="175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2208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84291-B406-43FE-82EC-CD54A67D9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1851233"/>
            <a:ext cx="7746545" cy="40445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78425-B51A-4DE5-A81C-BD3261EE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defines a </a:t>
            </a:r>
            <a:r>
              <a:rPr lang="en-CA" b="1" dirty="0"/>
              <a:t>LOT</a:t>
            </a:r>
            <a:r>
              <a:rPr lang="en-CA" dirty="0"/>
              <a:t> of ways to share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5D8BC-4560-4E56-A85A-8E9D5763F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21 in total</a:t>
            </a:r>
          </a:p>
          <a:p>
            <a:pPr lvl="1"/>
            <a:r>
              <a:rPr lang="en-CA" dirty="0"/>
              <a:t>Or more…</a:t>
            </a:r>
          </a:p>
        </p:txBody>
      </p:sp>
    </p:spTree>
    <p:extLst>
      <p:ext uri="{BB962C8B-B14F-4D97-AF65-F5344CB8AC3E}">
        <p14:creationId xmlns:p14="http://schemas.microsoft.com/office/powerpoint/2010/main" val="25236354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C79-3D5E-4C48-9632-F980DEDB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– how to choose?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21B1C-9967-4BF0-A1C4-7E8C43470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3617200" cy="4225143"/>
          </a:xfrm>
        </p:spPr>
        <p:txBody>
          <a:bodyPr/>
          <a:lstStyle/>
          <a:p>
            <a:r>
              <a:rPr lang="en-CA" dirty="0"/>
              <a:t>How re-useable / multi-purpose?</a:t>
            </a:r>
          </a:p>
          <a:p>
            <a:endParaRPr lang="en-CA" dirty="0"/>
          </a:p>
          <a:p>
            <a:r>
              <a:rPr lang="en-CA" dirty="0"/>
              <a:t>How widely adopted?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AEE41-255A-4CB0-B627-4EA10E38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07" y="1613306"/>
            <a:ext cx="7587178" cy="2837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283EAC-2C97-4DFF-8D7B-8F6629AEA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06" y="4616689"/>
            <a:ext cx="7587179" cy="1809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DDB295-C63E-48C6-AEEC-C84B8B782AA6}"/>
              </a:ext>
            </a:extLst>
          </p:cNvPr>
          <p:cNvSpPr txBox="1"/>
          <p:nvPr/>
        </p:nvSpPr>
        <p:spPr>
          <a:xfrm>
            <a:off x="7973336" y="4173746"/>
            <a:ext cx="450764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sz="30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381544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3636-5089-4A92-83DA-3434E036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Re-useable/multi-purpose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204B7-6F1D-43EE-AF13-10E933E4B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REST Encounter update</a:t>
            </a:r>
          </a:p>
          <a:p>
            <a:pPr lvl="1"/>
            <a:r>
              <a:rPr lang="en-US" dirty="0"/>
              <a:t>Revise info as part of pre-admit message</a:t>
            </a:r>
          </a:p>
          <a:p>
            <a:pPr lvl="1"/>
            <a:r>
              <a:rPr lang="en-US" dirty="0"/>
              <a:t>Capture “patient arrival”</a:t>
            </a:r>
          </a:p>
          <a:p>
            <a:pPr lvl="1"/>
            <a:r>
              <a:rPr lang="en-US" dirty="0"/>
              <a:t>Transfer patient</a:t>
            </a:r>
          </a:p>
          <a:p>
            <a:pPr lvl="1"/>
            <a:r>
              <a:rPr lang="en-US" dirty="0"/>
              <a:t>Schedule for discharge</a:t>
            </a:r>
          </a:p>
          <a:p>
            <a:pPr lvl="1"/>
            <a:r>
              <a:rPr lang="en-US" dirty="0"/>
              <a:t>Correct “reason for admission”</a:t>
            </a:r>
          </a:p>
          <a:p>
            <a:pPr lvl="1"/>
            <a:r>
              <a:rPr lang="en-US" dirty="0"/>
              <a:t>Capture end time of patient phone-call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CA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B099C6-29B1-4DCF-9B3D-85A4346D93DA}"/>
              </a:ext>
            </a:extLst>
          </p:cNvPr>
          <p:cNvSpPr txBox="1">
            <a:spLocks/>
          </p:cNvSpPr>
          <p:nvPr/>
        </p:nvSpPr>
        <p:spPr>
          <a:xfrm>
            <a:off x="6248400" y="1997235"/>
            <a:ext cx="5257801" cy="42251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V2 ADT A01 message</a:t>
            </a:r>
          </a:p>
          <a:p>
            <a:pPr lvl="1"/>
            <a:r>
              <a:rPr lang="en-US" dirty="0"/>
              <a:t>Patient has been admitted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897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7AE9CE-A764-42F9-9339-DE714828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widely adopted?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9959DD-A62C-4B76-A425-A5CD9FD4C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 equivalent to “how easy to adopt?”</a:t>
            </a:r>
          </a:p>
          <a:p>
            <a:pPr lvl="1"/>
            <a:r>
              <a:rPr lang="en-US" dirty="0"/>
              <a:t>Do it all or do part?</a:t>
            </a:r>
          </a:p>
          <a:p>
            <a:pPr lvl="1"/>
            <a:r>
              <a:rPr lang="en-US" dirty="0"/>
              <a:t>Ease of layering over legacy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E.g. REST search vs. _filter</a:t>
            </a:r>
          </a:p>
        </p:txBody>
      </p:sp>
    </p:spTree>
    <p:extLst>
      <p:ext uri="{BB962C8B-B14F-4D97-AF65-F5344CB8AC3E}">
        <p14:creationId xmlns:p14="http://schemas.microsoft.com/office/powerpoint/2010/main" val="26728557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16588</TotalTime>
  <Words>707</Words>
  <Application>Microsoft Office PowerPoint</Application>
  <PresentationFormat>Widescreen</PresentationFormat>
  <Paragraphs>111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Slack-Lato</vt:lpstr>
      <vt:lpstr>Office Theme</vt:lpstr>
      <vt:lpstr>Custom Design</vt:lpstr>
      <vt:lpstr>Lloyd McKenzie – Gevity Consulting</vt:lpstr>
      <vt:lpstr>Who am I?</vt:lpstr>
      <vt:lpstr>Learning Objectives</vt:lpstr>
      <vt:lpstr>Creative Commons - Attribution</vt:lpstr>
      <vt:lpstr>Context for this presentation</vt:lpstr>
      <vt:lpstr>FHIR defines a LOT of ways to share data</vt:lpstr>
      <vt:lpstr>So – how to choose?</vt:lpstr>
      <vt:lpstr>Re-useable/multi-purpose</vt:lpstr>
      <vt:lpstr>How widely adopted?</vt:lpstr>
      <vt:lpstr>How to choose</vt:lpstr>
      <vt:lpstr>PowerPoint Presentation</vt:lpstr>
      <vt:lpstr>Some caveats</vt:lpstr>
      <vt:lpstr>What are the options?</vt:lpstr>
      <vt:lpstr>Key decision points</vt:lpstr>
      <vt:lpstr>Where is this work going?</vt:lpstr>
      <vt:lpstr>Summary</vt:lpstr>
      <vt:lpstr>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Marita</dc:creator>
  <cp:keywords/>
  <dc:description/>
  <cp:lastModifiedBy>Lloyd McKenzie</cp:lastModifiedBy>
  <cp:revision>244</cp:revision>
  <dcterms:created xsi:type="dcterms:W3CDTF">2017-07-13T07:33:22Z</dcterms:created>
  <dcterms:modified xsi:type="dcterms:W3CDTF">2020-11-17T21:43:31Z</dcterms:modified>
  <cp:category/>
</cp:coreProperties>
</file>