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67767" autoAdjust="0"/>
  </p:normalViewPr>
  <p:slideViewPr>
    <p:cSldViewPr snapToGrid="0" snapToObjects="1">
      <p:cViewPr varScale="1">
        <p:scale>
          <a:sx n="109" d="100"/>
          <a:sy n="109" d="100"/>
        </p:scale>
        <p:origin x="1266" y="54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2/13/2022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2/13/2022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2/13/2022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2022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www.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hl7.org/fhir/search.cfm" TargetMode="External"/><Relationship Id="rId5" Type="http://schemas.openxmlformats.org/officeDocument/2006/relationships/hyperlink" Target="https://www.hl7.org/fhir/versions.html#maturity" TargetMode="External"/><Relationship Id="rId4" Type="http://schemas.openxmlformats.org/officeDocument/2006/relationships/hyperlink" Target="https://www.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.html" TargetMode="External"/><Relationship Id="rId7" Type="http://schemas.openxmlformats.org/officeDocument/2006/relationships/hyperlink" Target="https://www.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l7.org/fhir/resource.html" TargetMode="External"/><Relationship Id="rId5" Type="http://schemas.openxmlformats.org/officeDocument/2006/relationships/hyperlink" Target="https://www.hl7.org/fhir/domainresource.html" TargetMode="External"/><Relationship Id="rId4" Type="http://schemas.openxmlformats.org/officeDocument/2006/relationships/hyperlink" Target="https://www.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fhir.org/#narrow/stream/179289-storage-for.20FHIR" TargetMode="External"/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://docs.simplifier.net/vonk/facade/facad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configuration/db_mongo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-R4/SearchParameter-us-core-allergyintolerance-clinical-status.html" TargetMode="External"/><Relationship Id="rId3" Type="http://schemas.openxmlformats.org/officeDocument/2006/relationships/hyperlink" Target="https://build.fhir.org/ig/HL7/US-Core-R4" TargetMode="External"/><Relationship Id="rId7" Type="http://schemas.openxmlformats.org/officeDocument/2006/relationships/hyperlink" Target="https://build.fhir.org/ig/HL7/US-Core-R4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-R4/StructureDefinition-us-core-diagnosticreport-lab.html" TargetMode="External"/><Relationship Id="rId4" Type="http://schemas.openxmlformats.org/officeDocument/2006/relationships/hyperlink" Target="https://build.fhir.org/ig/HL7/US-Core-R4/profile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raw/master/presentations/2022-02%20Webinars/2022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US-Core-R4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davinci-ehrx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15-17, 2022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https://www.hl7.org/fhir/resourcelist.html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https://www.hl7.org/fhir/versions.html#maturity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http://www.hl7.org/fhir/search.cfm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https://www.hl7.org/fhir/observation.html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https://www.hl7.org/fhir/formats.html#table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https://www.hl7.org/fhir/domainresource.html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https://www.hl7.org/fhir/resource.html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254" y="1527047"/>
            <a:ext cx="3988617" cy="2519269"/>
          </a:xfrm>
        </p:spPr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lloyd.mckenzie@accenture.com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http://docs.simplifier.net/vonk/configuration/db_mongo.html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8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455587" y="1296935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idge Connector">
            <a:extLst>
              <a:ext uri="{FF2B5EF4-FFF2-40B4-BE49-F238E27FC236}">
                <a16:creationId xmlns:a16="http://schemas.microsoft.com/office/drawing/2014/main" id="{960C8CBF-49EA-409C-82B2-D963B603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110" y1="59615" x2="15110" y2="59615"/>
                        <a14:foregroundMark x1="31593" y1="58791" x2="31593" y2="58791"/>
                        <a14:foregroundMark x1="42857" y1="59066" x2="42857" y2="59066"/>
                        <a14:foregroundMark x1="43407" y1="49725" x2="43407" y2="49725"/>
                        <a14:foregroundMark x1="52473" y1="54396" x2="52473" y2="54396"/>
                        <a14:foregroundMark x1="67857" y1="54396" x2="67857" y2="54396"/>
                        <a14:foregroundMark x1="83516" y1="54121" x2="83516" y2="54121"/>
                        <a14:foregroundMark x1="14011" y1="73626" x2="14011" y2="73626"/>
                        <a14:foregroundMark x1="20604" y1="73352" x2="20604" y2="73352"/>
                        <a14:foregroundMark x1="29670" y1="73626" x2="29670" y2="73626"/>
                        <a14:foregroundMark x1="32418" y1="73352" x2="32418" y2="73352"/>
                        <a14:foregroundMark x1="41209" y1="72527" x2="41209" y2="72527"/>
                        <a14:foregroundMark x1="46429" y1="72527" x2="46429" y2="72527"/>
                        <a14:foregroundMark x1="50000" y1="72802" x2="50000" y2="72802"/>
                        <a14:foregroundMark x1="53571" y1="72802" x2="53571" y2="72802"/>
                        <a14:foregroundMark x1="57967" y1="72802" x2="57967" y2="72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21" y="1389035"/>
            <a:ext cx="1664329" cy="16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6" y="1569980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Link path</a:t>
            </a:r>
          </a:p>
          <a:p>
            <a:pPr lvl="1"/>
            <a:r>
              <a:rPr lang="en-CA" sz="1800" dirty="0">
                <a:hlinkClick r:id="rId3"/>
              </a:rPr>
              <a:t>https://build.fhir.org/ig/HL7/US-Core-R4</a:t>
            </a:r>
            <a:endParaRPr lang="en-CA" sz="1800" dirty="0"/>
          </a:p>
          <a:p>
            <a:pPr lvl="1"/>
            <a:r>
              <a:rPr lang="en-CA" sz="1800" dirty="0">
                <a:hlinkClick r:id="rId4"/>
              </a:rPr>
              <a:t>https://build.fhir.org/ig/HL7/US-Core-R4/profiles.html</a:t>
            </a:r>
            <a:endParaRPr lang="en-CA" sz="1800" dirty="0"/>
          </a:p>
          <a:p>
            <a:pPr lvl="1"/>
            <a:r>
              <a:rPr lang="en-CA" sz="1800" dirty="0">
                <a:hlinkClick r:id="rId5"/>
              </a:rPr>
              <a:t>https://build.fhir.org/ig/HL7/US-Core-R4/StructureDefinition-us-core-diagnosticreport-lab.html</a:t>
            </a:r>
            <a:endParaRPr lang="en-CA" sz="1800" dirty="0"/>
          </a:p>
          <a:p>
            <a:pPr lvl="1"/>
            <a:r>
              <a:rPr lang="en-CA" sz="1800" dirty="0">
                <a:hlinkClick r:id="rId6"/>
              </a:rPr>
              <a:t>http://hl7.org/fhir/R4/terminologies.html#extensible</a:t>
            </a:r>
            <a:endParaRPr lang="en-CA" sz="1800" dirty="0"/>
          </a:p>
          <a:p>
            <a:pPr lvl="1"/>
            <a:r>
              <a:rPr lang="en-CA" sz="1800" dirty="0">
                <a:hlinkClick r:id="rId7"/>
              </a:rPr>
              <a:t>https://build.fhir.org/ig/HL7/US-Core-R4/CapabilityStatement-us-core-server.html</a:t>
            </a:r>
            <a:endParaRPr lang="en-CA" sz="1800" dirty="0"/>
          </a:p>
          <a:p>
            <a:pPr lvl="1"/>
            <a:r>
              <a:rPr lang="en-CA" sz="1800" dirty="0">
                <a:hlinkClick r:id="rId8"/>
              </a:rPr>
              <a:t>https://build.fhir.org/ig/HL7/US-Core-R4/SearchParameter-us-core-allergyintolerance-clinical-status.html</a:t>
            </a:r>
            <a:endParaRPr lang="en-CA" sz="1800" dirty="0"/>
          </a:p>
          <a:p>
            <a:pPr lvl="1"/>
            <a:r>
              <a:rPr lang="en-CA" sz="1800" dirty="0">
                <a:hlinkClick r:id="rId9"/>
              </a:rPr>
              <a:t>https://fhir.epic.com/interconnect-fhir-oauth/api/FHIR/R4/metadata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https://github.com/FHIR/documents/raw/master/presentations/2022-02%20Webinars/2022-02%20Applied%20FHIR%20for%20Designers.pptx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https://build.fhir.org/ig/HL7/US-Core-R4/downloads.html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2022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2022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https://build.fhir.org/ig/HL7/davinci-ehrx/exchanging.html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https://build.fhir.org/datatypes.html#signature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Health Level Seven ® International. Licensed under Creative Commons Attribution 4.0 International</a:t>
            </a:r>
          </a:p>
          <a:p>
            <a:r>
              <a:rPr lang="en-US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Working Group Meeting</a:t>
            </a:r>
          </a:p>
          <a:p>
            <a:pPr lvl="1"/>
            <a:r>
              <a:rPr lang="en-US" dirty="0"/>
              <a:t>May. 9-13 </a:t>
            </a:r>
            <a:r>
              <a:rPr lang="en-US" b="1" dirty="0"/>
              <a:t>Virtual</a:t>
            </a:r>
            <a:r>
              <a:rPr lang="en-US" dirty="0"/>
              <a:t> (Eastern time)</a:t>
            </a:r>
            <a:endParaRPr lang="en-US" b="1" dirty="0"/>
          </a:p>
          <a:p>
            <a:r>
              <a:rPr lang="en-US" dirty="0"/>
              <a:t>Attend a Connectathon</a:t>
            </a:r>
          </a:p>
          <a:p>
            <a:pPr lvl="1"/>
            <a:r>
              <a:rPr lang="en-US" dirty="0"/>
              <a:t>May. 2-4 </a:t>
            </a:r>
            <a:r>
              <a:rPr lang="en-US" b="1" dirty="0"/>
              <a:t>Virtual</a:t>
            </a:r>
            <a:r>
              <a:rPr lang="en-US" dirty="0"/>
              <a:t> – ‘continuous’</a:t>
            </a:r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6-9 </a:t>
            </a:r>
            <a:r>
              <a:rPr lang="en-US" b="1" dirty="0" err="1"/>
              <a:t>Hyprid</a:t>
            </a:r>
            <a:r>
              <a:rPr lang="en-US" dirty="0"/>
              <a:t> (Cleveland)</a:t>
            </a:r>
            <a:endParaRPr lang="en-US" b="1" dirty="0"/>
          </a:p>
          <a:p>
            <a:r>
              <a:rPr lang="en-US" dirty="0"/>
              <a:t>Search “FHIR </a:t>
            </a:r>
            <a:r>
              <a:rPr lang="en-US" dirty="0" err="1"/>
              <a:t>DevDays</a:t>
            </a:r>
            <a:r>
              <a:rPr lang="en-US" dirty="0"/>
              <a:t> videos”</a:t>
            </a:r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http://hl7.org/fhir</a:t>
            </a:r>
            <a:r>
              <a:rPr lang="en-AU" dirty="0"/>
              <a:t>	    	   		</a:t>
            </a:r>
            <a:r>
              <a:rPr lang="en-AU" dirty="0">
                <a:hlinkClick r:id="rId3"/>
              </a:rPr>
              <a:t>lloyd.mckenzie@accenture.com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10835</TotalTime>
  <Words>7256</Words>
  <Application>Microsoft Office PowerPoint</Application>
  <PresentationFormat>On-screen Show (16:9)</PresentationFormat>
  <Paragraphs>930</Paragraphs>
  <Slides>71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Souce Sans Pro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380</cp:revision>
  <dcterms:created xsi:type="dcterms:W3CDTF">2019-03-22T18:05:01Z</dcterms:created>
  <dcterms:modified xsi:type="dcterms:W3CDTF">2022-02-13T23:01:31Z</dcterms:modified>
</cp:coreProperties>
</file>