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451" r:id="rId2"/>
    <p:sldId id="455" r:id="rId3"/>
    <p:sldId id="484" r:id="rId4"/>
    <p:sldId id="456" r:id="rId5"/>
    <p:sldId id="457" r:id="rId6"/>
    <p:sldId id="485" r:id="rId7"/>
    <p:sldId id="460" r:id="rId8"/>
    <p:sldId id="643" r:id="rId9"/>
    <p:sldId id="575" r:id="rId10"/>
    <p:sldId id="580" r:id="rId11"/>
    <p:sldId id="581" r:id="rId12"/>
    <p:sldId id="582" r:id="rId13"/>
    <p:sldId id="576" r:id="rId14"/>
    <p:sldId id="577" r:id="rId15"/>
    <p:sldId id="578" r:id="rId16"/>
    <p:sldId id="579" r:id="rId17"/>
    <p:sldId id="583" r:id="rId18"/>
    <p:sldId id="603" r:id="rId19"/>
    <p:sldId id="604" r:id="rId20"/>
    <p:sldId id="605" r:id="rId21"/>
    <p:sldId id="584" r:id="rId22"/>
    <p:sldId id="585" r:id="rId23"/>
    <p:sldId id="586" r:id="rId24"/>
    <p:sldId id="587" r:id="rId25"/>
    <p:sldId id="588" r:id="rId26"/>
    <p:sldId id="589" r:id="rId27"/>
    <p:sldId id="590" r:id="rId28"/>
    <p:sldId id="591" r:id="rId29"/>
    <p:sldId id="592" r:id="rId30"/>
    <p:sldId id="593" r:id="rId31"/>
    <p:sldId id="594" r:id="rId32"/>
    <p:sldId id="595" r:id="rId33"/>
    <p:sldId id="596" r:id="rId34"/>
    <p:sldId id="597" r:id="rId35"/>
    <p:sldId id="598" r:id="rId36"/>
    <p:sldId id="599" r:id="rId37"/>
    <p:sldId id="600" r:id="rId38"/>
    <p:sldId id="601" r:id="rId39"/>
    <p:sldId id="602" r:id="rId40"/>
    <p:sldId id="468" r:id="rId41"/>
    <p:sldId id="469" r:id="rId42"/>
    <p:sldId id="637" r:id="rId43"/>
    <p:sldId id="638" r:id="rId44"/>
    <p:sldId id="639" r:id="rId45"/>
    <p:sldId id="640" r:id="rId46"/>
    <p:sldId id="641" r:id="rId47"/>
    <p:sldId id="617" r:id="rId48"/>
    <p:sldId id="607" r:id="rId49"/>
    <p:sldId id="608" r:id="rId50"/>
    <p:sldId id="609" r:id="rId51"/>
    <p:sldId id="610" r:id="rId52"/>
    <p:sldId id="611" r:id="rId53"/>
    <p:sldId id="644" r:id="rId54"/>
    <p:sldId id="645" r:id="rId55"/>
    <p:sldId id="612" r:id="rId56"/>
    <p:sldId id="613" r:id="rId57"/>
    <p:sldId id="614" r:id="rId58"/>
    <p:sldId id="615" r:id="rId59"/>
    <p:sldId id="616" r:id="rId60"/>
    <p:sldId id="618" r:id="rId61"/>
    <p:sldId id="619" r:id="rId62"/>
    <p:sldId id="620" r:id="rId63"/>
    <p:sldId id="621" r:id="rId64"/>
    <p:sldId id="622" r:id="rId65"/>
    <p:sldId id="623" r:id="rId66"/>
    <p:sldId id="624" r:id="rId67"/>
    <p:sldId id="625" r:id="rId68"/>
    <p:sldId id="626" r:id="rId69"/>
    <p:sldId id="627" r:id="rId70"/>
    <p:sldId id="628" r:id="rId71"/>
    <p:sldId id="629" r:id="rId72"/>
    <p:sldId id="630" r:id="rId73"/>
    <p:sldId id="631" r:id="rId74"/>
    <p:sldId id="632" r:id="rId75"/>
    <p:sldId id="633" r:id="rId76"/>
    <p:sldId id="634" r:id="rId77"/>
    <p:sldId id="635" r:id="rId78"/>
    <p:sldId id="636" r:id="rId79"/>
    <p:sldId id="642" r:id="rId8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29" d="100"/>
          <a:sy n="129" d="100"/>
        </p:scale>
        <p:origin x="208" y="7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12/1/22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12/1/22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12/1/22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12/1/22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11%20Webinars/HL7%20FHIR%20Terminology/FHIR-Terminology-Part-2-2022-11-30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&amp;_format=json&amp;_pretty=true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CodeSystem/$subsumes?system=http://snomed.info/sct&amp;codeA=3738000&amp;codeB=3738000" TargetMode="External"/><Relationship Id="rId4" Type="http://schemas.openxmlformats.org/officeDocument/2006/relationships/hyperlink" Target="https://terminz.azurewebsites.net/fhir/CodeSystem/$subsumes?system=http://snomed.info/sct&amp;codeA=3738000&amp;codeB=3738000&amp;_format=json&amp;_pretty=true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2022-11-30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</a:t>
            </a:r>
            <a:r>
              <a:rPr lang="en-GB" b="1" dirty="0" err="1"/>
              <a:t>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with available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5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394557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27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https://github.com/FHIR/documents/blob/master/presentations/2022-11%20Webinars/HL7%20FHIR%20Terminology/FHIR-Terminology-Part-2-2022-11-30.pptx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3816656"/>
            <a:ext cx="1127466" cy="981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(previously $compose)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21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0006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30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650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3097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660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957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4487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#4B </a:t>
            </a:r>
            <a:r>
              <a:rPr lang="en-US" dirty="0">
                <a:latin typeface="+mn-lt"/>
              </a:rPr>
              <a:t>(v4.3.0)</a:t>
            </a:r>
            <a:br>
              <a:rPr lang="en-US" dirty="0"/>
            </a:br>
            <a:r>
              <a:rPr lang="en-US" dirty="0">
                <a:hlinkClick r:id="rId2"/>
              </a:rPr>
              <a:t>http://hl7.org/fhir/R4B/</a:t>
            </a:r>
            <a:endParaRPr lang="en-US" dirty="0"/>
          </a:p>
          <a:p>
            <a:pPr lvl="1"/>
            <a:r>
              <a:rPr lang="en-US" dirty="0"/>
              <a:t>Relevant and significant changes introduced in the R5 ballot will be highlighted</a:t>
            </a:r>
            <a:endParaRPr lang="en-US" noProof="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838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0755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933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2946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4268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https://fhir.hausamconsulting.com/r4/CodeSystem/$subsumes?system=http://snomed.info/sct&amp;codeA=3738000&amp;codeB=3738000&amp;_format=json&amp;_pretty=true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https://terminz.azurewebsites.net/fhir/CodeSystem/$subsumes?system=http://snomed.info/sct&amp;codeA=3738000&amp;codeB=3738000&amp;_format=json&amp;_pretty=true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233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11030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6481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6563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77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3756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42438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7641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332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98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9685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6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23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36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77703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1493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This documentation will continue to be developed for R5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21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833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64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20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2276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7635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20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79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8705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03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720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639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1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Further (Advanced) Topics</a:t>
            </a: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&amp;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(Advanced)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Other topics?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41262</TotalTime>
  <Words>5632</Words>
  <Application>Microsoft Macintosh PowerPoint</Application>
  <PresentationFormat>On-screen Show (16:9)</PresentationFormat>
  <Paragraphs>539</Paragraphs>
  <Slides>79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6" baseType="lpstr">
      <vt:lpstr>Arial</vt:lpstr>
      <vt:lpstr>Calibri</vt:lpstr>
      <vt:lpstr>Inter</vt:lpstr>
      <vt:lpstr>Source Sans 3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2 Topics Searching and Services</vt:lpstr>
      <vt:lpstr>Part 2 &amp; 3 Topics Further (Advanced) Topics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Tutorial Learning Objectives covered</vt:lpstr>
      <vt:lpstr>Tutorial Learning Objectives covered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222</cp:revision>
  <dcterms:created xsi:type="dcterms:W3CDTF">2019-05-01T16:23:47Z</dcterms:created>
  <dcterms:modified xsi:type="dcterms:W3CDTF">2022-12-01T16:03:08Z</dcterms:modified>
</cp:coreProperties>
</file>