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</p:sldMasterIdLst>
  <p:notesMasterIdLst>
    <p:notesMasterId r:id="rId80"/>
  </p:notesMasterIdLst>
  <p:sldIdLst>
    <p:sldId id="2930" r:id="rId5"/>
    <p:sldId id="2147483182" r:id="rId6"/>
    <p:sldId id="2147483183" r:id="rId7"/>
    <p:sldId id="2147483181" r:id="rId8"/>
    <p:sldId id="2147483126" r:id="rId9"/>
    <p:sldId id="2147483261" r:id="rId10"/>
    <p:sldId id="2147483262" r:id="rId11"/>
    <p:sldId id="2147483263" r:id="rId12"/>
    <p:sldId id="2147483265" r:id="rId13"/>
    <p:sldId id="2147483264" r:id="rId14"/>
    <p:sldId id="2147483266" r:id="rId15"/>
    <p:sldId id="2147483293" r:id="rId16"/>
    <p:sldId id="2147483295" r:id="rId17"/>
    <p:sldId id="2147483303" r:id="rId18"/>
    <p:sldId id="2147483304" r:id="rId19"/>
    <p:sldId id="2147483297" r:id="rId20"/>
    <p:sldId id="2147483298" r:id="rId21"/>
    <p:sldId id="2147483299" r:id="rId22"/>
    <p:sldId id="2147483300" r:id="rId23"/>
    <p:sldId id="2147483301" r:id="rId24"/>
    <p:sldId id="2147483302" r:id="rId25"/>
    <p:sldId id="2147483294" r:id="rId26"/>
    <p:sldId id="2147483312" r:id="rId27"/>
    <p:sldId id="2147483314" r:id="rId28"/>
    <p:sldId id="2147483318" r:id="rId29"/>
    <p:sldId id="2147483313" r:id="rId30"/>
    <p:sldId id="2147483296" r:id="rId31"/>
    <p:sldId id="2147483319" r:id="rId32"/>
    <p:sldId id="2147483305" r:id="rId33"/>
    <p:sldId id="2147483320" r:id="rId34"/>
    <p:sldId id="2147483307" r:id="rId35"/>
    <p:sldId id="2147483315" r:id="rId36"/>
    <p:sldId id="2147483321" r:id="rId37"/>
    <p:sldId id="2147483308" r:id="rId38"/>
    <p:sldId id="2147483316" r:id="rId39"/>
    <p:sldId id="2147483322" r:id="rId40"/>
    <p:sldId id="2147483309" r:id="rId41"/>
    <p:sldId id="2147483317" r:id="rId42"/>
    <p:sldId id="2147483323" r:id="rId43"/>
    <p:sldId id="2147483310" r:id="rId44"/>
    <p:sldId id="2147483324" r:id="rId45"/>
    <p:sldId id="2147483311" r:id="rId46"/>
    <p:sldId id="2147483325" r:id="rId47"/>
    <p:sldId id="2147483306" r:id="rId48"/>
    <p:sldId id="2147483326" r:id="rId49"/>
    <p:sldId id="2147483267" r:id="rId50"/>
    <p:sldId id="2147483269" r:id="rId51"/>
    <p:sldId id="2147483268" r:id="rId52"/>
    <p:sldId id="2147483271" r:id="rId53"/>
    <p:sldId id="2147483273" r:id="rId54"/>
    <p:sldId id="2147483272" r:id="rId55"/>
    <p:sldId id="2147483276" r:id="rId56"/>
    <p:sldId id="2147483282" r:id="rId57"/>
    <p:sldId id="2147483277" r:id="rId58"/>
    <p:sldId id="2147483278" r:id="rId59"/>
    <p:sldId id="2147483279" r:id="rId60"/>
    <p:sldId id="2147483270" r:id="rId61"/>
    <p:sldId id="2147483280" r:id="rId62"/>
    <p:sldId id="2147483281" r:id="rId63"/>
    <p:sldId id="2147483283" r:id="rId64"/>
    <p:sldId id="2147483284" r:id="rId65"/>
    <p:sldId id="2147483285" r:id="rId66"/>
    <p:sldId id="2147483327" r:id="rId67"/>
    <p:sldId id="2147483286" r:id="rId68"/>
    <p:sldId id="2147483288" r:id="rId69"/>
    <p:sldId id="2147483289" r:id="rId70"/>
    <p:sldId id="2147483290" r:id="rId71"/>
    <p:sldId id="2147483291" r:id="rId72"/>
    <p:sldId id="2147483292" r:id="rId73"/>
    <p:sldId id="2147483287" r:id="rId74"/>
    <p:sldId id="2147483274" r:id="rId75"/>
    <p:sldId id="2147483184" r:id="rId76"/>
    <p:sldId id="2147483197" r:id="rId77"/>
    <p:sldId id="2147483260" r:id="rId78"/>
    <p:sldId id="2147483158" r:id="rId79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219BBCC-5B3F-4B50-82A3-B17EAA7DEC8A}">
          <p14:sldIdLst>
            <p14:sldId id="2930"/>
            <p14:sldId id="2147483182"/>
            <p14:sldId id="2147483183"/>
            <p14:sldId id="2147483181"/>
            <p14:sldId id="2147483126"/>
            <p14:sldId id="2147483261"/>
            <p14:sldId id="2147483262"/>
            <p14:sldId id="2147483263"/>
            <p14:sldId id="2147483265"/>
            <p14:sldId id="2147483264"/>
            <p14:sldId id="2147483266"/>
            <p14:sldId id="2147483293"/>
            <p14:sldId id="2147483295"/>
            <p14:sldId id="2147483303"/>
            <p14:sldId id="2147483304"/>
            <p14:sldId id="2147483297"/>
            <p14:sldId id="2147483298"/>
            <p14:sldId id="2147483299"/>
            <p14:sldId id="2147483300"/>
            <p14:sldId id="2147483301"/>
            <p14:sldId id="2147483302"/>
            <p14:sldId id="2147483294"/>
            <p14:sldId id="2147483312"/>
            <p14:sldId id="2147483314"/>
            <p14:sldId id="2147483318"/>
            <p14:sldId id="2147483313"/>
            <p14:sldId id="2147483296"/>
            <p14:sldId id="2147483319"/>
            <p14:sldId id="2147483305"/>
            <p14:sldId id="2147483320"/>
            <p14:sldId id="2147483307"/>
            <p14:sldId id="2147483315"/>
            <p14:sldId id="2147483321"/>
            <p14:sldId id="2147483308"/>
            <p14:sldId id="2147483316"/>
            <p14:sldId id="2147483322"/>
            <p14:sldId id="2147483309"/>
            <p14:sldId id="2147483317"/>
            <p14:sldId id="2147483323"/>
            <p14:sldId id="2147483310"/>
            <p14:sldId id="2147483324"/>
            <p14:sldId id="2147483311"/>
            <p14:sldId id="2147483325"/>
            <p14:sldId id="2147483306"/>
            <p14:sldId id="2147483326"/>
            <p14:sldId id="2147483267"/>
            <p14:sldId id="2147483269"/>
            <p14:sldId id="2147483268"/>
            <p14:sldId id="2147483271"/>
            <p14:sldId id="2147483273"/>
            <p14:sldId id="2147483272"/>
            <p14:sldId id="2147483276"/>
            <p14:sldId id="2147483282"/>
            <p14:sldId id="2147483277"/>
            <p14:sldId id="2147483278"/>
            <p14:sldId id="2147483279"/>
            <p14:sldId id="2147483270"/>
            <p14:sldId id="2147483280"/>
            <p14:sldId id="2147483281"/>
            <p14:sldId id="2147483283"/>
            <p14:sldId id="2147483284"/>
            <p14:sldId id="2147483285"/>
            <p14:sldId id="2147483327"/>
            <p14:sldId id="2147483286"/>
            <p14:sldId id="2147483288"/>
            <p14:sldId id="2147483289"/>
            <p14:sldId id="2147483290"/>
            <p14:sldId id="2147483291"/>
            <p14:sldId id="2147483292"/>
            <p14:sldId id="2147483287"/>
            <p14:sldId id="2147483274"/>
            <p14:sldId id="2147483184"/>
          </p14:sldIdLst>
        </p14:section>
        <p14:section name="SDC in DTR" id="{4D16FDAA-89F2-4E05-BB4D-45A11B2EA8BA}">
          <p14:sldIdLst/>
        </p14:section>
        <p14:section name="Core Expectations" id="{B357520A-03C4-4106-86B3-37971F2C7CD1}">
          <p14:sldIdLst/>
        </p14:section>
        <p14:section name="Supporting Elements" id="{4907E789-B924-4DCC-84AC-8D96AF5B9206}">
          <p14:sldIdLst/>
        </p14:section>
        <p14:section name="Special Elements" id="{71148EDD-0448-4D0F-8A30-1874C625C8A7}">
          <p14:sldIdLst/>
        </p14:section>
        <p14:section name="CQL in Questionnaires" id="{AD105E76-8BFD-4628-96B6-D4C0C651B2D9}">
          <p14:sldIdLst/>
        </p14:section>
        <p14:section name="Questionnaire Architecture Considerations" id="{C65FE3C2-3407-4FF8-8489-E7D7FC9EFDCF}">
          <p14:sldIdLst>
            <p14:sldId id="2147483197"/>
            <p14:sldId id="2147483260"/>
            <p14:sldId id="2147483158"/>
          </p14:sldIdLst>
        </p14:section>
      </p14:sectionLst>
    </p:ext>
    <p:ext uri="{EFAFB233-063F-42B5-8137-9DF3F51BA10A}">
      <p15:sldGuideLst xmlns:p15="http://schemas.microsoft.com/office/powerpoint/2012/main">
        <p15:guide id="1" pos="600" userDrawn="1">
          <p15:clr>
            <a:srgbClr val="A4A3A4"/>
          </p15:clr>
        </p15:guide>
        <p15:guide id="2" orient="horz" pos="2664" userDrawn="1">
          <p15:clr>
            <a:srgbClr val="A4A3A4"/>
          </p15:clr>
        </p15:guide>
        <p15:guide id="3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5FB4114-6BE1-6949-A4E0-C95ACCC1C3B1}" name="Crystal Kallem" initials="" userId="S::crystal.kallem@pocp.com::cf198385-2c46-4200-97af-81ffa90ba811" providerId="AD"/>
  <p188:author id="{B4E91F57-4575-39C6-1247-3E33EA7CFF16}" name="Crystal Kallem" initials="CK" userId="S::crystal.kallem@ckconsultingllc.com::d0b49d48-d104-4cc9-a5a8-057dc311aeba" providerId="AD"/>
  <p188:author id="{13AA608C-18F5-9CD5-7F38-B06DDD59B843}" name="Guest User" initials="GU" userId="S::urn:spo:anon#2de5f567545df82bacb812e29d64652add563552d69fea97197e9963dd265113::" providerId="AD"/>
  <p188:author id="{F75CD995-BEB9-609C-5AA2-9F282FE27860}" name="Michele Galioto" initials="MG" userId="S::michele.galioto@pocp.com::166f4011-c300-4111-b6e8-58838df26dc7" providerId="AD"/>
  <p188:author id="{2C1768AA-E4C0-C584-A340-2B3F8FE75C5D}" name="Leslie Amoros" initials="" userId="S::leslie.amoros@pocp.com::feb29b94-f3f8-48e9-aee9-8cf49a642336" providerId="AD"/>
  <p188:author id="{485FF3D2-16CD-67B1-CB16-3EDCCBFAC87B}" name="Jocelyn Keegan" initials="JK" userId="S::jocelyn.keegan@pocp.com::1c79b783-4f44-4a01-a608-d390b403a403" providerId="AD"/>
  <p188:author id="{87E33CE1-988F-A09D-5926-B4B866B39288}" name="Alix Goss" initials="AG" userId="S::alix.goss@pocp.com::66981775-1c87-4ec0-9080-c2d94b58a85f" providerId="AD"/>
  <p188:author id="{51BC55F5-65B6-3272-E0A2-405AD7166879}" name="Yan Heras" initials="YH" userId="f2b1316761da924a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Vanessa Candelora" initials="VC" lastIdx="3" clrIdx="6">
    <p:extLst>
      <p:ext uri="{19B8F6BF-5375-455C-9EA6-DF929625EA0E}">
        <p15:presenceInfo xmlns:p15="http://schemas.microsoft.com/office/powerpoint/2012/main" userId="Vanessa Candelora" providerId="None"/>
      </p:ext>
    </p:extLst>
  </p:cmAuthor>
  <p:cmAuthor id="1" name="Dana Marcelonis" initials="DM" lastIdx="106" clrIdx="0">
    <p:extLst>
      <p:ext uri="{19B8F6BF-5375-455C-9EA6-DF929625EA0E}">
        <p15:presenceInfo xmlns:p15="http://schemas.microsoft.com/office/powerpoint/2012/main" userId="Dana Marcelonis" providerId="None"/>
      </p:ext>
    </p:extLst>
  </p:cmAuthor>
  <p:cmAuthor id="8" name="Guest User" initials="GU [2]" lastIdx="30" clrIdx="7">
    <p:extLst>
      <p:ext uri="{19B8F6BF-5375-455C-9EA6-DF929625EA0E}">
        <p15:presenceInfo xmlns:p15="http://schemas.microsoft.com/office/powerpoint/2012/main" userId="S::urn:spo:anon#4b16d5f1a5f512349c7f84a3a5afa89e699b93847f7f5764df98f2852b5f403c::" providerId="AD"/>
      </p:ext>
    </p:extLst>
  </p:cmAuthor>
  <p:cmAuthor id="2" name="Jocelyn Keegan" initials="JK" lastIdx="56" clrIdx="1">
    <p:extLst>
      <p:ext uri="{19B8F6BF-5375-455C-9EA6-DF929625EA0E}">
        <p15:presenceInfo xmlns:p15="http://schemas.microsoft.com/office/powerpoint/2012/main" userId="Jocelyn Keegan" providerId="None"/>
      </p:ext>
    </p:extLst>
  </p:cmAuthor>
  <p:cmAuthor id="3" name="Kathy Moncelsi" initials="KM" lastIdx="4" clrIdx="2">
    <p:extLst>
      <p:ext uri="{19B8F6BF-5375-455C-9EA6-DF929625EA0E}">
        <p15:presenceInfo xmlns:p15="http://schemas.microsoft.com/office/powerpoint/2012/main" userId="Kathy Moncelsi" providerId="None"/>
      </p:ext>
    </p:extLst>
  </p:cmAuthor>
  <p:cmAuthor id="4" name="Alix Goss" initials="AG" lastIdx="1" clrIdx="3">
    <p:extLst>
      <p:ext uri="{19B8F6BF-5375-455C-9EA6-DF929625EA0E}">
        <p15:presenceInfo xmlns:p15="http://schemas.microsoft.com/office/powerpoint/2012/main" userId="S::alix@imprado.com::48a8f9be-3a6f-4085-90cb-1a4a0cce6f59" providerId="AD"/>
      </p:ext>
    </p:extLst>
  </p:cmAuthor>
  <p:cmAuthor id="5" name="Jocelyn Keegan" initials="JK [2]" lastIdx="12" clrIdx="4">
    <p:extLst>
      <p:ext uri="{19B8F6BF-5375-455C-9EA6-DF929625EA0E}">
        <p15:presenceInfo xmlns:p15="http://schemas.microsoft.com/office/powerpoint/2012/main" userId="S::jocelyn.keegan@pocp.com::1c79b783-4f44-4a01-a608-d390b403a403" providerId="AD"/>
      </p:ext>
    </p:extLst>
  </p:cmAuthor>
  <p:cmAuthor id="6" name="Guest User" initials="GU" lastIdx="3" clrIdx="5">
    <p:extLst>
      <p:ext uri="{19B8F6BF-5375-455C-9EA6-DF929625EA0E}">
        <p15:presenceInfo xmlns:p15="http://schemas.microsoft.com/office/powerpoint/2012/main" userId="S::urn:spo:anon#9bf65f3cdd3c6e88b9646dad6aa4a9ebe37c124c18c13df3c5fda69c8a94c4f4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1F24"/>
    <a:srgbClr val="51657F"/>
    <a:srgbClr val="042F52"/>
    <a:srgbClr val="EFB47F"/>
    <a:srgbClr val="677D9D"/>
    <a:srgbClr val="384049"/>
    <a:srgbClr val="E4E4E4"/>
    <a:srgbClr val="D6843C"/>
    <a:srgbClr val="D5A23C"/>
    <a:srgbClr val="425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3C30CC-4989-4B5D-A6AA-14DD91046E4D}">
  <a:tblStyle styleId="{263C30CC-4989-4B5D-A6AA-14DD91046E4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1E7E7"/>
          </a:solidFill>
        </a:fill>
      </a:tcStyle>
    </a:wholeTbl>
    <a:band1H>
      <a:tcTxStyle/>
      <a:tcStyle>
        <a:tcBdr/>
        <a:fill>
          <a:solidFill>
            <a:srgbClr val="E1CB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1CB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>
      <p:cViewPr varScale="1">
        <p:scale>
          <a:sx n="92" d="100"/>
          <a:sy n="92" d="100"/>
        </p:scale>
        <p:origin x="108" y="204"/>
      </p:cViewPr>
      <p:guideLst>
        <p:guide pos="600"/>
        <p:guide orient="horz" pos="2664"/>
        <p:guide orient="horz" pos="3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heme" Target="theme/theme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commentAuthors" Target="commentAuthors.xml"/><Relationship Id="rId86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2CE71D-BC2A-4B37-BB52-FFAD832EAF6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CBA01A3-115F-45EB-B685-517BE447746D}">
      <dgm:prSet phldrT="[Text]"/>
      <dgm:spPr>
        <a:solidFill>
          <a:schemeClr val="bg2"/>
        </a:solidFill>
      </dgm:spPr>
      <dgm:t>
        <a:bodyPr/>
        <a:lstStyle/>
        <a:p>
          <a:r>
            <a:rPr lang="en-US"/>
            <a:t>Enable Service</a:t>
          </a:r>
          <a:endParaRPr lang="en-CA"/>
        </a:p>
      </dgm:t>
    </dgm:pt>
    <dgm:pt modelId="{4C9E0BC9-92B2-41A5-AA24-8ED9BCF81B12}" type="parTrans" cxnId="{B3371825-CBDF-4C1A-A63E-3848FB91C9CD}">
      <dgm:prSet/>
      <dgm:spPr/>
      <dgm:t>
        <a:bodyPr/>
        <a:lstStyle/>
        <a:p>
          <a:endParaRPr lang="en-CA"/>
        </a:p>
      </dgm:t>
    </dgm:pt>
    <dgm:pt modelId="{3D4984D8-54C2-4BC8-A752-DAD1F640D386}" type="sibTrans" cxnId="{B3371825-CBDF-4C1A-A63E-3848FB91C9CD}">
      <dgm:prSet/>
      <dgm:spPr/>
      <dgm:t>
        <a:bodyPr/>
        <a:lstStyle/>
        <a:p>
          <a:endParaRPr lang="en-CA"/>
        </a:p>
      </dgm:t>
    </dgm:pt>
    <dgm:pt modelId="{B655583C-8C72-4AF6-9AAE-388EF0EEE05B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Service Discovery</a:t>
          </a:r>
          <a:endParaRPr lang="en-CA" dirty="0"/>
        </a:p>
      </dgm:t>
    </dgm:pt>
    <dgm:pt modelId="{3A277007-E4AF-4BEA-96FD-46693430468A}" type="parTrans" cxnId="{F5E0E548-12AA-4D0C-AF9D-429D8F22BD66}">
      <dgm:prSet/>
      <dgm:spPr/>
      <dgm:t>
        <a:bodyPr/>
        <a:lstStyle/>
        <a:p>
          <a:endParaRPr lang="en-CA"/>
        </a:p>
      </dgm:t>
    </dgm:pt>
    <dgm:pt modelId="{F445D84C-281C-4ABB-9686-A8213842AF95}" type="sibTrans" cxnId="{F5E0E548-12AA-4D0C-AF9D-429D8F22BD66}">
      <dgm:prSet/>
      <dgm:spPr/>
      <dgm:t>
        <a:bodyPr/>
        <a:lstStyle/>
        <a:p>
          <a:endParaRPr lang="en-CA"/>
        </a:p>
      </dgm:t>
    </dgm:pt>
    <dgm:pt modelId="{B7EF0118-71DE-471E-A625-772A2042C47D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Hook Prefetch</a:t>
          </a:r>
          <a:endParaRPr lang="en-CA" dirty="0"/>
        </a:p>
      </dgm:t>
    </dgm:pt>
    <dgm:pt modelId="{ABA289E2-A8A3-4B83-8F94-B3BD6B067417}" type="parTrans" cxnId="{95FD3F88-9272-452F-B1A9-5DF2EBAA3F33}">
      <dgm:prSet/>
      <dgm:spPr/>
      <dgm:t>
        <a:bodyPr/>
        <a:lstStyle/>
        <a:p>
          <a:endParaRPr lang="en-CA"/>
        </a:p>
      </dgm:t>
    </dgm:pt>
    <dgm:pt modelId="{C8ABDF1C-95DD-4CA4-A7A4-E5FE35C408CB}" type="sibTrans" cxnId="{95FD3F88-9272-452F-B1A9-5DF2EBAA3F33}">
      <dgm:prSet/>
      <dgm:spPr/>
      <dgm:t>
        <a:bodyPr/>
        <a:lstStyle/>
        <a:p>
          <a:endParaRPr lang="en-CA"/>
        </a:p>
      </dgm:t>
    </dgm:pt>
    <dgm:pt modelId="{829507E0-2BD8-408C-9E24-78ABC0CA440B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Invoke Hook</a:t>
          </a:r>
          <a:endParaRPr lang="en-CA" dirty="0"/>
        </a:p>
      </dgm:t>
    </dgm:pt>
    <dgm:pt modelId="{71B43759-275D-4C20-B002-ACD807DA6DFE}" type="parTrans" cxnId="{88431FEC-CE23-412D-9EE9-714D7225BDA9}">
      <dgm:prSet/>
      <dgm:spPr/>
      <dgm:t>
        <a:bodyPr/>
        <a:lstStyle/>
        <a:p>
          <a:endParaRPr lang="en-CA"/>
        </a:p>
      </dgm:t>
    </dgm:pt>
    <dgm:pt modelId="{79BB4286-935C-4B4B-863B-CE67F57709CF}" type="sibTrans" cxnId="{88431FEC-CE23-412D-9EE9-714D7225BDA9}">
      <dgm:prSet/>
      <dgm:spPr/>
      <dgm:t>
        <a:bodyPr/>
        <a:lstStyle/>
        <a:p>
          <a:endParaRPr lang="en-CA"/>
        </a:p>
      </dgm:t>
    </dgm:pt>
    <dgm:pt modelId="{A575E318-F76A-46DF-8020-723872F4FA13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Data Retrieval</a:t>
          </a:r>
          <a:endParaRPr lang="en-CA" dirty="0"/>
        </a:p>
      </dgm:t>
    </dgm:pt>
    <dgm:pt modelId="{59F7A724-7900-4741-92E2-8942F93CF484}" type="parTrans" cxnId="{84211F00-1E22-43D8-B6D5-E29DD3CA938C}">
      <dgm:prSet/>
      <dgm:spPr/>
      <dgm:t>
        <a:bodyPr/>
        <a:lstStyle/>
        <a:p>
          <a:endParaRPr lang="en-CA"/>
        </a:p>
      </dgm:t>
    </dgm:pt>
    <dgm:pt modelId="{AF14068C-D8B5-4D5F-99B9-EE229D6A5EEF}" type="sibTrans" cxnId="{84211F00-1E22-43D8-B6D5-E29DD3CA938C}">
      <dgm:prSet/>
      <dgm:spPr/>
      <dgm:t>
        <a:bodyPr/>
        <a:lstStyle/>
        <a:p>
          <a:endParaRPr lang="en-CA"/>
        </a:p>
      </dgm:t>
    </dgm:pt>
    <dgm:pt modelId="{1F0725F6-3B2D-4ED4-B689-CA6952C48041}">
      <dgm:prSet phldrT="[Text]"/>
      <dgm:spPr/>
      <dgm:t>
        <a:bodyPr/>
        <a:lstStyle/>
        <a:p>
          <a:r>
            <a:rPr lang="en-US" dirty="0"/>
            <a:t>Hook Response</a:t>
          </a:r>
          <a:endParaRPr lang="en-CA" dirty="0"/>
        </a:p>
      </dgm:t>
    </dgm:pt>
    <dgm:pt modelId="{435301DD-1103-4D73-A963-A7EA301EE78E}" type="parTrans" cxnId="{D090586B-2E16-4882-9111-DEDA8B6045BA}">
      <dgm:prSet/>
      <dgm:spPr/>
      <dgm:t>
        <a:bodyPr/>
        <a:lstStyle/>
        <a:p>
          <a:endParaRPr lang="en-CA"/>
        </a:p>
      </dgm:t>
    </dgm:pt>
    <dgm:pt modelId="{50354AFB-A237-48D0-9F59-8A7B1E89D2D8}" type="sibTrans" cxnId="{D090586B-2E16-4882-9111-DEDA8B6045BA}">
      <dgm:prSet/>
      <dgm:spPr/>
      <dgm:t>
        <a:bodyPr/>
        <a:lstStyle/>
        <a:p>
          <a:endParaRPr lang="en-CA"/>
        </a:p>
      </dgm:t>
    </dgm:pt>
    <dgm:pt modelId="{FEDE6A23-2EB9-45CC-879F-225439BE156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Act on hook information</a:t>
          </a:r>
          <a:endParaRPr lang="en-CA" dirty="0"/>
        </a:p>
      </dgm:t>
    </dgm:pt>
    <dgm:pt modelId="{753633FD-063F-4184-8DEA-97AF23B12DB9}" type="parTrans" cxnId="{55EF310D-AAC3-4A2D-B04C-2C6AF5AEC178}">
      <dgm:prSet/>
      <dgm:spPr/>
      <dgm:t>
        <a:bodyPr/>
        <a:lstStyle/>
        <a:p>
          <a:endParaRPr lang="en-CA"/>
        </a:p>
      </dgm:t>
    </dgm:pt>
    <dgm:pt modelId="{89B3B864-5FE1-4151-A45B-0A987730AE93}" type="sibTrans" cxnId="{55EF310D-AAC3-4A2D-B04C-2C6AF5AEC178}">
      <dgm:prSet/>
      <dgm:spPr/>
      <dgm:t>
        <a:bodyPr/>
        <a:lstStyle/>
        <a:p>
          <a:endParaRPr lang="en-CA"/>
        </a:p>
      </dgm:t>
    </dgm:pt>
    <dgm:pt modelId="{18801CF7-DE09-42A6-AD89-292F9EE5F44F}" type="pres">
      <dgm:prSet presAssocID="{8E2CE71D-BC2A-4B37-BB52-FFAD832EAF69}" presName="CompostProcess" presStyleCnt="0">
        <dgm:presLayoutVars>
          <dgm:dir/>
          <dgm:resizeHandles val="exact"/>
        </dgm:presLayoutVars>
      </dgm:prSet>
      <dgm:spPr/>
    </dgm:pt>
    <dgm:pt modelId="{BBD7C87D-7372-44FC-A435-5AB12FAACB71}" type="pres">
      <dgm:prSet presAssocID="{8E2CE71D-BC2A-4B37-BB52-FFAD832EAF69}" presName="arrow" presStyleLbl="bgShp" presStyleIdx="0" presStyleCnt="1"/>
      <dgm:spPr/>
    </dgm:pt>
    <dgm:pt modelId="{193A87F5-EE69-49BB-AA54-23B03C0D980C}" type="pres">
      <dgm:prSet presAssocID="{8E2CE71D-BC2A-4B37-BB52-FFAD832EAF69}" presName="linearProcess" presStyleCnt="0"/>
      <dgm:spPr/>
    </dgm:pt>
    <dgm:pt modelId="{18754F7C-8E44-4B41-AB8B-7DC442189AB2}" type="pres">
      <dgm:prSet presAssocID="{1CBA01A3-115F-45EB-B685-517BE447746D}" presName="textNode" presStyleLbl="node1" presStyleIdx="0" presStyleCnt="7">
        <dgm:presLayoutVars>
          <dgm:bulletEnabled val="1"/>
        </dgm:presLayoutVars>
      </dgm:prSet>
      <dgm:spPr/>
    </dgm:pt>
    <dgm:pt modelId="{0936FCF2-B704-4FA2-A876-466335AD9725}" type="pres">
      <dgm:prSet presAssocID="{3D4984D8-54C2-4BC8-A752-DAD1F640D386}" presName="sibTrans" presStyleCnt="0"/>
      <dgm:spPr/>
    </dgm:pt>
    <dgm:pt modelId="{F38AB928-6480-4397-9CB4-9458BEC5AEEB}" type="pres">
      <dgm:prSet presAssocID="{B655583C-8C72-4AF6-9AAE-388EF0EEE05B}" presName="textNode" presStyleLbl="node1" presStyleIdx="1" presStyleCnt="7">
        <dgm:presLayoutVars>
          <dgm:bulletEnabled val="1"/>
        </dgm:presLayoutVars>
      </dgm:prSet>
      <dgm:spPr/>
    </dgm:pt>
    <dgm:pt modelId="{23167B5B-72C5-446A-98A8-BC8AB5B74650}" type="pres">
      <dgm:prSet presAssocID="{F445D84C-281C-4ABB-9686-A8213842AF95}" presName="sibTrans" presStyleCnt="0"/>
      <dgm:spPr/>
    </dgm:pt>
    <dgm:pt modelId="{80D3E386-27B0-47F6-93A4-7DF49727C3CA}" type="pres">
      <dgm:prSet presAssocID="{B7EF0118-71DE-471E-A625-772A2042C47D}" presName="textNode" presStyleLbl="node1" presStyleIdx="2" presStyleCnt="7">
        <dgm:presLayoutVars>
          <dgm:bulletEnabled val="1"/>
        </dgm:presLayoutVars>
      </dgm:prSet>
      <dgm:spPr/>
    </dgm:pt>
    <dgm:pt modelId="{2A66F690-F656-48CE-BEE7-2272BFBFB33B}" type="pres">
      <dgm:prSet presAssocID="{C8ABDF1C-95DD-4CA4-A7A4-E5FE35C408CB}" presName="sibTrans" presStyleCnt="0"/>
      <dgm:spPr/>
    </dgm:pt>
    <dgm:pt modelId="{98798665-2709-4FE5-92D0-8C1FA5A2F5E2}" type="pres">
      <dgm:prSet presAssocID="{829507E0-2BD8-408C-9E24-78ABC0CA440B}" presName="textNode" presStyleLbl="node1" presStyleIdx="3" presStyleCnt="7">
        <dgm:presLayoutVars>
          <dgm:bulletEnabled val="1"/>
        </dgm:presLayoutVars>
      </dgm:prSet>
      <dgm:spPr/>
    </dgm:pt>
    <dgm:pt modelId="{0F64DA93-C428-473B-B34B-942EA119119B}" type="pres">
      <dgm:prSet presAssocID="{79BB4286-935C-4B4B-863B-CE67F57709CF}" presName="sibTrans" presStyleCnt="0"/>
      <dgm:spPr/>
    </dgm:pt>
    <dgm:pt modelId="{A3F7A517-36F0-4DF1-B134-EDE1EA57984B}" type="pres">
      <dgm:prSet presAssocID="{A575E318-F76A-46DF-8020-723872F4FA13}" presName="textNode" presStyleLbl="node1" presStyleIdx="4" presStyleCnt="7">
        <dgm:presLayoutVars>
          <dgm:bulletEnabled val="1"/>
        </dgm:presLayoutVars>
      </dgm:prSet>
      <dgm:spPr/>
    </dgm:pt>
    <dgm:pt modelId="{F9C646CA-B083-48E1-841A-0DE95E687306}" type="pres">
      <dgm:prSet presAssocID="{AF14068C-D8B5-4D5F-99B9-EE229D6A5EEF}" presName="sibTrans" presStyleCnt="0"/>
      <dgm:spPr/>
    </dgm:pt>
    <dgm:pt modelId="{B2C365B9-ECE2-4A11-815F-C9D7B694F02A}" type="pres">
      <dgm:prSet presAssocID="{1F0725F6-3B2D-4ED4-B689-CA6952C48041}" presName="textNode" presStyleLbl="node1" presStyleIdx="5" presStyleCnt="7">
        <dgm:presLayoutVars>
          <dgm:bulletEnabled val="1"/>
        </dgm:presLayoutVars>
      </dgm:prSet>
      <dgm:spPr/>
    </dgm:pt>
    <dgm:pt modelId="{27E7E791-007E-42F0-863E-A8EA82CA1FD0}" type="pres">
      <dgm:prSet presAssocID="{50354AFB-A237-48D0-9F59-8A7B1E89D2D8}" presName="sibTrans" presStyleCnt="0"/>
      <dgm:spPr/>
    </dgm:pt>
    <dgm:pt modelId="{445B39A9-F102-4991-A18D-4BABC02C24E9}" type="pres">
      <dgm:prSet presAssocID="{FEDE6A23-2EB9-45CC-879F-225439BE156A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84211F00-1E22-43D8-B6D5-E29DD3CA938C}" srcId="{8E2CE71D-BC2A-4B37-BB52-FFAD832EAF69}" destId="{A575E318-F76A-46DF-8020-723872F4FA13}" srcOrd="4" destOrd="0" parTransId="{59F7A724-7900-4741-92E2-8942F93CF484}" sibTransId="{AF14068C-D8B5-4D5F-99B9-EE229D6A5EEF}"/>
    <dgm:cxn modelId="{88A9520A-6206-45FB-ABC2-C3E2C3D882C4}" type="presOf" srcId="{B7EF0118-71DE-471E-A625-772A2042C47D}" destId="{80D3E386-27B0-47F6-93A4-7DF49727C3CA}" srcOrd="0" destOrd="0" presId="urn:microsoft.com/office/officeart/2005/8/layout/hProcess9"/>
    <dgm:cxn modelId="{55EF310D-AAC3-4A2D-B04C-2C6AF5AEC178}" srcId="{8E2CE71D-BC2A-4B37-BB52-FFAD832EAF69}" destId="{FEDE6A23-2EB9-45CC-879F-225439BE156A}" srcOrd="6" destOrd="0" parTransId="{753633FD-063F-4184-8DEA-97AF23B12DB9}" sibTransId="{89B3B864-5FE1-4151-A45B-0A987730AE93}"/>
    <dgm:cxn modelId="{8AFD180F-C87B-412C-93B9-BFCCCC75D5C7}" type="presOf" srcId="{B655583C-8C72-4AF6-9AAE-388EF0EEE05B}" destId="{F38AB928-6480-4397-9CB4-9458BEC5AEEB}" srcOrd="0" destOrd="0" presId="urn:microsoft.com/office/officeart/2005/8/layout/hProcess9"/>
    <dgm:cxn modelId="{66CA3C16-2D96-4363-8F7D-0FF4ABBE5CC9}" type="presOf" srcId="{829507E0-2BD8-408C-9E24-78ABC0CA440B}" destId="{98798665-2709-4FE5-92D0-8C1FA5A2F5E2}" srcOrd="0" destOrd="0" presId="urn:microsoft.com/office/officeart/2005/8/layout/hProcess9"/>
    <dgm:cxn modelId="{B3371825-CBDF-4C1A-A63E-3848FB91C9CD}" srcId="{8E2CE71D-BC2A-4B37-BB52-FFAD832EAF69}" destId="{1CBA01A3-115F-45EB-B685-517BE447746D}" srcOrd="0" destOrd="0" parTransId="{4C9E0BC9-92B2-41A5-AA24-8ED9BCF81B12}" sibTransId="{3D4984D8-54C2-4BC8-A752-DAD1F640D386}"/>
    <dgm:cxn modelId="{835D4426-03E0-4BFF-8E9A-95E4D50F2259}" type="presOf" srcId="{1F0725F6-3B2D-4ED4-B689-CA6952C48041}" destId="{B2C365B9-ECE2-4A11-815F-C9D7B694F02A}" srcOrd="0" destOrd="0" presId="urn:microsoft.com/office/officeart/2005/8/layout/hProcess9"/>
    <dgm:cxn modelId="{D8E90535-BBA7-42CA-B9BA-FA689A7A7902}" type="presOf" srcId="{1CBA01A3-115F-45EB-B685-517BE447746D}" destId="{18754F7C-8E44-4B41-AB8B-7DC442189AB2}" srcOrd="0" destOrd="0" presId="urn:microsoft.com/office/officeart/2005/8/layout/hProcess9"/>
    <dgm:cxn modelId="{BEEB4D61-579F-4C43-BB0C-1F5E5BBA3CE2}" type="presOf" srcId="{FEDE6A23-2EB9-45CC-879F-225439BE156A}" destId="{445B39A9-F102-4991-A18D-4BABC02C24E9}" srcOrd="0" destOrd="0" presId="urn:microsoft.com/office/officeart/2005/8/layout/hProcess9"/>
    <dgm:cxn modelId="{F5E0E548-12AA-4D0C-AF9D-429D8F22BD66}" srcId="{8E2CE71D-BC2A-4B37-BB52-FFAD832EAF69}" destId="{B655583C-8C72-4AF6-9AAE-388EF0EEE05B}" srcOrd="1" destOrd="0" parTransId="{3A277007-E4AF-4BEA-96FD-46693430468A}" sibTransId="{F445D84C-281C-4ABB-9686-A8213842AF95}"/>
    <dgm:cxn modelId="{D090586B-2E16-4882-9111-DEDA8B6045BA}" srcId="{8E2CE71D-BC2A-4B37-BB52-FFAD832EAF69}" destId="{1F0725F6-3B2D-4ED4-B689-CA6952C48041}" srcOrd="5" destOrd="0" parTransId="{435301DD-1103-4D73-A963-A7EA301EE78E}" sibTransId="{50354AFB-A237-48D0-9F59-8A7B1E89D2D8}"/>
    <dgm:cxn modelId="{DC98B480-7071-431C-A04B-224D1B072B94}" type="presOf" srcId="{A575E318-F76A-46DF-8020-723872F4FA13}" destId="{A3F7A517-36F0-4DF1-B134-EDE1EA57984B}" srcOrd="0" destOrd="0" presId="urn:microsoft.com/office/officeart/2005/8/layout/hProcess9"/>
    <dgm:cxn modelId="{95FD3F88-9272-452F-B1A9-5DF2EBAA3F33}" srcId="{8E2CE71D-BC2A-4B37-BB52-FFAD832EAF69}" destId="{B7EF0118-71DE-471E-A625-772A2042C47D}" srcOrd="2" destOrd="0" parTransId="{ABA289E2-A8A3-4B83-8F94-B3BD6B067417}" sibTransId="{C8ABDF1C-95DD-4CA4-A7A4-E5FE35C408CB}"/>
    <dgm:cxn modelId="{88431FEC-CE23-412D-9EE9-714D7225BDA9}" srcId="{8E2CE71D-BC2A-4B37-BB52-FFAD832EAF69}" destId="{829507E0-2BD8-408C-9E24-78ABC0CA440B}" srcOrd="3" destOrd="0" parTransId="{71B43759-275D-4C20-B002-ACD807DA6DFE}" sibTransId="{79BB4286-935C-4B4B-863B-CE67F57709CF}"/>
    <dgm:cxn modelId="{7D323CF6-0355-4B3F-B503-226B75D46ED8}" type="presOf" srcId="{8E2CE71D-BC2A-4B37-BB52-FFAD832EAF69}" destId="{18801CF7-DE09-42A6-AD89-292F9EE5F44F}" srcOrd="0" destOrd="0" presId="urn:microsoft.com/office/officeart/2005/8/layout/hProcess9"/>
    <dgm:cxn modelId="{73D05194-3AD8-4B8A-A151-B91397D30FA3}" type="presParOf" srcId="{18801CF7-DE09-42A6-AD89-292F9EE5F44F}" destId="{BBD7C87D-7372-44FC-A435-5AB12FAACB71}" srcOrd="0" destOrd="0" presId="urn:microsoft.com/office/officeart/2005/8/layout/hProcess9"/>
    <dgm:cxn modelId="{2301618C-AC01-4DF4-AB6B-176863437759}" type="presParOf" srcId="{18801CF7-DE09-42A6-AD89-292F9EE5F44F}" destId="{193A87F5-EE69-49BB-AA54-23B03C0D980C}" srcOrd="1" destOrd="0" presId="urn:microsoft.com/office/officeart/2005/8/layout/hProcess9"/>
    <dgm:cxn modelId="{B25D4A97-DC06-4491-8FCF-57E224E31F4D}" type="presParOf" srcId="{193A87F5-EE69-49BB-AA54-23B03C0D980C}" destId="{18754F7C-8E44-4B41-AB8B-7DC442189AB2}" srcOrd="0" destOrd="0" presId="urn:microsoft.com/office/officeart/2005/8/layout/hProcess9"/>
    <dgm:cxn modelId="{679DC2E1-EC3E-4F12-92DB-595CD8E4BB55}" type="presParOf" srcId="{193A87F5-EE69-49BB-AA54-23B03C0D980C}" destId="{0936FCF2-B704-4FA2-A876-466335AD9725}" srcOrd="1" destOrd="0" presId="urn:microsoft.com/office/officeart/2005/8/layout/hProcess9"/>
    <dgm:cxn modelId="{D900CA08-845E-4B07-92F6-7CE7D4D39855}" type="presParOf" srcId="{193A87F5-EE69-49BB-AA54-23B03C0D980C}" destId="{F38AB928-6480-4397-9CB4-9458BEC5AEEB}" srcOrd="2" destOrd="0" presId="urn:microsoft.com/office/officeart/2005/8/layout/hProcess9"/>
    <dgm:cxn modelId="{54DE7D48-4A1B-4680-A811-8FCA9DD3582E}" type="presParOf" srcId="{193A87F5-EE69-49BB-AA54-23B03C0D980C}" destId="{23167B5B-72C5-446A-98A8-BC8AB5B74650}" srcOrd="3" destOrd="0" presId="urn:microsoft.com/office/officeart/2005/8/layout/hProcess9"/>
    <dgm:cxn modelId="{F865D21B-BB4D-4619-96D0-4698BC85D890}" type="presParOf" srcId="{193A87F5-EE69-49BB-AA54-23B03C0D980C}" destId="{80D3E386-27B0-47F6-93A4-7DF49727C3CA}" srcOrd="4" destOrd="0" presId="urn:microsoft.com/office/officeart/2005/8/layout/hProcess9"/>
    <dgm:cxn modelId="{039EE92A-A7DE-4121-A626-C4D3C9E850E4}" type="presParOf" srcId="{193A87F5-EE69-49BB-AA54-23B03C0D980C}" destId="{2A66F690-F656-48CE-BEE7-2272BFBFB33B}" srcOrd="5" destOrd="0" presId="urn:microsoft.com/office/officeart/2005/8/layout/hProcess9"/>
    <dgm:cxn modelId="{3E0158AF-FA49-4516-9F18-F2F15FEC5FB9}" type="presParOf" srcId="{193A87F5-EE69-49BB-AA54-23B03C0D980C}" destId="{98798665-2709-4FE5-92D0-8C1FA5A2F5E2}" srcOrd="6" destOrd="0" presId="urn:microsoft.com/office/officeart/2005/8/layout/hProcess9"/>
    <dgm:cxn modelId="{DC9E3600-76C6-43E2-B373-94046029E086}" type="presParOf" srcId="{193A87F5-EE69-49BB-AA54-23B03C0D980C}" destId="{0F64DA93-C428-473B-B34B-942EA119119B}" srcOrd="7" destOrd="0" presId="urn:microsoft.com/office/officeart/2005/8/layout/hProcess9"/>
    <dgm:cxn modelId="{2111F748-97AE-4374-A3EC-89DB72E08A97}" type="presParOf" srcId="{193A87F5-EE69-49BB-AA54-23B03C0D980C}" destId="{A3F7A517-36F0-4DF1-B134-EDE1EA57984B}" srcOrd="8" destOrd="0" presId="urn:microsoft.com/office/officeart/2005/8/layout/hProcess9"/>
    <dgm:cxn modelId="{3F0207BD-1074-486E-9C30-68E713EBD7C2}" type="presParOf" srcId="{193A87F5-EE69-49BB-AA54-23B03C0D980C}" destId="{F9C646CA-B083-48E1-841A-0DE95E687306}" srcOrd="9" destOrd="0" presId="urn:microsoft.com/office/officeart/2005/8/layout/hProcess9"/>
    <dgm:cxn modelId="{6B422603-B9A5-4FE8-BAC5-095DBDD3DBC4}" type="presParOf" srcId="{193A87F5-EE69-49BB-AA54-23B03C0D980C}" destId="{B2C365B9-ECE2-4A11-815F-C9D7B694F02A}" srcOrd="10" destOrd="0" presId="urn:microsoft.com/office/officeart/2005/8/layout/hProcess9"/>
    <dgm:cxn modelId="{9D181E77-32F5-4483-9CF8-E5AB41DEA48C}" type="presParOf" srcId="{193A87F5-EE69-49BB-AA54-23B03C0D980C}" destId="{27E7E791-007E-42F0-863E-A8EA82CA1FD0}" srcOrd="11" destOrd="0" presId="urn:microsoft.com/office/officeart/2005/8/layout/hProcess9"/>
    <dgm:cxn modelId="{4A812253-C71A-4F32-A450-F666C463166C}" type="presParOf" srcId="{193A87F5-EE69-49BB-AA54-23B03C0D980C}" destId="{445B39A9-F102-4991-A18D-4BABC02C24E9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on DTR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SDC in DTR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Core Expectations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Supporting Elements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Special Elements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93528EC8-B98A-47E9-B5E1-43232ACDFA81}">
      <dgm:prSet phldrT="[Text]"/>
      <dgm:spPr>
        <a:ln>
          <a:solidFill>
            <a:schemeClr val="bg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CQL in Questionnaires</a:t>
          </a:r>
          <a:endParaRPr lang="en-CA" dirty="0"/>
        </a:p>
      </dgm:t>
    </dgm:pt>
    <dgm:pt modelId="{FB0534D5-2B71-4942-A0C4-50B145C1C5AD}" type="parTrans" cxnId="{31DF50B5-8D35-4C18-A6B0-D88C7195DAE8}">
      <dgm:prSet/>
      <dgm:spPr/>
      <dgm:t>
        <a:bodyPr/>
        <a:lstStyle/>
        <a:p>
          <a:endParaRPr lang="en-CA"/>
        </a:p>
      </dgm:t>
    </dgm:pt>
    <dgm:pt modelId="{B5503687-F56C-4E87-B84E-AAB9568BA38E}" type="sibTrans" cxnId="{31DF50B5-8D35-4C18-A6B0-D88C7195DAE8}">
      <dgm:prSet/>
      <dgm:spPr/>
      <dgm:t>
        <a:bodyPr/>
        <a:lstStyle/>
        <a:p>
          <a:endParaRPr lang="en-CA"/>
        </a:p>
      </dgm:t>
    </dgm:pt>
    <dgm:pt modelId="{D7708CF6-2567-42EB-BCDC-33C2367F6C69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Architecture Considerations</a:t>
          </a:r>
          <a:endParaRPr lang="en-CA" dirty="0"/>
        </a:p>
      </dgm:t>
    </dgm:pt>
    <dgm:pt modelId="{2FC65BBE-6110-497C-AB00-5D4854803D27}" type="parTrans" cxnId="{49ACB848-B8D0-428F-91A4-09806601E452}">
      <dgm:prSet/>
      <dgm:spPr/>
      <dgm:t>
        <a:bodyPr/>
        <a:lstStyle/>
        <a:p>
          <a:endParaRPr lang="en-CA"/>
        </a:p>
      </dgm:t>
    </dgm:pt>
    <dgm:pt modelId="{A52562F5-0CF8-40E7-8144-16EF857CF931}" type="sibTrans" cxnId="{49ACB848-B8D0-428F-91A4-09806601E452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3" presStyleCnt="6"/>
      <dgm:spPr/>
    </dgm:pt>
    <dgm:pt modelId="{30E969A7-3C44-469D-AE9B-C9DFCD9F079E}" type="pres">
      <dgm:prSet presAssocID="{F7804CF8-A785-466F-9482-3D191ABFD207}" presName="childText" presStyleLbl="bgAcc1" presStyleIdx="3" presStyleCnt="6" custScaleX="319340">
        <dgm:presLayoutVars>
          <dgm:bulletEnabled val="1"/>
        </dgm:presLayoutVars>
      </dgm:prSet>
      <dgm:spPr/>
    </dgm:pt>
    <dgm:pt modelId="{9075013B-E25D-4E36-B033-696E4E598AAF}" type="pres">
      <dgm:prSet presAssocID="{FB0534D5-2B71-4942-A0C4-50B145C1C5AD}" presName="Name13" presStyleLbl="parChTrans1D2" presStyleIdx="4" presStyleCnt="6"/>
      <dgm:spPr/>
    </dgm:pt>
    <dgm:pt modelId="{4DFE8D4F-6703-4CB8-A6C9-7388CAEB65D7}" type="pres">
      <dgm:prSet presAssocID="{93528EC8-B98A-47E9-B5E1-43232ACDFA81}" presName="childText" presStyleLbl="bgAcc1" presStyleIdx="4" presStyleCnt="6" custScaleX="320510">
        <dgm:presLayoutVars>
          <dgm:bulletEnabled val="1"/>
        </dgm:presLayoutVars>
      </dgm:prSet>
      <dgm:spPr/>
    </dgm:pt>
    <dgm:pt modelId="{1141F412-4294-48C7-A71D-4E5C6BB99A07}" type="pres">
      <dgm:prSet presAssocID="{2FC65BBE-6110-497C-AB00-5D4854803D27}" presName="Name13" presStyleLbl="parChTrans1D2" presStyleIdx="5" presStyleCnt="6"/>
      <dgm:spPr/>
    </dgm:pt>
    <dgm:pt modelId="{BC99422A-43E7-4F05-92EA-977D7A7C593E}" type="pres">
      <dgm:prSet presAssocID="{D7708CF6-2567-42EB-BCDC-33C2367F6C69}" presName="childText" presStyleLbl="bgAcc1" presStyleIdx="5" presStyleCnt="6" custScaleX="319982">
        <dgm:presLayoutVars>
          <dgm:bulletEnabled val="1"/>
        </dgm:presLayoutVars>
      </dgm:prSet>
      <dgm:spPr/>
    </dgm:pt>
  </dgm:ptLst>
  <dgm:cxnLst>
    <dgm:cxn modelId="{55453404-12C3-4CDE-8E3A-1DF2C8D373C2}" type="presOf" srcId="{D7708CF6-2567-42EB-BCDC-33C2367F6C69}" destId="{BC99422A-43E7-4F05-92EA-977D7A7C593E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9ACB848-B8D0-428F-91A4-09806601E452}" srcId="{9DF1CC27-E04C-4624-87AB-AA2BC35087D5}" destId="{D7708CF6-2567-42EB-BCDC-33C2367F6C69}" srcOrd="5" destOrd="0" parTransId="{2FC65BBE-6110-497C-AB00-5D4854803D27}" sibTransId="{A52562F5-0CF8-40E7-8144-16EF857CF931}"/>
    <dgm:cxn modelId="{52121E4B-B6E3-47E6-8B20-D2BD238CFFAF}" srcId="{9DF1CC27-E04C-4624-87AB-AA2BC35087D5}" destId="{F7804CF8-A785-466F-9482-3D191ABFD207}" srcOrd="3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12100652-2DE5-402B-B5D6-2E96B4A73658}" type="presOf" srcId="{FB0534D5-2B71-4942-A0C4-50B145C1C5AD}" destId="{9075013B-E25D-4E36-B033-696E4E598AAF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4358F88-1750-4FFF-944C-04FCC836DD40}" type="presOf" srcId="{93528EC8-B98A-47E9-B5E1-43232ACDFA81}" destId="{4DFE8D4F-6703-4CB8-A6C9-7388CAEB65D7}" srcOrd="0" destOrd="0" presId="urn:microsoft.com/office/officeart/2005/8/layout/hierarchy3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C292469D-F19B-4C8D-9DCD-65C3EF995CE2}" type="presOf" srcId="{2FC65BBE-6110-497C-AB00-5D4854803D27}" destId="{1141F412-4294-48C7-A71D-4E5C6BB99A07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31DF50B5-8D35-4C18-A6B0-D88C7195DAE8}" srcId="{9DF1CC27-E04C-4624-87AB-AA2BC35087D5}" destId="{93528EC8-B98A-47E9-B5E1-43232ACDFA81}" srcOrd="4" destOrd="0" parTransId="{FB0534D5-2B71-4942-A0C4-50B145C1C5AD}" sibTransId="{B5503687-F56C-4E87-B84E-AAB9568BA38E}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159C47FA-61C4-45A1-91C4-C66134849DAC}" type="presParOf" srcId="{7E1F6895-DF2C-4347-A034-6956F318B73D}" destId="{8E1030CD-02DB-4F6F-A18F-7AF9D8830B11}" srcOrd="6" destOrd="0" presId="urn:microsoft.com/office/officeart/2005/8/layout/hierarchy3"/>
    <dgm:cxn modelId="{13839D05-E643-4FF4-A509-EFADD64DB638}" type="presParOf" srcId="{7E1F6895-DF2C-4347-A034-6956F318B73D}" destId="{30E969A7-3C44-469D-AE9B-C9DFCD9F079E}" srcOrd="7" destOrd="0" presId="urn:microsoft.com/office/officeart/2005/8/layout/hierarchy3"/>
    <dgm:cxn modelId="{4943BF82-8311-4960-948A-A987F30CB8E9}" type="presParOf" srcId="{7E1F6895-DF2C-4347-A034-6956F318B73D}" destId="{9075013B-E25D-4E36-B033-696E4E598AAF}" srcOrd="8" destOrd="0" presId="urn:microsoft.com/office/officeart/2005/8/layout/hierarchy3"/>
    <dgm:cxn modelId="{424D3F69-6604-4656-8893-4FFBEBE9E7FE}" type="presParOf" srcId="{7E1F6895-DF2C-4347-A034-6956F318B73D}" destId="{4DFE8D4F-6703-4CB8-A6C9-7388CAEB65D7}" srcOrd="9" destOrd="0" presId="urn:microsoft.com/office/officeart/2005/8/layout/hierarchy3"/>
    <dgm:cxn modelId="{A62CBB71-E07E-4CBB-A411-60B25B1A7F0B}" type="presParOf" srcId="{7E1F6895-DF2C-4347-A034-6956F318B73D}" destId="{1141F412-4294-48C7-A71D-4E5C6BB99A07}" srcOrd="10" destOrd="0" presId="urn:microsoft.com/office/officeart/2005/8/layout/hierarchy3"/>
    <dgm:cxn modelId="{B6F751A8-BA73-443B-8706-AABECB594112}" type="presParOf" srcId="{7E1F6895-DF2C-4347-A034-6956F318B73D}" destId="{BC99422A-43E7-4F05-92EA-977D7A7C593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7C87D-7372-44FC-A435-5AB12FAACB71}">
      <dsp:nvSpPr>
        <dsp:cNvPr id="0" name=""/>
        <dsp:cNvSpPr/>
      </dsp:nvSpPr>
      <dsp:spPr>
        <a:xfrm>
          <a:off x="864263" y="0"/>
          <a:ext cx="9794989" cy="425757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54F7C-8E44-4B41-AB8B-7DC442189AB2}">
      <dsp:nvSpPr>
        <dsp:cNvPr id="0" name=""/>
        <dsp:cNvSpPr/>
      </dsp:nvSpPr>
      <dsp:spPr>
        <a:xfrm>
          <a:off x="6023" y="1277273"/>
          <a:ext cx="1562868" cy="1703031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Enable Service</a:t>
          </a:r>
          <a:endParaRPr lang="en-CA" sz="2000" kern="1200"/>
        </a:p>
      </dsp:txBody>
      <dsp:txXfrm>
        <a:off x="82316" y="1353566"/>
        <a:ext cx="1410282" cy="1550445"/>
      </dsp:txXfrm>
    </dsp:sp>
    <dsp:sp modelId="{F38AB928-6480-4397-9CB4-9458BEC5AEEB}">
      <dsp:nvSpPr>
        <dsp:cNvPr id="0" name=""/>
        <dsp:cNvSpPr/>
      </dsp:nvSpPr>
      <dsp:spPr>
        <a:xfrm>
          <a:off x="1664123" y="1277273"/>
          <a:ext cx="1562868" cy="1703031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Service Discovery</a:t>
          </a:r>
          <a:endParaRPr lang="en-CA" sz="2000" kern="1200" dirty="0"/>
        </a:p>
      </dsp:txBody>
      <dsp:txXfrm>
        <a:off x="1740416" y="1353566"/>
        <a:ext cx="1410282" cy="1550445"/>
      </dsp:txXfrm>
    </dsp:sp>
    <dsp:sp modelId="{80D3E386-27B0-47F6-93A4-7DF49727C3CA}">
      <dsp:nvSpPr>
        <dsp:cNvPr id="0" name=""/>
        <dsp:cNvSpPr/>
      </dsp:nvSpPr>
      <dsp:spPr>
        <a:xfrm>
          <a:off x="3322224" y="1277273"/>
          <a:ext cx="1562868" cy="1703031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Hook Prefetch</a:t>
          </a:r>
          <a:endParaRPr lang="en-CA" sz="2000" kern="1200" dirty="0"/>
        </a:p>
      </dsp:txBody>
      <dsp:txXfrm>
        <a:off x="3398517" y="1353566"/>
        <a:ext cx="1410282" cy="1550445"/>
      </dsp:txXfrm>
    </dsp:sp>
    <dsp:sp modelId="{98798665-2709-4FE5-92D0-8C1FA5A2F5E2}">
      <dsp:nvSpPr>
        <dsp:cNvPr id="0" name=""/>
        <dsp:cNvSpPr/>
      </dsp:nvSpPr>
      <dsp:spPr>
        <a:xfrm>
          <a:off x="4980324" y="1277273"/>
          <a:ext cx="1562868" cy="1703031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Invoke Hook</a:t>
          </a:r>
          <a:endParaRPr lang="en-CA" sz="2000" kern="1200" dirty="0"/>
        </a:p>
      </dsp:txBody>
      <dsp:txXfrm>
        <a:off x="5056617" y="1353566"/>
        <a:ext cx="1410282" cy="1550445"/>
      </dsp:txXfrm>
    </dsp:sp>
    <dsp:sp modelId="{A3F7A517-36F0-4DF1-B134-EDE1EA57984B}">
      <dsp:nvSpPr>
        <dsp:cNvPr id="0" name=""/>
        <dsp:cNvSpPr/>
      </dsp:nvSpPr>
      <dsp:spPr>
        <a:xfrm>
          <a:off x="6638424" y="1277273"/>
          <a:ext cx="1562868" cy="1703031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Retrieval</a:t>
          </a:r>
          <a:endParaRPr lang="en-CA" sz="2000" kern="1200" dirty="0"/>
        </a:p>
      </dsp:txBody>
      <dsp:txXfrm>
        <a:off x="6714717" y="1353566"/>
        <a:ext cx="1410282" cy="1550445"/>
      </dsp:txXfrm>
    </dsp:sp>
    <dsp:sp modelId="{B2C365B9-ECE2-4A11-815F-C9D7B694F02A}">
      <dsp:nvSpPr>
        <dsp:cNvPr id="0" name=""/>
        <dsp:cNvSpPr/>
      </dsp:nvSpPr>
      <dsp:spPr>
        <a:xfrm>
          <a:off x="8296525" y="1277273"/>
          <a:ext cx="1562868" cy="1703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Hook Response</a:t>
          </a:r>
          <a:endParaRPr lang="en-CA" sz="2000" kern="1200" dirty="0"/>
        </a:p>
      </dsp:txBody>
      <dsp:txXfrm>
        <a:off x="8372818" y="1353566"/>
        <a:ext cx="1410282" cy="1550445"/>
      </dsp:txXfrm>
    </dsp:sp>
    <dsp:sp modelId="{445B39A9-F102-4991-A18D-4BABC02C24E9}">
      <dsp:nvSpPr>
        <dsp:cNvPr id="0" name=""/>
        <dsp:cNvSpPr/>
      </dsp:nvSpPr>
      <dsp:spPr>
        <a:xfrm>
          <a:off x="9954625" y="1277273"/>
          <a:ext cx="1562868" cy="1703031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Act on hook information</a:t>
          </a:r>
          <a:endParaRPr lang="en-CA" sz="2000" kern="1200" dirty="0"/>
        </a:p>
      </dsp:txBody>
      <dsp:txXfrm>
        <a:off x="10030918" y="1353566"/>
        <a:ext cx="1410282" cy="15504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7189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SDC on DTR Outline</a:t>
          </a:r>
          <a:endParaRPr lang="en-CA" sz="1900" kern="1200" dirty="0"/>
        </a:p>
      </dsp:txBody>
      <dsp:txXfrm>
        <a:off x="1601181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3040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58892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in DTR</a:t>
          </a:r>
          <a:endParaRPr lang="en-CA" sz="1500" kern="1200" dirty="0"/>
        </a:p>
      </dsp:txBody>
      <dsp:txXfrm>
        <a:off x="2072884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3040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58892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Core Expectations</a:t>
          </a:r>
          <a:endParaRPr lang="en-CA" sz="1500" kern="1200" dirty="0"/>
        </a:p>
      </dsp:txBody>
      <dsp:txXfrm>
        <a:off x="2072884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3040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58892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Supporting Elements</a:t>
          </a:r>
          <a:endParaRPr lang="en-CA" sz="1500" kern="1200" dirty="0"/>
        </a:p>
      </dsp:txBody>
      <dsp:txXfrm>
        <a:off x="2072884" y="1807122"/>
        <a:ext cx="2412991" cy="449754"/>
      </dsp:txXfrm>
    </dsp:sp>
    <dsp:sp modelId="{8E1030CD-02DB-4F6F-A18F-7AF9D8830B11}">
      <dsp:nvSpPr>
        <dsp:cNvPr id="0" name=""/>
        <dsp:cNvSpPr/>
      </dsp:nvSpPr>
      <dsp:spPr>
        <a:xfrm>
          <a:off x="1823040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58892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Special Elements</a:t>
          </a:r>
          <a:endParaRPr lang="en-CA" sz="1500" kern="1200" dirty="0"/>
        </a:p>
      </dsp:txBody>
      <dsp:txXfrm>
        <a:off x="2072884" y="2404295"/>
        <a:ext cx="2412991" cy="449754"/>
      </dsp:txXfrm>
    </dsp:sp>
    <dsp:sp modelId="{9075013B-E25D-4E36-B033-696E4E598AAF}">
      <dsp:nvSpPr>
        <dsp:cNvPr id="0" name=""/>
        <dsp:cNvSpPr/>
      </dsp:nvSpPr>
      <dsp:spPr>
        <a:xfrm>
          <a:off x="1823040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E8D4F-6703-4CB8-A6C9-7388CAEB65D7}">
      <dsp:nvSpPr>
        <dsp:cNvPr id="0" name=""/>
        <dsp:cNvSpPr/>
      </dsp:nvSpPr>
      <dsp:spPr>
        <a:xfrm>
          <a:off x="2058892" y="2987476"/>
          <a:ext cx="2449918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CQL in Questionnaires</a:t>
          </a:r>
          <a:endParaRPr lang="en-CA" sz="1500" kern="1200" dirty="0"/>
        </a:p>
      </dsp:txBody>
      <dsp:txXfrm>
        <a:off x="2072884" y="3001468"/>
        <a:ext cx="2421934" cy="449754"/>
      </dsp:txXfrm>
    </dsp:sp>
    <dsp:sp modelId="{1141F412-4294-48C7-A71D-4E5C6BB99A07}">
      <dsp:nvSpPr>
        <dsp:cNvPr id="0" name=""/>
        <dsp:cNvSpPr/>
      </dsp:nvSpPr>
      <dsp:spPr>
        <a:xfrm>
          <a:off x="1823040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9422A-43E7-4F05-92EA-977D7A7C593E}">
      <dsp:nvSpPr>
        <dsp:cNvPr id="0" name=""/>
        <dsp:cNvSpPr/>
      </dsp:nvSpPr>
      <dsp:spPr>
        <a:xfrm>
          <a:off x="2058892" y="3584649"/>
          <a:ext cx="2445882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Architecture Considerations</a:t>
          </a:r>
          <a:endParaRPr lang="en-CA" sz="1500" kern="1200" dirty="0"/>
        </a:p>
      </dsp:txBody>
      <dsp:txXfrm>
        <a:off x="2072884" y="3598641"/>
        <a:ext cx="2417898" cy="449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05049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5526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71AFB-2011-4A1D-A9AD-06DE287C0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0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support others, but that’s outside CRD’s scope</a:t>
            </a:r>
          </a:p>
          <a:p>
            <a:r>
              <a:rPr lang="en-US" dirty="0"/>
              <a:t>Bold = must support</a:t>
            </a:r>
          </a:p>
          <a:p>
            <a:pPr marL="228600" indent="0">
              <a:buFont typeface="Arial" panose="020B0604020202020204" pitchFamily="34" charset="0"/>
              <a:buNone/>
            </a:pPr>
            <a:r>
              <a:rPr lang="en-US" dirty="0"/>
              <a:t>* = useful for caching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228600" indent="0">
              <a:buFont typeface="Arial" panose="020B0604020202020204" pitchFamily="34" charset="0"/>
              <a:buNone/>
            </a:pPr>
            <a:r>
              <a:rPr lang="en-US" dirty="0"/>
              <a:t>Not all hooks will</a:t>
            </a:r>
            <a:r>
              <a:rPr lang="en-US" baseline="0" dirty="0"/>
              <a:t> exist</a:t>
            </a:r>
          </a:p>
          <a:p>
            <a:pPr marL="228600" indent="0">
              <a:buFont typeface="Arial" panose="020B0604020202020204" pitchFamily="34" charset="0"/>
              <a:buNone/>
            </a:pPr>
            <a:r>
              <a:rPr lang="en-US" baseline="0" dirty="0"/>
              <a:t>This is the typical order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9800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Drill into each of the profiles and look at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6934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18819-C129-2C66-2D47-23AD32D2E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536851-2BC5-8854-472A-7C5694BC13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1DDA74-D324-8C4E-5D6B-6AB906B63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83613-3597-20D0-43C7-0F392C467F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71AFB-2011-4A1D-A9AD-06DE287C009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1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AA7B7C-BCF4-4226-B195-CE771F438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10965C-DF07-4C6E-A6AB-EFDD09044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2663" y="2733276"/>
            <a:ext cx="6335882" cy="912292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accent1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/>
              <a:t>PRESENTATION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A2ACF1BC-C0D6-B981-0F38-C5C9A5B3A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2663" y="3645568"/>
            <a:ext cx="6335882" cy="53553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buNone/>
              <a:defRPr sz="3200" b="0">
                <a:solidFill>
                  <a:schemeClr val="accent3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/>
              <a:t>Presentation Subtitle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85DBC1B3-9973-A383-A8E1-DEC586C917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711" y="275461"/>
            <a:ext cx="3136398" cy="80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6301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8DA59A-9CB6-4EF8-84D5-BB0533F59D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34" y="0"/>
            <a:ext cx="5373466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C41A2-7EB3-438C-A345-77D58413DF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41529" y="3348989"/>
            <a:ext cx="6324777" cy="5355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3200">
                <a:solidFill>
                  <a:schemeClr val="accent3"/>
                </a:solidFill>
              </a:defRPr>
            </a:lvl1pPr>
          </a:lstStyle>
          <a:p>
            <a:r>
              <a:rPr lang="en-US">
                <a:solidFill>
                  <a:srgbClr val="CB915F"/>
                </a:solidFill>
              </a:rPr>
              <a:t>Slide Subtitle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00FB23-823C-744E-C8B9-004E6345A0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41707" y="2733724"/>
            <a:ext cx="6324599" cy="53553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51657F"/>
                </a:solidFill>
                <a:latin typeface="+mn-lt"/>
              </a:defRPr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94835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Slide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8DA59A-9CB6-4EF8-84D5-BB0533F59D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34" y="0"/>
            <a:ext cx="537346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A985B9-F630-831D-9C50-6933FEB39A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41707" y="2733724"/>
            <a:ext cx="6324599" cy="53553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51657F"/>
                </a:solidFill>
                <a:latin typeface="+mn-lt"/>
              </a:defRPr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749255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ain Sl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DC60153-C4A0-4ABD-BB96-7A6F62145B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2085975"/>
            <a:ext cx="10500958" cy="41052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2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2000"/>
            </a:lvl2pPr>
            <a:lvl3pPr>
              <a:lnSpc>
                <a:spcPct val="100000"/>
              </a:lnSpc>
              <a:buClr>
                <a:schemeClr val="accent3"/>
              </a:buClr>
              <a:defRPr sz="18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600"/>
            </a:lvl4pPr>
            <a:lvl5pPr>
              <a:lnSpc>
                <a:spcPct val="100000"/>
              </a:lnSpc>
              <a:buClr>
                <a:schemeClr val="bg2"/>
              </a:buCl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71EB2-1E91-AC2D-A255-3F17DC01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214" y="36512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3320FE43-286D-AC44-2E5C-B24A73BBE5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39250" y="6489700"/>
            <a:ext cx="2743200" cy="36512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64114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20">
          <p15:clr>
            <a:srgbClr val="FBAE40"/>
          </p15:clr>
        </p15:guide>
        <p15:guide id="3" orient="horz" pos="19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DC60153-C4A0-4ABD-BB96-7A6F62145B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4900" y="1890031"/>
            <a:ext cx="4794768" cy="1795363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buClr>
                <a:schemeClr val="bg2"/>
              </a:buClr>
              <a:defRPr sz="2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2000"/>
            </a:lvl2pPr>
            <a:lvl3pPr>
              <a:lnSpc>
                <a:spcPct val="100000"/>
              </a:lnSpc>
              <a:buClr>
                <a:schemeClr val="accent3"/>
              </a:buClr>
              <a:defRPr sz="18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600"/>
            </a:lvl4pPr>
            <a:lvl5pPr>
              <a:lnSpc>
                <a:spcPct val="100000"/>
              </a:lnSpc>
              <a:buClr>
                <a:schemeClr val="bg2"/>
              </a:buCl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4C08CF0-4515-4A31-9BA6-4B5F111047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7950" y="1890030"/>
            <a:ext cx="4794768" cy="1795363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buClr>
                <a:schemeClr val="bg2"/>
              </a:buClr>
              <a:defRPr sz="2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2000"/>
            </a:lvl2pPr>
            <a:lvl3pPr>
              <a:lnSpc>
                <a:spcPct val="100000"/>
              </a:lnSpc>
              <a:buClr>
                <a:schemeClr val="accent3"/>
              </a:buClr>
              <a:defRPr sz="18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600"/>
            </a:lvl4pPr>
            <a:lvl5pPr>
              <a:lnSpc>
                <a:spcPct val="100000"/>
              </a:lnSpc>
              <a:buClr>
                <a:schemeClr val="bg2"/>
              </a:buCl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EF1C7-E37F-C422-6CD6-BA12D75E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214" y="36512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98897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20" userDrawn="1">
          <p15:clr>
            <a:srgbClr val="FBAE40"/>
          </p15:clr>
        </p15:guide>
        <p15:guide id="3" orient="horz" pos="19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BCC1CF-727A-9D7C-16E1-5C3025944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214" y="36512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730032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6B4A48-247A-4C16-A6A8-B6C3BA5D1B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38BA55-8814-44D0-977F-268352C71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-1466" b="-11706"/>
          <a:stretch/>
        </p:blipFill>
        <p:spPr>
          <a:xfrm>
            <a:off x="3713482" y="680665"/>
            <a:ext cx="8288017" cy="354616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3D870D-F2BF-4966-BD69-729039903A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74740" y="1452134"/>
            <a:ext cx="3649526" cy="498041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72005"/>
                </a:solidFill>
              </a:defRPr>
            </a:lvl1pPr>
            <a:lvl2pPr>
              <a:defRPr sz="2000">
                <a:solidFill>
                  <a:srgbClr val="472005"/>
                </a:solidFill>
              </a:defRPr>
            </a:lvl2pPr>
            <a:lvl3pPr>
              <a:defRPr sz="1800">
                <a:solidFill>
                  <a:srgbClr val="472005"/>
                </a:solidFill>
              </a:defRPr>
            </a:lvl3pPr>
            <a:lvl4pPr>
              <a:defRPr sz="1600">
                <a:solidFill>
                  <a:srgbClr val="472005"/>
                </a:solidFill>
              </a:defRPr>
            </a:lvl4pPr>
            <a:lvl5pPr>
              <a:defRPr sz="1600">
                <a:solidFill>
                  <a:srgbClr val="472005"/>
                </a:solidFill>
              </a:defRPr>
            </a:lvl5pPr>
          </a:lstStyle>
          <a:p>
            <a:pPr lvl="0"/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</a:p>
          <a:p>
            <a:pPr lvl="4"/>
            <a:r>
              <a:rPr lang="en-US"/>
              <a:t>Level 5 Bullet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EC59813A-0323-4CF7-BDB8-3CABDC2732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7648" y="1452134"/>
            <a:ext cx="3649526" cy="498041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72005"/>
                </a:solidFill>
              </a:defRPr>
            </a:lvl1pPr>
            <a:lvl2pPr>
              <a:defRPr sz="2000">
                <a:solidFill>
                  <a:srgbClr val="472005"/>
                </a:solidFill>
              </a:defRPr>
            </a:lvl2pPr>
            <a:lvl3pPr>
              <a:defRPr sz="1800">
                <a:solidFill>
                  <a:srgbClr val="472005"/>
                </a:solidFill>
              </a:defRPr>
            </a:lvl3pPr>
            <a:lvl4pPr>
              <a:defRPr sz="1600">
                <a:solidFill>
                  <a:srgbClr val="472005"/>
                </a:solidFill>
              </a:defRPr>
            </a:lvl4pPr>
            <a:lvl5pPr>
              <a:defRPr sz="1600">
                <a:solidFill>
                  <a:srgbClr val="472005"/>
                </a:solidFill>
              </a:defRPr>
            </a:lvl5pPr>
          </a:lstStyle>
          <a:p>
            <a:pPr lvl="0"/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</a:p>
          <a:p>
            <a:pPr lvl="4"/>
            <a:r>
              <a:rPr lang="en-US"/>
              <a:t>Level 5 Bullet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A99DA-F40E-66C3-5002-82CC0D411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214" y="19734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Holder 6">
            <a:extLst>
              <a:ext uri="{FF2B5EF4-FFF2-40B4-BE49-F238E27FC236}">
                <a16:creationId xmlns:a16="http://schemas.microsoft.com/office/drawing/2014/main" id="{B7F52926-A9FE-9093-3497-236692AFA6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39250" y="6489700"/>
            <a:ext cx="2743200" cy="36512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738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471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E6FA0222-D974-4942-B426-D99A124E1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887C3B-057F-4D1D-8672-DA58E661878F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51657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51657F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B4E3928-6F20-08F9-6AE6-7E968E0F7365}"/>
              </a:ext>
            </a:extLst>
          </p:cNvPr>
          <p:cNvSpPr txBox="1">
            <a:spLocks/>
          </p:cNvSpPr>
          <p:nvPr userDrawn="1"/>
        </p:nvSpPr>
        <p:spPr>
          <a:xfrm>
            <a:off x="209550" y="6545502"/>
            <a:ext cx="8752503" cy="203133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CA" dirty="0"/>
              <a:t>© 2025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1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674" r:id="rId2"/>
    <p:sldLayoutId id="2147483829" r:id="rId3"/>
    <p:sldLayoutId id="2147483772" r:id="rId4"/>
    <p:sldLayoutId id="2147483672" r:id="rId5"/>
    <p:sldLayoutId id="2147483676" r:id="rId6"/>
    <p:sldLayoutId id="2147483828" r:id="rId7"/>
    <p:sldLayoutId id="2147483830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build.fhir.org/ig/HL7/davinci-crd/StructureDefinition-profile-visionprescription.html" TargetMode="External"/><Relationship Id="rId3" Type="http://schemas.openxmlformats.org/officeDocument/2006/relationships/hyperlink" Target="https://build.fhir.org/ig/HL7/davinci-crd/StructureDefinition-profile-communicationrequest.html" TargetMode="External"/><Relationship Id="rId7" Type="http://schemas.openxmlformats.org/officeDocument/2006/relationships/hyperlink" Target="https://build.fhir.org/ig/HL7/davinci-crd/StructureDefinition-profile-servicereques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build.fhir.org/ig/HL7/davinci-crd/StructureDefinition-profile-nutritionorder.html" TargetMode="External"/><Relationship Id="rId5" Type="http://schemas.openxmlformats.org/officeDocument/2006/relationships/hyperlink" Target="https://build.fhir.org/ig/HL7/davinci-crd/StructureDefinition-profile-medicationrequest.html" TargetMode="External"/><Relationship Id="rId4" Type="http://schemas.openxmlformats.org/officeDocument/2006/relationships/hyperlink" Target="https://build.fhir.org/ig/HL7/davinci-crd/StructureDefinition-profile-devicerequest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davinci-crd/StructureDefinition-profile-appointment-no-order.html" TargetMode="External"/><Relationship Id="rId2" Type="http://schemas.openxmlformats.org/officeDocument/2006/relationships/hyperlink" Target="https://build.fhir.org/ig/HL7/davinci-crd/StructureDefinition-profile-appointment-with-order.html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25-04-DaVinci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91324/arrow-simple-way-green-by-cyberscooty-191324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ixabay.com/en/target-dart-aim-success-goal-1414775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davinci-crd/Binary-CRDServices.html" TargetMode="Externa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ixabay.com/en/target-dart-aim-success-goal-1414775/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channel/197320-Da-Vinci-DTR" TargetMode="External"/><Relationship Id="rId7" Type="http://schemas.openxmlformats.org/officeDocument/2006/relationships/image" Target="../media/image16.png"/><Relationship Id="rId2" Type="http://schemas.openxmlformats.org/officeDocument/2006/relationships/hyperlink" Target="mailto:lloyd@dogwoodhealthconsulting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chat.fhir.org/#narrow/channel/179255-questionnair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50E64-17AE-949A-FBDC-1314A4DEDB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55581" y="3240679"/>
            <a:ext cx="8128388" cy="978729"/>
          </a:xfrm>
        </p:spPr>
        <p:txBody>
          <a:bodyPr wrap="square" lIns="91440" tIns="45720" rIns="91440" bIns="45720" anchor="b">
            <a:spAutoFit/>
          </a:bodyPr>
          <a:lstStyle/>
          <a:p>
            <a:r>
              <a:rPr lang="en-US" dirty="0"/>
              <a:t>Coverage Requirements Discovery (CRD) Deep Dive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222E4-7DF5-2E11-3F21-CE6F28CEC1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68003" y="4230071"/>
            <a:ext cx="6335882" cy="1993366"/>
          </a:xfrm>
        </p:spPr>
        <p:txBody>
          <a:bodyPr lIns="91440" tIns="45720" rIns="91440" bIns="45720" anchor="t">
            <a:spAutoFit/>
          </a:bodyPr>
          <a:lstStyle/>
          <a:p>
            <a:endParaRPr lang="en-US" b="1" i="1" dirty="0"/>
          </a:p>
          <a:p>
            <a:r>
              <a:rPr lang="en-US" b="1" i="1" dirty="0"/>
              <a:t>2025 HL7 Da Vinci Burden Reduction and Payor API Implementer Support</a:t>
            </a:r>
          </a:p>
        </p:txBody>
      </p:sp>
      <p:sp>
        <p:nvSpPr>
          <p:cNvPr id="2" name="Google Shape;102;p19">
            <a:extLst>
              <a:ext uri="{FF2B5EF4-FFF2-40B4-BE49-F238E27FC236}">
                <a16:creationId xmlns:a16="http://schemas.microsoft.com/office/drawing/2014/main" id="{A9745C75-D4CF-A82B-7EC6-00339F6D133C}"/>
              </a:ext>
            </a:extLst>
          </p:cNvPr>
          <p:cNvSpPr txBox="1"/>
          <p:nvPr/>
        </p:nvSpPr>
        <p:spPr>
          <a:xfrm>
            <a:off x="7216999" y="2072965"/>
            <a:ext cx="4366970" cy="51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bg2"/>
                </a:solidFill>
                <a:latin typeface="+mj-lt"/>
                <a:cs typeface="Arial" panose="020B0604020202020204" pitchFamily="34" charset="0"/>
                <a:sym typeface="Arial"/>
              </a:rPr>
              <a:t>HL7 Da Vinci Training</a:t>
            </a:r>
            <a:endParaRPr lang="en-US" sz="2800" b="0" i="0" u="none" strike="noStrike" cap="none" dirty="0">
              <a:solidFill>
                <a:schemeClr val="bg2"/>
              </a:solidFill>
              <a:latin typeface="+mj-lt"/>
              <a:cs typeface="Arial" panose="020B0604020202020204" pitchFamily="34" charset="0"/>
              <a:sym typeface="Arial"/>
            </a:endParaRPr>
          </a:p>
        </p:txBody>
      </p:sp>
      <p:sp>
        <p:nvSpPr>
          <p:cNvPr id="3" name="Google Shape;101;p19">
            <a:extLst>
              <a:ext uri="{FF2B5EF4-FFF2-40B4-BE49-F238E27FC236}">
                <a16:creationId xmlns:a16="http://schemas.microsoft.com/office/drawing/2014/main" id="{29CBC5A0-438F-8693-D53F-162B5E6D85E5}"/>
              </a:ext>
            </a:extLst>
          </p:cNvPr>
          <p:cNvSpPr txBox="1">
            <a:spLocks/>
          </p:cNvSpPr>
          <p:nvPr/>
        </p:nvSpPr>
        <p:spPr>
          <a:xfrm>
            <a:off x="5383319" y="2609804"/>
            <a:ext cx="6051135" cy="36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February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??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, 2025 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52DFF1DA-E5D7-AC74-CCB2-D50D63E2335C}"/>
              </a:ext>
            </a:extLst>
          </p:cNvPr>
          <p:cNvSpPr txBox="1">
            <a:spLocks/>
          </p:cNvSpPr>
          <p:nvPr/>
        </p:nvSpPr>
        <p:spPr>
          <a:xfrm>
            <a:off x="5087919" y="6533804"/>
            <a:ext cx="6496050" cy="159035"/>
          </a:xfrm>
          <a:prstGeom prst="rect">
            <a:avLst/>
          </a:prstGeom>
        </p:spPr>
        <p:txBody>
          <a:bodyPr lIns="0" tIns="0" rIns="0" bIns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defRPr/>
            </a:pPr>
            <a:r>
              <a:rPr lang="en-US" sz="700">
                <a:solidFill>
                  <a:srgbClr val="7476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®Health Level Seven and HL7 are registered trademarks of Health Level Seven International, registered with the United States Patent and Trademark Office.</a:t>
            </a:r>
          </a:p>
        </p:txBody>
      </p:sp>
    </p:spTree>
    <p:extLst>
      <p:ext uri="{BB962C8B-B14F-4D97-AF65-F5344CB8AC3E}">
        <p14:creationId xmlns:p14="http://schemas.microsoft.com/office/powerpoint/2010/main" val="375289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476B8B-0D40-D2AD-8A01-C64EC3A70F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Not a formal substitute</a:t>
            </a:r>
            <a:r>
              <a:rPr lang="en-US" baseline="0" dirty="0"/>
              <a:t> for prior authorization</a:t>
            </a:r>
          </a:p>
          <a:p>
            <a:pPr lvl="1"/>
            <a:r>
              <a:rPr lang="en-US" dirty="0"/>
              <a:t>Needed data may be unavailable</a:t>
            </a:r>
          </a:p>
          <a:p>
            <a:pPr lvl="1"/>
            <a:r>
              <a:rPr lang="en-US" dirty="0"/>
              <a:t>CRD cannot refuse authorization</a:t>
            </a:r>
          </a:p>
          <a:p>
            <a:pPr lvl="0"/>
            <a:r>
              <a:rPr lang="en-US" dirty="0"/>
              <a:t>Not a tool for back-office staff</a:t>
            </a:r>
          </a:p>
          <a:p>
            <a:pPr lvl="1"/>
            <a:r>
              <a:rPr lang="en-US" dirty="0"/>
              <a:t>They might use CRD, but not targeted at them</a:t>
            </a:r>
          </a:p>
          <a:p>
            <a:pPr lvl="0"/>
            <a:r>
              <a:rPr lang="en-US" dirty="0"/>
              <a:t>Not a data collection tool</a:t>
            </a:r>
          </a:p>
          <a:p>
            <a:pPr lvl="1"/>
            <a:r>
              <a:rPr lang="en-US" dirty="0"/>
              <a:t>Data is held only for audit purposes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193062-7D8A-1ADF-A392-349D66BE1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CRD is not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66C2F-BADA-381C-0FA0-4592612BECF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4651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EDF78E-8CC7-ABE6-3A3F-9747902EDE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Data coming to payer will be clinical</a:t>
            </a:r>
          </a:p>
          <a:p>
            <a:pPr lvl="1"/>
            <a:r>
              <a:rPr lang="en-US" dirty="0"/>
              <a:t>SNOMED, text, etc.</a:t>
            </a:r>
          </a:p>
          <a:p>
            <a:r>
              <a:rPr lang="en-US" dirty="0"/>
              <a:t>Actual billing codes could vary from what’s submitted</a:t>
            </a:r>
          </a:p>
          <a:p>
            <a:r>
              <a:rPr lang="en-US" dirty="0"/>
              <a:t>Data may be incomplete</a:t>
            </a:r>
          </a:p>
          <a:p>
            <a:pPr lvl="1"/>
            <a:r>
              <a:rPr lang="en-US" dirty="0"/>
              <a:t>May be missing date of service, performer/location, indication, etc.</a:t>
            </a:r>
          </a:p>
          <a:p>
            <a:r>
              <a:rPr lang="en-US" dirty="0"/>
              <a:t>No dollar amounts are specified</a:t>
            </a:r>
          </a:p>
          <a:p>
            <a:r>
              <a:rPr lang="en-US" dirty="0"/>
              <a:t>Payer response must be real-time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5F81F-E135-9451-3D1F-2AFFD909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How CRD is different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61891-1B26-A18D-40A8-24FA75ECAD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156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1B3A3D-4414-81BC-2BA2-5812C0613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CRD Hooks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C07F9-847B-2B17-B3E1-286B997A14F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5944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42C067-4368-1DF3-97A4-298559E8C6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order-select*</a:t>
            </a:r>
          </a:p>
          <a:p>
            <a:r>
              <a:rPr lang="en-US" b="1" dirty="0"/>
              <a:t>order-sign</a:t>
            </a:r>
          </a:p>
          <a:p>
            <a:r>
              <a:rPr lang="en-US" b="1" dirty="0"/>
              <a:t>order-dispatch</a:t>
            </a:r>
          </a:p>
          <a:p>
            <a:r>
              <a:rPr lang="en-US" b="1" dirty="0"/>
              <a:t>appointment-book</a:t>
            </a:r>
          </a:p>
          <a:p>
            <a:r>
              <a:rPr lang="en-US" dirty="0"/>
              <a:t>encounter-start*</a:t>
            </a:r>
          </a:p>
          <a:p>
            <a:r>
              <a:rPr lang="en-US" dirty="0"/>
              <a:t>encounter-discharge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863A14-6485-851B-3068-B86C27BB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CRD Hooks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C81E5-D005-74DD-6E7B-A195C64D2C4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893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9CE803-0E08-6523-C620-1904B51D59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All the order hooks (select, sign, &amp; dispatch) support:</a:t>
            </a:r>
          </a:p>
          <a:p>
            <a:pPr lvl="1"/>
            <a:r>
              <a:rPr lang="en-US" b="1" dirty="0" err="1">
                <a:hlinkClick r:id="rId3"/>
              </a:rPr>
              <a:t>CommunicationRequest</a:t>
            </a:r>
            <a:r>
              <a:rPr lang="en-US" dirty="0"/>
              <a:t> – Request for information transfer</a:t>
            </a:r>
          </a:p>
          <a:p>
            <a:pPr lvl="1"/>
            <a:r>
              <a:rPr lang="en-US" b="1" dirty="0" err="1">
                <a:hlinkClick r:id="rId4"/>
              </a:rPr>
              <a:t>DeviceRequest</a:t>
            </a:r>
            <a:r>
              <a:rPr lang="en-US" b="1" dirty="0"/>
              <a:t> </a:t>
            </a:r>
            <a:r>
              <a:rPr lang="en-US" dirty="0"/>
              <a:t>– Durable medical equipment and other devices</a:t>
            </a:r>
          </a:p>
          <a:p>
            <a:pPr lvl="1"/>
            <a:r>
              <a:rPr lang="en-US" b="1" dirty="0" err="1">
                <a:hlinkClick r:id="rId5"/>
              </a:rPr>
              <a:t>MedicationRequest</a:t>
            </a:r>
            <a:r>
              <a:rPr lang="en-US" b="1" dirty="0"/>
              <a:t> </a:t>
            </a:r>
            <a:r>
              <a:rPr lang="en-US" dirty="0"/>
              <a:t>– Drug orders and prescriptions</a:t>
            </a:r>
          </a:p>
          <a:p>
            <a:pPr lvl="2"/>
            <a:r>
              <a:rPr lang="en-US" dirty="0"/>
              <a:t>Only used where NCPDP doesn’t already cover the use-case</a:t>
            </a:r>
          </a:p>
          <a:p>
            <a:pPr lvl="1"/>
            <a:r>
              <a:rPr lang="en-US" b="1" dirty="0" err="1">
                <a:hlinkClick r:id="rId6"/>
              </a:rPr>
              <a:t>NutritionOrder</a:t>
            </a:r>
            <a:r>
              <a:rPr lang="en-US" b="1" dirty="0"/>
              <a:t> </a:t>
            </a:r>
            <a:r>
              <a:rPr lang="en-US" dirty="0"/>
              <a:t>– Food supplements, tube feeding</a:t>
            </a:r>
          </a:p>
          <a:p>
            <a:pPr lvl="1"/>
            <a:r>
              <a:rPr lang="en-US" b="1" dirty="0">
                <a:hlinkClick r:id="rId7"/>
              </a:rPr>
              <a:t>ServiceRequest</a:t>
            </a:r>
            <a:r>
              <a:rPr lang="en-US" b="1" dirty="0"/>
              <a:t> </a:t>
            </a:r>
            <a:r>
              <a:rPr lang="en-US" dirty="0"/>
              <a:t>– Lab, DI, referrals, anything not covered elsewhere</a:t>
            </a:r>
          </a:p>
          <a:p>
            <a:pPr lvl="1"/>
            <a:r>
              <a:rPr lang="en-US" b="1" dirty="0" err="1">
                <a:hlinkClick r:id="rId8"/>
              </a:rPr>
              <a:t>VisionPrescription</a:t>
            </a:r>
            <a:r>
              <a:rPr lang="en-US" b="1" dirty="0"/>
              <a:t> </a:t>
            </a:r>
            <a:r>
              <a:rPr lang="en-US" dirty="0"/>
              <a:t>– Glasses &amp; contacts</a:t>
            </a:r>
          </a:p>
          <a:p>
            <a:r>
              <a:rPr lang="en-US" dirty="0"/>
              <a:t>EHRs only need to support orders their system produces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2F66B1-6CE8-304E-E736-336A13D8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Order-related hooks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E63BE-4CCD-D8AE-03EC-C675636B4F1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5434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F32971-538C-4F75-ECD2-D0C9B90D3A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All the order hooks can pass in multiple orders</a:t>
            </a:r>
          </a:p>
          <a:p>
            <a:r>
              <a:rPr lang="en-US" dirty="0"/>
              <a:t>What orders can go together is driven by provider workflow</a:t>
            </a:r>
          </a:p>
          <a:p>
            <a:pPr lvl="1"/>
            <a:r>
              <a:rPr lang="en-US" dirty="0"/>
              <a:t>Multiple drugs in a prescription</a:t>
            </a:r>
          </a:p>
          <a:p>
            <a:pPr lvl="1"/>
            <a:r>
              <a:rPr lang="en-US" dirty="0"/>
              <a:t>Multiple lab tests in a requisition</a:t>
            </a:r>
          </a:p>
          <a:p>
            <a:pPr lvl="1"/>
            <a:r>
              <a:rPr lang="en-US" dirty="0"/>
              <a:t>Order that combines medications, devices, and referrals, etc.</a:t>
            </a:r>
          </a:p>
          <a:p>
            <a:r>
              <a:rPr lang="en-US" dirty="0"/>
              <a:t>Combination is not impacted by how things might be billed later</a:t>
            </a:r>
          </a:p>
          <a:p>
            <a:pPr lvl="1"/>
            <a:r>
              <a:rPr lang="en-US" dirty="0"/>
              <a:t>It’s not even a given that the orders will be filled at the same time by the same provider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AA6A56-0287-891B-0013-5642A8E0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collections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C211A-065F-E3CF-39DC-1B4C44CB7E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7198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7F7486-5B32-A1A3-0B00-86A027D330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Status: Optional</a:t>
            </a:r>
          </a:p>
          <a:p>
            <a:pPr lvl="1"/>
            <a:r>
              <a:rPr lang="en-US" dirty="0"/>
              <a:t>Recommended at minimum to support caching</a:t>
            </a:r>
          </a:p>
          <a:p>
            <a:r>
              <a:rPr lang="en-US" dirty="0"/>
              <a:t>Payload: </a:t>
            </a:r>
          </a:p>
          <a:p>
            <a:pPr lvl="1"/>
            <a:r>
              <a:rPr lang="en-US" b="1" dirty="0" err="1"/>
              <a:t>patientId</a:t>
            </a:r>
            <a:r>
              <a:rPr lang="en-US" dirty="0"/>
              <a:t>, </a:t>
            </a:r>
            <a:r>
              <a:rPr lang="en-US" dirty="0" err="1"/>
              <a:t>encounterId</a:t>
            </a:r>
            <a:r>
              <a:rPr lang="en-US" dirty="0"/>
              <a:t>, </a:t>
            </a:r>
            <a:r>
              <a:rPr lang="en-US" b="1" dirty="0" err="1"/>
              <a:t>draftOrders</a:t>
            </a:r>
            <a:endParaRPr lang="en-US" b="1" dirty="0"/>
          </a:p>
          <a:p>
            <a:r>
              <a:rPr lang="en-US" dirty="0"/>
              <a:t>Allows early intervention in order cycle</a:t>
            </a:r>
          </a:p>
          <a:p>
            <a:pPr lvl="1"/>
            <a:r>
              <a:rPr lang="en-US" dirty="0"/>
              <a:t>E.g. “Not covered, but here’s a covered alternative” as soon as product selected</a:t>
            </a:r>
          </a:p>
          <a:p>
            <a:r>
              <a:rPr lang="en-US" dirty="0"/>
              <a:t>Could fire multiple times as order is edited</a:t>
            </a:r>
          </a:p>
          <a:p>
            <a:r>
              <a:rPr lang="en-US" dirty="0"/>
              <a:t>Should never trigger unsolicited prior auth</a:t>
            </a:r>
          </a:p>
          <a:p>
            <a:r>
              <a:rPr lang="en-US" dirty="0"/>
              <a:t>Never return a coverage-information that says more info needed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7B116F-BDEA-22B1-55C0-7BA02E26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Select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FBF89-CFED-B985-D9EA-B35DFAC3C4F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0962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15135-A41E-A5BF-13AD-0631948BB6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Status: Required</a:t>
            </a:r>
          </a:p>
          <a:p>
            <a:r>
              <a:rPr lang="en-US" dirty="0"/>
              <a:t>Payload: </a:t>
            </a:r>
          </a:p>
          <a:p>
            <a:pPr lvl="1"/>
            <a:r>
              <a:rPr lang="en-US" b="1" dirty="0" err="1"/>
              <a:t>patientId</a:t>
            </a:r>
            <a:r>
              <a:rPr lang="en-US" dirty="0"/>
              <a:t>, </a:t>
            </a:r>
            <a:r>
              <a:rPr lang="en-US" dirty="0" err="1"/>
              <a:t>encounterId</a:t>
            </a:r>
            <a:r>
              <a:rPr lang="en-US" dirty="0"/>
              <a:t>, </a:t>
            </a:r>
            <a:r>
              <a:rPr lang="en-US" b="1" dirty="0" err="1"/>
              <a:t>draftOrders</a:t>
            </a:r>
            <a:endParaRPr lang="en-US" b="1" dirty="0"/>
          </a:p>
          <a:p>
            <a:r>
              <a:rPr lang="en-US" dirty="0"/>
              <a:t>Fires only when orders are all done and ready to print/sign</a:t>
            </a:r>
          </a:p>
          <a:p>
            <a:r>
              <a:rPr lang="en-US" dirty="0"/>
              <a:t>Ok to send unsolicited auth at this stage</a:t>
            </a:r>
          </a:p>
          <a:p>
            <a:r>
              <a:rPr lang="en-US" dirty="0"/>
              <a:t>Must return a coverage-information response</a:t>
            </a:r>
          </a:p>
          <a:p>
            <a:pPr lvl="1"/>
            <a:r>
              <a:rPr lang="en-US" dirty="0"/>
              <a:t>Even if it says more information needed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62C7DF-589A-D50A-3B27-09ED9C25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Sign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787B3-C680-8ED1-8359-C946ADECC1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7013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D2A844-1888-2ADA-4B80-A5491B14CE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Status: Required</a:t>
            </a:r>
          </a:p>
          <a:p>
            <a:r>
              <a:rPr lang="en-US" dirty="0"/>
              <a:t>Payload: </a:t>
            </a:r>
          </a:p>
          <a:p>
            <a:pPr lvl="1"/>
            <a:r>
              <a:rPr lang="en-US" b="1" dirty="0" err="1"/>
              <a:t>patientId</a:t>
            </a:r>
            <a:r>
              <a:rPr lang="en-US" dirty="0"/>
              <a:t>, </a:t>
            </a:r>
            <a:r>
              <a:rPr lang="en-US" dirty="0" err="1"/>
              <a:t>encounterId</a:t>
            </a:r>
            <a:r>
              <a:rPr lang="en-US" dirty="0"/>
              <a:t>, </a:t>
            </a:r>
            <a:r>
              <a:rPr lang="en-US" b="1" dirty="0" err="1"/>
              <a:t>draftOrders</a:t>
            </a:r>
            <a:endParaRPr lang="en-US" b="1" dirty="0"/>
          </a:p>
          <a:p>
            <a:r>
              <a:rPr lang="en-US" dirty="0"/>
              <a:t>Fires if client performs a dispatching process asking a specific performer to fulfill an undirected order</a:t>
            </a:r>
          </a:p>
          <a:p>
            <a:r>
              <a:rPr lang="en-US" dirty="0"/>
              <a:t>Only relevant if the initial response indicated “information needed” of either performer or location</a:t>
            </a:r>
          </a:p>
          <a:p>
            <a:r>
              <a:rPr lang="en-US" dirty="0"/>
              <a:t>Must return a coverage-information response</a:t>
            </a:r>
          </a:p>
          <a:p>
            <a:pPr lvl="1"/>
            <a:r>
              <a:rPr lang="en-US" dirty="0"/>
              <a:t>Even if it says more information needed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0EECEC-4063-38B9-E76C-FA68418B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Dispatch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8A09F-16A3-D474-C26D-9B7A03D94A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5577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745894-7E61-5B5D-4CD4-6E8BBF566E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Status: Required</a:t>
            </a:r>
          </a:p>
          <a:p>
            <a:r>
              <a:rPr lang="en-US" dirty="0"/>
              <a:t>Payload:</a:t>
            </a:r>
          </a:p>
          <a:p>
            <a:pPr lvl="1"/>
            <a:r>
              <a:rPr lang="en-US" b="1" dirty="0" err="1"/>
              <a:t>patientId</a:t>
            </a:r>
            <a:r>
              <a:rPr lang="en-US" dirty="0"/>
              <a:t>, </a:t>
            </a:r>
            <a:r>
              <a:rPr lang="en-US" dirty="0" err="1"/>
              <a:t>encounterId</a:t>
            </a:r>
            <a:r>
              <a:rPr lang="en-US" dirty="0"/>
              <a:t>, </a:t>
            </a:r>
            <a:r>
              <a:rPr lang="en-US" b="1" dirty="0"/>
              <a:t>appointments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with order</a:t>
            </a:r>
            <a:r>
              <a:rPr lang="en-US" dirty="0"/>
              <a:t> or </a:t>
            </a:r>
            <a:r>
              <a:rPr lang="en-US" dirty="0">
                <a:hlinkClick r:id="rId3"/>
              </a:rPr>
              <a:t>without</a:t>
            </a:r>
            <a:r>
              <a:rPr lang="en-US" dirty="0"/>
              <a:t>)</a:t>
            </a:r>
          </a:p>
          <a:p>
            <a:r>
              <a:rPr lang="en-US" dirty="0"/>
              <a:t>Must return a coverage-information response</a:t>
            </a:r>
          </a:p>
          <a:p>
            <a:pPr lvl="1"/>
            <a:r>
              <a:rPr lang="en-US" dirty="0"/>
              <a:t>Even if it says more information needed</a:t>
            </a:r>
          </a:p>
          <a:p>
            <a:r>
              <a:rPr lang="en-CA" dirty="0"/>
              <a:t>Fires when an appointment is scheduled.</a:t>
            </a:r>
          </a:p>
          <a:p>
            <a:r>
              <a:rPr lang="en-CA" dirty="0"/>
              <a:t>Useful when booking appointments </a:t>
            </a:r>
          </a:p>
          <a:p>
            <a:pPr lvl="1"/>
            <a:r>
              <a:rPr lang="en-CA" dirty="0"/>
              <a:t>with no order or order having no coverage-information</a:t>
            </a:r>
          </a:p>
          <a:p>
            <a:pPr lvl="1"/>
            <a:r>
              <a:rPr lang="en-CA" dirty="0"/>
              <a:t>where coverage-information indicated more information was needed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D49430-F34A-0847-894C-72D9A5A2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Appointment Book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E57FB-D3E9-A955-4B7B-1D40C1AA866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232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C0ED0-D690-1A0C-3597-497A4FA4FD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Dogwood Health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FHIR-Infrastructure, past chair FHIR Management Group, FMG member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Technical lead for CRD IG</a:t>
            </a:r>
          </a:p>
          <a:p>
            <a:pPr lvl="1"/>
            <a:r>
              <a:rPr lang="en-US" dirty="0"/>
              <a:t>Da Vinci Deputy Technical Director</a:t>
            </a:r>
          </a:p>
          <a:p>
            <a:pPr lvl="1"/>
            <a:r>
              <a:rPr lang="en-US" dirty="0">
                <a:hlinkClick r:id="rId2"/>
              </a:rPr>
              <a:t>lloyd@dogwoodhealthconsulting.com</a:t>
            </a:r>
            <a:endParaRPr lang="en-C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BE7EEC-39CE-9985-6986-BCCC6D80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  <a:endParaRPr lang="en-CA" dirty="0"/>
          </a:p>
        </p:txBody>
      </p:sp>
      <p:pic>
        <p:nvPicPr>
          <p:cNvPr id="6" name="Picture 5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D6D41174-6DFB-DF21-1281-A6F0BD762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127" y="1140903"/>
            <a:ext cx="2673731" cy="267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5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45D0D8-02EE-DE87-9068-87BE2DA4B2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Status: Optional</a:t>
            </a:r>
          </a:p>
          <a:p>
            <a:pPr lvl="1"/>
            <a:r>
              <a:rPr lang="en-US" dirty="0"/>
              <a:t>Recommended at minimum to support caching</a:t>
            </a:r>
          </a:p>
          <a:p>
            <a:r>
              <a:rPr lang="en-US" dirty="0"/>
              <a:t>Payload:</a:t>
            </a:r>
          </a:p>
          <a:p>
            <a:pPr lvl="1"/>
            <a:r>
              <a:rPr lang="en-US" b="1" dirty="0" err="1"/>
              <a:t>patientId</a:t>
            </a:r>
            <a:r>
              <a:rPr lang="en-US" dirty="0"/>
              <a:t>, </a:t>
            </a:r>
            <a:r>
              <a:rPr lang="en-US" b="1" dirty="0" err="1"/>
              <a:t>encounterId</a:t>
            </a:r>
            <a:endParaRPr lang="en-US" dirty="0"/>
          </a:p>
          <a:p>
            <a:r>
              <a:rPr lang="en-US" dirty="0"/>
              <a:t>In addition to caching information, can return coverage-information based on the encounter service-type</a:t>
            </a:r>
          </a:p>
          <a:p>
            <a:r>
              <a:rPr lang="en-US" dirty="0"/>
              <a:t>Can also identify data to capture or activities to perform to close gaps 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FD1F6C-E29A-53D1-36D2-540EF9E0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Encounter Start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E6E65-FA97-A5EB-A537-0D4119926C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19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D51563-33EE-9342-1CF4-A797599940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Status: Optional</a:t>
            </a:r>
          </a:p>
          <a:p>
            <a:r>
              <a:rPr lang="en-US" dirty="0"/>
              <a:t>Payload:</a:t>
            </a:r>
          </a:p>
          <a:p>
            <a:pPr lvl="1"/>
            <a:r>
              <a:rPr lang="en-US" b="1" dirty="0" err="1"/>
              <a:t>patientId</a:t>
            </a:r>
            <a:r>
              <a:rPr lang="en-US" dirty="0"/>
              <a:t>, </a:t>
            </a:r>
            <a:r>
              <a:rPr lang="en-US" b="1" dirty="0" err="1"/>
              <a:t>encounterId</a:t>
            </a:r>
            <a:endParaRPr lang="en-US" dirty="0"/>
          </a:p>
          <a:p>
            <a:r>
              <a:rPr lang="en-CA" dirty="0"/>
              <a:t>Will not return coverage-information</a:t>
            </a:r>
          </a:p>
          <a:p>
            <a:r>
              <a:rPr lang="en-CA" dirty="0"/>
              <a:t>Primarily to allow review of discharge plan and ensure necessary documentation has been captured to support eventual claims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DDAD9C-82E0-461C-51C1-93D8FE27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Encounter Discharge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CE0C-7F75-2832-AEFB-327C112A6F0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61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BA9B75-8B3B-95A0-9796-AF2295C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CRD Response Types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9641B-9284-5BB4-C256-4169392380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950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4AF9C-309C-7966-6821-A20AAC64CA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CDS Hooks services can respond in two ways:</a:t>
            </a:r>
          </a:p>
          <a:p>
            <a:pPr lvl="1"/>
            <a:r>
              <a:rPr lang="en-US" b="1" dirty="0"/>
              <a:t>Cards</a:t>
            </a:r>
            <a:r>
              <a:rPr lang="en-US" dirty="0"/>
              <a:t>: Content displayed to users, possibly with the ability for them to take action</a:t>
            </a:r>
          </a:p>
          <a:p>
            <a:pPr lvl="1"/>
            <a:r>
              <a:rPr lang="en-US" b="1" dirty="0"/>
              <a:t>System actions</a:t>
            </a:r>
            <a:r>
              <a:rPr lang="en-US" dirty="0"/>
              <a:t>: Automated updates to records in the CDS Hook client system</a:t>
            </a:r>
          </a:p>
          <a:p>
            <a:r>
              <a:rPr lang="en-US" dirty="0"/>
              <a:t>Finite set of elements that can appear on either of those</a:t>
            </a:r>
          </a:p>
          <a:p>
            <a:r>
              <a:rPr lang="en-US" dirty="0"/>
              <a:t>CRD defines profiles for common kinds of responses that are relevant for payers to provide</a:t>
            </a:r>
          </a:p>
          <a:p>
            <a:pPr lvl="1"/>
            <a:r>
              <a:rPr lang="en-US" dirty="0"/>
              <a:t>Helps ensure consistency and interoperability</a:t>
            </a:r>
          </a:p>
          <a:p>
            <a:r>
              <a:rPr lang="en-US" dirty="0"/>
              <a:t>Theoretically possible for payers to provide other types of responses</a:t>
            </a:r>
          </a:p>
          <a:p>
            <a:pPr lvl="1"/>
            <a:r>
              <a:rPr lang="en-US" dirty="0"/>
              <a:t>These are outside the scope of CRD</a:t>
            </a:r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EBB7C-E8AE-C0FD-40F3-B9D8D2000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‘Response Type’?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5292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075469-46A2-7DD6-3602-869FDAEF8A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Cards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US" dirty="0"/>
              <a:t> mandatory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indicator</a:t>
            </a:r>
            <a:r>
              <a:rPr lang="en-US" dirty="0"/>
              <a:t> (info/warning/critical) are from provider’s perspective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source.label</a:t>
            </a:r>
            <a:r>
              <a:rPr lang="en-US" dirty="0"/>
              <a:t> must be patient/provider-friendly name for payer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source.topic</a:t>
            </a:r>
            <a:r>
              <a:rPr lang="en-US" dirty="0"/>
              <a:t> is mandatory and draws from CRD card types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n-US" dirty="0"/>
              <a:t> should be actionable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detail</a:t>
            </a:r>
            <a:r>
              <a:rPr lang="en-US" dirty="0"/>
              <a:t> should put highest priority information first.  If there are links, repeat them in links.url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links.url</a:t>
            </a:r>
            <a:r>
              <a:rPr lang="en-US" dirty="0"/>
              <a:t> should point to location in page, not start of document</a:t>
            </a:r>
          </a:p>
          <a:p>
            <a:pPr lvl="1"/>
            <a:r>
              <a:rPr lang="en-US" dirty="0"/>
              <a:t>No expectation to support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overrideReason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davinci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crd.associated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-resource</a:t>
            </a:r>
            <a:r>
              <a:rPr lang="en-US" dirty="0"/>
              <a:t> extension is mandatory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9CE81E-FC41-F678-13D3-D077621F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response rules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8C736-4FE6-9782-980A-57168C6768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4193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6BC53F-7658-91C5-62DD-90BFF74E08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Keep the number of cards manageable</a:t>
            </a:r>
          </a:p>
          <a:p>
            <a:r>
              <a:rPr lang="en-US" dirty="0"/>
              <a:t>Most important ones first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action information should not be replicated in cards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endParaRPr lang="en-CA" sz="2400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79B15D-42B4-1DFB-C05C-29A1F935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response rules (cont’d)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AA187-0006-6DF1-15E1-ED6D126E9BD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2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F63EE2-9D8F-05AE-EF46-A42F37080B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CRD defines 8 types of possible responses:</a:t>
            </a:r>
          </a:p>
          <a:p>
            <a:pPr lvl="1"/>
            <a:r>
              <a:rPr lang="en-US" b="1" dirty="0"/>
              <a:t>External Reference</a:t>
            </a:r>
          </a:p>
          <a:p>
            <a:pPr lvl="1"/>
            <a:r>
              <a:rPr lang="en-US" b="1" dirty="0"/>
              <a:t>Instructions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Coverage Information</a:t>
            </a:r>
          </a:p>
          <a:p>
            <a:pPr lvl="1"/>
            <a:r>
              <a:rPr lang="en-US" dirty="0"/>
              <a:t>Propose Alternate Request</a:t>
            </a:r>
          </a:p>
          <a:p>
            <a:pPr lvl="1"/>
            <a:r>
              <a:rPr lang="en-US" dirty="0"/>
              <a:t>Identify Additional Orders</a:t>
            </a:r>
          </a:p>
          <a:p>
            <a:pPr lvl="1"/>
            <a:r>
              <a:rPr lang="en-US" dirty="0"/>
              <a:t>Request Form Completion</a:t>
            </a:r>
          </a:p>
          <a:p>
            <a:pPr lvl="1"/>
            <a:r>
              <a:rPr lang="en-US" dirty="0"/>
              <a:t>Create or Update Coverage Records</a:t>
            </a:r>
          </a:p>
          <a:p>
            <a:pPr lvl="1"/>
            <a:r>
              <a:rPr lang="en-US" dirty="0"/>
              <a:t>Launch SMART Application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6168D8-3322-5DEE-0979-D528B589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Type</a:t>
            </a:r>
            <a:r>
              <a:rPr lang="en-US" baseline="0" dirty="0"/>
              <a:t> Overview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E34E4-485A-2D65-433D-822DE94D0F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7338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C6D673-55B0-75E1-57C0-71F39B7713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Returns: Card</a:t>
            </a:r>
          </a:p>
          <a:p>
            <a:r>
              <a:rPr lang="en-US" dirty="0"/>
              <a:t>Must be supported by CRD clients and servers</a:t>
            </a:r>
          </a:p>
          <a:p>
            <a:r>
              <a:rPr lang="en-US" dirty="0"/>
              <a:t>Must have 1..*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card.links</a:t>
            </a:r>
            <a:r>
              <a:rPr lang="en-US" dirty="0"/>
              <a:t>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link.type</a:t>
            </a:r>
            <a:r>
              <a:rPr lang="en-US" dirty="0"/>
              <a:t> of ‘absolute’</a:t>
            </a:r>
          </a:p>
          <a:p>
            <a:r>
              <a:rPr lang="en-US" dirty="0"/>
              <a:t>Allows payer to link to relevant clinical guidelines, prior auth requirements, printable forms, registries of in-network providers, etc.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n-US" dirty="0"/>
              <a:t> &amp;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detail</a:t>
            </a:r>
            <a:r>
              <a:rPr lang="en-US" dirty="0"/>
              <a:t> provide information on what the links are for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detail</a:t>
            </a:r>
            <a:r>
              <a:rPr lang="en-US" dirty="0"/>
              <a:t> will typically not be needed.</a:t>
            </a:r>
          </a:p>
          <a:p>
            <a:pPr lvl="0"/>
            <a:r>
              <a:rPr lang="en-CA" dirty="0"/>
              <a:t>Example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420E08-66F2-BAA6-875C-F95F821C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Reference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9C7F8-7B23-BB2B-39BA-E93C9F44D77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342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F597FD-93C5-BCE7-9DAF-5E94293C2F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TODO</a:t>
            </a:r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67692C-8053-798E-F9C0-48F57949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Reference Example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F9521-8278-5E23-F543-A27B42D687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2277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B3F646-B5D3-4987-FB0D-21D91C6315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Returns: Card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Must be supported by CRD clients and servers</a:t>
            </a:r>
            <a:endParaRPr lang="en-CA" sz="2400" dirty="0">
              <a:effectLst/>
            </a:endParaRPr>
          </a:p>
          <a:p>
            <a:pPr lvl="0"/>
            <a:r>
              <a:rPr lang="en-CA" dirty="0"/>
              <a:t>Must have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n-CA" dirty="0"/>
              <a:t> and will typically have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detail</a:t>
            </a:r>
          </a:p>
          <a:p>
            <a:pPr lvl="0"/>
            <a:r>
              <a:rPr lang="en-CA" dirty="0"/>
              <a:t>Could contain any sort of decision support</a:t>
            </a:r>
          </a:p>
          <a:p>
            <a:pPr lvl="1"/>
            <a:r>
              <a:rPr lang="en-CA" dirty="0"/>
              <a:t>Clinical reminders</a:t>
            </a:r>
          </a:p>
          <a:p>
            <a:pPr lvl="1"/>
            <a:r>
              <a:rPr lang="en-CA" dirty="0"/>
              <a:t>Notifications of potential duplicate therapies or contraindications</a:t>
            </a:r>
          </a:p>
          <a:p>
            <a:pPr lvl="1"/>
            <a:r>
              <a:rPr lang="en-CA" dirty="0"/>
              <a:t>Warning about deviation from guidelines</a:t>
            </a:r>
          </a:p>
          <a:p>
            <a:pPr lvl="1"/>
            <a:r>
              <a:rPr lang="en-CA" dirty="0"/>
              <a:t>Information about coverage limits or predicted costs</a:t>
            </a:r>
          </a:p>
          <a:p>
            <a:pPr lvl="1"/>
            <a:r>
              <a:rPr lang="en-CA" dirty="0"/>
              <a:t>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245D2F-3193-A3A8-ABC8-8FA13EF0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98D20-61F8-42DA-524B-4E2A9AD1209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86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AC087E-1FDC-AA65-C3BB-9E31FD3B2B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Is part of a set of introductory training materials for the April 2025 Da Vinci Education Event</a:t>
            </a:r>
          </a:p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https://github.com/FHIR/documents/tree/master/presentations/2025-04-DaVinci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88FA6-F83B-1768-EEE0-61CD10ED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presentation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5247-30C2-76BC-0FC0-8D3D85902F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</a:t>
            </a:fld>
            <a:endParaRPr lang="en-CA"/>
          </a:p>
        </p:txBody>
      </p:sp>
      <p:pic>
        <p:nvPicPr>
          <p:cNvPr id="5" name="Picture 4" descr="Creative Commons Licence">
            <a:extLst>
              <a:ext uri="{FF2B5EF4-FFF2-40B4-BE49-F238E27FC236}">
                <a16:creationId xmlns:a16="http://schemas.microsoft.com/office/drawing/2014/main" id="{2E2740D3-CE74-E684-C2A2-811B28EBC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4843823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744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893DD-2586-E568-8A15-D391FDE89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3F4218-398B-F552-21CB-9EE062F724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TODO</a:t>
            </a:r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2E9F0C-5BEB-5592-FCD3-2151C3FB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Example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501AA-6AF2-E775-0E0B-8258C6E71F5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9167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2DE5D9-7176-51D3-DD3D-0382A4F5AB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Returns: Card</a:t>
            </a:r>
          </a:p>
          <a:p>
            <a:r>
              <a:rPr lang="en-US" dirty="0"/>
              <a:t>Optional for CRD clients and servers</a:t>
            </a:r>
          </a:p>
          <a:p>
            <a:r>
              <a:rPr lang="en-US" dirty="0"/>
              <a:t>Must have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suggestion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dirty="0"/>
              <a:t> to update one or more requests or remove one or more requests and add one or more requests.</a:t>
            </a:r>
          </a:p>
          <a:p>
            <a:r>
              <a:rPr lang="en-US" dirty="0"/>
              <a:t>Allows proposing to change what’s being ordered</a:t>
            </a:r>
          </a:p>
          <a:p>
            <a:pPr lvl="1"/>
            <a:r>
              <a:rPr lang="en-US" dirty="0"/>
              <a:t>Something not covered -&gt; something covered</a:t>
            </a:r>
          </a:p>
          <a:p>
            <a:pPr lvl="1"/>
            <a:r>
              <a:rPr lang="en-US" dirty="0"/>
              <a:t>Change to required first line therapy</a:t>
            </a:r>
          </a:p>
          <a:p>
            <a:pPr lvl="1"/>
            <a:r>
              <a:rPr lang="en-US" dirty="0"/>
              <a:t>Change to recommended best practice</a:t>
            </a:r>
          </a:p>
          <a:p>
            <a:pPr lvl="1"/>
            <a:r>
              <a:rPr lang="en-US" dirty="0"/>
              <a:t>Change to lower-cost alternative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0E98EA-743E-A8F4-C09D-E7CAA79B9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 Alternate Request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BAA05-E857-5263-EBDA-D2C2DF1B11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7840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0C2011-98E7-4887-B713-3615B27668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Clinician can click to update their order</a:t>
            </a:r>
          </a:p>
          <a:p>
            <a:r>
              <a:rPr lang="en-US" dirty="0"/>
              <a:t>Could be multiple alternate suggestions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summary </a:t>
            </a:r>
            <a:r>
              <a:rPr lang="en-US" dirty="0"/>
              <a:t>(and maybe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detail</a:t>
            </a:r>
            <a:r>
              <a:rPr lang="en-US" dirty="0"/>
              <a:t>) should fully explain the nature of the change</a:t>
            </a:r>
          </a:p>
          <a:p>
            <a:r>
              <a:rPr lang="en-US" dirty="0"/>
              <a:t>The new ‘request’ resources must align with Da Vinci profiles</a:t>
            </a:r>
          </a:p>
          <a:p>
            <a:pPr lvl="1"/>
            <a:r>
              <a:rPr lang="en-US" dirty="0"/>
              <a:t>Only MS elements are likely to be used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F78733-4DEC-B77D-B377-FEC92347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 Alternate Request (cont’d)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F8CE0-C0D5-1173-93DA-8883C0A441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9878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3F502-C4EB-5D1C-30E3-5CB347149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101B9F-C4B9-B938-AFA8-1CC3005655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TODO</a:t>
            </a:r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9F999B-86E5-94B0-7D18-A6CABEDD0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 Alternate Request Example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CE11D-A058-CF7C-59F4-7A348C8ABA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0345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177352-39E2-6475-8732-72566E3F1E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Returns: Card</a:t>
            </a:r>
          </a:p>
          <a:p>
            <a:r>
              <a:rPr lang="en-US" dirty="0"/>
              <a:t>Optional for CRD clients and servers</a:t>
            </a:r>
          </a:p>
          <a:p>
            <a:pPr rtl="0" eaLnBrk="1" latinLnBrk="0" hangingPunct="1"/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Must have a 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suggestion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add additional requests.</a:t>
            </a:r>
          </a:p>
          <a:p>
            <a:pPr rtl="0" eaLnBrk="1" latinLnBrk="0" hangingPunct="1"/>
            <a:r>
              <a:rPr lang="en-US" dirty="0"/>
              <a:t>Allows adding additional authorizations to a set of orders</a:t>
            </a:r>
          </a:p>
          <a:p>
            <a:pPr lvl="1"/>
            <a:r>
              <a:rPr lang="en-US" dirty="0">
                <a:effectLst/>
              </a:rPr>
              <a:t>Add additional tests to close gaps</a:t>
            </a:r>
          </a:p>
          <a:p>
            <a:pPr lvl="1"/>
            <a:r>
              <a:rPr lang="en-US" dirty="0"/>
              <a:t>Add recommended concomitant therapies (e.g. anti-nausea)</a:t>
            </a:r>
          </a:p>
          <a:p>
            <a:pPr lvl="1"/>
            <a:r>
              <a:rPr lang="en-US" dirty="0">
                <a:effectLst/>
              </a:rPr>
              <a:t>Add required ‘monitoring’ orders to ensure safety/effectiveness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649727-0FE8-12B7-552E-C9F59EC7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Additional Orders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5BE-C2B3-650F-C10D-FE7BF85FC8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9567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EB869C-00FF-F911-EBAC-3A72CF63FE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rtl="0" eaLnBrk="1" latinLnBrk="0" hangingPunct="1"/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Clinician can click to supplement their order(s)</a:t>
            </a:r>
            <a:endParaRPr lang="en-CA" sz="2400" dirty="0">
              <a:effectLst/>
            </a:endParaRPr>
          </a:p>
          <a:p>
            <a:pPr rtl="0" eaLnBrk="1" latinLnBrk="0" hangingPunct="1"/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there are multiple options, they should be separate suggestions</a:t>
            </a:r>
          </a:p>
          <a:p>
            <a:pPr rtl="0" eaLnBrk="1" latinLnBrk="0" hangingPunct="1"/>
            <a:r>
              <a:rPr lang="en-US" sz="24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(and maybe 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detail</a:t>
            </a: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should fully explain the nature of the addition</a:t>
            </a:r>
            <a:endParaRPr lang="en-CA" dirty="0">
              <a:effectLst/>
            </a:endParaRPr>
          </a:p>
          <a:p>
            <a:pPr rtl="0" eaLnBrk="1" latinLnBrk="0" hangingPunct="1"/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new ‘request’ resources must align with Da Vinci profiles</a:t>
            </a:r>
            <a:endParaRPr lang="en-CA" dirty="0">
              <a:effectLst/>
            </a:endParaRPr>
          </a:p>
          <a:p>
            <a:pPr rtl="0" eaLnBrk="1" latinLnBrk="0" hangingPunct="1"/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MS elements are likely to be used</a:t>
            </a:r>
            <a:endParaRPr lang="en-CA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37FA88-EAAF-184B-D826-801828CA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Additional Orders (cont’d)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6DA9C-0A1A-C1AA-0BD0-5D8041F1E0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3012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40164-6BB3-6D14-DFE3-5E421079A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BF8EA9-1C2D-00B8-AD62-A63A6C4836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TODO</a:t>
            </a:r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6121FF-5EFC-46F9-9C33-31030379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Additional Orders Example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8FE47-034D-BCDC-1565-04B0238E007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3782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8C22DE-DDDB-EADA-C163-4E9C378761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Returns:</a:t>
            </a:r>
            <a:r>
              <a:rPr lang="en-US" baseline="0" dirty="0"/>
              <a:t> Card or </a:t>
            </a:r>
            <a:r>
              <a:rPr lang="en-US" baseline="0" dirty="0" err="1"/>
              <a:t>SystemAction</a:t>
            </a:r>
            <a:endParaRPr lang="en-US" baseline="0" dirty="0"/>
          </a:p>
          <a:p>
            <a:pPr lvl="1"/>
            <a:r>
              <a:rPr lang="en-US" dirty="0"/>
              <a:t>Site-specific agreement between payer and provider organization on approach</a:t>
            </a:r>
            <a:endParaRPr lang="en-US" baseline="0" dirty="0"/>
          </a:p>
          <a:p>
            <a:r>
              <a:rPr lang="en-US" baseline="0" dirty="0"/>
              <a:t>Optional for CRD clients and servers</a:t>
            </a:r>
          </a:p>
          <a:p>
            <a:r>
              <a:rPr lang="en-US" baseline="0" dirty="0"/>
              <a:t>Must have a </a:t>
            </a:r>
            <a:r>
              <a:rPr lang="en-US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suggestion</a:t>
            </a:r>
            <a:r>
              <a:rPr lang="en-US" baseline="0" dirty="0"/>
              <a:t> with an </a:t>
            </a:r>
            <a:r>
              <a:rPr lang="en-US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baseline="0" dirty="0"/>
              <a:t> to create a Task seeking completion of a Questionnaire</a:t>
            </a:r>
          </a:p>
          <a:p>
            <a:r>
              <a:rPr lang="en-CA" dirty="0"/>
              <a:t>Used to request completion of forms </a:t>
            </a:r>
            <a:r>
              <a:rPr lang="en-CA" b="1" dirty="0"/>
              <a:t>outside</a:t>
            </a:r>
            <a:r>
              <a:rPr lang="en-CA" dirty="0"/>
              <a:t> the scope of DTR</a:t>
            </a:r>
          </a:p>
          <a:p>
            <a:pPr lvl="1"/>
            <a:r>
              <a:rPr lang="en-CA" dirty="0"/>
              <a:t>Recommended clinical assessments</a:t>
            </a:r>
          </a:p>
          <a:p>
            <a:pPr lvl="1"/>
            <a:r>
              <a:rPr lang="en-CA" dirty="0"/>
              <a:t>Decision trees to guide clinical actions (e.g. opioid prescribing guidelines)</a:t>
            </a:r>
          </a:p>
          <a:p>
            <a:pPr lvl="1"/>
            <a:r>
              <a:rPr lang="en-CA" dirty="0"/>
              <a:t>Satisfaction surveys</a:t>
            </a:r>
          </a:p>
          <a:p>
            <a:pPr lvl="1"/>
            <a:r>
              <a:rPr lang="en-CA" dirty="0"/>
              <a:t>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F64E3B-2C78-D89E-2EB1-A33CD094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Form Completion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22D72-C65A-7B70-2E8A-5D47E6F329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22339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D0F306-7626-3923-2832-507AE4D065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Task will identify</a:t>
            </a:r>
            <a:r>
              <a:rPr lang="en-US" baseline="0" dirty="0"/>
              <a:t>:</a:t>
            </a:r>
          </a:p>
          <a:p>
            <a:pPr lvl="1"/>
            <a:r>
              <a:rPr lang="en-CA" dirty="0"/>
              <a:t>Form to complete (available within EHR or retrievable via canonical)</a:t>
            </a:r>
          </a:p>
          <a:p>
            <a:pPr lvl="1"/>
            <a:r>
              <a:rPr lang="en-CA" dirty="0"/>
              <a:t>Who needs to complete</a:t>
            </a:r>
          </a:p>
          <a:p>
            <a:pPr lvl="1"/>
            <a:r>
              <a:rPr lang="en-CA" dirty="0"/>
              <a:t>When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AC9B8E-524E-121B-56D0-F40808621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Form Completion (cont’d)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BEAFD-3381-824B-076C-F9A5D628884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08654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B5C9D-04C1-9E55-7D9E-F1A03C16B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0678FC-6D98-2C97-8D6F-E2580098C4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TODO</a:t>
            </a:r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BA2476-584E-D293-CD81-DE215D62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Form Completion Example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847CC-900C-AA96-526C-D5137D84A7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28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8822C-0F1A-F04A-EE31-3F149548DF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Before taking this course, you should take:</a:t>
            </a:r>
          </a:p>
          <a:p>
            <a:pPr lvl="1"/>
            <a:r>
              <a:rPr lang="en-US" dirty="0"/>
              <a:t>Introduction to FHIR</a:t>
            </a:r>
          </a:p>
          <a:p>
            <a:pPr lvl="1"/>
            <a:r>
              <a:rPr lang="en-US" dirty="0"/>
              <a:t>How to read a FHIR IG</a:t>
            </a:r>
          </a:p>
          <a:p>
            <a:pPr lvl="1"/>
            <a:r>
              <a:rPr lang="en-US" dirty="0"/>
              <a:t>USCDI/US Core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SMART on FHIR &amp; CDS Hooks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 Vinci Healthcare Record Exchange (HRex)</a:t>
            </a:r>
          </a:p>
          <a:p>
            <a:pPr lvl="1"/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This course is a prerequisite to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Documentation and Templates Rules (DTR)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B19EFE-5254-0ECD-A972-87E72025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&amp; Post-requisites</a:t>
            </a:r>
            <a:endParaRPr lang="en-CA" dirty="0"/>
          </a:p>
        </p:txBody>
      </p:sp>
      <p:pic>
        <p:nvPicPr>
          <p:cNvPr id="7" name="Picture 6" descr="A green arrow pointing to the right&#10;&#10;Description automatically generated">
            <a:extLst>
              <a:ext uri="{FF2B5EF4-FFF2-40B4-BE49-F238E27FC236}">
                <a16:creationId xmlns:a16="http://schemas.microsoft.com/office/drawing/2014/main" id="{5E49E309-A5D7-75BA-1BC1-A8B6B58A0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5400000">
            <a:off x="8396423" y="2603076"/>
            <a:ext cx="2937377" cy="19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817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D50917-9FE1-1245-FE08-A32B121E99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43A5D-F33E-1605-3D6B-E2AC56E5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or Update Coverage Records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98C53-8BB0-95C0-59EA-DAC77737473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0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E6021-0D4B-6F9E-D306-F8ADD1672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B7EBBA-FBBB-4923-9BC4-09A13C46CC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TODO</a:t>
            </a:r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1F0479-06DD-CDEC-04F0-A2C2E636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or Update Coverage Records Example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FE968-ABBC-9F94-F506-F1E0C7BEF0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52286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64CBE2-8DFA-7A35-5749-3E012003F5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594147-D3E7-42E3-5745-4D763222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SMART</a:t>
            </a:r>
            <a:r>
              <a:rPr lang="en-US" baseline="0" dirty="0"/>
              <a:t> Application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EB3B4-15CC-381B-CB26-DFA1C958510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77685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12470-B7C4-37A6-FD1D-96E951F00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0E38FC-ECE4-59EB-8B26-8F7329BD9E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TODO</a:t>
            </a:r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BCD0DB-08A0-DE31-1EE3-83AF52BC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SMART Application Example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C5E65-151C-590D-2A82-82DEC7A9397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66232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2A2E2-D178-64E6-C8BB-EE002A51C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E6CE09-E2E0-4437-68F1-E3DD7B87B6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ED580A-5888-F6C3-EDAD-C2EA50AD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Information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B5A49-9633-1051-DF8F-EFD3326E4AD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636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7B7F0-2409-8CD3-44B7-1D04C2F28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DA5E22-8F22-A412-5D7C-6211A23BC0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TODO</a:t>
            </a:r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EE949-6CF6-19B1-DC7C-EBA348BBD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Information Example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0B28F-9401-5C01-DA0A-8558D788D37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92088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E0EC66-B2AF-150A-2FA5-149D79EA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CRD Workflow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44657-5FB8-CD76-25BE-96C213ED91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44683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D5054-960E-7838-1965-51B37A70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47</a:t>
            </a:fld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E7F6CF-7DD4-6BE1-6A28-8268A9CE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overview</a:t>
            </a:r>
            <a:endParaRPr lang="en-CA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394822F-19FA-779A-C0DE-FFE22561A7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2363574"/>
              </p:ext>
            </p:extLst>
          </p:nvPr>
        </p:nvGraphicFramePr>
        <p:xfrm>
          <a:off x="280555" y="1880755"/>
          <a:ext cx="11523517" cy="4257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1460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5E0838-0D8B-DA73-CD90-63348C09C8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CA" dirty="0"/>
              <a:t>Clients will determine which payer services they connect to</a:t>
            </a:r>
          </a:p>
          <a:p>
            <a:pPr lvl="0"/>
            <a:r>
              <a:rPr lang="en-CA" dirty="0"/>
              <a:t>Each payer must expose a single endpoint</a:t>
            </a:r>
          </a:p>
          <a:p>
            <a:pPr lvl="1"/>
            <a:r>
              <a:rPr lang="en-CA" dirty="0"/>
              <a:t>One per coverage if supporting endpoint discovery, one per member otherwise</a:t>
            </a:r>
          </a:p>
          <a:p>
            <a:pPr lvl="1"/>
            <a:r>
              <a:rPr lang="en-CA" dirty="0"/>
              <a:t>Some payers might share an endpoint</a:t>
            </a:r>
          </a:p>
          <a:p>
            <a:pPr lvl="0"/>
            <a:r>
              <a:rPr lang="en-CA" dirty="0"/>
              <a:t>Enabling will require establishing security credentials &amp; trust relationship</a:t>
            </a:r>
          </a:p>
          <a:p>
            <a:pPr lvl="1"/>
            <a:r>
              <a:rPr lang="en-CA" dirty="0"/>
              <a:t>Could be site-to-site</a:t>
            </a:r>
          </a:p>
          <a:p>
            <a:pPr lvl="1"/>
            <a:r>
              <a:rPr lang="en-CA" dirty="0"/>
              <a:t>To scale, will likely need a trust network</a:t>
            </a:r>
          </a:p>
          <a:p>
            <a:pPr lvl="0"/>
            <a:r>
              <a:rPr lang="en-CA" dirty="0"/>
              <a:t>Client must know which payers a service supports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4B08E6-8DC0-C486-D4DB-8067FCF1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Enabling a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20843-7C27-CB45-AF63-1223701A072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82754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F47A26-8C5C-4CBE-322F-003A871FC5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Registration/enabling process will include</a:t>
            </a:r>
          </a:p>
          <a:p>
            <a:pPr lvl="1"/>
            <a:r>
              <a:rPr lang="en-CA" dirty="0"/>
              <a:t>What payers does the service support?</a:t>
            </a:r>
          </a:p>
          <a:p>
            <a:pPr lvl="2"/>
            <a:r>
              <a:rPr lang="en-CA" dirty="0"/>
              <a:t>Needed so client knows what coverages should trigger the service</a:t>
            </a:r>
          </a:p>
          <a:p>
            <a:pPr lvl="1"/>
            <a:r>
              <a:rPr lang="en-CA" dirty="0"/>
              <a:t>Service must be trusted to handle PHI</a:t>
            </a:r>
          </a:p>
          <a:p>
            <a:pPr lvl="2"/>
            <a:r>
              <a:rPr lang="en-CA" dirty="0"/>
              <a:t>May require a data sharing agreement</a:t>
            </a:r>
          </a:p>
          <a:p>
            <a:pPr lvl="1"/>
            <a:r>
              <a:rPr lang="en-CA" dirty="0"/>
              <a:t>What scopes does the CRD service want</a:t>
            </a:r>
          </a:p>
          <a:p>
            <a:pPr lvl="2"/>
            <a:r>
              <a:rPr lang="en-CA" dirty="0"/>
              <a:t>And what is the client prepared to offer</a:t>
            </a:r>
          </a:p>
          <a:p>
            <a:pPr lvl="1"/>
            <a:r>
              <a:rPr lang="en-CA" dirty="0"/>
              <a:t>How will identity be verified?</a:t>
            </a:r>
          </a:p>
          <a:p>
            <a:pPr lvl="2"/>
            <a:r>
              <a:rPr lang="en-CA" dirty="0"/>
              <a:t>MTLS, FAST UDAP, FHIR Backend Services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47EEE9-F27F-38B7-6C66-A97D32AB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Enabling a Service (cont’d)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B7D42-7FD5-E3C8-9C25-F6C2ECA6E31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429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3ED2FDA-B6FF-3A47-5D05-CCF1E7D34D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2085975"/>
            <a:ext cx="10501313" cy="2359620"/>
          </a:xfrm>
        </p:spPr>
        <p:txBody>
          <a:bodyPr lIns="0" tIns="0" rIns="0" bIns="0">
            <a:spAutoFit/>
          </a:bodyPr>
          <a:lstStyle/>
          <a:p>
            <a:pPr marL="0" indent="0">
              <a:buNone/>
            </a:pPr>
            <a:r>
              <a:rPr lang="en-US" dirty="0"/>
              <a:t>After completing this course, you should be able to:</a:t>
            </a:r>
          </a:p>
          <a:p>
            <a:r>
              <a:rPr lang="en-US" dirty="0"/>
              <a:t>Explain the relationship between CRD and CDS Hooks</a:t>
            </a:r>
          </a:p>
          <a:p>
            <a:r>
              <a:rPr lang="en-US" dirty="0"/>
              <a:t>List the mandatory and optional hook types used by CRD</a:t>
            </a:r>
          </a:p>
          <a:p>
            <a:r>
              <a:rPr lang="en-US" dirty="0"/>
              <a:t>Describe how CRD relates to DTR and PAS</a:t>
            </a:r>
          </a:p>
          <a:p>
            <a:r>
              <a:rPr lang="en-US" dirty="0"/>
              <a:t>Fill out the coverage-information extension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C7770D-5E0E-69B5-A21E-605C58BB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  <a:endParaRPr lang="en-CA" dirty="0"/>
          </a:p>
        </p:txBody>
      </p:sp>
      <p:pic>
        <p:nvPicPr>
          <p:cNvPr id="4" name="Picture 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A0229187-D5FC-6F99-5467-0997516BF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533813" y="190828"/>
            <a:ext cx="1124373" cy="11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064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88E457-C6CA-B4AC-AA8B-849AA998FD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endpoint for a CRD service can be conveyed in three ways: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Manually as part of service enablement</a:t>
            </a:r>
          </a:p>
          <a:p>
            <a:pPr lvl="1"/>
            <a:r>
              <a:rPr lang="en-US" dirty="0"/>
              <a:t>or via a coordinated update communicated out-of-band</a:t>
            </a:r>
          </a:p>
          <a:p>
            <a:pPr lvl="1"/>
            <a:r>
              <a:rPr lang="en-US" dirty="0"/>
              <a:t>Must be a single endpoint for all coverages for 1+ payers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Via a directory service</a:t>
            </a:r>
          </a:p>
          <a:p>
            <a:pPr lvl="1"/>
            <a:r>
              <a:rPr lang="en-US" dirty="0"/>
              <a:t>Must be a single endpoint for all coverages for 1+ payers</a:t>
            </a: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Automatically via HRex endpoint discovery</a:t>
            </a:r>
          </a:p>
          <a:p>
            <a:pPr lvl="1"/>
            <a:r>
              <a:rPr lang="en-CA" dirty="0"/>
              <a:t>No more than one endpoint per coverage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28CBA-3943-D042-8967-8A2F215D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CRD Endpoint Discovery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0578F-2F96-563C-8E55-F10F9DF0F8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03131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F7E428-EE42-5A45-702A-FE160A8B76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A CRD server’s configuration may change from time to time</a:t>
            </a:r>
          </a:p>
          <a:p>
            <a:pPr lvl="1"/>
            <a:r>
              <a:rPr lang="en-CA" dirty="0"/>
              <a:t>What hooks are supported?</a:t>
            </a:r>
          </a:p>
          <a:p>
            <a:pPr lvl="1"/>
            <a:r>
              <a:rPr lang="en-CA" dirty="0"/>
              <a:t>What are the prefetch expectations for a hook?</a:t>
            </a:r>
          </a:p>
          <a:p>
            <a:pPr lvl="1"/>
            <a:r>
              <a:rPr lang="en-CA" dirty="0"/>
              <a:t>What configuration options are available for the server?</a:t>
            </a:r>
          </a:p>
          <a:p>
            <a:r>
              <a:rPr lang="en-CA" dirty="0"/>
              <a:t>CDS Hooks ‘Discovery’ allows retrieval of this information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288266-A6E7-BD5B-111E-5D4CD3C6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CRD Service Discovery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30A4E-FC04-B8B7-E9A5-9B30A5B359F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23434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414A70-36E7-7BFC-F1FF-E7CBA2E74F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Indicates (for</a:t>
            </a:r>
            <a:r>
              <a:rPr lang="en-US" baseline="0" dirty="0"/>
              <a:t> a hook) what information the payer </a:t>
            </a:r>
            <a:r>
              <a:rPr lang="en-US" b="1" baseline="0" dirty="0"/>
              <a:t>always</a:t>
            </a:r>
            <a:r>
              <a:rPr lang="en-US" b="0" baseline="0" dirty="0"/>
              <a:t> needs</a:t>
            </a:r>
          </a:p>
          <a:p>
            <a:pPr lvl="1"/>
            <a:r>
              <a:rPr lang="en-CA" dirty="0"/>
              <a:t>CRD Clients may or may not provide all requested</a:t>
            </a:r>
            <a:r>
              <a:rPr lang="en-CA" baseline="0" dirty="0"/>
              <a:t> prefetch information</a:t>
            </a:r>
          </a:p>
          <a:p>
            <a:pPr lvl="0"/>
            <a:r>
              <a:rPr lang="en-CA" dirty="0"/>
              <a:t>Syntax is a list of queries to run</a:t>
            </a:r>
          </a:p>
          <a:p>
            <a:pPr lvl="1"/>
            <a:r>
              <a:rPr lang="en-CA" dirty="0"/>
              <a:t>_include, _</a:t>
            </a:r>
            <a:r>
              <a:rPr lang="en-CA" dirty="0" err="1"/>
              <a:t>revinclude</a:t>
            </a:r>
            <a:r>
              <a:rPr lang="en-CA" dirty="0"/>
              <a:t> is not supported</a:t>
            </a:r>
          </a:p>
          <a:p>
            <a:pPr lvl="1"/>
            <a:r>
              <a:rPr lang="en-CA" dirty="0"/>
              <a:t>Can contain simple embedded </a:t>
            </a:r>
            <a:r>
              <a:rPr lang="en-CA" dirty="0" err="1"/>
              <a:t>FHIRPath</a:t>
            </a:r>
            <a:r>
              <a:rPr lang="en-CA" dirty="0"/>
              <a:t> (x-</a:t>
            </a:r>
            <a:r>
              <a:rPr lang="en-CA" dirty="0" err="1"/>
              <a:t>fhir</a:t>
            </a:r>
            <a:r>
              <a:rPr lang="en-CA" dirty="0"/>
              <a:t>-query syntax) that refers to hook context and/or prior query results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BBC2F0-CDCA-739A-9682-5846445D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Prefetch discovery</a:t>
            </a:r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1F37E-A016-B898-9536-208830CC869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52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E81F62-BA8B-7C67-47B7-ABBA8909B9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51" b="8648"/>
          <a:stretch/>
        </p:blipFill>
        <p:spPr>
          <a:xfrm>
            <a:off x="0" y="4475842"/>
            <a:ext cx="12192000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405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38F59B-5F9E-6C83-C0BC-209EFB6423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Typically</a:t>
            </a:r>
          </a:p>
          <a:p>
            <a:pPr lvl="1"/>
            <a:r>
              <a:rPr lang="en-US" dirty="0"/>
              <a:t>patient, requester, location, encounter</a:t>
            </a:r>
          </a:p>
          <a:p>
            <a:r>
              <a:rPr lang="en-US" dirty="0"/>
              <a:t>Can include other information</a:t>
            </a:r>
          </a:p>
          <a:p>
            <a:pPr lvl="1"/>
            <a:r>
              <a:rPr lang="en-US" dirty="0"/>
              <a:t>Can vary by hook type</a:t>
            </a:r>
          </a:p>
          <a:p>
            <a:pPr lvl="1"/>
            <a:r>
              <a:rPr lang="en-US" dirty="0"/>
              <a:t>Can vary by type of request</a:t>
            </a:r>
          </a:p>
          <a:p>
            <a:r>
              <a:rPr lang="en-US" dirty="0"/>
              <a:t>Must</a:t>
            </a:r>
          </a:p>
          <a:p>
            <a:pPr lvl="1"/>
            <a:r>
              <a:rPr lang="en-US" dirty="0"/>
              <a:t>Be relevant almost always</a:t>
            </a:r>
          </a:p>
          <a:p>
            <a:pPr lvl="1"/>
            <a:r>
              <a:rPr lang="en-US" dirty="0"/>
              <a:t>Respect ‘minimum necessary’</a:t>
            </a:r>
          </a:p>
          <a:p>
            <a:r>
              <a:rPr lang="en-US" dirty="0"/>
              <a:t>Shouldn’t be the only mechanism the CRD service uses to get data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0A83C9-18F4-1D8E-0B4B-7C75AAC5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be in prefetch?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8C8A6-D41F-CE62-9ACD-75512012287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5258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46B44-093C-AA4A-1DF7-EEB1896F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54</a:t>
            </a:fld>
            <a:endParaRPr lang="en-CA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ACCB34-CBD8-1C3B-20DB-D1641B525E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CRD servers may support many capabilities</a:t>
            </a:r>
          </a:p>
          <a:p>
            <a:pPr lvl="1"/>
            <a:r>
              <a:rPr lang="en-US" dirty="0"/>
              <a:t>Coverage information</a:t>
            </a:r>
          </a:p>
          <a:p>
            <a:pPr lvl="1"/>
            <a:r>
              <a:rPr lang="en-US" dirty="0"/>
              <a:t>Unsolicited prior auth</a:t>
            </a:r>
          </a:p>
          <a:p>
            <a:pPr lvl="1"/>
            <a:r>
              <a:rPr lang="en-US" dirty="0"/>
              <a:t>Covered therapy alternatives</a:t>
            </a:r>
          </a:p>
          <a:p>
            <a:pPr lvl="1"/>
            <a:r>
              <a:rPr lang="en-US" dirty="0"/>
              <a:t>Lower cost alternatives</a:t>
            </a:r>
          </a:p>
          <a:p>
            <a:pPr lvl="1"/>
            <a:r>
              <a:rPr lang="en-US" dirty="0"/>
              <a:t>In-network provider options</a:t>
            </a:r>
          </a:p>
          <a:p>
            <a:pPr lvl="1"/>
            <a:r>
              <a:rPr lang="en-US" dirty="0"/>
              <a:t>Duplicate therapy detection</a:t>
            </a:r>
          </a:p>
          <a:p>
            <a:pPr lvl="1"/>
            <a:r>
              <a:rPr lang="en-US" dirty="0"/>
              <a:t>Contraindication detection</a:t>
            </a:r>
          </a:p>
          <a:p>
            <a:pPr lvl="1"/>
            <a:r>
              <a:rPr lang="en-US" dirty="0"/>
              <a:t>Clinical guideline recommendations</a:t>
            </a:r>
          </a:p>
          <a:p>
            <a:pPr lvl="1"/>
            <a:r>
              <a:rPr lang="en-US" dirty="0"/>
              <a:t>Suggestions on missing tests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0C357D-B41F-2052-E55C-1A3B7A9EE3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3490699"/>
          </a:xfrm>
        </p:spPr>
        <p:txBody>
          <a:bodyPr/>
          <a:lstStyle/>
          <a:p>
            <a:r>
              <a:rPr lang="en-US" dirty="0"/>
              <a:t>Some [organizations | departments | users ] may not want all of these</a:t>
            </a:r>
          </a:p>
          <a:p>
            <a:r>
              <a:rPr lang="en-US" dirty="0"/>
              <a:t>Some of these may also have configurable options</a:t>
            </a:r>
          </a:p>
          <a:p>
            <a:pPr lvl="1"/>
            <a:r>
              <a:rPr lang="en-US" dirty="0"/>
              <a:t>Degree of savings</a:t>
            </a:r>
          </a:p>
          <a:p>
            <a:pPr lvl="1"/>
            <a:r>
              <a:rPr lang="en-US" dirty="0"/>
              <a:t>Types of duplicate therapies to check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656449-D6CF-4B5C-50C2-99531BECC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CRD Configuration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50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6BC95D-ABDB-26D1-9D17-E8294ACB29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/>
              <a:t>List of options the CRD service supports that controls the responses it will provide + allowed values for those options</a:t>
            </a:r>
          </a:p>
          <a:p>
            <a:r>
              <a:rPr lang="en-US" sz="2000" dirty="0"/>
              <a:t>CRD clients specify the configuration options when they invoke a hook</a:t>
            </a:r>
          </a:p>
          <a:p>
            <a:r>
              <a:rPr lang="en-US" sz="2000" dirty="0"/>
              <a:t>At minimum must be able to toggle the different CRD card types and whether unsolicited prior authorization is desired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825AF5-839A-1708-9C50-510F87C5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CRD Configuration?</a:t>
            </a: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AF222A-864E-3AAE-8DED-1BBDE598C7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A79DC7-D3B6-AC5A-2264-46269ED8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9037"/>
            <a:ext cx="12192000" cy="248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488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DA88E1-A58A-32B3-4BCB-6D1C126AD8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Request: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 [base CRD URL]/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-services</a:t>
            </a:r>
          </a:p>
          <a:p>
            <a:pPr marL="0" indent="0">
              <a:buNone/>
            </a:pPr>
            <a:r>
              <a:rPr lang="en-US" dirty="0"/>
              <a:t>Response:</a:t>
            </a:r>
          </a:p>
          <a:p>
            <a:pPr marL="457200" lvl="1" indent="0">
              <a:buNone/>
            </a:pPr>
            <a:r>
              <a:rPr lang="en-CA" dirty="0"/>
              <a:t>See </a:t>
            </a:r>
            <a:r>
              <a:rPr lang="en-CA" dirty="0">
                <a:hlinkClick r:id="rId2"/>
              </a:rPr>
              <a:t>here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FB3147-44B0-59C3-4173-BC9C3302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Discovery call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ECB9E-84FB-DB06-BD0E-AE3A71291B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60526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0720F7-B6E3-E664-5C83-F979D3B0D9C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Workflow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C72683-E71A-6C53-5239-0E462C53C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78" y="0"/>
            <a:ext cx="11038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79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B97A0-BB75-2AA0-A3EA-A9B457859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What’s the probable primary coverage?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service should be called?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prefetch data is needed?</a:t>
            </a:r>
          </a:p>
          <a:p>
            <a:pPr lvl="1"/>
            <a:r>
              <a:rPr lang="en-US" dirty="0"/>
              <a:t>For all orders in the hook invocation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configuration settings apply?</a:t>
            </a:r>
          </a:p>
          <a:p>
            <a:pPr lvl="1"/>
            <a:r>
              <a:rPr lang="en-US" dirty="0"/>
              <a:t>for this type of order/department/user)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CD55FE-DD9E-37D4-BC87-1EC7C4839DC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/>
              <a:t>Hook invocation - client steps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C4890-170A-C5C8-AF33-CF4CEFA2013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22225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59B165-E90F-84FA-1078-C95D826E89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CRD calls are limited to only ‘primary’ coverage</a:t>
            </a:r>
          </a:p>
          <a:p>
            <a:r>
              <a:rPr lang="en-US" dirty="0"/>
              <a:t>Provider won’t be choosing, so CRD client must make its best guess</a:t>
            </a:r>
          </a:p>
          <a:p>
            <a:r>
              <a:rPr lang="en-US" dirty="0"/>
              <a:t>If there are multiple requests</a:t>
            </a:r>
          </a:p>
          <a:p>
            <a:pPr lvl="1"/>
            <a:r>
              <a:rPr lang="en-US" dirty="0"/>
              <a:t>Pick the one that applies to most; or</a:t>
            </a:r>
          </a:p>
          <a:p>
            <a:pPr lvl="1"/>
            <a:r>
              <a:rPr lang="en-US" dirty="0"/>
              <a:t>Split requests into separate CRD calls</a:t>
            </a:r>
          </a:p>
          <a:p>
            <a:pPr lvl="1"/>
            <a:endParaRPr lang="en-US" dirty="0"/>
          </a:p>
          <a:p>
            <a:r>
              <a:rPr lang="en-US" dirty="0"/>
              <a:t>Once you know the coverage, you know the service</a:t>
            </a:r>
          </a:p>
          <a:p>
            <a:r>
              <a:rPr lang="en-US" dirty="0"/>
              <a:t>Once you know the service, you know the desired prefetch and configuration options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35A5F1-4502-115B-54A1-DC1CC73D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coverage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9F2EC-A0E3-62CC-19E4-92EEF2E44E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976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298030-396E-CFBB-3A9F-9E1AAE4C39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F01C88-DDEC-3226-AA98-E3CE87AEB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2D4F5-D787-4901-A020-3DE683902F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58908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28DB77-8ADE-24C8-AAE4-63741AF6BB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dirty="0"/>
              <a:t>Prefetch is optional, but </a:t>
            </a:r>
            <a:r>
              <a:rPr lang="en-US" sz="2000" b="1" dirty="0"/>
              <a:t>strongly</a:t>
            </a:r>
            <a:r>
              <a:rPr lang="en-US" sz="2000" b="0" dirty="0"/>
              <a:t> encouraged</a:t>
            </a:r>
          </a:p>
          <a:p>
            <a:pPr lvl="1"/>
            <a:r>
              <a:rPr lang="en-US" sz="1800" b="0" dirty="0"/>
              <a:t>Clients can optimize data retrieval better than servers can</a:t>
            </a:r>
          </a:p>
          <a:p>
            <a:pPr lvl="1"/>
            <a:r>
              <a:rPr lang="en-CA" sz="1800" dirty="0"/>
              <a:t>Every query + response adds delay and slows response to user</a:t>
            </a:r>
          </a:p>
          <a:p>
            <a:pPr lvl="0"/>
            <a:r>
              <a:rPr lang="en-CA" sz="2000" dirty="0"/>
              <a:t>Usual query rules apply</a:t>
            </a:r>
          </a:p>
          <a:p>
            <a:pPr lvl="1"/>
            <a:r>
              <a:rPr lang="en-CA" sz="1800" dirty="0"/>
              <a:t>Consent, data access</a:t>
            </a:r>
            <a:r>
              <a:rPr lang="en-CA" sz="1800" baseline="0" dirty="0"/>
              <a:t> permissions</a:t>
            </a:r>
          </a:p>
          <a:p>
            <a:pPr lvl="0"/>
            <a:r>
              <a:rPr lang="en-CA" sz="2000" dirty="0"/>
              <a:t>A client can provide some prefetch information but not others</a:t>
            </a:r>
          </a:p>
          <a:p>
            <a:pPr lvl="1"/>
            <a:r>
              <a:rPr lang="en-CA" sz="1800" dirty="0"/>
              <a:t>Empty prefetch element</a:t>
            </a:r>
            <a:r>
              <a:rPr lang="en-CA" sz="1800" baseline="0" dirty="0"/>
              <a:t> means “no data exists”</a:t>
            </a:r>
          </a:p>
          <a:p>
            <a:pPr lvl="1"/>
            <a:r>
              <a:rPr lang="en-CA" sz="1800" baseline="0" dirty="0"/>
              <a:t>Missing prefetch element means “this prefetch not performed”</a:t>
            </a:r>
          </a:p>
          <a:p>
            <a:pPr lvl="0"/>
            <a:r>
              <a:rPr lang="en-CA" sz="2000" dirty="0"/>
              <a:t>If a prefetch query is run, the whole thing must be run</a:t>
            </a:r>
          </a:p>
          <a:p>
            <a:pPr lvl="0"/>
            <a:r>
              <a:rPr lang="en-CA" sz="2000" dirty="0"/>
              <a:t>Some prefetches</a:t>
            </a:r>
            <a:r>
              <a:rPr lang="en-CA" sz="2000" baseline="0" dirty="0"/>
              <a:t> can be run in parallel, others not</a:t>
            </a:r>
          </a:p>
          <a:p>
            <a:pPr lvl="0"/>
            <a:r>
              <a:rPr lang="en-CA" sz="2000" baseline="0" dirty="0"/>
              <a:t>You </a:t>
            </a:r>
            <a:r>
              <a:rPr lang="en-CA" sz="2000" b="1" baseline="0" dirty="0"/>
              <a:t>don’t</a:t>
            </a:r>
            <a:r>
              <a:rPr lang="en-CA" sz="2000" b="0" baseline="0" dirty="0"/>
              <a:t> need to use a FHIR API to execute these</a:t>
            </a:r>
            <a:endParaRPr lang="en-CA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583228-C329-F40C-E9EB-40D3FAB7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prefetch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D269A-9E42-B521-198C-4D89D1EDF2A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90936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A6CB16-90AA-439F-FCE1-413F4AFC45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Totally up to the CRD client how granular configuration should be managed</a:t>
            </a:r>
          </a:p>
          <a:p>
            <a:pPr lvl="0"/>
            <a:r>
              <a:rPr lang="en-CA" dirty="0"/>
              <a:t>Can vary by</a:t>
            </a:r>
          </a:p>
          <a:p>
            <a:pPr lvl="1"/>
            <a:r>
              <a:rPr lang="en-CA" dirty="0"/>
              <a:t>Department</a:t>
            </a:r>
          </a:p>
          <a:p>
            <a:pPr lvl="1"/>
            <a:r>
              <a:rPr lang="en-CA" dirty="0"/>
              <a:t>User</a:t>
            </a:r>
          </a:p>
          <a:p>
            <a:pPr lvl="1"/>
            <a:r>
              <a:rPr lang="en-CA" dirty="0"/>
              <a:t>Type</a:t>
            </a:r>
            <a:r>
              <a:rPr lang="en-CA" baseline="0" dirty="0"/>
              <a:t> of order</a:t>
            </a:r>
          </a:p>
          <a:p>
            <a:pPr lvl="1"/>
            <a:r>
              <a:rPr lang="en-CA" baseline="0" dirty="0"/>
              <a:t>Which screen is used to order</a:t>
            </a:r>
          </a:p>
          <a:p>
            <a:pPr lvl="1"/>
            <a:r>
              <a:rPr lang="en-CA" baseline="0" dirty="0"/>
              <a:t>Which hook is being used</a:t>
            </a:r>
          </a:p>
          <a:p>
            <a:pPr lvl="1"/>
            <a:r>
              <a:rPr lang="en-CA" baseline="0" dirty="0"/>
              <a:t>‘Real’ vs. ‘What-if?’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6E7A31-0A77-A4C5-3FC5-F9F30054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69F75-6E33-D6FF-066B-E404D68607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88585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49CF41-EEBC-62F7-ABE9-3DA32A0022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Did I get</a:t>
            </a:r>
            <a:r>
              <a:rPr lang="en-US" baseline="0" dirty="0"/>
              <a:t> all the prefetches I asked for?</a:t>
            </a:r>
          </a:p>
          <a:p>
            <a:pPr lvl="1"/>
            <a:r>
              <a:rPr lang="en-US" dirty="0"/>
              <a:t>If not, query for the rest</a:t>
            </a:r>
            <a:endParaRPr lang="en-US" baseline="0" dirty="0"/>
          </a:p>
          <a:p>
            <a:r>
              <a:rPr lang="en-US" baseline="0" dirty="0"/>
              <a:t>Can I find this coverage/member?</a:t>
            </a:r>
          </a:p>
          <a:p>
            <a:r>
              <a:rPr lang="en-US" baseline="0" dirty="0"/>
              <a:t>What billing codes are possible?</a:t>
            </a:r>
          </a:p>
          <a:p>
            <a:r>
              <a:rPr lang="en-US" baseline="0" dirty="0"/>
              <a:t>What additional information should be retrieved?</a:t>
            </a:r>
          </a:p>
          <a:p>
            <a:r>
              <a:rPr lang="en-US" dirty="0"/>
              <a:t>For each billing code</a:t>
            </a:r>
          </a:p>
          <a:p>
            <a:pPr lvl="1"/>
            <a:r>
              <a:rPr lang="en-US" dirty="0"/>
              <a:t>Is it covered?  More info needed? Prior auth needed? Prior auth granted?</a:t>
            </a:r>
          </a:p>
          <a:p>
            <a:r>
              <a:rPr lang="en-US" baseline="0" dirty="0"/>
              <a:t>Are there other</a:t>
            </a:r>
            <a:r>
              <a:rPr lang="en-US" dirty="0"/>
              <a:t> useful things to share?</a:t>
            </a:r>
          </a:p>
          <a:p>
            <a:r>
              <a:rPr lang="en-US" baseline="0" dirty="0"/>
              <a:t>Create</a:t>
            </a:r>
            <a:r>
              <a:rPr lang="en-US" dirty="0"/>
              <a:t> response</a:t>
            </a:r>
            <a:endParaRPr lang="en-US" baseline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12E8E3-04B1-9A33-BF07-BE468275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CRD process for server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711FA-9920-99F9-657E-736806BBB21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0243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4145B7-E15A-E8DD-0251-291056A446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Link to resources retrieved by prefetch</a:t>
            </a:r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2D0C24-F72D-B7E9-D322-6B1A5FB6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Ancillary data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5AAD1-D083-9555-DE81-A7F6F53D31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80143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83C660-4E08-6CAF-04AB-D07D593801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May need to query CRD client because</a:t>
            </a:r>
          </a:p>
          <a:p>
            <a:pPr lvl="1"/>
            <a:r>
              <a:rPr lang="en-US" dirty="0"/>
              <a:t>Not all prefetches returned</a:t>
            </a:r>
          </a:p>
          <a:p>
            <a:pPr lvl="1"/>
            <a:r>
              <a:rPr lang="en-US" dirty="0"/>
              <a:t>Additional data is needed based on the request(s)</a:t>
            </a:r>
          </a:p>
          <a:p>
            <a:pPr lvl="0"/>
            <a:r>
              <a:rPr lang="en-US" dirty="0"/>
              <a:t>Check the CapabilityStatement of the server to see what query features are supported</a:t>
            </a:r>
          </a:p>
          <a:p>
            <a:pPr lvl="0"/>
            <a:r>
              <a:rPr lang="en-US" dirty="0"/>
              <a:t>_include, etc. may be possible</a:t>
            </a:r>
          </a:p>
          <a:p>
            <a:pPr lvl="0"/>
            <a:r>
              <a:rPr lang="en-US" dirty="0"/>
              <a:t>Query using batch may also be possible</a:t>
            </a:r>
          </a:p>
          <a:p>
            <a:pPr lvl="1"/>
            <a:r>
              <a:rPr lang="en-US" dirty="0"/>
              <a:t>Experiment</a:t>
            </a:r>
            <a:r>
              <a:rPr lang="en-US" baseline="0" dirty="0"/>
              <a:t> whether this is more/less performant than individual parallel queries</a:t>
            </a:r>
          </a:p>
          <a:p>
            <a:pPr lvl="0"/>
            <a:r>
              <a:rPr lang="en-US" dirty="0"/>
              <a:t>Can query for prefetch and additional data simultaneously</a:t>
            </a:r>
          </a:p>
          <a:p>
            <a:pPr lvl="0"/>
            <a:r>
              <a:rPr lang="en-US" dirty="0"/>
              <a:t>Can query as requirements are identified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F0EE47-979E-B8C2-B751-90A82CCF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data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6D057-55D5-9D06-2DA6-1EAF39F596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59691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B260C4-6911-3545-8118-2AFAA5803D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If the base prefetch data required by CRD is</a:t>
            </a:r>
          </a:p>
          <a:p>
            <a:pPr lvl="1"/>
            <a:r>
              <a:rPr lang="en-US" dirty="0"/>
              <a:t>Not included as prefetch data in the hook invocation</a:t>
            </a:r>
          </a:p>
          <a:p>
            <a:pPr lvl="1"/>
            <a:r>
              <a:rPr lang="en-US" dirty="0"/>
              <a:t>Not available when performing a search</a:t>
            </a:r>
          </a:p>
          <a:p>
            <a:pPr lvl="2"/>
            <a:r>
              <a:rPr lang="en-US" dirty="0"/>
              <a:t>I.e. can’t search for it, rather than “no data exists”</a:t>
            </a:r>
          </a:p>
          <a:p>
            <a:r>
              <a:rPr lang="en-US" dirty="0"/>
              <a:t>Return a 412</a:t>
            </a:r>
          </a:p>
          <a:p>
            <a:r>
              <a:rPr lang="en-US" dirty="0"/>
              <a:t>If there’s additional data you need to </a:t>
            </a:r>
          </a:p>
          <a:p>
            <a:pPr lvl="1"/>
            <a:r>
              <a:rPr lang="en-US" dirty="0"/>
              <a:t>Verify coverage</a:t>
            </a:r>
          </a:p>
          <a:p>
            <a:pPr lvl="1"/>
            <a:r>
              <a:rPr lang="en-US" dirty="0"/>
              <a:t>Determine authorization requirements</a:t>
            </a:r>
          </a:p>
          <a:p>
            <a:pPr lvl="1"/>
            <a:r>
              <a:rPr lang="en-US" dirty="0"/>
              <a:t>Grant prior auth</a:t>
            </a:r>
          </a:p>
          <a:p>
            <a:r>
              <a:rPr lang="en-US" dirty="0"/>
              <a:t>Return coverage information as best you can.  DO NOT error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7B0FFD-5EF5-049A-A033-FD8BE6735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key information is missing?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2F76E-6F1C-8A36-DCBB-3B8E260F0C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21104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0AFBE3-3847-8EFE-E46A-11050EA807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If </a:t>
            </a:r>
          </a:p>
          <a:p>
            <a:pPr lvl="1"/>
            <a:r>
              <a:rPr lang="en-US" dirty="0"/>
              <a:t>The member or coverage isn’t recognized</a:t>
            </a:r>
          </a:p>
          <a:p>
            <a:pPr lvl="1"/>
            <a:r>
              <a:rPr lang="en-US" dirty="0"/>
              <a:t>The coverage doesn’t apply to the service</a:t>
            </a:r>
          </a:p>
          <a:p>
            <a:pPr lvl="1"/>
            <a:r>
              <a:rPr lang="en-US" dirty="0"/>
              <a:t>The coverage is expired</a:t>
            </a:r>
          </a:p>
          <a:p>
            <a:r>
              <a:rPr lang="en-US" dirty="0"/>
              <a:t>Do not error</a:t>
            </a:r>
          </a:p>
          <a:p>
            <a:r>
              <a:rPr lang="en-US" dirty="0"/>
              <a:t>Return a coverage-information indicating “not covered” and explain why in the reason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3FEB6D-CB3E-CC42-AB68-57EEFA36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can’t find the coverage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628B9-7937-C938-BFC8-2BE28A2B478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76065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3504BC-3C21-2E08-A845-662E17DD33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code used when ordering/booking an appointment/etc. will </a:t>
            </a:r>
            <a:r>
              <a:rPr lang="en-US" b="1" dirty="0"/>
              <a:t>not</a:t>
            </a:r>
            <a:r>
              <a:rPr lang="en-US" dirty="0"/>
              <a:t> necessarily be the code on the claim</a:t>
            </a:r>
          </a:p>
          <a:p>
            <a:pPr lvl="1"/>
            <a:r>
              <a:rPr lang="en-US" dirty="0"/>
              <a:t>This is true even if the ordered code is a CPT code</a:t>
            </a:r>
          </a:p>
          <a:p>
            <a:r>
              <a:rPr lang="en-US" dirty="0"/>
              <a:t>Payers will need to figure out what possible billing codes are ‘reasonably likely’ for a given order</a:t>
            </a:r>
          </a:p>
          <a:p>
            <a:pPr lvl="1"/>
            <a:r>
              <a:rPr lang="en-US" dirty="0"/>
              <a:t>If there are a small enough number, evaluate coverage requirements for all</a:t>
            </a:r>
          </a:p>
          <a:p>
            <a:pPr lvl="1"/>
            <a:r>
              <a:rPr lang="en-US" dirty="0"/>
              <a:t>If coverage requirements vary, return a separate coverage-information extension for each ‘set’ with different rules</a:t>
            </a:r>
          </a:p>
          <a:p>
            <a:pPr lvl="1"/>
            <a:r>
              <a:rPr lang="en-US" dirty="0"/>
              <a:t>If there are too many to reasonably evaluate</a:t>
            </a:r>
          </a:p>
          <a:p>
            <a:pPr lvl="2"/>
            <a:r>
              <a:rPr lang="en-US" dirty="0"/>
              <a:t>Return coverage-information saying “detailed-code” is needed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660D51-795C-AE00-3B58-CACAD4F3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billing codes are possible?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608C1-AD3D-80D3-4034-EC5F866F934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8196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13D7D4-DB6D-5C73-4320-E072AC3E1B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If there are multiple possible billing codes</a:t>
            </a:r>
          </a:p>
          <a:p>
            <a:pPr lvl="1"/>
            <a:r>
              <a:rPr lang="en-US" dirty="0"/>
              <a:t>Can’t return unsolicited prior authorization</a:t>
            </a:r>
          </a:p>
          <a:p>
            <a:r>
              <a:rPr lang="en-US" dirty="0"/>
              <a:t>Mapping order codes to billing codes is complex</a:t>
            </a:r>
          </a:p>
          <a:p>
            <a:pPr lvl="1"/>
            <a:r>
              <a:rPr lang="en-US" dirty="0"/>
              <a:t>See the presentation at the Da Vinci education event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EFA76E-2232-AD03-E4AD-5948A138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Billing code considerations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16CCB-6ADD-DB17-7871-ADF9740EE8A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82316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CB8CF0-92EA-A157-60F8-EAE7249D04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types of responses:</a:t>
            </a:r>
          </a:p>
          <a:p>
            <a:r>
              <a:rPr lang="en-US" dirty="0"/>
              <a:t>System-action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Automatically creates or updates an existing record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Used for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If updating, use the </a:t>
            </a:r>
            <a:endParaRPr lang="en-CA" dirty="0">
              <a:highlight>
                <a:srgbClr val="FFFF00"/>
              </a:highlight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95B706-7471-5AE3-C54D-66C0DD41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a response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CD788-6076-C80E-6D25-2CF11848A8A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426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667F32-3C7E-8C97-8FA2-97340D2F7F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Coverage Requirements Discovery</a:t>
            </a:r>
          </a:p>
          <a:p>
            <a:r>
              <a:rPr lang="en-US" dirty="0"/>
              <a:t>Decision support tool for providers</a:t>
            </a:r>
          </a:p>
          <a:p>
            <a:pPr lvl="1"/>
            <a:r>
              <a:rPr lang="en-US" dirty="0"/>
              <a:t>“What does the payer know that can help me right now?”</a:t>
            </a:r>
          </a:p>
          <a:p>
            <a:r>
              <a:rPr lang="en-US" dirty="0"/>
              <a:t>Called as part of clinical workflow</a:t>
            </a:r>
          </a:p>
          <a:p>
            <a:r>
              <a:rPr lang="en-US" dirty="0"/>
              <a:t>Required to provide information about coverage</a:t>
            </a:r>
          </a:p>
          <a:p>
            <a:r>
              <a:rPr lang="en-US" dirty="0"/>
              <a:t>MAY provide other types of information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49A657-CE30-28F0-DE47-C3E03C60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What is CRD?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E8024-CF45-14F2-9985-703AE3A43EB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8310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D445B5-E484-4E62-728F-BC4558CA1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39AB0F-D897-8F01-3495-22C03F45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delegates?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43BA6-B8F7-FDBF-7892-438494F0D52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9940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569CBE-94C3-243A-F431-E89807F2FA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CA" dirty="0"/>
              <a:t>Returning cards</a:t>
            </a:r>
          </a:p>
          <a:p>
            <a:pPr lvl="1"/>
            <a:r>
              <a:rPr lang="en-CA" dirty="0"/>
              <a:t>Returning system actions</a:t>
            </a:r>
          </a:p>
          <a:p>
            <a:pPr lvl="1"/>
            <a:r>
              <a:rPr lang="en-CA" dirty="0"/>
              <a:t>Subsequent hooks</a:t>
            </a:r>
          </a:p>
          <a:p>
            <a:pPr lvl="0"/>
            <a:r>
              <a:rPr lang="en-CA" dirty="0"/>
              <a:t>What-If Invocation</a:t>
            </a:r>
          </a:p>
          <a:p>
            <a:pPr lvl="1"/>
            <a:r>
              <a:rPr lang="en-CA" dirty="0"/>
              <a:t>EHR can perform what-if locally, or launch a SMART app</a:t>
            </a:r>
          </a:p>
          <a:p>
            <a:pPr lvl="1"/>
            <a:r>
              <a:rPr lang="en-CA" dirty="0"/>
              <a:t>Must indicate that no prior auth is wanted</a:t>
            </a:r>
          </a:p>
          <a:p>
            <a:pPr lvl="1"/>
            <a:endParaRPr lang="en-CA" dirty="0"/>
          </a:p>
          <a:p>
            <a:pPr lvl="0"/>
            <a:r>
              <a:rPr lang="en-CA" dirty="0"/>
              <a:t>CRD Hooks</a:t>
            </a:r>
          </a:p>
          <a:p>
            <a:pPr lvl="0"/>
            <a:r>
              <a:rPr lang="en-CA" dirty="0"/>
              <a:t>CRD Responses</a:t>
            </a:r>
          </a:p>
          <a:p>
            <a:pPr lvl="0"/>
            <a:r>
              <a:rPr lang="en-CA" dirty="0"/>
              <a:t>Coverage Information extension</a:t>
            </a:r>
          </a:p>
          <a:p>
            <a:r>
              <a:rPr lang="en-US" dirty="0"/>
              <a:t>CRD security expectations</a:t>
            </a:r>
          </a:p>
          <a:p>
            <a:pPr lvl="1"/>
            <a:r>
              <a:rPr lang="en-US" dirty="0"/>
              <a:t>Data is exchanged over TLS (as per </a:t>
            </a:r>
            <a:r>
              <a:rPr lang="en-US" dirty="0" err="1"/>
              <a:t>Hrex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CDS Clients decide whether to invoke CRD services and what the payer can see</a:t>
            </a:r>
          </a:p>
          <a:p>
            <a:pPr lvl="1"/>
            <a:r>
              <a:rPr lang="en-US" dirty="0"/>
              <a:t>CRD service queries need to adhere to minimum necessary</a:t>
            </a:r>
          </a:p>
          <a:p>
            <a:pPr lvl="1"/>
            <a:r>
              <a:rPr lang="en-US" dirty="0"/>
              <a:t>Data received is limited to providing decision support, audit, and tracking issued authorizations</a:t>
            </a:r>
          </a:p>
          <a:p>
            <a:pPr lvl="1"/>
            <a:r>
              <a:rPr lang="en-US" dirty="0"/>
              <a:t>Data is limited to scopes server needs and client is willing to offer</a:t>
            </a:r>
          </a:p>
          <a:p>
            <a:pPr lvl="1"/>
            <a:r>
              <a:rPr lang="en-US" dirty="0"/>
              <a:t>Token expiration should be 30 seconds or less</a:t>
            </a:r>
          </a:p>
          <a:p>
            <a:pPr lvl="0"/>
            <a:r>
              <a:rPr lang="en-CA" dirty="0"/>
              <a:t>Other expectations</a:t>
            </a:r>
          </a:p>
          <a:p>
            <a:pPr lvl="1"/>
            <a:r>
              <a:rPr lang="en-CA" dirty="0"/>
              <a:t>5 seconds (10 seconds if no prior hook for the patient in the last 24 hours)</a:t>
            </a:r>
          </a:p>
          <a:p>
            <a:pPr lvl="2"/>
            <a:r>
              <a:rPr lang="en-CA" dirty="0"/>
              <a:t>Results longer than this may be ignored</a:t>
            </a:r>
          </a:p>
          <a:p>
            <a:pPr lvl="2"/>
            <a:r>
              <a:rPr lang="en-CA" dirty="0"/>
              <a:t>CRD clients aren’t required to block</a:t>
            </a:r>
          </a:p>
          <a:p>
            <a:pPr lvl="1"/>
            <a:r>
              <a:rPr lang="en-CA" dirty="0"/>
              <a:t>Results must be reliable</a:t>
            </a:r>
          </a:p>
          <a:p>
            <a:pPr lvl="0"/>
            <a:r>
              <a:rPr lang="en-CA" dirty="0"/>
              <a:t>Logical model </a:t>
            </a:r>
            <a:r>
              <a:rPr lang="en-CA"/>
              <a:t>for measures</a:t>
            </a:r>
            <a:endParaRPr lang="en-CA" dirty="0"/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50D6C1-020A-B65D-0069-AFB2605E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Data retrieval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CCBD-368C-4E58-2840-F567A730C3F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85885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EB06B6-BA6C-5E44-8904-8973FD00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Outline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C02B4-9FA6-4065-4406-A414130686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72</a:t>
            </a:fld>
            <a:endParaRPr lang="en-CA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CCB6DEE-5AFC-CFC5-6604-2689607A5B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4548139"/>
              </p:ext>
            </p:extLst>
          </p:nvPr>
        </p:nvGraphicFramePr>
        <p:xfrm>
          <a:off x="2326888" y="17833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49369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AC44F5-049C-063F-C5F3-ECBFF4E5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Up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8BFCE-4331-87D7-383E-43D1A80276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8172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C8ACD-D625-83E7-69B7-376C13B4B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ED5DCE9A-17A2-0869-F985-E5168DC5F0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2085975"/>
            <a:ext cx="10501313" cy="3595856"/>
          </a:xfrm>
        </p:spPr>
        <p:txBody>
          <a:bodyPr lIns="0" tIns="0" rIns="0" bIns="0">
            <a:spAutoFit/>
          </a:bodyPr>
          <a:lstStyle/>
          <a:p>
            <a:pPr marL="0" indent="0">
              <a:buNone/>
            </a:pPr>
            <a:r>
              <a:rPr lang="en-US" dirty="0"/>
              <a:t>After completing this course, you should be able to:</a:t>
            </a:r>
          </a:p>
          <a:p>
            <a:r>
              <a:rPr lang="en-US" dirty="0"/>
              <a:t>List the sections from SDC used by DTR</a:t>
            </a:r>
          </a:p>
          <a:p>
            <a:r>
              <a:rPr lang="en-US" dirty="0"/>
              <a:t>Describe the trade-offs between adaptive and standard forms</a:t>
            </a:r>
          </a:p>
          <a:p>
            <a:r>
              <a:rPr lang="en-US" dirty="0"/>
              <a:t>Explain some of the considerations for using CQL with DTR forms</a:t>
            </a:r>
          </a:p>
          <a:p>
            <a:r>
              <a:rPr lang="en-US" dirty="0"/>
              <a:t>Design questionnaires that account for the must support and optional elements in the SDC Questionnaire profiles</a:t>
            </a:r>
          </a:p>
          <a:p>
            <a:r>
              <a:rPr lang="en-US" dirty="0"/>
              <a:t>Summarize the key rendering and behavioral options available for use for DTR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4B164F-5937-912D-BE4F-0E7E0CB1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  <a:endParaRPr lang="en-CA" dirty="0"/>
          </a:p>
        </p:txBody>
      </p:sp>
      <p:pic>
        <p:nvPicPr>
          <p:cNvPr id="4" name="Picture 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8AA32185-A579-7705-6775-F638FE7CA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533813" y="190828"/>
            <a:ext cx="1124373" cy="11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163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8D0B72-F99D-90C5-7F10-38784B7E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841" y="513593"/>
            <a:ext cx="6324599" cy="535532"/>
          </a:xfrm>
        </p:spPr>
        <p:txBody>
          <a:bodyPr/>
          <a:lstStyle/>
          <a:p>
            <a:pPr algn="r"/>
            <a:r>
              <a:rPr lang="en-US" dirty="0"/>
              <a:t>Questions/Discussion</a:t>
            </a:r>
            <a:endParaRPr lang="en-CA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12951BB-4D12-43D6-9842-1228457329E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222743" y="1986505"/>
            <a:ext cx="9558671" cy="20569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buNone/>
            </a:pPr>
            <a:r>
              <a:rPr lang="en-CA" sz="2600" dirty="0">
                <a:hlinkClick r:id="rId2"/>
              </a:rPr>
              <a:t>lloyd@dogwoodhealthconsulting.com</a:t>
            </a:r>
            <a:br>
              <a:rPr lang="en-CA" sz="2600" dirty="0"/>
            </a:br>
            <a:endParaRPr lang="en-CA" sz="2600" dirty="0"/>
          </a:p>
          <a:p>
            <a:pPr marL="0" indent="0">
              <a:buNone/>
            </a:pPr>
            <a:r>
              <a:rPr lang="en-CA" sz="2600" dirty="0"/>
              <a:t>Or, better yet, include the community and ask/discuss on</a:t>
            </a:r>
            <a:br>
              <a:rPr lang="en-CA" sz="2600" dirty="0"/>
            </a:br>
            <a:r>
              <a:rPr lang="en-US" sz="2600" b="0" dirty="0">
                <a:solidFill>
                  <a:srgbClr val="1F262C"/>
                </a:solidFill>
                <a:hlinkClick r:id="rId3"/>
              </a:rPr>
              <a:t>https://chat.fhir.org/#narrow/channel/197320-Da-Vinci-DTR</a:t>
            </a:r>
            <a:r>
              <a:rPr lang="en-US" sz="2600" b="0" dirty="0">
                <a:solidFill>
                  <a:srgbClr val="1F262C"/>
                </a:solidFill>
              </a:rPr>
              <a:t> or</a:t>
            </a:r>
          </a:p>
          <a:p>
            <a:pPr marL="0" indent="0">
              <a:buNone/>
            </a:pPr>
            <a:r>
              <a:rPr lang="en-CA" sz="2600" b="0" dirty="0">
                <a:solidFill>
                  <a:srgbClr val="1F262C"/>
                </a:solidFill>
                <a:hlinkClick r:id="rId4"/>
              </a:rPr>
              <a:t>https://chat.fhir.org/#narrow/channel/179255-questionnaire</a:t>
            </a:r>
            <a:r>
              <a:rPr lang="en-US" sz="2600" dirty="0">
                <a:solidFill>
                  <a:srgbClr val="1F262C"/>
                </a:solidFill>
              </a:rPr>
              <a:t> </a:t>
            </a:r>
            <a:r>
              <a:rPr lang="en-CA" sz="2600" b="0" dirty="0">
                <a:solidFill>
                  <a:srgbClr val="1F262C"/>
                </a:solidFill>
              </a:rPr>
              <a:t> </a:t>
            </a:r>
            <a:endParaRPr lang="en-US" sz="2600" b="0" dirty="0">
              <a:solidFill>
                <a:srgbClr val="1F262C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81E8E4-B246-26C1-2BBE-2EF87B099190}"/>
              </a:ext>
            </a:extLst>
          </p:cNvPr>
          <p:cNvGrpSpPr/>
          <p:nvPr/>
        </p:nvGrpSpPr>
        <p:grpSpPr>
          <a:xfrm>
            <a:off x="4326072" y="4191874"/>
            <a:ext cx="2572111" cy="2152533"/>
            <a:chOff x="2646128" y="2565307"/>
            <a:chExt cx="2572111" cy="21525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4440D9-A76E-1981-5BB4-5D689C3D8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5759" y="3244928"/>
              <a:ext cx="1292480" cy="147291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5AE59E2-76D9-80C5-7089-FDB50E1DF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7497" y="2844684"/>
              <a:ext cx="1420742" cy="155334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D85D26C-FAF0-ABAB-60CB-2833367A3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6657920">
              <a:off x="2686451" y="2524984"/>
              <a:ext cx="1472700" cy="1553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968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BF2504-07F6-557A-CD83-D6B0491897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Coverage information affects provider decisions</a:t>
            </a:r>
          </a:p>
          <a:p>
            <a:pPr lvl="1"/>
            <a:r>
              <a:rPr lang="en-US" dirty="0"/>
              <a:t>Is this intervention covered?</a:t>
            </a:r>
          </a:p>
          <a:p>
            <a:pPr lvl="2"/>
            <a:r>
              <a:rPr lang="en-US" dirty="0"/>
              <a:t>If not, intervention may not be workable for patient</a:t>
            </a:r>
          </a:p>
          <a:p>
            <a:pPr lvl="1"/>
            <a:r>
              <a:rPr lang="en-US" dirty="0"/>
              <a:t>Is prior authorization needed?</a:t>
            </a:r>
          </a:p>
          <a:p>
            <a:pPr lvl="2"/>
            <a:r>
              <a:rPr lang="en-US" dirty="0"/>
              <a:t>If so, may impact service timing, which may make a different therapy a better choice</a:t>
            </a:r>
          </a:p>
          <a:p>
            <a:pPr lvl="1"/>
            <a:r>
              <a:rPr lang="en-US" dirty="0"/>
              <a:t>Do I need to collect any data from the patient to support authorization/claims?</a:t>
            </a:r>
          </a:p>
          <a:p>
            <a:pPr lvl="2"/>
            <a:r>
              <a:rPr lang="en-US" dirty="0"/>
              <a:t>If so, better to do it now</a:t>
            </a:r>
          </a:p>
          <a:p>
            <a:r>
              <a:rPr lang="en-US" dirty="0"/>
              <a:t>CRD strives to have answers to these questions at the time the provider is</a:t>
            </a:r>
          </a:p>
          <a:p>
            <a:pPr lvl="1"/>
            <a:r>
              <a:rPr lang="en-US" dirty="0"/>
              <a:t>Writing orders, booking appointments, admitting the patient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80B40F-57ED-88D8-B635-7EAC5C9E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Primary objectives of CRD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531AC-8C25-F01D-EB96-0D1BA43092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9479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7F79D2-FE3F-CA61-FFDE-8FD30B84BE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/>
              <a:t>some</a:t>
            </a:r>
            <a:r>
              <a:rPr lang="en-US" dirty="0"/>
              <a:t> cases, a payer may determine:</a:t>
            </a:r>
          </a:p>
          <a:p>
            <a:pPr lvl="1"/>
            <a:r>
              <a:rPr lang="en-CA" dirty="0"/>
              <a:t>Yes, this service is covered</a:t>
            </a:r>
          </a:p>
          <a:p>
            <a:pPr lvl="1"/>
            <a:r>
              <a:rPr lang="en-CA" dirty="0"/>
              <a:t>The service requires prior authorization</a:t>
            </a:r>
          </a:p>
          <a:p>
            <a:pPr lvl="1"/>
            <a:r>
              <a:rPr lang="en-CA" dirty="0"/>
              <a:t>All information needed for an authorization</a:t>
            </a:r>
            <a:r>
              <a:rPr lang="en-CA" baseline="0" dirty="0"/>
              <a:t> is available in the record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Authorization requirements are met</a:t>
            </a:r>
          </a:p>
          <a:p>
            <a:pPr lvl="0"/>
            <a:r>
              <a:rPr lang="en-CA" dirty="0"/>
              <a:t>CRD allows an authorization number to be provided even though no authorization was formally</a:t>
            </a:r>
            <a:r>
              <a:rPr lang="en-CA" baseline="0" dirty="0"/>
              <a:t> sought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3EB6E5-5D28-2FD9-2EC8-255F04C9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pleasant side effect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48A9D-F329-D339-945C-FCEB0546AB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790932"/>
      </p:ext>
    </p:extLst>
  </p:cSld>
  <p:clrMapOvr>
    <a:masterClrMapping/>
  </p:clrMapOvr>
</p:sld>
</file>

<file path=ppt/theme/theme1.xml><?xml version="1.0" encoding="utf-8"?>
<a:theme xmlns:a="http://schemas.openxmlformats.org/drawingml/2006/main" name="CV Master Rev 02-2024">
  <a:themeElements>
    <a:clrScheme name="Custom 106">
      <a:dk1>
        <a:srgbClr val="474749"/>
      </a:dk1>
      <a:lt1>
        <a:sysClr val="window" lastClr="FFFFFF"/>
      </a:lt1>
      <a:dk2>
        <a:srgbClr val="2A323A"/>
      </a:dk2>
      <a:lt2>
        <a:srgbClr val="51657F"/>
      </a:lt2>
      <a:accent1>
        <a:srgbClr val="A91F24"/>
      </a:accent1>
      <a:accent2>
        <a:srgbClr val="DFD5A9"/>
      </a:accent2>
      <a:accent3>
        <a:srgbClr val="D6843C"/>
      </a:accent3>
      <a:accent4>
        <a:srgbClr val="873F1E"/>
      </a:accent4>
      <a:accent5>
        <a:srgbClr val="E41F26"/>
      </a:accent5>
      <a:accent6>
        <a:srgbClr val="785B4D"/>
      </a:accent6>
      <a:hlink>
        <a:srgbClr val="C00000"/>
      </a:hlink>
      <a:folHlink>
        <a:srgbClr val="C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Vinci Template.potx" id="{34EECB1E-73B2-471C-AFBD-1668F3DB8884}" vid="{45381E6B-B93A-4F9B-A2D6-F200669F6A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f5a87e6-8225-499d-8aa7-664ff23f0528">
      <UserInfo>
        <DisplayName>Kathy Moncelsi</DisplayName>
        <AccountId>117</AccountId>
        <AccountType/>
      </UserInfo>
      <UserInfo>
        <DisplayName>Vanessa Candelora</DisplayName>
        <AccountId>7525</AccountId>
        <AccountType/>
      </UserInfo>
      <UserInfo>
        <DisplayName>Phung Matthews</DisplayName>
        <AccountId>7256</AccountId>
        <AccountType/>
      </UserInfo>
      <UserInfo>
        <DisplayName>Jordyn King</DisplayName>
        <AccountId>6166</AccountId>
        <AccountType/>
      </UserInfo>
      <UserInfo>
        <DisplayName>Pooja Babbrah</DisplayName>
        <AccountId>63</AccountId>
        <AccountType/>
      </UserInfo>
      <UserInfo>
        <DisplayName>Frank McKinney</DisplayName>
        <AccountId>6074</AccountId>
        <AccountType/>
      </UserInfo>
      <UserInfo>
        <DisplayName>Amy Johnson</DisplayName>
        <AccountId>281</AccountId>
        <AccountType/>
      </UserInfo>
      <UserInfo>
        <DisplayName>Michael Solomon</DisplayName>
        <AccountId>78</AccountId>
        <AccountType/>
      </UserInfo>
      <UserInfo>
        <DisplayName>Tony Schueth</DisplayName>
        <AccountId>24</AccountId>
        <AccountType/>
      </UserInfo>
    </SharedWithUsers>
    <TaxCatchAll xmlns="cf5a87e6-8225-499d-8aa7-664ff23f0528" xsi:nil="true"/>
    <lcf76f155ced4ddcb4097134ff3c332f xmlns="9f94fe76-4e69-4a06-93ce-361b54a8e54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FC9818E7A2340A2B524F46111FD15" ma:contentTypeVersion="19" ma:contentTypeDescription="Create a new document." ma:contentTypeScope="" ma:versionID="7ef9a8bc46a14bfd553da3a3e6695c4d">
  <xsd:schema xmlns:xsd="http://www.w3.org/2001/XMLSchema" xmlns:xs="http://www.w3.org/2001/XMLSchema" xmlns:p="http://schemas.microsoft.com/office/2006/metadata/properties" xmlns:ns2="9f94fe76-4e69-4a06-93ce-361b54a8e543" xmlns:ns3="cf5a87e6-8225-499d-8aa7-664ff23f0528" targetNamespace="http://schemas.microsoft.com/office/2006/metadata/properties" ma:root="true" ma:fieldsID="580938c8cdc1ed620302479102261575" ns2:_="" ns3:_="">
    <xsd:import namespace="9f94fe76-4e69-4a06-93ce-361b54a8e543"/>
    <xsd:import namespace="cf5a87e6-8225-499d-8aa7-664ff23f05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94fe76-4e69-4a06-93ce-361b54a8e5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7a25660-35f9-45a2-94c2-2d1fac8d7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5a87e6-8225-499d-8aa7-664ff23f052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9b197a34-fbdf-410c-a96d-18806817e71c}" ma:internalName="TaxCatchAll" ma:showField="CatchAllData" ma:web="cf5a87e6-8225-499d-8aa7-664ff23f05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A6B2E7-CD55-478D-BEC8-4794A5943C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541C-51DD-43E3-8C9A-56AC6823A20C}">
  <ds:schemaRefs>
    <ds:schemaRef ds:uri="9f94fe76-4e69-4a06-93ce-361b54a8e543"/>
    <ds:schemaRef ds:uri="cf5a87e6-8225-499d-8aa7-664ff23f052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D6C950-6891-4B9F-8042-EAAA803A1D70}">
  <ds:schemaRefs>
    <ds:schemaRef ds:uri="9f94fe76-4e69-4a06-93ce-361b54a8e543"/>
    <ds:schemaRef ds:uri="cf5a87e6-8225-499d-8aa7-664ff23f052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DaVinci Template 1</Template>
  <TotalTime>28936</TotalTime>
  <Words>3389</Words>
  <Application>Microsoft Office PowerPoint</Application>
  <PresentationFormat>Widescreen</PresentationFormat>
  <Paragraphs>577</Paragraphs>
  <Slides>75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9" baseType="lpstr">
      <vt:lpstr>Arial</vt:lpstr>
      <vt:lpstr>Calibri</vt:lpstr>
      <vt:lpstr>Courier New</vt:lpstr>
      <vt:lpstr>CV Master Rev 02-2024</vt:lpstr>
      <vt:lpstr>PowerPoint Presentation</vt:lpstr>
      <vt:lpstr>Who am I?</vt:lpstr>
      <vt:lpstr>This presentation</vt:lpstr>
      <vt:lpstr>Pre-requisites &amp; Post-requisites</vt:lpstr>
      <vt:lpstr>Course Objectives</vt:lpstr>
      <vt:lpstr>Outline</vt:lpstr>
      <vt:lpstr>What is CRD?</vt:lpstr>
      <vt:lpstr>Primary objectives of CRD</vt:lpstr>
      <vt:lpstr>A pleasant side effect</vt:lpstr>
      <vt:lpstr>What CRD is not</vt:lpstr>
      <vt:lpstr>How CRD is different</vt:lpstr>
      <vt:lpstr>CRD Hooks</vt:lpstr>
      <vt:lpstr>Supported CRD Hooks</vt:lpstr>
      <vt:lpstr>Order-related hooks</vt:lpstr>
      <vt:lpstr>Order collections</vt:lpstr>
      <vt:lpstr>Order Select</vt:lpstr>
      <vt:lpstr>Order Sign</vt:lpstr>
      <vt:lpstr>Order Dispatch</vt:lpstr>
      <vt:lpstr>Appointment Book</vt:lpstr>
      <vt:lpstr>Encounter Start</vt:lpstr>
      <vt:lpstr>Encounter Discharge</vt:lpstr>
      <vt:lpstr>CRD Response Types</vt:lpstr>
      <vt:lpstr>What is a ‘Response Type’?</vt:lpstr>
      <vt:lpstr>Generic response rules</vt:lpstr>
      <vt:lpstr>Generic response rules (cont’d)</vt:lpstr>
      <vt:lpstr>Response Type Overview</vt:lpstr>
      <vt:lpstr>External Reference</vt:lpstr>
      <vt:lpstr>External Reference Example</vt:lpstr>
      <vt:lpstr>Instructions</vt:lpstr>
      <vt:lpstr>Instructions Example</vt:lpstr>
      <vt:lpstr>Propose Alternate Request</vt:lpstr>
      <vt:lpstr>Propose Alternate Request (cont’d)</vt:lpstr>
      <vt:lpstr>Propose Alternate Request Example</vt:lpstr>
      <vt:lpstr>Identify Additional Orders</vt:lpstr>
      <vt:lpstr>Identify Additional Orders (cont’d)</vt:lpstr>
      <vt:lpstr>Identify Additional Orders Example</vt:lpstr>
      <vt:lpstr>Request Form Completion</vt:lpstr>
      <vt:lpstr>Request Form Completion (cont’d)</vt:lpstr>
      <vt:lpstr>Request Form Completion Example</vt:lpstr>
      <vt:lpstr>Create or Update Coverage Records</vt:lpstr>
      <vt:lpstr>Create or Update Coverage Records Example</vt:lpstr>
      <vt:lpstr>Launch SMART Application</vt:lpstr>
      <vt:lpstr>Launch SMART Application Example</vt:lpstr>
      <vt:lpstr>Coverage Information</vt:lpstr>
      <vt:lpstr>Coverage Information Example</vt:lpstr>
      <vt:lpstr>CRD Workflow</vt:lpstr>
      <vt:lpstr>Workflow overview</vt:lpstr>
      <vt:lpstr>Enabling a service</vt:lpstr>
      <vt:lpstr>Enabling a Service (cont’d)</vt:lpstr>
      <vt:lpstr>CRD Endpoint Discovery</vt:lpstr>
      <vt:lpstr>CRD Service Discovery</vt:lpstr>
      <vt:lpstr>Prefetch discovery</vt:lpstr>
      <vt:lpstr>What should be in prefetch?</vt:lpstr>
      <vt:lpstr>CRD Configuration</vt:lpstr>
      <vt:lpstr>What is CRD Configuration?</vt:lpstr>
      <vt:lpstr>Example Discovery call</vt:lpstr>
      <vt:lpstr>Workflow diagram</vt:lpstr>
      <vt:lpstr>Hook invocation - client steps</vt:lpstr>
      <vt:lpstr>Primary coverage</vt:lpstr>
      <vt:lpstr>Performing prefetch</vt:lpstr>
      <vt:lpstr>Configuration</vt:lpstr>
      <vt:lpstr>CRD process for server</vt:lpstr>
      <vt:lpstr>Ancillary data</vt:lpstr>
      <vt:lpstr>Querying data</vt:lpstr>
      <vt:lpstr>What if key information is missing?</vt:lpstr>
      <vt:lpstr>If you can’t find the coverage</vt:lpstr>
      <vt:lpstr>What billing codes are possible?</vt:lpstr>
      <vt:lpstr>Billing code considerations</vt:lpstr>
      <vt:lpstr>Returning a response</vt:lpstr>
      <vt:lpstr>What about delegates?</vt:lpstr>
      <vt:lpstr>Data retrieval</vt:lpstr>
      <vt:lpstr>Outline</vt:lpstr>
      <vt:lpstr>Summing Up</vt:lpstr>
      <vt:lpstr>Course Objectives</vt:lpstr>
      <vt:lpstr>Questions/Discussion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Crystal Kallem</dc:creator>
  <cp:lastModifiedBy>Lloyd McKenzie</cp:lastModifiedBy>
  <cp:revision>39</cp:revision>
  <dcterms:created xsi:type="dcterms:W3CDTF">2024-03-06T23:02:36Z</dcterms:created>
  <dcterms:modified xsi:type="dcterms:W3CDTF">2025-02-16T20:08:52Z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0x0101002C8FC9818E7A2340A2B524F46111FD15</vt:lpwstr>
  </property>
  <property fmtid="{D5CDD505-2E9C-101B-9397-08002B2CF9AE}" pid="3" name="MediaServiceImageTags">
    <vt:lpwstr/>
  </property>
</Properties>
</file>