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88" r:id="rId4"/>
    <p:sldId id="271" r:id="rId5"/>
    <p:sldId id="530" r:id="rId6"/>
    <p:sldId id="279" r:id="rId7"/>
    <p:sldId id="281" r:id="rId8"/>
    <p:sldId id="280" r:id="rId9"/>
    <p:sldId id="269" r:id="rId10"/>
    <p:sldId id="273" r:id="rId11"/>
    <p:sldId id="274" r:id="rId12"/>
    <p:sldId id="270" r:id="rId13"/>
    <p:sldId id="282" r:id="rId14"/>
    <p:sldId id="283" r:id="rId15"/>
    <p:sldId id="275" r:id="rId16"/>
    <p:sldId id="287" r:id="rId17"/>
    <p:sldId id="531" r:id="rId18"/>
    <p:sldId id="285" r:id="rId19"/>
    <p:sldId id="286" r:id="rId20"/>
    <p:sldId id="284" r:id="rId21"/>
    <p:sldId id="267" r:id="rId22"/>
    <p:sldId id="52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78562" autoAdjust="0"/>
  </p:normalViewPr>
  <p:slideViewPr>
    <p:cSldViewPr>
      <p:cViewPr varScale="1">
        <p:scale>
          <a:sx n="101" d="100"/>
          <a:sy n="101" d="100"/>
        </p:scale>
        <p:origin x="14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62088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2019-09-09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2019-09-09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1" y="3790167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556792"/>
            <a:ext cx="835292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836712"/>
            <a:ext cx="6624736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2E123-72D5-C040-8F24-01D4996F8A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520" y="260648"/>
            <a:ext cx="79316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72816"/>
            <a:ext cx="4114800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114800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5516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 dirty="0"/>
              <a:t>© 2015 HL7 ® Int’l.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3009" y="260648"/>
            <a:ext cx="2034746" cy="125215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670974" y="75922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661427-0AD3-5545-899E-A2DE7134A9D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965075" y="5988472"/>
            <a:ext cx="793163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fluence.hl7.org/display/PSS/PSS+Help+and+FAQ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fmgcontact@hl7.org" TargetMode="External"/><Relationship Id="rId2" Type="http://schemas.openxmlformats.org/officeDocument/2006/relationships/hyperlink" Target="mailto:tscpm@HL7.or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pmo@hl7.or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hl7.org/Template:FHIR_IG_Proposa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://www.hl7.org/permalink/%3FNIB&amp;sa=U&amp;ved=0ahUKEwih29Ct8KLgAhWiCDQIHVg4DE0QFggEMAA&amp;client=internal-uds-cse&amp;cx=013068602079619598366:1md6bdavbtc&amp;usg=AOvVaw0c5NA7iQtD6YRGOV4MnVmx" TargetMode="External"/><Relationship Id="rId2" Type="http://schemas.openxmlformats.org/officeDocument/2006/relationships/hyperlink" Target="http://www.hl7.org/special/committees/tsc/specialuploads/NIB_Instructions.pdf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HL7/3.+FHIR+IG+Quality+Criteria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52-IG-creation" TargetMode="External"/><Relationship Id="rId2" Type="http://schemas.openxmlformats.org/officeDocument/2006/relationships/hyperlink" Target="http://chat.fhir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hat.fhir.org/#narrow/stream/179166-implemente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melva@jenakerconsulting.com" TargetMode="External"/><Relationship Id="rId2" Type="http://schemas.openxmlformats.org/officeDocument/2006/relationships/hyperlink" Target="mailto:PMO@hl7.or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HL7/FHIR+Implementation+Guide+Process+Flow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HL7/FHIR+Implementation+Guide+Process+Flo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HL7/HL7+FHIR-specific+dates" TargetMode="External"/><Relationship Id="rId2" Type="http://schemas.openxmlformats.org/officeDocument/2006/relationships/hyperlink" Target="https://confluence.hl7.org/display/HL7/HL7+Calendar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HL7/A+-+Project+Scope+Statemen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IG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Melva Peters</a:t>
            </a:r>
          </a:p>
          <a:p>
            <a:r>
              <a:rPr lang="en-US" dirty="0"/>
              <a:t>September 11-12,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74E0-FC75-334D-9238-334824AD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2B73-5119-5C45-9D45-90A593D7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submitted via a Word Document, now using Confluence</a:t>
            </a:r>
          </a:p>
          <a:p>
            <a:pPr lvl="1"/>
            <a:r>
              <a:rPr lang="en-US" dirty="0"/>
              <a:t>PSS Help and FAQs: </a:t>
            </a:r>
            <a:r>
              <a:rPr lang="en-CA" dirty="0">
                <a:hlinkClick r:id="rId2"/>
              </a:rPr>
              <a:t>https://confluence.hl7.org/display/PSS/PSS+Help+and+FAQs</a:t>
            </a:r>
            <a:endParaRPr lang="en-US" dirty="0"/>
          </a:p>
          <a:p>
            <a:r>
              <a:rPr lang="en-US" dirty="0"/>
              <a:t>Confluence</a:t>
            </a:r>
          </a:p>
          <a:p>
            <a:pPr lvl="1"/>
            <a:r>
              <a:rPr lang="en-US" dirty="0"/>
              <a:t>Click “Create …”</a:t>
            </a:r>
          </a:p>
          <a:p>
            <a:pPr lvl="1"/>
            <a:r>
              <a:rPr lang="en-US" dirty="0"/>
              <a:t>Search for “Project” and select “HL7 Project Scope Statement Form”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8C912-5FB1-7542-8B67-5E11BDEA5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54BB-DD37-E545-98C0-0318B348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DAF20-3DE6-9A41-A167-A65A9843F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45024"/>
            <a:ext cx="3873159" cy="8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7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3DD2-9387-5446-8354-A365442C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PSS – Key Requirements and 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83B2-7F44-C54A-B11C-FE72D568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Used for work underway in HL7 - to be balloted/published by HL7</a:t>
            </a:r>
          </a:p>
          <a:p>
            <a:r>
              <a:rPr lang="en-US" dirty="0"/>
              <a:t>Must be approved by a sponsoring Work Group</a:t>
            </a:r>
          </a:p>
          <a:p>
            <a:r>
              <a:rPr lang="en-US" dirty="0"/>
              <a:t>May have co-sponsoring Work Group(s) – must be approved by all</a:t>
            </a:r>
          </a:p>
          <a:p>
            <a:r>
              <a:rPr lang="en-US" dirty="0"/>
              <a:t>If US Realm, must be approved by the US Realm Steering Committee</a:t>
            </a:r>
          </a:p>
          <a:p>
            <a:pPr lvl="1"/>
            <a:r>
              <a:rPr lang="en-US" dirty="0"/>
              <a:t>Forward to </a:t>
            </a:r>
            <a:r>
              <a:rPr lang="en-US" dirty="0">
                <a:hlinkClick r:id="rId2"/>
              </a:rPr>
              <a:t>tscpm@HL7.org</a:t>
            </a:r>
            <a:r>
              <a:rPr lang="en-US" dirty="0"/>
              <a:t> </a:t>
            </a:r>
          </a:p>
          <a:p>
            <a:r>
              <a:rPr lang="en-US" dirty="0"/>
              <a:t>FHIR IG – must be approved by FHIR Management Group (FMG)</a:t>
            </a:r>
          </a:p>
          <a:p>
            <a:pPr lvl="1"/>
            <a:r>
              <a:rPr lang="en-US" dirty="0"/>
              <a:t>Forward to </a:t>
            </a:r>
            <a:r>
              <a:rPr lang="en-US" dirty="0">
                <a:hlinkClick r:id="rId3"/>
              </a:rPr>
              <a:t>fmgcontact@hl7.org</a:t>
            </a:r>
            <a:r>
              <a:rPr lang="en-US" dirty="0"/>
              <a:t> </a:t>
            </a:r>
          </a:p>
          <a:p>
            <a:r>
              <a:rPr lang="en-US" dirty="0"/>
              <a:t>Must be submitted to Project Management Office (PMO)</a:t>
            </a:r>
          </a:p>
          <a:p>
            <a:pPr lvl="1"/>
            <a:r>
              <a:rPr lang="en-US" dirty="0"/>
              <a:t>Forward to </a:t>
            </a:r>
            <a:r>
              <a:rPr lang="en-US" dirty="0">
                <a:hlinkClick r:id="rId4"/>
              </a:rPr>
              <a:t>pmo@hl7.org</a:t>
            </a:r>
            <a:r>
              <a:rPr lang="en-US" dirty="0"/>
              <a:t> </a:t>
            </a:r>
          </a:p>
          <a:p>
            <a:r>
              <a:rPr lang="en-US" dirty="0"/>
              <a:t>Must be approved by Steering Division (SD) of sponsoring Work Group</a:t>
            </a:r>
          </a:p>
          <a:p>
            <a:r>
              <a:rPr lang="en-US" dirty="0"/>
              <a:t>Must be approved by Technical Steering Committee (TSC)</a:t>
            </a:r>
          </a:p>
          <a:p>
            <a:pPr lvl="1"/>
            <a:r>
              <a:rPr lang="en-US" dirty="0"/>
              <a:t>This is handled by SD Co-Chairs once approved in the SD</a:t>
            </a:r>
          </a:p>
          <a:p>
            <a:r>
              <a:rPr lang="en-US" dirty="0"/>
              <a:t>Deadline for approval for PSS for the next cycle</a:t>
            </a:r>
          </a:p>
          <a:p>
            <a:pPr lvl="1"/>
            <a:r>
              <a:rPr lang="en-US" dirty="0"/>
              <a:t>4 weeks before the WGM (e.g. deadline for PSS for Feb 2020 Ballot cycle was 2019-08-16)</a:t>
            </a:r>
          </a:p>
          <a:p>
            <a:pPr lvl="1"/>
            <a:r>
              <a:rPr lang="en-US" dirty="0"/>
              <a:t>May 2020 Ballot Cycle </a:t>
            </a:r>
            <a:r>
              <a:rPr lang="en-US" sz="1875" dirty="0"/>
              <a:t>- </a:t>
            </a:r>
            <a:r>
              <a:rPr lang="en-CA" sz="1875" dirty="0"/>
              <a:t>2019-11-17</a:t>
            </a:r>
            <a:endParaRPr lang="en-US" sz="1875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3669C-ED61-CA4D-AC54-B929C65C0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D453-5E5B-534D-A0DC-8866C5BFB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310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5623-0E2B-2D46-A47D-1AE442D1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Guide (IG)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DED3-520C-8B41-9D8F-7A38DC37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FMG requires the submission of an IG Proposal</a:t>
            </a:r>
          </a:p>
          <a:p>
            <a:r>
              <a:rPr lang="en-US" dirty="0"/>
              <a:t>Template: </a:t>
            </a:r>
            <a:r>
              <a:rPr lang="en-US" dirty="0">
                <a:hlinkClick r:id="rId2"/>
              </a:rPr>
              <a:t>https://wiki.hl7.org/Template:FHIR_IG_Proposal</a:t>
            </a:r>
            <a:r>
              <a:rPr lang="en-US" dirty="0"/>
              <a:t> </a:t>
            </a:r>
          </a:p>
          <a:p>
            <a:r>
              <a:rPr lang="en-US" dirty="0"/>
              <a:t>Must be submitted to FMG at least 3 weeks prior to the NIB (Notice of Intent to Ballot) deadline</a:t>
            </a:r>
          </a:p>
          <a:p>
            <a:r>
              <a:rPr lang="en-US" dirty="0"/>
              <a:t>Must be approved by FMG by the NIB deadline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0C672-8552-DB42-966C-22B2250FC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6F8C-E26C-CE41-B409-644A24ABD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8572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FFE2-05C7-E949-8CBF-65FCD612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of Intent to Ballot (NIB)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DD1F-13F8-FF4F-BAD8-65FE4B70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NIBS – submitted by WG Co-Chair</a:t>
            </a:r>
          </a:p>
          <a:p>
            <a:r>
              <a:rPr lang="en-US" dirty="0"/>
              <a:t>Links: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http://www.hl7.org/special/committees/tsc/specialuploads/NIB_Instructions.pdf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Current Cycle NIBs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35628-34B5-8A42-BDB9-A5B7D265C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DC43-3A60-1F45-91DC-B05EBFB1B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8191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47F6-7AC8-084F-8BC1-6A6914CA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NIB – Key Requirements and 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E70B-D846-764E-A1DF-B0A33E8F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Content of IG must be at FMM level 2 (if balloting as STU) or FMM level 5 (Normative) prior to submission of NIB</a:t>
            </a:r>
          </a:p>
          <a:p>
            <a:r>
              <a:rPr lang="en-US" dirty="0"/>
              <a:t>IG Proposal must be approved by FMG before NIB submitted</a:t>
            </a:r>
          </a:p>
          <a:p>
            <a:r>
              <a:rPr lang="en-US" dirty="0"/>
              <a:t>PSS must be submitted to PMO</a:t>
            </a:r>
          </a:p>
          <a:p>
            <a:r>
              <a:rPr lang="en-US" dirty="0"/>
              <a:t>Content must be substantively complete</a:t>
            </a:r>
          </a:p>
          <a:p>
            <a:pPr lvl="1"/>
            <a:r>
              <a:rPr lang="en-US" dirty="0"/>
              <a:t>Not focused on actual content, but rather:</a:t>
            </a:r>
          </a:p>
          <a:p>
            <a:pPr lvl="2"/>
            <a:r>
              <a:rPr lang="en-US" dirty="0"/>
              <a:t>All artifact types must be defined and working</a:t>
            </a:r>
          </a:p>
          <a:p>
            <a:pPr lvl="2"/>
            <a:r>
              <a:rPr lang="en-US" dirty="0"/>
              <a:t>Any complexity must be identified</a:t>
            </a:r>
          </a:p>
          <a:p>
            <a:pPr lvl="2"/>
            <a:r>
              <a:rPr lang="en-US" dirty="0"/>
              <a:t>Structures and inheritance must be defined</a:t>
            </a:r>
          </a:p>
          <a:p>
            <a:pPr lvl="2"/>
            <a:r>
              <a:rPr lang="en-US" dirty="0"/>
              <a:t>Tooling issues identified</a:t>
            </a:r>
          </a:p>
          <a:p>
            <a:pPr lvl="1"/>
            <a:r>
              <a:rPr lang="en-US" dirty="0"/>
              <a:t>If anything introduced after this that breaks IG build, will not be fixed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4B0CE-44DA-2940-A7AA-83C003FC0D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9083-8ADB-B14A-A9D4-F167D71D1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7470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385F-91E2-DF4C-962B-8B3A4DF8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Ballot/Publication Readiness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E876-B6B4-5743-B68B-485D9920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228850"/>
            <a:ext cx="8382000" cy="325237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Ballot reconciliation for previous ballot</a:t>
            </a:r>
          </a:p>
          <a:p>
            <a:pPr lvl="1"/>
            <a:r>
              <a:rPr lang="en-US" dirty="0"/>
              <a:t>Must be complete before going to ballot again or publication</a:t>
            </a:r>
          </a:p>
          <a:p>
            <a:pPr lvl="1"/>
            <a:r>
              <a:rPr lang="en-US" dirty="0"/>
              <a:t>For January 2020 Ballot cycle: Deadline is </a:t>
            </a:r>
            <a:r>
              <a:rPr lang="en-CA" dirty="0"/>
              <a:t>2019-12-08</a:t>
            </a:r>
          </a:p>
          <a:p>
            <a:r>
              <a:rPr lang="en-CA" dirty="0"/>
              <a:t>FHIR QA deadline – 2 weeks before final content deadline</a:t>
            </a:r>
          </a:p>
          <a:p>
            <a:pPr lvl="2"/>
            <a:r>
              <a:rPr lang="en-CA" dirty="0"/>
              <a:t>The IG must be totally complete</a:t>
            </a:r>
          </a:p>
          <a:p>
            <a:pPr lvl="2"/>
            <a:r>
              <a:rPr lang="en-CA" dirty="0"/>
              <a:t>Sponsoring WG must approve content </a:t>
            </a:r>
          </a:p>
          <a:p>
            <a:pPr lvl="3"/>
            <a:r>
              <a:rPr lang="en-CA" dirty="0"/>
              <a:t>may identify quality issues with it that can then be fixed</a:t>
            </a:r>
          </a:p>
          <a:p>
            <a:pPr lvl="2"/>
            <a:r>
              <a:rPr lang="en-CA" dirty="0"/>
              <a:t>FMG approval</a:t>
            </a:r>
          </a:p>
          <a:p>
            <a:pPr lvl="3"/>
            <a:r>
              <a:rPr lang="en-CA" dirty="0"/>
              <a:t>May be reviewed by the FMG who will check that it is "sufficiently complete to be ready for ballot" - which for STU means that it looks fully implementable and that there aren't missing pieces. </a:t>
            </a:r>
          </a:p>
          <a:p>
            <a:pPr lvl="2"/>
            <a:r>
              <a:rPr lang="en-CA" dirty="0"/>
              <a:t>It's not kosher to have the IG 'mostly' complete and expect to fix outstanding issues during the QA period. </a:t>
            </a:r>
          </a:p>
          <a:p>
            <a:pPr lvl="2"/>
            <a:r>
              <a:rPr lang="en-CA" dirty="0"/>
              <a:t>If the IG author wishes, they can approach the relevant work group(s) and see if they're willing to accept a shorter review period. The shortest possible review period permitted would be start in one week. If all relevant work groups accept a later date, the QA deadline becomes the earliest of the deadlines the work group(s) accept or one week from this deadline.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0F855-30D7-3145-BF1C-F22B78BFC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B341-3926-8543-A84E-B74056EED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2832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E89D-F6DE-104E-802C-C50D48A8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Ballot/Publication Readiness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68A8-8B0D-1A40-8EA3-4F8A88FB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Co-sponsoring WGs must approve content</a:t>
            </a:r>
          </a:p>
          <a:p>
            <a:r>
              <a:rPr lang="en-US" dirty="0"/>
              <a:t>FHIR IG’s must meet IG quality criteria</a:t>
            </a:r>
          </a:p>
          <a:p>
            <a:pPr lvl="1"/>
            <a:r>
              <a:rPr lang="en-CA" dirty="0">
                <a:hlinkClick r:id="rId2"/>
              </a:rPr>
              <a:t>https://confluence.hl7.org/display/HL7/3.+FHIR+IG+Quality+Criteria</a:t>
            </a:r>
            <a:endParaRPr lang="en-CA" dirty="0"/>
          </a:p>
          <a:p>
            <a:r>
              <a:rPr lang="en-US" dirty="0"/>
              <a:t>Prior to ballot or publication, readiness checklist must be completed and submitted</a:t>
            </a:r>
          </a:p>
          <a:p>
            <a:pPr lvl="1"/>
            <a:r>
              <a:rPr lang="en-US" dirty="0"/>
              <a:t>Checklist confirms that each of the requirements has been met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991AC-750C-E849-A0A9-9ACED5545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F2B8F-36A4-6646-A147-522DEDEDE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8649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6F7C-0398-3045-9B23-680AC149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517C4E-BCAA-2D4C-97A6-D67ABD56EC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701272"/>
            <a:ext cx="5230078" cy="439202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3E7F1-C26B-3B4F-B952-BA6673755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1078" y="1680436"/>
            <a:ext cx="3353409" cy="4680520"/>
          </a:xfrm>
        </p:spPr>
        <p:txBody>
          <a:bodyPr/>
          <a:lstStyle/>
          <a:p>
            <a:r>
              <a:rPr lang="en-US" dirty="0"/>
              <a:t>Some of the content for the checklist were specified in the IG proposal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71CF7-3002-7346-AD96-E1F08EFD8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799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B55663-00F9-7C45-8F22-6266AE37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with FHIR IGs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0DF9F1-8AAE-974E-88D4-7AD83026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100" dirty="0"/>
              <a:t>Correct (new) HL7 logo</a:t>
            </a:r>
          </a:p>
          <a:p>
            <a:r>
              <a:rPr lang="en-CA" sz="2100" dirty="0"/>
              <a:t>Publisher ("HL7 International - &lt;workgroup full name&gt;" and contact)</a:t>
            </a:r>
          </a:p>
          <a:p>
            <a:r>
              <a:rPr lang="en-CA" sz="2100" dirty="0"/>
              <a:t>History page listing all other releases</a:t>
            </a:r>
          </a:p>
          <a:p>
            <a:r>
              <a:rPr lang="en-CA" sz="2100" dirty="0"/>
              <a:t>Realm issues</a:t>
            </a:r>
          </a:p>
          <a:p>
            <a:r>
              <a:rPr lang="en-CA" sz="2100" dirty="0"/>
              <a:t>Version issues – All the versions matching across artifacts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79703-BCF0-F24C-BFEC-B5D173D6A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8098B-58B0-634B-805B-BF6977E7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156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73D-9ED2-564B-9776-DFF2DFD4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with FHIR 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9EFA-D0B6-DB43-88D8-FA6511C3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Header and Footer information</a:t>
            </a:r>
          </a:p>
          <a:p>
            <a:pPr lvl="1"/>
            <a:r>
              <a:rPr lang="en-CA" sz="2100" dirty="0"/>
              <a:t>Everything is included</a:t>
            </a:r>
          </a:p>
          <a:p>
            <a:r>
              <a:rPr lang="en-CA" sz="2400" dirty="0"/>
              <a:t>Publish box </a:t>
            </a:r>
          </a:p>
          <a:p>
            <a:r>
              <a:rPr lang="en-CA" sz="2400" dirty="0"/>
              <a:t>Missing downloadable zip file containing the full content of the 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FB43-942A-D94F-AD49-8C6613E47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855A-305A-A54F-A9D6-D5CAC0EA7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5011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EDBB-7D0C-324F-9D92-379210AC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17F1-7967-994A-92E7-0B56C37F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Project Scope Statement (PSS)</a:t>
            </a:r>
          </a:p>
          <a:p>
            <a:r>
              <a:rPr lang="en-CA" dirty="0"/>
              <a:t>Implementation Guide proposals</a:t>
            </a:r>
          </a:p>
          <a:p>
            <a:r>
              <a:rPr lang="en-CA" dirty="0"/>
              <a:t>Publication checklist</a:t>
            </a:r>
          </a:p>
          <a:p>
            <a:r>
              <a:rPr lang="en-CA" dirty="0"/>
              <a:t>Using </a:t>
            </a:r>
            <a:r>
              <a:rPr lang="en-CA" dirty="0" err="1"/>
              <a:t>Zulip</a:t>
            </a:r>
            <a:r>
              <a:rPr lang="en-CA" dirty="0"/>
              <a:t> and WG Calls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F01F4-70BE-9649-90AF-04E5EF18B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4CF3-27BD-4949-800E-A979022CE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19735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18191C-486A-CC45-9DC1-27CC00D7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during Ballot Cycle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CBF5D-FD65-0649-A0F2-5302010E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Status of IG’s in current ballot cycle is monitored by FHIR Ballot Facilitator</a:t>
            </a:r>
          </a:p>
          <a:p>
            <a:pPr lvl="1"/>
            <a:r>
              <a:rPr lang="en-US" dirty="0"/>
              <a:t>Emails are sent out to developer to obtain information and as reminders through out ballot cycle</a:t>
            </a:r>
          </a:p>
          <a:p>
            <a:pPr lvl="2"/>
            <a:r>
              <a:rPr lang="en-US" dirty="0"/>
              <a:t>Starting after NIB deadline</a:t>
            </a:r>
          </a:p>
          <a:p>
            <a:r>
              <a:rPr lang="en-US" dirty="0"/>
              <a:t>Purpose is to support</a:t>
            </a:r>
          </a:p>
          <a:p>
            <a:pPr lvl="1"/>
            <a:r>
              <a:rPr lang="en-US" dirty="0"/>
              <a:t>Developers</a:t>
            </a:r>
          </a:p>
          <a:p>
            <a:pPr lvl="2"/>
            <a:r>
              <a:rPr lang="en-US" dirty="0"/>
              <a:t>Meet requirements</a:t>
            </a:r>
          </a:p>
          <a:p>
            <a:pPr lvl="2"/>
            <a:r>
              <a:rPr lang="en-US" dirty="0"/>
              <a:t>Meet deadlines and other criteria</a:t>
            </a:r>
          </a:p>
          <a:p>
            <a:pPr lvl="1"/>
            <a:r>
              <a:rPr lang="en-US" dirty="0"/>
              <a:t>FMG</a:t>
            </a:r>
          </a:p>
          <a:p>
            <a:pPr lvl="2"/>
            <a:r>
              <a:rPr lang="en-US" dirty="0"/>
              <a:t>in monitoring IG development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D2E8E-6E4B-6948-BCEA-0CB3BE21F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CEA6-4BD1-6044-83AA-F5CA58A9E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61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BB7C-4B78-FA41-A363-0FE11C96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Zulip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CC67-08BB-9E48-9A87-E22A9137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http://chat.fhir.org</a:t>
            </a:r>
            <a:endParaRPr lang="en-US" dirty="0"/>
          </a:p>
          <a:p>
            <a:r>
              <a:rPr lang="en-US" dirty="0"/>
              <a:t>Relevant streams to subscribe to:</a:t>
            </a:r>
          </a:p>
          <a:p>
            <a:pPr lvl="1"/>
            <a:r>
              <a:rPr lang="en-US" dirty="0"/>
              <a:t>IG Creation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2"/>
            <a:r>
              <a:rPr lang="en-US" dirty="0">
                <a:hlinkClick r:id="rId3"/>
              </a:rPr>
              <a:t>https://chat.fhir.org/#narrow/stream/179252-IG-creation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Implementers</a:t>
            </a:r>
          </a:p>
          <a:p>
            <a:pPr lvl="2"/>
            <a:r>
              <a:rPr lang="en-US" dirty="0">
                <a:hlinkClick r:id="rId4"/>
              </a:rPr>
              <a:t>https://chat.fhir.org/#narrow/stream/179166-implementers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DCBA-E2FE-3044-911A-61ED92095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A29D6-B6D7-9D42-853A-13E2EB45B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498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95B8-7819-4C4B-A52C-01222131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9855-6379-0947-85FC-6FE8B03D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approval by Work Groups</a:t>
            </a:r>
          </a:p>
          <a:p>
            <a:pPr lvl="1"/>
            <a:r>
              <a:rPr lang="en-US" dirty="0"/>
              <a:t>Make sure you are aware of the sponsoring and co-sponsoring Work Groups</a:t>
            </a:r>
          </a:p>
          <a:p>
            <a:pPr lvl="1"/>
            <a:r>
              <a:rPr lang="en-US" dirty="0"/>
              <a:t>For review of final content during QA period</a:t>
            </a:r>
          </a:p>
          <a:p>
            <a:pPr lvl="2"/>
            <a:r>
              <a:rPr lang="en-US" dirty="0"/>
              <a:t>Submit material to WG Co-Chair(s)</a:t>
            </a:r>
          </a:p>
          <a:p>
            <a:pPr lvl="2"/>
            <a:r>
              <a:rPr lang="en-US" dirty="0"/>
              <a:t>Schedule time on WG teleconference to review content and seek approval</a:t>
            </a:r>
          </a:p>
          <a:p>
            <a:pPr lvl="3"/>
            <a:r>
              <a:rPr lang="en-US" dirty="0"/>
              <a:t>Approval must be in WG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07C7-3B0D-ED4A-AACF-51047832B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5725-5903-7B4B-A55B-80C71E0E2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2064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9C6CBD-D95C-5040-A059-4EDF6282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AE20E2-2858-D949-A763-A09CFF49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information about processes:</a:t>
            </a:r>
          </a:p>
          <a:p>
            <a:pPr lvl="1"/>
            <a:r>
              <a:rPr lang="en-US" dirty="0">
                <a:hlinkClick r:id="rId2"/>
              </a:rPr>
              <a:t>PMO@hl7.org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melva@jenakerconsulting.com</a:t>
            </a:r>
            <a:r>
              <a:rPr lang="en-US" dirty="0"/>
              <a:t> 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51BCE-4350-2C40-9F48-A8D4DCA9C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B86A-27BF-7441-8934-D2A86AE49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21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B202-9D2B-B442-9945-01B1C6B2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HL7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51B4-DEBA-3B4B-ABC1-8F4A1E32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process steps may be managed by WG Co-Chairs or by a Project Manager</a:t>
            </a:r>
          </a:p>
          <a:p>
            <a:pPr lvl="1"/>
            <a:r>
              <a:rPr lang="en-US" dirty="0"/>
              <a:t>But you should be aware of the processes at least at a high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01C9A-2444-E948-948B-6BD07644B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A743-182B-FA4C-8B7C-EFC79995C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7200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649F-E93E-E346-9D90-BA93F563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Confluence Pages and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BCF7-8156-8146-BF0A-987F547C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Confluence pages have been set up to provide guidance on FHIR IG processes</a:t>
            </a:r>
          </a:p>
          <a:p>
            <a:pPr lvl="1"/>
            <a:r>
              <a:rPr lang="en-CA" dirty="0">
                <a:hlinkClick r:id="rId2"/>
              </a:rPr>
              <a:t>https://confluence.hl7.org/display/HL7/FHIR+Implementation+Guide+Process+Flow</a:t>
            </a:r>
            <a:endParaRPr lang="en-CA" dirty="0"/>
          </a:p>
          <a:p>
            <a:pPr lvl="1"/>
            <a:r>
              <a:rPr lang="en-CA" dirty="0"/>
              <a:t>Walk through each process, relevant steps and dependencies</a:t>
            </a:r>
          </a:p>
          <a:p>
            <a:pPr lvl="1"/>
            <a:r>
              <a:rPr lang="en-CA" dirty="0"/>
              <a:t>Include links to relevant documents and 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20AED-81C4-7E4A-BEA9-C23A527739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1996-61C7-224B-98CF-B57387485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166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91AA-F5AD-1942-A278-4D1C8CB2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IG Process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712BFD-1090-4C48-BE34-F21E053CB3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1" y="1773238"/>
            <a:ext cx="3440458" cy="46799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22604-E210-584D-A323-2035AACAD8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https://confluence.hl7.org/display/HL7/FHIR+Implementation+Guide+Process+Flow</a:t>
            </a:r>
            <a:endParaRPr lang="en-CA" dirty="0"/>
          </a:p>
          <a:p>
            <a:r>
              <a:rPr lang="en-CA" dirty="0"/>
              <a:t>There are some FHIR specific requirements to be aware of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B3EDF-53F6-A44A-8E5B-79E313212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360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067EDA-5CA0-BF42-93B4-7CEB4D2D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F14AA4-8492-1D4B-AF4E-E6CC6297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HL7 Calendars</a:t>
            </a:r>
          </a:p>
          <a:p>
            <a:pPr lvl="1"/>
            <a:r>
              <a:rPr lang="en-CA" dirty="0">
                <a:hlinkClick r:id="rId2"/>
              </a:rPr>
              <a:t>https://confluence.hl7.org/display/HL7/HL7+Calendars</a:t>
            </a:r>
            <a:endParaRPr lang="en-CA" dirty="0"/>
          </a:p>
          <a:p>
            <a:r>
              <a:rPr lang="en-CA" dirty="0"/>
              <a:t>FHIR specific dates</a:t>
            </a:r>
          </a:p>
          <a:p>
            <a:pPr lvl="1"/>
            <a:r>
              <a:rPr lang="en-CA" dirty="0">
                <a:hlinkClick r:id="rId3"/>
              </a:rPr>
              <a:t>https://confluence.hl7.org/display/HL7/HL7+FHIR-specific+dates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3E70-7F40-2346-83C3-31846BCF3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23DC-A134-1645-80FD-279883C5C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774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9A9065-4345-9541-9D99-0B84FB91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4FCC90-F42A-2C46-BCA3-E385BE289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HL7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721A-0603-5649-977B-55C29C66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520" y="2480071"/>
            <a:ext cx="4303018" cy="2549129"/>
          </a:xfrm>
        </p:spPr>
        <p:txBody>
          <a:bodyPr>
            <a:normAutofit/>
          </a:bodyPr>
          <a:lstStyle/>
          <a:p>
            <a:r>
              <a:rPr lang="en-CA" sz="1200" dirty="0"/>
              <a:t>WG Approvals of PSS – 2019-10-04 (May 2020 Ballot Cycle</a:t>
            </a:r>
          </a:p>
          <a:p>
            <a:r>
              <a:rPr lang="en-CA" sz="1200" dirty="0"/>
              <a:t>Notice of Intent to Ballot (NIB) – 2019-11-17 for January 2020 Ballot Cycle</a:t>
            </a:r>
          </a:p>
          <a:p>
            <a:r>
              <a:rPr lang="en-CA" sz="1200" dirty="0"/>
              <a:t>Harmonization – 2019-11-21 – Final Proposal Deadline</a:t>
            </a:r>
          </a:p>
          <a:p>
            <a:r>
              <a:rPr lang="en-CA" sz="1200" dirty="0"/>
              <a:t>Initial content – 2019-12-01</a:t>
            </a:r>
          </a:p>
          <a:p>
            <a:r>
              <a:rPr lang="en-CA" sz="1200" dirty="0"/>
              <a:t>Ballot reconciliation deadline – 2019-12-08</a:t>
            </a:r>
          </a:p>
          <a:p>
            <a:r>
              <a:rPr lang="en-CA" sz="1200" dirty="0"/>
              <a:t>Final content deadline – 2019-12-22</a:t>
            </a:r>
          </a:p>
          <a:p>
            <a:r>
              <a:rPr lang="en-CA" sz="1200" dirty="0"/>
              <a:t>Ballot Readiness Sign-off – 2019-12-24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5E1D8-132C-AA42-AA46-223828143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FHIR Specific Dates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3805DF-65D4-5B43-9412-EC57F4298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0026" y="2480071"/>
            <a:ext cx="4303018" cy="2549129"/>
          </a:xfrm>
        </p:spPr>
        <p:txBody>
          <a:bodyPr/>
          <a:lstStyle/>
          <a:p>
            <a:r>
              <a:rPr lang="en-CA" sz="1350" dirty="0"/>
              <a:t>FHIR IG Proposals Due – 2019-11-03</a:t>
            </a:r>
          </a:p>
          <a:p>
            <a:r>
              <a:rPr lang="en-CA" sz="1350" dirty="0"/>
              <a:t>FHIR IG substantially complete – 2019-11-17</a:t>
            </a:r>
          </a:p>
          <a:p>
            <a:r>
              <a:rPr lang="en-CA" sz="1350" dirty="0"/>
              <a:t>FHIR ballot core substantive freeze – 2019-11-29</a:t>
            </a:r>
          </a:p>
          <a:p>
            <a:r>
              <a:rPr lang="en-CA" sz="1350" dirty="0"/>
              <a:t>FHIR QA Deadline</a:t>
            </a:r>
          </a:p>
          <a:p>
            <a:r>
              <a:rPr lang="en-CA" sz="1350" dirty="0"/>
              <a:t>FHIR Final QA Deadline</a:t>
            </a:r>
          </a:p>
          <a:p>
            <a:r>
              <a:rPr lang="en-CA" sz="1350" dirty="0"/>
              <a:t>FHIR </a:t>
            </a:r>
            <a:r>
              <a:rPr lang="en-CA" sz="1350" dirty="0" err="1"/>
              <a:t>Connectathon</a:t>
            </a:r>
            <a:r>
              <a:rPr lang="en-CA" sz="1350" dirty="0"/>
              <a:t> Proposals Due – 2019-12-03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BD59A-B74A-664A-9BF1-59597D83B7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193C222-0D39-4811-86B3-D597E417D9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1FE0-BEDB-3342-B21A-E9622EE1D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9972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0038-E3DA-304C-A997-BC074935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Appeal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BD91-C85C-7145-ACF2-600130EA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Appeal process through Technical Steering Committee (TSC) if dates are missed</a:t>
            </a:r>
          </a:p>
          <a:p>
            <a:pPr lvl="1"/>
            <a:r>
              <a:rPr lang="en-US" dirty="0"/>
              <a:t>Missed NIB deadline – 2019-11-19</a:t>
            </a:r>
          </a:p>
          <a:p>
            <a:pPr lvl="1"/>
            <a:r>
              <a:rPr lang="en-US" dirty="0"/>
              <a:t>Missed initial content deadline – 2019-12-03</a:t>
            </a:r>
          </a:p>
          <a:p>
            <a:pPr lvl="1"/>
            <a:r>
              <a:rPr lang="en-US" dirty="0"/>
              <a:t>Missed final content deadline – 2019-12-24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12341-E1A3-E840-8131-29CD7C005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CE29-CB72-FD41-A19F-29135F139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9963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83BB-949F-354A-A126-FD9342F1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Statements (PSS)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7050-45D8-4A41-8CBE-B65C3E01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Scope Statements</a:t>
            </a:r>
          </a:p>
          <a:p>
            <a:pPr lvl="1"/>
            <a:r>
              <a:rPr lang="en-US" dirty="0"/>
              <a:t>Mechanism to communicate the activity being undertaken</a:t>
            </a:r>
          </a:p>
          <a:p>
            <a:pPr lvl="1"/>
            <a:r>
              <a:rPr lang="en-US" dirty="0"/>
              <a:t>Must provide sufficient information to allow inexperienced individuals to anticipate what a WG is working on and decide if they wish to become involved</a:t>
            </a:r>
          </a:p>
          <a:p>
            <a:pPr lvl="1"/>
            <a:r>
              <a:rPr lang="en-US" dirty="0"/>
              <a:t>Also the mechanisms for WGs to manage the work</a:t>
            </a:r>
          </a:p>
          <a:p>
            <a:pPr lvl="1"/>
            <a:r>
              <a:rPr lang="en-CA" dirty="0">
                <a:hlinkClick r:id="rId2"/>
              </a:rPr>
              <a:t>https://confluence.hl7.org/display/HL7/A+-+Project+Scope+Statement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1DDAC-E446-1C4B-9D29-CA6B885D8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4D53-8BB5-9541-9F49-3F8F0AA55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rgbClr val="747679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79541219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9568</TotalTime>
  <Words>1830</Words>
  <Application>Microsoft Macintosh PowerPoint</Application>
  <PresentationFormat>On-screen Show (4:3)</PresentationFormat>
  <Paragraphs>197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</vt:lpstr>
      <vt:lpstr>Refined</vt:lpstr>
      <vt:lpstr>FHIR IG Training</vt:lpstr>
      <vt:lpstr>Topics</vt:lpstr>
      <vt:lpstr>HL7 Processes</vt:lpstr>
      <vt:lpstr>Confluence Pages and Checklist</vt:lpstr>
      <vt:lpstr>FHIR IG Process Flow</vt:lpstr>
      <vt:lpstr>Calendars</vt:lpstr>
      <vt:lpstr>Upcoming Dates</vt:lpstr>
      <vt:lpstr>Appeal Deadlines</vt:lpstr>
      <vt:lpstr>Project Scope Statements (PSS)</vt:lpstr>
      <vt:lpstr>PSS</vt:lpstr>
      <vt:lpstr>PSS – Key Requirements and Approvals</vt:lpstr>
      <vt:lpstr>Implementation Guide (IG) Proposal</vt:lpstr>
      <vt:lpstr>Notice of Intent to Ballot (NIB)</vt:lpstr>
      <vt:lpstr>NIB – Key Requirements and Approvals</vt:lpstr>
      <vt:lpstr>Ballot/Publication Readiness Checklist</vt:lpstr>
      <vt:lpstr>Ballot/Publication Readiness Checklist</vt:lpstr>
      <vt:lpstr>Checklist</vt:lpstr>
      <vt:lpstr>Common Issues with FHIR IGs</vt:lpstr>
      <vt:lpstr>Common Issues with FHIR IGs</vt:lpstr>
      <vt:lpstr>Monitoring during Ballot Cycle</vt:lpstr>
      <vt:lpstr>Using Zulip</vt:lpstr>
      <vt:lpstr>Using Calls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Melva Peters</cp:lastModifiedBy>
  <cp:revision>292</cp:revision>
  <dcterms:created xsi:type="dcterms:W3CDTF">2012-12-03T20:41:34Z</dcterms:created>
  <dcterms:modified xsi:type="dcterms:W3CDTF">2019-09-09T18:00:00Z</dcterms:modified>
</cp:coreProperties>
</file>