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451" r:id="rId2"/>
    <p:sldId id="455" r:id="rId3"/>
    <p:sldId id="465" r:id="rId4"/>
    <p:sldId id="561" r:id="rId5"/>
    <p:sldId id="456" r:id="rId6"/>
    <p:sldId id="484" r:id="rId7"/>
    <p:sldId id="539" r:id="rId8"/>
    <p:sldId id="341" r:id="rId9"/>
    <p:sldId id="397" r:id="rId10"/>
    <p:sldId id="436" r:id="rId11"/>
    <p:sldId id="354" r:id="rId12"/>
    <p:sldId id="521" r:id="rId13"/>
    <p:sldId id="337" r:id="rId14"/>
    <p:sldId id="381" r:id="rId15"/>
    <p:sldId id="389" r:id="rId16"/>
    <p:sldId id="526" r:id="rId17"/>
    <p:sldId id="527" r:id="rId18"/>
    <p:sldId id="562" r:id="rId19"/>
    <p:sldId id="338" r:id="rId20"/>
    <p:sldId id="462" r:id="rId21"/>
    <p:sldId id="522" r:id="rId22"/>
    <p:sldId id="382" r:id="rId23"/>
    <p:sldId id="385" r:id="rId24"/>
    <p:sldId id="359" r:id="rId25"/>
    <p:sldId id="386" r:id="rId26"/>
    <p:sldId id="523" r:id="rId27"/>
    <p:sldId id="524" r:id="rId28"/>
    <p:sldId id="383" r:id="rId29"/>
    <p:sldId id="433" r:id="rId30"/>
    <p:sldId id="467" r:id="rId31"/>
    <p:sldId id="525" r:id="rId32"/>
    <p:sldId id="534" r:id="rId33"/>
    <p:sldId id="535" r:id="rId34"/>
    <p:sldId id="554" r:id="rId35"/>
    <p:sldId id="555" r:id="rId36"/>
    <p:sldId id="536" r:id="rId37"/>
    <p:sldId id="528" r:id="rId38"/>
    <p:sldId id="529" r:id="rId39"/>
    <p:sldId id="532" r:id="rId40"/>
    <p:sldId id="531" r:id="rId41"/>
    <p:sldId id="533" r:id="rId42"/>
    <p:sldId id="351" r:id="rId43"/>
    <p:sldId id="352" r:id="rId44"/>
    <p:sldId id="470" r:id="rId45"/>
    <p:sldId id="353" r:id="rId46"/>
    <p:sldId id="420" r:id="rId47"/>
    <p:sldId id="540" r:id="rId48"/>
    <p:sldId id="545" r:id="rId49"/>
    <p:sldId id="546" r:id="rId50"/>
    <p:sldId id="547" r:id="rId51"/>
    <p:sldId id="548" r:id="rId52"/>
    <p:sldId id="549" r:id="rId53"/>
    <p:sldId id="550" r:id="rId54"/>
    <p:sldId id="551" r:id="rId55"/>
    <p:sldId id="552" r:id="rId56"/>
    <p:sldId id="553" r:id="rId57"/>
    <p:sldId id="542" r:id="rId58"/>
    <p:sldId id="475" r:id="rId59"/>
    <p:sldId id="476" r:id="rId60"/>
    <p:sldId id="560" r:id="rId61"/>
    <p:sldId id="563" r:id="rId62"/>
    <p:sldId id="477" r:id="rId63"/>
    <p:sldId id="558" r:id="rId64"/>
    <p:sldId id="564" r:id="rId65"/>
    <p:sldId id="557" r:id="rId66"/>
    <p:sldId id="537" r:id="rId67"/>
    <p:sldId id="544" r:id="rId68"/>
    <p:sldId id="559" r:id="rId69"/>
    <p:sldId id="427" r:id="rId70"/>
    <p:sldId id="371" r:id="rId71"/>
    <p:sldId id="417" r:id="rId72"/>
    <p:sldId id="370" r:id="rId73"/>
    <p:sldId id="434" r:id="rId74"/>
    <p:sldId id="310" r:id="rId7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976"/>
    <p:restoredTop sz="94663"/>
  </p:normalViewPr>
  <p:slideViewPr>
    <p:cSldViewPr snapToGrid="0" snapToObjects="1">
      <p:cViewPr varScale="1">
        <p:scale>
          <a:sx n="141" d="100"/>
          <a:sy n="141" d="100"/>
        </p:scale>
        <p:origin x="208" y="5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5/11/23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5/11/23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0167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5/11/23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3"/>
            <a:ext cx="9144000" cy="470023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9" cy="39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5155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5/11/23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  <p:sldLayoutId id="2147483704" r:id="rId22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3-05-Tutorials/FHIR-Terminology-Advanced/FHIR-Terminology-Advanced-2023-05-1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Relationship Id="rId4" Type="http://schemas.openxmlformats.org/officeDocument/2006/relationships/hyperlink" Target="https://fhir.hausamconsulting.com/r4/ValueSet/$expand?url=http://hl7.org/fhir/ValueSet/condition-category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CodeSystem/$subsumes?system=http://snomed.info/sct&amp;codeA=3738000&amp;codeB=3738000" TargetMode="Externa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" TargetMode="External"/><Relationship Id="rId2" Type="http://schemas.openxmlformats.org/officeDocument/2006/relationships/hyperlink" Target="https://hl7.org/fhir/R4B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2022Sep/valueset.html#implicit" TargetMode="Externa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hat.fhir.org/#narrow/stream/179202-terminology/topic/Designations.20vs.2E.20language-specific.20resources.20for.20VS.20and.20CS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R5.20Terminology.20Servers" TargetMode="External"/><Relationship Id="rId2" Type="http://schemas.openxmlformats.org/officeDocument/2006/relationships/hyperlink" Target="https://ontoserver.csiro.au/docs/6/ext-r5-preadopt-cm.html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VOC/Unified+Terminology+Governance+Project+%28UTG%29+Page" TargetMode="External"/><Relationship Id="rId2" Type="http://schemas.openxmlformats.org/officeDocument/2006/relationships/hyperlink" Target="https://confluence.hl7.org/display/VOC/Unified+Terminology+Governance+Project+%28UTG%29+-+COMPLET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FHIR/documents/blob/master/presentations/2023-05-Tutorials/FHIR-Terminology-Advanced/UTG_for_HL7_Community.pptx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" TargetMode="Externa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HealthIntersections/fhirserver/releases" TargetMode="Externa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hl7.org/fhir/terminology-module.html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Advanced Terminology in 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HL7 Working Group Meeting</a:t>
            </a:r>
            <a:br>
              <a:rPr lang="en-US" dirty="0"/>
            </a:br>
            <a:r>
              <a:rPr lang="en-US" dirty="0"/>
              <a:t>New Orleans, LA</a:t>
            </a:r>
          </a:p>
          <a:p>
            <a:r>
              <a:rPr lang="en-US" dirty="0"/>
              <a:t>2023-05-11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07D8C2-9225-C24B-82B4-BA451E3ABF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09B6B-9146-AC4C-A0C6-6A6FBADD55C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88136" y="246888"/>
            <a:ext cx="6965950" cy="863600"/>
          </a:xfrm>
        </p:spPr>
        <p:txBody>
          <a:bodyPr/>
          <a:lstStyle/>
          <a:p>
            <a:r>
              <a:rPr lang="en-US" dirty="0"/>
              <a:t>FHIR </a:t>
            </a:r>
            <a:r>
              <a:rPr lang="en-US" dirty="0" err="1"/>
              <a:t>Zulip</a:t>
            </a:r>
            <a:r>
              <a:rPr lang="en-US" dirty="0"/>
              <a:t> chat Terminology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07A5D-491A-3B4C-8853-79844CB64B29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11480" y="1371600"/>
            <a:ext cx="8382000" cy="3468688"/>
          </a:xfrm>
        </p:spPr>
        <p:txBody>
          <a:bodyPr/>
          <a:lstStyle/>
          <a:p>
            <a:pPr marL="0" indent="0">
              <a:buNone/>
            </a:pPr>
            <a:r>
              <a:rPr lang="en-AU" sz="2250" dirty="0"/>
              <a:t>		</a:t>
            </a: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sz="2250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C27D2C-6044-FB4D-8911-B04332249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670" y="1743495"/>
            <a:ext cx="4876887" cy="3336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68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12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1687214"/>
              </p:ext>
            </p:extLst>
          </p:nvPr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</a:t>
                      </a:r>
                      <a:r>
                        <a:rPr lang="en-US" sz="1200">
                          <a:latin typeface="+mn-lt"/>
                        </a:rPr>
                        <a:t>) as the </a:t>
                      </a:r>
                      <a:r>
                        <a:rPr lang="en-US" sz="1200" dirty="0">
                          <a:latin typeface="+mn-lt"/>
                        </a:rPr>
                        <a:t>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1517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28325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https://github.com/FHIR/documents/blob/master/presentations/2023-05-Tutorials/FHIR-Terminology-Advanced/FHIR-Terminology-Advanced-2023-05-11.pptx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https://fhir.hausamconsulting.com/r4/ValueSet/condition-category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https://fhir.hausamconsulting.com/r4/ValueSet/$expand?url=http://hl7.org/fhir/ValueSet/condition-category</a:t>
            </a:r>
            <a:endParaRPr lang="en-US" dirty="0">
              <a:hlinkClick r:id="rId5"/>
            </a:endParaRPr>
          </a:p>
          <a:p>
            <a:pPr lvl="1"/>
            <a:r>
              <a:rPr lang="en-US" dirty="0">
                <a:hlinkClick r:id="rId5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(primarily)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4B </a:t>
            </a:r>
            <a:r>
              <a:rPr lang="en-US" dirty="0">
                <a:latin typeface="+mn-lt"/>
              </a:rPr>
              <a:t>(v4.3.0)</a:t>
            </a:r>
          </a:p>
          <a:p>
            <a:pPr lvl="1"/>
            <a:r>
              <a:rPr lang="en-US" dirty="0">
                <a:hlinkClick r:id="rId2"/>
              </a:rPr>
              <a:t>https://hl7.org/fhir/R4B/</a:t>
            </a:r>
            <a:endParaRPr lang="en-US" dirty="0"/>
          </a:p>
          <a:p>
            <a:pPr lvl="1"/>
            <a:r>
              <a:rPr lang="en-US" dirty="0"/>
              <a:t>Some particular relevant and significant differences in the current FHIR R5 (v5.0.0) release (</a:t>
            </a:r>
            <a:r>
              <a:rPr lang="en-US" dirty="0">
                <a:hlinkClick r:id="rId3"/>
              </a:rPr>
              <a:t>https://hl7.org/fhir/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862715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(fifth bullet in second set)</a:t>
            </a:r>
          </a:p>
          <a:p>
            <a:pPr lvl="2"/>
            <a:r>
              <a:rPr lang="en-AU" dirty="0"/>
              <a:t>(This page was moved from the FHIR specification to </a:t>
            </a:r>
            <a:r>
              <a:rPr lang="en-AU" dirty="0">
                <a:hlinkClick r:id="rId4"/>
              </a:rPr>
              <a:t>THO</a:t>
            </a:r>
            <a:r>
              <a:rPr lang="en-AU" dirty="0"/>
              <a:t> as of R5)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12904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dirty="0"/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223212"/>
              </p:ext>
            </p:extLst>
          </p:nvPr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645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 ballot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Note: There is current ongoing discussion in the Terminology Infrastructure (TI) WG about further revising this description/documentation to make it (hopefully!) more clear – feedback to the TI WG is welcome and encouraged!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https://terminology.hl7.org/SNOMEDCT.html#snomed-ct-implicit-value-sets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255444"/>
            <a:ext cx="8228883" cy="2929042"/>
          </a:xfrm>
        </p:spPr>
        <p:txBody>
          <a:bodyPr/>
          <a:lstStyle/>
          <a:p>
            <a:r>
              <a:rPr lang="en-US" sz="2250" b="1" dirty="0"/>
              <a:t>Name:</a:t>
            </a:r>
            <a:r>
              <a:rPr lang="en-US" sz="2250" dirty="0"/>
              <a:t> Rob Hausam MD</a:t>
            </a:r>
          </a:p>
          <a:p>
            <a:r>
              <a:rPr lang="en-US" sz="2250" b="1" dirty="0"/>
              <a:t>Company:</a:t>
            </a:r>
            <a:r>
              <a:rPr lang="en-US" sz="2250" dirty="0"/>
              <a:t> Hausam Consulting LLC</a:t>
            </a:r>
          </a:p>
          <a:p>
            <a:r>
              <a:rPr lang="en-US" sz="2250" b="1" dirty="0"/>
              <a:t>Background:</a:t>
            </a:r>
          </a:p>
          <a:p>
            <a:pPr lvl="1"/>
            <a:r>
              <a:rPr lang="en-US" noProof="0" dirty="0"/>
              <a:t>Co-chair of Terminology Infrastructure (TI) (formerly Vocabulary) and Orders and Observations (OO) WGs</a:t>
            </a:r>
          </a:p>
          <a:p>
            <a:pPr lvl="1"/>
            <a:r>
              <a:rPr lang="en-US" noProof="0" dirty="0"/>
              <a:t>FHIR </a:t>
            </a:r>
            <a:r>
              <a:rPr lang="en-US" dirty="0"/>
              <a:t>specification</a:t>
            </a:r>
            <a:r>
              <a:rPr lang="en-US" noProof="0" dirty="0"/>
              <a:t> and Terminology Module editor</a:t>
            </a:r>
          </a:p>
          <a:p>
            <a:pPr lvl="1"/>
            <a:r>
              <a:rPr lang="en-US" dirty="0"/>
              <a:t>Actively in</a:t>
            </a:r>
            <a:r>
              <a:rPr lang="en-US" noProof="0" dirty="0"/>
              <a:t>volved in HL7 and terminology standards/development and modeling for </a:t>
            </a:r>
            <a:r>
              <a:rPr lang="en-US" dirty="0"/>
              <a:t>22</a:t>
            </a:r>
            <a:r>
              <a:rPr lang="en-US" noProof="0" dirty="0"/>
              <a:t>+ years</a:t>
            </a:r>
          </a:p>
          <a:p>
            <a:pPr lvl="1"/>
            <a:r>
              <a:rPr lang="en-US" dirty="0"/>
              <a:t>SNOMED on FHIR project co-lead</a:t>
            </a:r>
            <a:br>
              <a:rPr lang="en-US" dirty="0"/>
            </a:br>
            <a:r>
              <a:rPr lang="en-US" sz="1600" dirty="0"/>
              <a:t>(joint project of HL7 and SNOMED International)</a:t>
            </a:r>
            <a:endParaRPr lang="en-US" sz="16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  <p:pic>
        <p:nvPicPr>
          <p:cNvPr id="6" name="Picture 5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8C851B3-F58C-80CE-F1A1-6FB786974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071" y="405240"/>
            <a:ext cx="1697513" cy="1954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237350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07336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44851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2829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10243881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11550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44129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217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Brief Review – Finding terminology in FHIR</a:t>
            </a:r>
          </a:p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</a:p>
          <a:p>
            <a:pPr lvl="1"/>
            <a:r>
              <a:rPr lang="en-US" dirty="0">
                <a:cs typeface="Arial" panose="020B0604020202020204" pitchFamily="34" charset="0"/>
              </a:rPr>
              <a:t>$expand, $validate-code, $lookup, $subsumes, $translate</a:t>
            </a:r>
          </a:p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</a:p>
          <a:p>
            <a:r>
              <a:rPr lang="en-US" dirty="0">
                <a:cs typeface="Arial" panose="020B0604020202020204" pitchFamily="34" charset="0"/>
              </a:rPr>
              <a:t>Using FHIR implicit value sets (SNOMED CT and other) with terminology service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81913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1079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18181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rId4"/>
            </a:endParaRPr>
          </a:p>
          <a:p>
            <a:pPr lvl="1"/>
            <a:r>
              <a:rPr lang="en-US" dirty="0">
                <a:hlinkClick r:id="rId4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6496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88880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287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1715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15F9-AFB0-7488-1D33-8663A04A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F0042F-5DFE-EC88-560F-C9713976F9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E837-B6FD-7EF0-B8E5-4F62624B77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36551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r>
              <a:rPr lang="en-US" dirty="0"/>
              <a:t>Element “equivalence” replaced by “relationship”</a:t>
            </a:r>
          </a:p>
          <a:p>
            <a:pPr lvl="1"/>
            <a:r>
              <a:rPr lang="en-US" dirty="0"/>
              <a:t>Was (10): </a:t>
            </a:r>
            <a:r>
              <a:rPr lang="en-US" dirty="0" err="1"/>
              <a:t>relatedto</a:t>
            </a:r>
            <a:r>
              <a:rPr lang="en-US" dirty="0"/>
              <a:t> | equivalent | equal | wider | subsumes | narrower | specializes | inexact | unmatched | disjoint</a:t>
            </a:r>
          </a:p>
          <a:p>
            <a:pPr lvl="1"/>
            <a:r>
              <a:rPr lang="en-US" dirty="0"/>
              <a:t>Now (5): related-to | equivalent | source-is-narrower-than-target | source-is-broader-than-target | not-related-to</a:t>
            </a:r>
          </a:p>
          <a:p>
            <a:pPr lvl="1"/>
            <a:r>
              <a:rPr lang="en-US" dirty="0"/>
              <a:t>The directional relationships have the direction made explicit in the code – should help avoid confusion!</a:t>
            </a:r>
          </a:p>
          <a:p>
            <a:r>
              <a:rPr lang="en-US" dirty="0" err="1"/>
              <a:t>group.element.target.equivalence</a:t>
            </a:r>
            <a:r>
              <a:rPr lang="en-US" dirty="0"/>
              <a:t> = ‘unmatched’ replaced by </a:t>
            </a:r>
            <a:r>
              <a:rPr lang="en-US" dirty="0" err="1"/>
              <a:t>group.element.noMap</a:t>
            </a:r>
            <a:r>
              <a:rPr lang="en-US" dirty="0"/>
              <a:t> (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longer necessary to create a ‘target’ when there is none!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4824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1938" y="863659"/>
            <a:ext cx="8228883" cy="2929042"/>
          </a:xfrm>
        </p:spPr>
        <p:txBody>
          <a:bodyPr/>
          <a:lstStyle/>
          <a:p>
            <a:r>
              <a:rPr lang="en-US" dirty="0"/>
              <a:t>Now can do mappings from or to a </a:t>
            </a:r>
            <a:r>
              <a:rPr lang="en-US" dirty="0" err="1"/>
              <a:t>valueSet</a:t>
            </a:r>
            <a:r>
              <a:rPr lang="en-US" dirty="0"/>
              <a:t>, rather than only a single code per mapping (also in unmapped)</a:t>
            </a:r>
          </a:p>
          <a:p>
            <a:pPr lvl="1"/>
            <a:r>
              <a:rPr lang="en-US" dirty="0" err="1"/>
              <a:t>group.element.code</a:t>
            </a:r>
            <a:r>
              <a:rPr lang="en-US" dirty="0"/>
              <a:t> </a:t>
            </a:r>
            <a:r>
              <a:rPr lang="en-US" b="1" dirty="0"/>
              <a:t>OR </a:t>
            </a:r>
            <a:r>
              <a:rPr lang="en-US" dirty="0" err="1"/>
              <a:t>group.element.valueSet</a:t>
            </a:r>
            <a:endParaRPr lang="en-US" dirty="0"/>
          </a:p>
          <a:p>
            <a:r>
              <a:rPr lang="en-US" dirty="0" err="1"/>
              <a:t>dependsOn</a:t>
            </a:r>
            <a:r>
              <a:rPr lang="en-US" dirty="0"/>
              <a:t> and product now allow a choice of value types (not only string)</a:t>
            </a:r>
          </a:p>
          <a:p>
            <a:r>
              <a:rPr lang="en-US" dirty="0"/>
              <a:t>‘source’ and ‘target’ elements (references to </a:t>
            </a:r>
            <a:r>
              <a:rPr lang="en-US" dirty="0" err="1"/>
              <a:t>uri</a:t>
            </a:r>
            <a:r>
              <a:rPr lang="en-US" dirty="0"/>
              <a:t> or </a:t>
            </a:r>
            <a:r>
              <a:rPr lang="en-US" dirty="0" err="1"/>
              <a:t>valueSet</a:t>
            </a:r>
            <a:r>
              <a:rPr lang="en-US" dirty="0"/>
              <a:t>) are now renamed to ‘</a:t>
            </a:r>
            <a:r>
              <a:rPr lang="en-US" dirty="0" err="1"/>
              <a:t>sourceScope</a:t>
            </a:r>
            <a:r>
              <a:rPr lang="en-US" dirty="0"/>
              <a:t>’ and ‘</a:t>
            </a:r>
            <a:r>
              <a:rPr lang="en-US" dirty="0" err="1"/>
              <a:t>targetScope</a:t>
            </a:r>
            <a:r>
              <a:rPr lang="en-US" dirty="0"/>
              <a:t>’ to clarify their meaning and use</a:t>
            </a:r>
          </a:p>
          <a:p>
            <a:r>
              <a:rPr lang="en-US" dirty="0"/>
              <a:t>Other elements and descriptive text have been updated and (hopefully) clarified</a:t>
            </a:r>
          </a:p>
        </p:txBody>
      </p:sp>
    </p:spTree>
    <p:extLst>
      <p:ext uri="{BB962C8B-B14F-4D97-AF65-F5344CB8AC3E}">
        <p14:creationId xmlns:p14="http://schemas.microsoft.com/office/powerpoint/2010/main" val="2805264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Agenda</a:t>
            </a:r>
            <a:r>
              <a:rPr lang="en-US" dirty="0"/>
              <a:t> (</a:t>
            </a:r>
            <a:r>
              <a:rPr lang="en-US" dirty="0" err="1"/>
              <a:t>cont</a:t>
            </a:r>
            <a:r>
              <a:rPr lang="en-US" dirty="0"/>
              <a:t>)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dirty="0">
                <a:cs typeface="Arial" panose="020B0604020202020204" pitchFamily="34" charset="0"/>
              </a:rPr>
              <a:t>FHIR R5 </a:t>
            </a:r>
            <a:r>
              <a:rPr lang="en-US" dirty="0" err="1">
                <a:cs typeface="Arial" panose="020B0604020202020204" pitchFamily="34" charset="0"/>
              </a:rPr>
              <a:t>ConceptMap</a:t>
            </a:r>
            <a:r>
              <a:rPr lang="en-US" dirty="0">
                <a:cs typeface="Arial" panose="020B0604020202020204" pitchFamily="34" charset="0"/>
              </a:rPr>
              <a:t> updates</a:t>
            </a:r>
            <a:br>
              <a:rPr lang="en-US" dirty="0">
                <a:cs typeface="Arial" panose="020B0604020202020204" pitchFamily="34" charset="0"/>
              </a:rPr>
            </a:b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If sufficient time and interest:</a:t>
            </a:r>
          </a:p>
          <a:p>
            <a:r>
              <a:rPr lang="en-US" dirty="0">
                <a:cs typeface="Arial" panose="020B0604020202020204" pitchFamily="34" charset="0"/>
              </a:rPr>
              <a:t>Questions on Unified Terminology Governance (UTG) process and </a:t>
            </a:r>
            <a:r>
              <a:rPr lang="en-US" dirty="0">
                <a:cs typeface="Arial" panose="020B0604020202020204" pitchFamily="34" charset="0"/>
                <a:hlinkClick r:id="rId3"/>
              </a:rPr>
              <a:t>terminology.hl7.org</a:t>
            </a:r>
            <a:r>
              <a:rPr lang="en-US" dirty="0">
                <a:cs typeface="Arial" panose="020B0604020202020204" pitchFamily="34" charset="0"/>
              </a:rPr>
              <a:t> (THO)</a:t>
            </a:r>
          </a:p>
          <a:p>
            <a:r>
              <a:rPr lang="en-US" dirty="0">
                <a:cs typeface="Arial" panose="020B0604020202020204" pitchFamily="34" charset="0"/>
              </a:rPr>
              <a:t>Your additional terminology topics?</a:t>
            </a: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8350933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r>
              <a:rPr lang="en-US" dirty="0">
                <a:solidFill>
                  <a:srgbClr val="172B4D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o support </a:t>
            </a:r>
            <a:r>
              <a:rPr lang="en-US" dirty="0">
                <a:solidFill>
                  <a:srgbClr val="172B4D"/>
                </a:solidFill>
                <a:latin typeface="-apple-system"/>
              </a:rPr>
              <a:t>capabilities</a:t>
            </a:r>
            <a:r>
              <a:rPr lang="en-US" b="0" i="0" dirty="0">
                <a:solidFill>
                  <a:srgbClr val="172B4D"/>
                </a:solidFill>
                <a:effectLst/>
                <a:latin typeface="-apple-system"/>
              </a:rPr>
              <a:t> like priority, order, weight, score, etc. 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688298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</a:t>
            </a:r>
            <a:r>
              <a:rPr lang="en-US" dirty="0" err="1"/>
              <a:t>ConceptMap</a:t>
            </a:r>
            <a:r>
              <a:rPr lang="en-US" dirty="0"/>
              <a:t> changes (4)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07229"/>
            <a:ext cx="8228883" cy="2929042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Added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ConceptMap.additionalAttribute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dirty="0">
                <a:solidFill>
                  <a:srgbClr val="172B4D"/>
                </a:solidFill>
                <a:latin typeface="+mn-lt"/>
              </a:rPr>
              <a:t>Also w</a:t>
            </a:r>
            <a:r>
              <a:rPr lang="en-US" b="0" i="0" dirty="0">
                <a:solidFill>
                  <a:srgbClr val="172B4D"/>
                </a:solidFill>
                <a:effectLst/>
                <a:latin typeface="+mn-lt"/>
              </a:rPr>
              <a:t>ith the same structure/elements as </a:t>
            </a: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CodeSystem.property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Additional data element in the source or target data model where the data will come from or be mapped to</a:t>
            </a:r>
          </a:p>
          <a:p>
            <a:pPr lvl="2"/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Some mappings are based on data in addition to the source data element, where codes in multiple fields are combined to a single field (or vice versa)</a:t>
            </a:r>
            <a:endParaRPr lang="en-US" b="0" i="0" dirty="0">
              <a:solidFill>
                <a:srgbClr val="172B4D"/>
              </a:solidFill>
              <a:effectLst/>
              <a:latin typeface="+mn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For use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ConceptMap.group.element.target.dependsOn.</a:t>
            </a:r>
            <a:r>
              <a:rPr lang="en-US" dirty="0" err="1">
                <a:solidFill>
                  <a:srgbClr val="172B4D"/>
                </a:solidFill>
                <a:latin typeface="+mn-lt"/>
              </a:rPr>
              <a:t>attribute</a:t>
            </a:r>
            <a:endParaRPr lang="en-US" dirty="0">
              <a:solidFill>
                <a:srgbClr val="172B4D"/>
              </a:solidFill>
              <a:latin typeface="+mn-lt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172B4D"/>
                </a:solidFill>
                <a:effectLst/>
                <a:latin typeface="+mn-lt"/>
              </a:rPr>
              <a:t>ConceptMap.group.element.target.product.</a:t>
            </a:r>
            <a:r>
              <a:rPr lang="en-US" dirty="0" err="1">
                <a:solidFill>
                  <a:srgbClr val="172B4D"/>
                </a:solidFill>
                <a:latin typeface="+mn-lt"/>
              </a:rPr>
              <a:t>attribute</a:t>
            </a:r>
            <a:endParaRPr lang="en-US" dirty="0">
              <a:solidFill>
                <a:srgbClr val="172B4D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654057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$translate operation parameters have also been renamed to be clearer and to match the corresponding resource elements</a:t>
            </a:r>
          </a:p>
          <a:p>
            <a:r>
              <a:rPr lang="en-US" dirty="0"/>
              <a:t>$translate ‘source’ and ‘target’ input parameters now can specify ‘code’, ‘Coding’ or ‘</a:t>
            </a:r>
            <a:r>
              <a:rPr lang="en-US" dirty="0" err="1"/>
              <a:t>CodeableConcept</a:t>
            </a:r>
            <a:r>
              <a:rPr lang="en-US" dirty="0"/>
              <a:t>’ (new parameters added)</a:t>
            </a:r>
          </a:p>
        </p:txBody>
      </p:sp>
    </p:spTree>
    <p:extLst>
      <p:ext uri="{BB962C8B-B14F-4D97-AF65-F5344CB8AC3E}">
        <p14:creationId xmlns:p14="http://schemas.microsoft.com/office/powerpoint/2010/main" val="4511866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‘dependency’ and ‘</a:t>
            </a:r>
            <a:r>
              <a:rPr lang="en-US" dirty="0" err="1"/>
              <a:t>match.product</a:t>
            </a:r>
            <a:r>
              <a:rPr lang="en-US" dirty="0"/>
              <a:t>’ values can now have a choice of value types (corresponding to the resource)</a:t>
            </a:r>
          </a:p>
          <a:p>
            <a:r>
              <a:rPr lang="en-US" dirty="0"/>
              <a:t>‘reverse’ input parameter has been removed</a:t>
            </a:r>
          </a:p>
          <a:p>
            <a:pPr lvl="1"/>
            <a:r>
              <a:rPr lang="en-US" dirty="0"/>
              <a:t>This was confusing!</a:t>
            </a:r>
          </a:p>
          <a:p>
            <a:pPr lvl="1"/>
            <a:r>
              <a:rPr lang="en-US" dirty="0"/>
              <a:t>If both directions are needed, create maps explicitly for each direction</a:t>
            </a:r>
          </a:p>
        </p:txBody>
      </p:sp>
    </p:spTree>
    <p:extLst>
      <p:ext uri="{BB962C8B-B14F-4D97-AF65-F5344CB8AC3E}">
        <p14:creationId xmlns:p14="http://schemas.microsoft.com/office/powerpoint/2010/main" val="7333434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15BD2-C1C2-98D7-6954-3775DD803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R5 $translate changes (3)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3FF42-C0C7-19DA-54CF-E18A9993E8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dependency.element</a:t>
            </a:r>
            <a:r>
              <a:rPr lang="en-US" b="0" i="0" dirty="0">
                <a:solidFill>
                  <a:srgbClr val="333333"/>
                </a:solidFill>
                <a:effectLst/>
                <a:latin typeface="+mn-lt"/>
              </a:rPr>
              <a:t> renamed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dependency.attribute</a:t>
            </a:r>
            <a:endParaRPr lang="en-US" b="0" i="0" dirty="0">
              <a:solidFill>
                <a:srgbClr val="333333"/>
              </a:solidFill>
              <a:effectLst/>
              <a:latin typeface="+mn-lt"/>
            </a:endParaRPr>
          </a:p>
          <a:p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dependency.concept</a:t>
            </a:r>
            <a:r>
              <a:rPr lang="en-US" dirty="0">
                <a:solidFill>
                  <a:srgbClr val="333333"/>
                </a:solidFill>
                <a:latin typeface="+mn-lt"/>
              </a:rPr>
              <a:t> renamed to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+mn-lt"/>
              </a:rPr>
              <a:t>dependency.value</a:t>
            </a:r>
            <a:endParaRPr lang="en-US" dirty="0">
              <a:solidFill>
                <a:srgbClr val="333333"/>
              </a:solidFill>
              <a:latin typeface="+mn-lt"/>
            </a:endParaRPr>
          </a:p>
          <a:p>
            <a:r>
              <a:rPr lang="en-US" dirty="0" err="1">
                <a:latin typeface="+mn-lt"/>
              </a:rPr>
              <a:t>match.source</a:t>
            </a:r>
            <a:r>
              <a:rPr lang="en-US" dirty="0">
                <a:latin typeface="+mn-lt"/>
              </a:rPr>
              <a:t> renamed to </a:t>
            </a:r>
            <a:r>
              <a:rPr lang="en-US" dirty="0" err="1">
                <a:latin typeface="+mn-lt"/>
              </a:rPr>
              <a:t>match.originMap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Added </a:t>
            </a:r>
            <a:r>
              <a:rPr lang="en-US" dirty="0" err="1">
                <a:latin typeface="+mn-lt"/>
              </a:rPr>
              <a:t>match.property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match.dependsOn</a:t>
            </a:r>
            <a:r>
              <a:rPr lang="en-US" dirty="0">
                <a:latin typeface="+mn-lt"/>
              </a:rPr>
              <a:t> (and sub-elements)</a:t>
            </a:r>
          </a:p>
        </p:txBody>
      </p:sp>
    </p:spTree>
    <p:extLst>
      <p:ext uri="{BB962C8B-B14F-4D97-AF65-F5344CB8AC3E}">
        <p14:creationId xmlns:p14="http://schemas.microsoft.com/office/powerpoint/2010/main" val="374136627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7BEA2-822B-BB01-CD67-918188F4C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R5 </a:t>
            </a:r>
            <a:r>
              <a:rPr lang="en-US" dirty="0" err="1"/>
              <a:t>ConceptMap</a:t>
            </a:r>
            <a:r>
              <a:rPr lang="en-US" dirty="0"/>
              <a:t> server support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9ED27-F293-B98A-B274-11A79BC8EF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Ontoserver</a:t>
            </a:r>
            <a:r>
              <a:rPr lang="en-US" dirty="0"/>
              <a:t> </a:t>
            </a:r>
            <a:r>
              <a:rPr lang="en-US" dirty="0" err="1"/>
              <a:t>ConceptMap</a:t>
            </a:r>
            <a:r>
              <a:rPr lang="en-US" dirty="0"/>
              <a:t> R5 </a:t>
            </a:r>
            <a:r>
              <a:rPr lang="en-US" dirty="0">
                <a:hlinkClick r:id="rId2"/>
              </a:rPr>
              <a:t>features</a:t>
            </a:r>
            <a:endParaRPr lang="en-US" dirty="0"/>
          </a:p>
          <a:p>
            <a:pPr lvl="1"/>
            <a:r>
              <a:rPr lang="en-US" dirty="0"/>
              <a:t>R5 endpoint not available at this time?</a:t>
            </a:r>
          </a:p>
          <a:p>
            <a:r>
              <a:rPr lang="en-US" dirty="0" err="1"/>
              <a:t>Zulip</a:t>
            </a:r>
            <a:r>
              <a:rPr lang="en-US" dirty="0"/>
              <a:t> discussion on </a:t>
            </a:r>
            <a:r>
              <a:rPr lang="en-US" dirty="0">
                <a:hlinkClick r:id="rId3"/>
              </a:rPr>
              <a:t>R5 Terminology Servers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B198F-0C6E-E3EF-0911-4F2B74FA9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DF1C64-720F-D5B1-A4D6-96A18206FF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818880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8E32-D85F-8E5D-F551-2C53D5581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UTG and THO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4F6C0-C20C-FB59-4756-CB892C6C16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B7300C-773C-F77B-9381-973C32EDF0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285830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F7AC0-72E7-24D2-966C-1FDE6E200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Terminology Governance (UTG)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5852B-207A-71DC-9A74-CB497BB7D0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UTG is a </a:t>
            </a:r>
            <a:r>
              <a:rPr lang="en-US" b="1" dirty="0"/>
              <a:t>process</a:t>
            </a:r>
          </a:p>
          <a:p>
            <a:pPr lvl="1"/>
            <a:r>
              <a:rPr lang="en-US" dirty="0"/>
              <a:t>How to add and maintain (modify, and in rare cases remove) content in THO (terminology.hl7.org)</a:t>
            </a:r>
          </a:p>
          <a:p>
            <a:pPr lvl="1"/>
            <a:r>
              <a:rPr lang="en-US" dirty="0"/>
              <a:t>Submit and vote (by registered UTG voters) on UTG proposals </a:t>
            </a:r>
          </a:p>
          <a:p>
            <a:r>
              <a:rPr lang="en-US" dirty="0"/>
              <a:t>UTG </a:t>
            </a:r>
            <a:r>
              <a:rPr lang="en-US" dirty="0">
                <a:hlinkClick r:id="rId2"/>
              </a:rPr>
              <a:t>documentation</a:t>
            </a:r>
            <a:endParaRPr lang="en-US" dirty="0">
              <a:hlinkClick r:id="rId3"/>
            </a:endParaRPr>
          </a:p>
          <a:p>
            <a:r>
              <a:rPr lang="en-US" dirty="0"/>
              <a:t>Additional </a:t>
            </a:r>
            <a:r>
              <a:rPr lang="en-US" dirty="0">
                <a:hlinkClick r:id="rId4"/>
              </a:rPr>
              <a:t>slides</a:t>
            </a:r>
            <a:r>
              <a:rPr lang="en-US" dirty="0"/>
              <a:t> available – time and interest permitting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637A2-A08F-C60B-0B5D-87EA51B53C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C6815-0750-288C-C50A-3AEAE3BFA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27376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CCE-20AD-5137-E05D-F10C54706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terminology.hl7.org (THO)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00440-C498-FC6A-F66A-D30B1AE914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https://terminology.hl7.org/</a:t>
            </a:r>
            <a:endParaRPr lang="en-US" dirty="0"/>
          </a:p>
          <a:p>
            <a:r>
              <a:rPr lang="en-US" dirty="0"/>
              <a:t>”Source of truth” for (most) HL7 terminology</a:t>
            </a:r>
          </a:p>
          <a:p>
            <a:r>
              <a:rPr lang="en-US" dirty="0"/>
              <a:t>Contains code systems (HL7 and external), identifier systems (normally external), value sets (some), concept maps (actually there are none at present)</a:t>
            </a:r>
          </a:p>
          <a:p>
            <a:r>
              <a:rPr lang="en-US" dirty="0"/>
              <a:t>THO is </a:t>
            </a:r>
            <a:r>
              <a:rPr lang="en-US" b="1" dirty="0"/>
              <a:t>not</a:t>
            </a:r>
            <a:r>
              <a:rPr lang="en-US" dirty="0"/>
              <a:t> a terminology </a:t>
            </a:r>
            <a:r>
              <a:rPr lang="en-US" b="1" dirty="0"/>
              <a:t>service</a:t>
            </a:r>
          </a:p>
          <a:p>
            <a:pPr lvl="1"/>
            <a:r>
              <a:rPr lang="en-US" dirty="0"/>
              <a:t>But THO content is provided for the FHIR core and IG build ecosystem in </a:t>
            </a:r>
            <a:r>
              <a:rPr lang="en-US" dirty="0" err="1"/>
              <a:t>tx.fhir.org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E14F11-31E3-5125-A2B5-1E71BCACF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1C1C9C-13D8-0D82-14D0-8A384F3F9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9512727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43D9-8913-1934-8014-42682AD83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review – finding terminology in </a:t>
            </a:r>
            <a:r>
              <a:rPr lang="en-US" dirty="0" err="1"/>
              <a:t>fhir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FAA5-A11C-9528-9075-F22F489716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8102-EF84-58A6-D88E-3F8922BC8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988913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r>
              <a:rPr lang="en-US" dirty="0"/>
              <a:t> (</a:t>
            </a:r>
            <a:r>
              <a:rPr lang="en-US" b="0" i="0" dirty="0" err="1">
                <a:effectLst/>
                <a:latin typeface="Roboto" panose="020F0502020204030204" pitchFamily="34" charset="0"/>
              </a:rPr>
              <a:t>Ontoserver</a:t>
            </a:r>
            <a:r>
              <a:rPr lang="en-US" b="0" i="0" dirty="0">
                <a:effectLst/>
                <a:latin typeface="Roboto" panose="020F0502020204030204" pitchFamily="34" charset="0"/>
              </a:rPr>
              <a:t> R4 server</a:t>
            </a:r>
            <a:r>
              <a:rPr lang="en-US" dirty="0">
                <a:latin typeface="Roboto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pPr lvl="2"/>
            <a:r>
              <a:rPr lang="en-US" dirty="0"/>
              <a:t>Requires a UMLS account</a:t>
            </a:r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https://github.com/HealthIntersections/fhirserver/releases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you can send me a PM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Terminology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>
          <a:xfrm>
            <a:off x="614362" y="1188720"/>
            <a:ext cx="8228883" cy="2929042"/>
          </a:xfrm>
        </p:spPr>
        <p:txBody>
          <a:bodyPr/>
          <a:lstStyle/>
          <a:p>
            <a:r>
              <a:rPr lang="en-US" dirty="0"/>
              <a:t>Level 2 on the Home page</a:t>
            </a:r>
          </a:p>
          <a:p>
            <a:r>
              <a:rPr lang="en-US" dirty="0"/>
              <a:t>The primary organizing place in the FHIR specification for terminology specifications, guidance and content</a:t>
            </a:r>
          </a:p>
          <a:p>
            <a:r>
              <a:rPr lang="en-US" dirty="0">
                <a:hlinkClick r:id="rId2"/>
              </a:rPr>
              <a:t>http://hl7.org/fhir/terminology-module.html</a:t>
            </a:r>
            <a:endParaRPr lang="en-US" sz="1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6A131-3CE2-9F48-968D-B935887241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F330FC-55C9-7B4A-BC35-141FE12BB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62" y="2926080"/>
            <a:ext cx="7667625" cy="1619250"/>
          </a:xfrm>
          <a:prstGeom prst="rect">
            <a:avLst/>
          </a:prstGeom>
        </p:spPr>
      </p:pic>
      <p:sp>
        <p:nvSpPr>
          <p:cNvPr id="7" name="Oval 11">
            <a:extLst>
              <a:ext uri="{FF2B5EF4-FFF2-40B4-BE49-F238E27FC236}">
                <a16:creationId xmlns:a16="http://schemas.microsoft.com/office/drawing/2014/main" id="{6CBF8A4B-05E9-4444-BDBC-433EDE8D36DE}"/>
              </a:ext>
            </a:extLst>
          </p:cNvPr>
          <p:cNvSpPr/>
          <p:nvPr/>
        </p:nvSpPr>
        <p:spPr bwMode="auto">
          <a:xfrm>
            <a:off x="5598114" y="3145536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24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Terminologies link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Terminologies link </a:t>
            </a:r>
          </a:p>
          <a:p>
            <a:pPr lvl="1"/>
            <a:r>
              <a:rPr lang="en-US"/>
              <a:t>The last link on the right in the top-level (red) navigation bar</a:t>
            </a:r>
          </a:p>
          <a:p>
            <a:pPr lvl="1"/>
            <a:r>
              <a:rPr lang="en-US"/>
              <a:t>The quick and easy way to get to the terminology content in the</a:t>
            </a:r>
            <a:br>
              <a:rPr lang="en-US"/>
            </a:br>
            <a:r>
              <a:rPr lang="en-US"/>
              <a:t>FHIR specification – code systems, value sets, concept maps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C096-193F-6145-BE13-A19B70BF09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80E92B-2160-694C-88F7-9A3251BC4B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84170"/>
            <a:ext cx="7667625" cy="148590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0C64DDFA-ECBA-EC4A-8D24-90630FD43AD5}"/>
              </a:ext>
            </a:extLst>
          </p:cNvPr>
          <p:cNvSpPr/>
          <p:nvPr/>
        </p:nvSpPr>
        <p:spPr bwMode="auto">
          <a:xfrm>
            <a:off x="6084168" y="3597864"/>
            <a:ext cx="960120" cy="411845"/>
          </a:xfrm>
          <a:custGeom>
            <a:avLst/>
            <a:gdLst>
              <a:gd name="connsiteX0" fmla="*/ 0 w 1368152"/>
              <a:gd name="connsiteY0" fmla="*/ 274563 h 549126"/>
              <a:gd name="connsiteX1" fmla="*/ 684076 w 1368152"/>
              <a:gd name="connsiteY1" fmla="*/ 0 h 549126"/>
              <a:gd name="connsiteX2" fmla="*/ 1368152 w 1368152"/>
              <a:gd name="connsiteY2" fmla="*/ 274563 h 549126"/>
              <a:gd name="connsiteX3" fmla="*/ 684076 w 1368152"/>
              <a:gd name="connsiteY3" fmla="*/ 549126 h 549126"/>
              <a:gd name="connsiteX4" fmla="*/ 0 w 1368152"/>
              <a:gd name="connsiteY4" fmla="*/ 274563 h 549126"/>
              <a:gd name="connsiteX0" fmla="*/ 684076 w 1368152"/>
              <a:gd name="connsiteY0" fmla="*/ 0 h 549126"/>
              <a:gd name="connsiteX1" fmla="*/ 1368152 w 1368152"/>
              <a:gd name="connsiteY1" fmla="*/ 274563 h 549126"/>
              <a:gd name="connsiteX2" fmla="*/ 684076 w 1368152"/>
              <a:gd name="connsiteY2" fmla="*/ 549126 h 549126"/>
              <a:gd name="connsiteX3" fmla="*/ 0 w 1368152"/>
              <a:gd name="connsiteY3" fmla="*/ 274563 h 549126"/>
              <a:gd name="connsiteX4" fmla="*/ 775516 w 1368152"/>
              <a:gd name="connsiteY4" fmla="*/ 91440 h 549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68152" h="549126">
                <a:moveTo>
                  <a:pt x="684076" y="0"/>
                </a:moveTo>
                <a:cubicBezTo>
                  <a:pt x="1061881" y="0"/>
                  <a:pt x="1368152" y="122926"/>
                  <a:pt x="1368152" y="274563"/>
                </a:cubicBezTo>
                <a:cubicBezTo>
                  <a:pt x="1368152" y="426200"/>
                  <a:pt x="1061881" y="549126"/>
                  <a:pt x="684076" y="549126"/>
                </a:cubicBezTo>
                <a:cubicBezTo>
                  <a:pt x="306271" y="549126"/>
                  <a:pt x="0" y="426200"/>
                  <a:pt x="0" y="274563"/>
                </a:cubicBezTo>
                <a:cubicBezTo>
                  <a:pt x="0" y="122926"/>
                  <a:pt x="306271" y="0"/>
                  <a:pt x="775516" y="9144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hangingPunct="0"/>
            <a:endParaRPr lang="en-US" sz="135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86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45769</TotalTime>
  <Words>5319</Words>
  <Application>Microsoft Macintosh PowerPoint</Application>
  <PresentationFormat>On-screen Show (16:9)</PresentationFormat>
  <Paragraphs>493</Paragraphs>
  <Slides>74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82" baseType="lpstr">
      <vt:lpstr>-apple-system</vt:lpstr>
      <vt:lpstr>Arial</vt:lpstr>
      <vt:lpstr>Calibri</vt:lpstr>
      <vt:lpstr>Helvetica Neue</vt:lpstr>
      <vt:lpstr>Roboto</vt:lpstr>
      <vt:lpstr>Wingdings</vt:lpstr>
      <vt:lpstr>Office Theme</vt:lpstr>
      <vt:lpstr>Microsoft Word Document</vt:lpstr>
      <vt:lpstr>Advanced Terminology in HL7® FHIR®</vt:lpstr>
      <vt:lpstr>This presentation</vt:lpstr>
      <vt:lpstr>This presentation</vt:lpstr>
      <vt:lpstr>Who am I?</vt:lpstr>
      <vt:lpstr>Tutorial Agenda</vt:lpstr>
      <vt:lpstr>Tutorial Agenda (cont)</vt:lpstr>
      <vt:lpstr>Brief review – finding terminology in fhir</vt:lpstr>
      <vt:lpstr>Terminology Module</vt:lpstr>
      <vt:lpstr>Terminologies link</vt:lpstr>
      <vt:lpstr>FHIR Zulip chat Terminology stream</vt:lpstr>
      <vt:lpstr>Exploration of primary FHIR terminology service operations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Some Terminology-based searching techniques</vt:lpstr>
      <vt:lpstr>Search parameters</vt:lpstr>
      <vt:lpstr>Search parameters</vt:lpstr>
      <vt:lpstr>Search parameters</vt:lpstr>
      <vt:lpstr>Search Paging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FHIR R5 ConceptMap updates</vt:lpstr>
      <vt:lpstr>Summary of R5 ConceptMap changes</vt:lpstr>
      <vt:lpstr>Summary of R5 ConceptMap changes (2)</vt:lpstr>
      <vt:lpstr>Summary of R5 ConceptMap changes (3)</vt:lpstr>
      <vt:lpstr>Summary of R5 ConceptMap changes (4)</vt:lpstr>
      <vt:lpstr>Summary of R5 $translate changes</vt:lpstr>
      <vt:lpstr>Summary of R5 $translate changes (2)</vt:lpstr>
      <vt:lpstr>Summary of R5 $translate changes (3)</vt:lpstr>
      <vt:lpstr>R5 ConceptMap server support</vt:lpstr>
      <vt:lpstr>UTG and THO</vt:lpstr>
      <vt:lpstr>Unified Terminology Governance (UTG)</vt:lpstr>
      <vt:lpstr>terminology.hl7.org (THO)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333</cp:revision>
  <dcterms:created xsi:type="dcterms:W3CDTF">2019-05-01T16:23:47Z</dcterms:created>
  <dcterms:modified xsi:type="dcterms:W3CDTF">2023-05-11T12:19:25Z</dcterms:modified>
</cp:coreProperties>
</file>