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4"/>
  </p:notesMasterIdLst>
  <p:handoutMasterIdLst>
    <p:handoutMasterId r:id="rId35"/>
  </p:handoutMasterIdLst>
  <p:sldIdLst>
    <p:sldId id="259" r:id="rId2"/>
    <p:sldId id="260" r:id="rId3"/>
    <p:sldId id="272" r:id="rId4"/>
    <p:sldId id="288" r:id="rId5"/>
    <p:sldId id="289" r:id="rId6"/>
    <p:sldId id="290" r:id="rId7"/>
    <p:sldId id="291" r:id="rId8"/>
    <p:sldId id="292" r:id="rId9"/>
    <p:sldId id="293" r:id="rId10"/>
    <p:sldId id="294" r:id="rId11"/>
    <p:sldId id="295" r:id="rId12"/>
    <p:sldId id="296" r:id="rId13"/>
    <p:sldId id="297" r:id="rId14"/>
    <p:sldId id="277" r:id="rId15"/>
    <p:sldId id="279" r:id="rId16"/>
    <p:sldId id="278" r:id="rId17"/>
    <p:sldId id="273" r:id="rId18"/>
    <p:sldId id="274" r:id="rId19"/>
    <p:sldId id="275" r:id="rId20"/>
    <p:sldId id="276" r:id="rId21"/>
    <p:sldId id="280" r:id="rId22"/>
    <p:sldId id="270" r:id="rId23"/>
    <p:sldId id="281" r:id="rId24"/>
    <p:sldId id="286" r:id="rId25"/>
    <p:sldId id="300" r:id="rId26"/>
    <p:sldId id="287" r:id="rId27"/>
    <p:sldId id="282" r:id="rId28"/>
    <p:sldId id="285" r:id="rId29"/>
    <p:sldId id="283" r:id="rId30"/>
    <p:sldId id="302" r:id="rId31"/>
    <p:sldId id="299" r:id="rId32"/>
    <p:sldId id="301"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2227"/>
    <a:srgbClr val="BABCBE"/>
    <a:srgbClr val="7476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80" autoAdjust="0"/>
    <p:restoredTop sz="88451" autoAdjust="0"/>
  </p:normalViewPr>
  <p:slideViewPr>
    <p:cSldViewPr>
      <p:cViewPr varScale="1">
        <p:scale>
          <a:sx n="108" d="100"/>
          <a:sy n="108" d="100"/>
        </p:scale>
        <p:origin x="760" y="20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16524"/>
    </p:cViewPr>
  </p:sorterViewPr>
  <p:notesViewPr>
    <p:cSldViewPr>
      <p:cViewPr varScale="1">
        <p:scale>
          <a:sx n="58" d="100"/>
          <a:sy n="58" d="100"/>
        </p:scale>
        <p:origin x="302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07A0FF-9403-41B7-98B0-F2A2ABECE8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B18FBC-4552-4609-83A1-DA7EA61AF0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6FD8E9-7CE8-4EBC-B00B-40EFAA926F0C}" type="datetimeFigureOut">
              <a:rPr lang="en-US" smtClean="0"/>
              <a:t>1/18/23</a:t>
            </a:fld>
            <a:endParaRPr lang="en-US" dirty="0"/>
          </a:p>
        </p:txBody>
      </p:sp>
      <p:sp>
        <p:nvSpPr>
          <p:cNvPr id="4" name="Footer Placeholder 3">
            <a:extLst>
              <a:ext uri="{FF2B5EF4-FFF2-40B4-BE49-F238E27FC236}">
                <a16:creationId xmlns:a16="http://schemas.microsoft.com/office/drawing/2014/main" id="{7641728E-E5AB-4BFE-8C6C-26A4DF3E0E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B08D8D-D5AF-4235-B223-76634006D9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19902-1CA1-4525-9A7D-1FBF93BFD35A}" type="slidenum">
              <a:rPr lang="en-US" smtClean="0"/>
              <a:t>‹#›</a:t>
            </a:fld>
            <a:endParaRPr lang="en-US" dirty="0"/>
          </a:p>
        </p:txBody>
      </p:sp>
    </p:spTree>
    <p:extLst>
      <p:ext uri="{BB962C8B-B14F-4D97-AF65-F5344CB8AC3E}">
        <p14:creationId xmlns:p14="http://schemas.microsoft.com/office/powerpoint/2010/main" val="35398849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dirty="0"/>
          </a:p>
        </p:txBody>
      </p:sp>
    </p:spTree>
    <p:extLst>
      <p:ext uri="{BB962C8B-B14F-4D97-AF65-F5344CB8AC3E}">
        <p14:creationId xmlns:p14="http://schemas.microsoft.com/office/powerpoint/2010/main" val="59998672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talk to Peter Jordan about downloads</a:t>
            </a:r>
          </a:p>
        </p:txBody>
      </p:sp>
      <p:sp>
        <p:nvSpPr>
          <p:cNvPr id="4" name="Slide Number Placeholder 3"/>
          <p:cNvSpPr>
            <a:spLocks noGrp="1"/>
          </p:cNvSpPr>
          <p:nvPr>
            <p:ph type="sldNum" sz="quarter" idx="5"/>
          </p:nvPr>
        </p:nvSpPr>
        <p:spPr/>
        <p:txBody>
          <a:bodyPr/>
          <a:lstStyle/>
          <a:p>
            <a:fld id="{E592D5FE-85CA-40E6-8273-48A5F35DE016}" type="slidenum">
              <a:rPr lang="en-US" smtClean="0"/>
              <a:pPr/>
              <a:t>3</a:t>
            </a:fld>
            <a:endParaRPr lang="en-US" dirty="0"/>
          </a:p>
        </p:txBody>
      </p:sp>
    </p:spTree>
    <p:extLst>
      <p:ext uri="{BB962C8B-B14F-4D97-AF65-F5344CB8AC3E}">
        <p14:creationId xmlns:p14="http://schemas.microsoft.com/office/powerpoint/2010/main" val="236127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12</a:t>
            </a:fld>
            <a:endParaRPr lang="en-US" dirty="0"/>
          </a:p>
        </p:txBody>
      </p:sp>
    </p:spTree>
    <p:extLst>
      <p:ext uri="{BB962C8B-B14F-4D97-AF65-F5344CB8AC3E}">
        <p14:creationId xmlns:p14="http://schemas.microsoft.com/office/powerpoint/2010/main" val="99669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SNODENT</a:t>
            </a:r>
          </a:p>
          <a:p>
            <a:endParaRPr lang="en-US" dirty="0"/>
          </a:p>
          <a:p>
            <a:r>
              <a:rPr lang="en-US" dirty="0"/>
              <a:t>Historical and superseded identifiers are captured in UTG Naming Systems, right now just external terminologies. If ever internal, will create NS.</a:t>
            </a:r>
          </a:p>
          <a:p>
            <a:endParaRPr lang="en-US" dirty="0"/>
          </a:p>
          <a:p>
            <a:r>
              <a:rPr lang="en-US" dirty="0"/>
              <a:t>NS is where we capture the CS/VS identifier lineage, most only one.</a:t>
            </a:r>
          </a:p>
        </p:txBody>
      </p:sp>
      <p:sp>
        <p:nvSpPr>
          <p:cNvPr id="4" name="Slide Number Placeholder 3"/>
          <p:cNvSpPr>
            <a:spLocks noGrp="1"/>
          </p:cNvSpPr>
          <p:nvPr>
            <p:ph type="sldNum" sz="quarter" idx="5"/>
          </p:nvPr>
        </p:nvSpPr>
        <p:spPr/>
        <p:txBody>
          <a:bodyPr/>
          <a:lstStyle/>
          <a:p>
            <a:fld id="{E592D5FE-85CA-40E6-8273-48A5F35DE016}" type="slidenum">
              <a:rPr lang="en-US" smtClean="0"/>
              <a:pPr/>
              <a:t>15</a:t>
            </a:fld>
            <a:endParaRPr lang="en-US" dirty="0"/>
          </a:p>
        </p:txBody>
      </p:sp>
    </p:spTree>
    <p:extLst>
      <p:ext uri="{BB962C8B-B14F-4D97-AF65-F5344CB8AC3E}">
        <p14:creationId xmlns:p14="http://schemas.microsoft.com/office/powerpoint/2010/main" val="241297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script from build pages</a:t>
            </a:r>
          </a:p>
          <a:p>
            <a:endParaRPr lang="en-US" dirty="0"/>
          </a:p>
          <a:p>
            <a:r>
              <a:rPr lang="en-US" dirty="0"/>
              <a:t>Just mention small details about major, minor, patch, rest in submitter tutorial</a:t>
            </a:r>
          </a:p>
          <a:p>
            <a:endParaRPr lang="en-US" dirty="0"/>
          </a:p>
          <a:p>
            <a:r>
              <a:rPr lang="en-US" dirty="0"/>
              <a:t>Certain events may trigger release – new ballot to respond to regulated changes that have code systems, might just be time too</a:t>
            </a:r>
          </a:p>
        </p:txBody>
      </p:sp>
      <p:sp>
        <p:nvSpPr>
          <p:cNvPr id="4" name="Slide Number Placeholder 3"/>
          <p:cNvSpPr>
            <a:spLocks noGrp="1"/>
          </p:cNvSpPr>
          <p:nvPr>
            <p:ph type="sldNum" sz="quarter" idx="5"/>
          </p:nvPr>
        </p:nvSpPr>
        <p:spPr/>
        <p:txBody>
          <a:bodyPr/>
          <a:lstStyle/>
          <a:p>
            <a:fld id="{E592D5FE-85CA-40E6-8273-48A5F35DE016}" type="slidenum">
              <a:rPr lang="en-US" smtClean="0"/>
              <a:pPr/>
              <a:t>16</a:t>
            </a:fld>
            <a:endParaRPr lang="en-US" dirty="0"/>
          </a:p>
        </p:txBody>
      </p:sp>
    </p:spTree>
    <p:extLst>
      <p:ext uri="{BB962C8B-B14F-4D97-AF65-F5344CB8AC3E}">
        <p14:creationId xmlns:p14="http://schemas.microsoft.com/office/powerpoint/2010/main" val="64295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oval around middle three boxes and say it is managed in the </a:t>
            </a:r>
            <a:r>
              <a:rPr lang="en-US" dirty="0" err="1"/>
              <a:t>jira</a:t>
            </a:r>
            <a:r>
              <a:rPr lang="en-US" dirty="0"/>
              <a:t> workflow. Submitter and review has entire sessions dedicates. </a:t>
            </a:r>
          </a:p>
        </p:txBody>
      </p:sp>
      <p:sp>
        <p:nvSpPr>
          <p:cNvPr id="4" name="Slide Number Placeholder 3"/>
          <p:cNvSpPr>
            <a:spLocks noGrp="1"/>
          </p:cNvSpPr>
          <p:nvPr>
            <p:ph type="sldNum" sz="quarter" idx="5"/>
          </p:nvPr>
        </p:nvSpPr>
        <p:spPr/>
        <p:txBody>
          <a:bodyPr/>
          <a:lstStyle/>
          <a:p>
            <a:fld id="{E592D5FE-85CA-40E6-8273-48A5F35DE016}" type="slidenum">
              <a:rPr lang="en-US" smtClean="0"/>
              <a:pPr/>
              <a:t>22</a:t>
            </a:fld>
            <a:endParaRPr lang="en-US" dirty="0"/>
          </a:p>
        </p:txBody>
      </p:sp>
    </p:spTree>
    <p:extLst>
      <p:ext uri="{BB962C8B-B14F-4D97-AF65-F5344CB8AC3E}">
        <p14:creationId xmlns:p14="http://schemas.microsoft.com/office/powerpoint/2010/main" val="2133396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don’t forget about content issues. Really just a list of to dos.  NEED SOLUTION*** as part of ticket to move it forward. Search here</a:t>
            </a:r>
          </a:p>
          <a:p>
            <a:endParaRPr lang="en-US" dirty="0"/>
          </a:p>
          <a:p>
            <a:r>
              <a:rPr lang="en-US" dirty="0"/>
              <a:t>List pieces of information</a:t>
            </a:r>
          </a:p>
        </p:txBody>
      </p:sp>
      <p:sp>
        <p:nvSpPr>
          <p:cNvPr id="4" name="Slide Number Placeholder 3"/>
          <p:cNvSpPr>
            <a:spLocks noGrp="1"/>
          </p:cNvSpPr>
          <p:nvPr>
            <p:ph type="sldNum" sz="quarter" idx="5"/>
          </p:nvPr>
        </p:nvSpPr>
        <p:spPr/>
        <p:txBody>
          <a:bodyPr/>
          <a:lstStyle/>
          <a:p>
            <a:fld id="{E592D5FE-85CA-40E6-8273-48A5F35DE016}" type="slidenum">
              <a:rPr lang="en-US" smtClean="0"/>
              <a:pPr/>
              <a:t>27</a:t>
            </a:fld>
            <a:endParaRPr lang="en-US" dirty="0"/>
          </a:p>
        </p:txBody>
      </p:sp>
    </p:spTree>
    <p:extLst>
      <p:ext uri="{BB962C8B-B14F-4D97-AF65-F5344CB8AC3E}">
        <p14:creationId xmlns:p14="http://schemas.microsoft.com/office/powerpoint/2010/main" val="208593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so it doesn’t get forgotten. FIRST check if issue has already been reported</a:t>
            </a:r>
          </a:p>
        </p:txBody>
      </p:sp>
      <p:sp>
        <p:nvSpPr>
          <p:cNvPr id="4" name="Slide Number Placeholder 3"/>
          <p:cNvSpPr>
            <a:spLocks noGrp="1"/>
          </p:cNvSpPr>
          <p:nvPr>
            <p:ph type="sldNum" sz="quarter" idx="5"/>
          </p:nvPr>
        </p:nvSpPr>
        <p:spPr/>
        <p:txBody>
          <a:bodyPr/>
          <a:lstStyle/>
          <a:p>
            <a:fld id="{E592D5FE-85CA-40E6-8273-48A5F35DE016}" type="slidenum">
              <a:rPr lang="en-US" smtClean="0"/>
              <a:pPr/>
              <a:t>28</a:t>
            </a:fld>
            <a:endParaRPr lang="en-US" dirty="0"/>
          </a:p>
        </p:txBody>
      </p:sp>
    </p:spTree>
    <p:extLst>
      <p:ext uri="{BB962C8B-B14F-4D97-AF65-F5344CB8AC3E}">
        <p14:creationId xmlns:p14="http://schemas.microsoft.com/office/powerpoint/2010/main" val="282106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technical view and oversight and </a:t>
            </a:r>
            <a:r>
              <a:rPr lang="en-US" dirty="0" err="1"/>
              <a:t>browseable</a:t>
            </a:r>
            <a:r>
              <a:rPr lang="en-US" dirty="0"/>
              <a:t> view of the changes, done by curator, then goes to CR where it either gets approved or rejected or contentious where it may need a meeting to resolve or it might expire if it is around too long and go back to draft state, or submitter can pull back and revise and resubmit (list these five options on next slide)</a:t>
            </a:r>
          </a:p>
          <a:p>
            <a:endParaRPr lang="en-US" dirty="0"/>
          </a:p>
          <a:p>
            <a:pPr marL="228600" indent="-228600">
              <a:buAutoNum type="arabicPeriod"/>
            </a:pPr>
            <a:r>
              <a:rPr lang="en-US" dirty="0"/>
              <a:t>Each have unique id, different states</a:t>
            </a:r>
          </a:p>
          <a:p>
            <a:pPr marL="228600" indent="-228600">
              <a:buAutoNum type="arabicPeriod"/>
            </a:pPr>
            <a:endParaRPr lang="en-US" dirty="0"/>
          </a:p>
          <a:p>
            <a:pPr marL="228600" indent="-228600">
              <a:buAutoNum type="arabicPeriod"/>
            </a:pPr>
            <a:r>
              <a:rPr lang="en-US" dirty="0"/>
              <a:t>TC can push to </a:t>
            </a:r>
            <a:r>
              <a:rPr lang="en-US" dirty="0" err="1"/>
              <a:t>needsRevision</a:t>
            </a:r>
            <a:r>
              <a:rPr lang="en-US" dirty="0"/>
              <a:t> – done by consensus, only pushed back if technical issue during content check</a:t>
            </a:r>
          </a:p>
          <a:p>
            <a:pPr marL="0" indent="0">
              <a:buNone/>
            </a:pPr>
            <a:endParaRPr lang="en-US" dirty="0"/>
          </a:p>
          <a:p>
            <a:pPr marL="0" indent="0">
              <a:buNone/>
            </a:pPr>
            <a:r>
              <a:rPr lang="en-US" dirty="0"/>
              <a:t>Once in CR – fate is in the hands of the community, all state transitions dependent on community</a:t>
            </a:r>
          </a:p>
          <a:p>
            <a:pPr marL="0" indent="0">
              <a:buNone/>
            </a:pPr>
            <a:r>
              <a:rPr lang="en-US" dirty="0"/>
              <a:t>Responsiveness in the hands of the community, not calendar</a:t>
            </a:r>
          </a:p>
        </p:txBody>
      </p:sp>
      <p:sp>
        <p:nvSpPr>
          <p:cNvPr id="4" name="Slide Number Placeholder 3"/>
          <p:cNvSpPr>
            <a:spLocks noGrp="1"/>
          </p:cNvSpPr>
          <p:nvPr>
            <p:ph type="sldNum" sz="quarter" idx="5"/>
          </p:nvPr>
        </p:nvSpPr>
        <p:spPr/>
        <p:txBody>
          <a:bodyPr/>
          <a:lstStyle/>
          <a:p>
            <a:fld id="{E592D5FE-85CA-40E6-8273-48A5F35DE016}" type="slidenum">
              <a:rPr lang="en-US" smtClean="0"/>
              <a:pPr/>
              <a:t>29</a:t>
            </a:fld>
            <a:endParaRPr lang="en-US" dirty="0"/>
          </a:p>
        </p:txBody>
      </p:sp>
    </p:spTree>
    <p:extLst>
      <p:ext uri="{BB962C8B-B14F-4D97-AF65-F5344CB8AC3E}">
        <p14:creationId xmlns:p14="http://schemas.microsoft.com/office/powerpoint/2010/main" val="3530418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30</a:t>
            </a:fld>
            <a:endParaRPr lang="en-US" dirty="0"/>
          </a:p>
        </p:txBody>
      </p:sp>
    </p:spTree>
    <p:extLst>
      <p:ext uri="{BB962C8B-B14F-4D97-AF65-F5344CB8AC3E}">
        <p14:creationId xmlns:p14="http://schemas.microsoft.com/office/powerpoint/2010/main" val="265817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31</a:t>
            </a:fld>
            <a:endParaRPr lang="en-US" dirty="0"/>
          </a:p>
        </p:txBody>
      </p:sp>
    </p:spTree>
    <p:extLst>
      <p:ext uri="{BB962C8B-B14F-4D97-AF65-F5344CB8AC3E}">
        <p14:creationId xmlns:p14="http://schemas.microsoft.com/office/powerpoint/2010/main" val="1939162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32</a:t>
            </a:fld>
            <a:endParaRPr lang="en-US" dirty="0"/>
          </a:p>
        </p:txBody>
      </p:sp>
    </p:spTree>
    <p:extLst>
      <p:ext uri="{BB962C8B-B14F-4D97-AF65-F5344CB8AC3E}">
        <p14:creationId xmlns:p14="http://schemas.microsoft.com/office/powerpoint/2010/main" val="26719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4</a:t>
            </a:fld>
            <a:endParaRPr lang="en-US" dirty="0"/>
          </a:p>
        </p:txBody>
      </p:sp>
    </p:spTree>
    <p:extLst>
      <p:ext uri="{BB962C8B-B14F-4D97-AF65-F5344CB8AC3E}">
        <p14:creationId xmlns:p14="http://schemas.microsoft.com/office/powerpoint/2010/main" val="231765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5</a:t>
            </a:fld>
            <a:endParaRPr lang="en-US" dirty="0"/>
          </a:p>
        </p:txBody>
      </p:sp>
    </p:spTree>
    <p:extLst>
      <p:ext uri="{BB962C8B-B14F-4D97-AF65-F5344CB8AC3E}">
        <p14:creationId xmlns:p14="http://schemas.microsoft.com/office/powerpoint/2010/main" val="295251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6</a:t>
            </a:fld>
            <a:endParaRPr lang="en-US" dirty="0"/>
          </a:p>
        </p:txBody>
      </p:sp>
    </p:spTree>
    <p:extLst>
      <p:ext uri="{BB962C8B-B14F-4D97-AF65-F5344CB8AC3E}">
        <p14:creationId xmlns:p14="http://schemas.microsoft.com/office/powerpoint/2010/main" val="195583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7</a:t>
            </a:fld>
            <a:endParaRPr lang="en-US" dirty="0"/>
          </a:p>
        </p:txBody>
      </p:sp>
    </p:spTree>
    <p:extLst>
      <p:ext uri="{BB962C8B-B14F-4D97-AF65-F5344CB8AC3E}">
        <p14:creationId xmlns:p14="http://schemas.microsoft.com/office/powerpoint/2010/main" val="423746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8</a:t>
            </a:fld>
            <a:endParaRPr lang="en-US" dirty="0"/>
          </a:p>
        </p:txBody>
      </p:sp>
    </p:spTree>
    <p:extLst>
      <p:ext uri="{BB962C8B-B14F-4D97-AF65-F5344CB8AC3E}">
        <p14:creationId xmlns:p14="http://schemas.microsoft.com/office/powerpoint/2010/main" val="291300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9</a:t>
            </a:fld>
            <a:endParaRPr lang="en-US" dirty="0"/>
          </a:p>
        </p:txBody>
      </p:sp>
    </p:spTree>
    <p:extLst>
      <p:ext uri="{BB962C8B-B14F-4D97-AF65-F5344CB8AC3E}">
        <p14:creationId xmlns:p14="http://schemas.microsoft.com/office/powerpoint/2010/main" val="192867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10</a:t>
            </a:fld>
            <a:endParaRPr lang="en-US" dirty="0"/>
          </a:p>
        </p:txBody>
      </p:sp>
    </p:spTree>
    <p:extLst>
      <p:ext uri="{BB962C8B-B14F-4D97-AF65-F5344CB8AC3E}">
        <p14:creationId xmlns:p14="http://schemas.microsoft.com/office/powerpoint/2010/main" val="131334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11</a:t>
            </a:fld>
            <a:endParaRPr lang="en-US" dirty="0"/>
          </a:p>
        </p:txBody>
      </p:sp>
    </p:spTree>
    <p:extLst>
      <p:ext uri="{BB962C8B-B14F-4D97-AF65-F5344CB8AC3E}">
        <p14:creationId xmlns:p14="http://schemas.microsoft.com/office/powerpoint/2010/main" val="2970066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8" name="Rectangle 17"/>
          <p:cNvSpPr/>
          <p:nvPr/>
        </p:nvSpPr>
        <p:spPr>
          <a:xfrm>
            <a:off x="457200" y="0"/>
            <a:ext cx="7239000" cy="6858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Date Placeholder 9"/>
          <p:cNvSpPr>
            <a:spLocks noGrp="1"/>
          </p:cNvSpPr>
          <p:nvPr>
            <p:ph type="dt" sz="half" idx="10"/>
          </p:nvPr>
        </p:nvSpPr>
        <p:spPr>
          <a:xfrm>
            <a:off x="1219200" y="5562600"/>
            <a:ext cx="1905000" cy="304800"/>
          </a:xfrm>
        </p:spPr>
        <p:txBody>
          <a:bodyPr lIns="0" tIns="0" rIns="0" bIns="0"/>
          <a:lstStyle>
            <a:lvl1pPr>
              <a:defRPr sz="1400"/>
            </a:lvl1pPr>
          </a:lstStyle>
          <a:p>
            <a:endParaRPr lang="en-US" dirty="0"/>
          </a:p>
        </p:txBody>
      </p:sp>
      <p:sp>
        <p:nvSpPr>
          <p:cNvPr id="33799" name="Rectangle 7"/>
          <p:cNvSpPr>
            <a:spLocks noGrp="1" noChangeArrowheads="1"/>
          </p:cNvSpPr>
          <p:nvPr>
            <p:ph type="subTitle" idx="1"/>
          </p:nvPr>
        </p:nvSpPr>
        <p:spPr>
          <a:xfrm>
            <a:off x="1219200" y="3124200"/>
            <a:ext cx="6096000" cy="1295400"/>
          </a:xfrm>
        </p:spPr>
        <p:txBody>
          <a:bodyPr lIns="0" tIns="0" rIns="0" bIns="0"/>
          <a:lstStyle>
            <a:lvl1pPr marL="0" indent="0" algn="l">
              <a:buFont typeface="Wingdings" pitchFamily="2" charset="2"/>
              <a:buNone/>
              <a:defRPr sz="2500">
                <a:solidFill>
                  <a:srgbClr val="EC2227"/>
                </a:solidFill>
              </a:defRPr>
            </a:lvl1pPr>
          </a:lstStyle>
          <a:p>
            <a:r>
              <a:rPr lang="en-US"/>
              <a:t>Click to edit Master subtitle style</a:t>
            </a:r>
            <a:endParaRPr lang="en-US" dirty="0"/>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dirty="0"/>
          </a:p>
        </p:txBody>
      </p:sp>
      <p:sp>
        <p:nvSpPr>
          <p:cNvPr id="15" name="Footer Placeholder 4"/>
          <p:cNvSpPr>
            <a:spLocks noGrp="1"/>
          </p:cNvSpPr>
          <p:nvPr>
            <p:ph type="ftr" sz="quarter" idx="3"/>
          </p:nvPr>
        </p:nvSpPr>
        <p:spPr>
          <a:xfrm>
            <a:off x="838200"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12" name="Title 11"/>
          <p:cNvSpPr>
            <a:spLocks noGrp="1"/>
          </p:cNvSpPr>
          <p:nvPr>
            <p:ph type="title" hasCustomPrompt="1"/>
          </p:nvPr>
        </p:nvSpPr>
        <p:spPr>
          <a:xfrm>
            <a:off x="1219200" y="838200"/>
            <a:ext cx="6096000" cy="1981200"/>
          </a:xfrm>
        </p:spPr>
        <p:txBody>
          <a:bodyPr lIns="0" tIns="0" rIns="0" bIns="0" anchor="b"/>
          <a:lstStyle>
            <a:lvl1pPr>
              <a:lnSpc>
                <a:spcPct val="100000"/>
              </a:lnSpc>
              <a:defRPr sz="3800" b="1" spc="110">
                <a:latin typeface="Arial"/>
                <a:cs typeface="Arial"/>
              </a:defRPr>
            </a:lvl1pPr>
          </a:lstStyle>
          <a:p>
            <a:r>
              <a:rPr lang="en-US" dirty="0"/>
              <a:t>CLICK TO EDIT MASTER TITLE STYLE</a:t>
            </a:r>
          </a:p>
        </p:txBody>
      </p:sp>
      <p:cxnSp>
        <p:nvCxnSpPr>
          <p:cNvPr id="17" name="Straight Connector 16"/>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34086" y="874023"/>
            <a:ext cx="0" cy="3545577"/>
          </a:xfrm>
          <a:prstGeom prst="line">
            <a:avLst/>
          </a:prstGeom>
          <a:ln w="82550">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2"/>
          <a:stretch>
            <a:fillRect/>
          </a:stretch>
        </p:blipFill>
        <p:spPr>
          <a:xfrm>
            <a:off x="8991600" y="4191000"/>
            <a:ext cx="2303182" cy="1254579"/>
          </a:xfrm>
          <a:prstGeom prst="rect">
            <a:avLst/>
          </a:prstGeom>
        </p:spPr>
      </p:pic>
      <p:sp>
        <p:nvSpPr>
          <p:cNvPr id="4" name="Text Placeholder 3"/>
          <p:cNvSpPr>
            <a:spLocks noGrp="1"/>
          </p:cNvSpPr>
          <p:nvPr>
            <p:ph type="body" sz="quarter" idx="12"/>
          </p:nvPr>
        </p:nvSpPr>
        <p:spPr>
          <a:xfrm>
            <a:off x="1219200" y="4648200"/>
            <a:ext cx="4800600" cy="762000"/>
          </a:xfrm>
        </p:spPr>
        <p:txBody>
          <a:bodyPr lIns="0" tIns="0" rIns="0" bIns="0" anchor="b"/>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019448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14 August 2017</a:t>
            </a:r>
          </a:p>
        </p:txBody>
      </p:sp>
      <p:sp>
        <p:nvSpPr>
          <p:cNvPr id="3" name="Slide Number Placeholder 2"/>
          <p:cNvSpPr>
            <a:spLocks noGrp="1"/>
          </p:cNvSpPr>
          <p:nvPr>
            <p:ph type="sldNum" sz="quarter" idx="11"/>
          </p:nvPr>
        </p:nvSpPr>
        <p:spPr/>
        <p:txBody>
          <a:bodyPr/>
          <a:lstStyle>
            <a:lvl1pPr>
              <a:defRPr/>
            </a:lvl1pPr>
          </a:lstStyle>
          <a:p>
            <a:fld id="{D483B9B5-6566-4AAC-BCE4-1A36912B13BB}" type="slidenum">
              <a:rPr lang="en-US"/>
              <a:pPr/>
              <a:t>‹#›</a:t>
            </a:fld>
            <a:endParaRPr lang="en-US"/>
          </a:p>
        </p:txBody>
      </p:sp>
      <p:sp>
        <p:nvSpPr>
          <p:cNvPr id="6"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215696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18" name="Rectangle 17"/>
          <p:cNvSpPr/>
          <p:nvPr/>
        </p:nvSpPr>
        <p:spPr>
          <a:xfrm>
            <a:off x="457200" y="0"/>
            <a:ext cx="7239000" cy="6858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Date Placeholder 9"/>
          <p:cNvSpPr>
            <a:spLocks noGrp="1"/>
          </p:cNvSpPr>
          <p:nvPr>
            <p:ph type="dt" sz="half" idx="10"/>
          </p:nvPr>
        </p:nvSpPr>
        <p:spPr>
          <a:xfrm>
            <a:off x="1219200" y="5562600"/>
            <a:ext cx="1905000" cy="304800"/>
          </a:xfrm>
        </p:spPr>
        <p:txBody>
          <a:bodyPr lIns="0" tIns="0" rIns="0" bIns="0"/>
          <a:lstStyle>
            <a:lvl1pPr>
              <a:defRPr sz="1400"/>
            </a:lvl1pPr>
          </a:lstStyle>
          <a:p>
            <a:endParaRPr lang="en-US" dirty="0"/>
          </a:p>
        </p:txBody>
      </p:sp>
      <p:sp>
        <p:nvSpPr>
          <p:cNvPr id="33799" name="Rectangle 7"/>
          <p:cNvSpPr>
            <a:spLocks noGrp="1" noChangeArrowheads="1"/>
          </p:cNvSpPr>
          <p:nvPr>
            <p:ph type="subTitle" idx="1"/>
          </p:nvPr>
        </p:nvSpPr>
        <p:spPr>
          <a:xfrm>
            <a:off x="1219200" y="3124200"/>
            <a:ext cx="6096000" cy="1295400"/>
          </a:xfrm>
        </p:spPr>
        <p:txBody>
          <a:bodyPr lIns="0" tIns="0" rIns="0" bIns="0"/>
          <a:lstStyle>
            <a:lvl1pPr marL="0" indent="0" algn="l">
              <a:buFont typeface="Wingdings" pitchFamily="2" charset="2"/>
              <a:buNone/>
              <a:defRPr sz="2500">
                <a:solidFill>
                  <a:srgbClr val="EC2227"/>
                </a:solidFill>
              </a:defRPr>
            </a:lvl1pPr>
          </a:lstStyle>
          <a:p>
            <a:r>
              <a:rPr lang="en-US"/>
              <a:t>Click to edit Master subtitle style</a:t>
            </a:r>
            <a:endParaRPr lang="en-US" dirty="0"/>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dirty="0"/>
          </a:p>
        </p:txBody>
      </p:sp>
      <p:sp>
        <p:nvSpPr>
          <p:cNvPr id="15" name="Footer Placeholder 4"/>
          <p:cNvSpPr>
            <a:spLocks noGrp="1"/>
          </p:cNvSpPr>
          <p:nvPr>
            <p:ph type="ftr" sz="quarter" idx="3"/>
          </p:nvPr>
        </p:nvSpPr>
        <p:spPr>
          <a:xfrm>
            <a:off x="838200"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12" name="Title 11"/>
          <p:cNvSpPr>
            <a:spLocks noGrp="1"/>
          </p:cNvSpPr>
          <p:nvPr>
            <p:ph type="title" hasCustomPrompt="1"/>
          </p:nvPr>
        </p:nvSpPr>
        <p:spPr>
          <a:xfrm>
            <a:off x="1219200" y="838200"/>
            <a:ext cx="6096000" cy="1981200"/>
          </a:xfrm>
        </p:spPr>
        <p:txBody>
          <a:bodyPr lIns="0" tIns="0" rIns="0" bIns="0" anchor="b"/>
          <a:lstStyle>
            <a:lvl1pPr>
              <a:lnSpc>
                <a:spcPct val="100000"/>
              </a:lnSpc>
              <a:defRPr sz="3800" b="1" spc="110">
                <a:latin typeface="Arial"/>
                <a:cs typeface="Arial"/>
              </a:defRPr>
            </a:lvl1pPr>
          </a:lstStyle>
          <a:p>
            <a:r>
              <a:rPr lang="en-US" dirty="0"/>
              <a:t>CLICK TO EDIT MASTER TITLE STYLE</a:t>
            </a:r>
          </a:p>
        </p:txBody>
      </p:sp>
      <p:cxnSp>
        <p:nvCxnSpPr>
          <p:cNvPr id="17" name="Straight Connector 16"/>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34086" y="874023"/>
            <a:ext cx="0" cy="3545577"/>
          </a:xfrm>
          <a:prstGeom prst="line">
            <a:avLst/>
          </a:prstGeom>
          <a:ln w="82550">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2"/>
          <a:stretch>
            <a:fillRect/>
          </a:stretch>
        </p:blipFill>
        <p:spPr>
          <a:xfrm>
            <a:off x="8991600" y="1524000"/>
            <a:ext cx="2303182" cy="1254579"/>
          </a:xfrm>
          <a:prstGeom prst="rect">
            <a:avLst/>
          </a:prstGeom>
        </p:spPr>
      </p:pic>
      <p:sp>
        <p:nvSpPr>
          <p:cNvPr id="4" name="Text Placeholder 3"/>
          <p:cNvSpPr>
            <a:spLocks noGrp="1"/>
          </p:cNvSpPr>
          <p:nvPr>
            <p:ph type="body" sz="quarter" idx="12"/>
          </p:nvPr>
        </p:nvSpPr>
        <p:spPr>
          <a:xfrm>
            <a:off x="1219200" y="4648200"/>
            <a:ext cx="4800600" cy="762000"/>
          </a:xfrm>
        </p:spPr>
        <p:txBody>
          <a:bodyPr lIns="0" tIns="0" rIns="0" bIns="0" anchor="b"/>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39721477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a:xfrm>
            <a:off x="0" y="1371600"/>
            <a:ext cx="12192000" cy="2667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512064" y="1371600"/>
            <a:ext cx="11070336" cy="2667001"/>
          </a:xfrm>
        </p:spPr>
        <p:txBody>
          <a:bodyPr anchor="ctr"/>
          <a:lstStyle>
            <a:lvl1pPr algn="l">
              <a:defRPr sz="3800" b="1" cap="all" spc="150">
                <a:solidFill>
                  <a:srgbClr val="EC2227"/>
                </a:solidFill>
                <a:latin typeface="Arial"/>
                <a:cs typeface="Aria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r>
              <a:rPr lang="en-US"/>
              <a:t>14 August 2017</a:t>
            </a:r>
          </a:p>
        </p:txBody>
      </p:sp>
      <p:sp>
        <p:nvSpPr>
          <p:cNvPr id="5" name="Slide Number Placeholder 4"/>
          <p:cNvSpPr>
            <a:spLocks noGrp="1"/>
          </p:cNvSpPr>
          <p:nvPr>
            <p:ph type="sldNum" sz="quarter" idx="11"/>
          </p:nvPr>
        </p:nvSpPr>
        <p:spPr/>
        <p:txBody>
          <a:bodyPr/>
          <a:lstStyle>
            <a:lvl1pPr>
              <a:defRPr/>
            </a:lvl1pPr>
          </a:lstStyle>
          <a:p>
            <a:fld id="{CEB45A3F-552B-4961-AC9A-06435CED62A6}" type="slidenum">
              <a:rPr lang="en-US"/>
              <a:pPr/>
              <a:t>‹#›</a:t>
            </a:fld>
            <a:endParaRPr lang="en-US"/>
          </a:p>
        </p:txBody>
      </p:sp>
      <p:cxnSp>
        <p:nvCxnSpPr>
          <p:cNvPr id="8" name="Straight Connector 7"/>
          <p:cNvCxnSpPr/>
          <p:nvPr userDrawn="1"/>
        </p:nvCxnSpPr>
        <p:spPr>
          <a:xfrm>
            <a:off x="304800" y="1638300"/>
            <a:ext cx="0" cy="21336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148180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871200"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3" name="Content Placeholder 2"/>
          <p:cNvSpPr>
            <a:spLocks noGrp="1"/>
          </p:cNvSpPr>
          <p:nvPr>
            <p:ph idx="1"/>
          </p:nvPr>
        </p:nvSpPr>
        <p:spPr>
          <a:xfrm>
            <a:off x="685800" y="1828800"/>
            <a:ext cx="111760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sp>
        <p:nvSpPr>
          <p:cNvPr id="9"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11" name="Straight Connector 10"/>
          <p:cNvCxnSpPr/>
          <p:nvPr/>
        </p:nvCxnSpPr>
        <p:spPr>
          <a:xfrm>
            <a:off x="304800" y="304800"/>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92428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871200"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85800" y="1828800"/>
            <a:ext cx="5486400" cy="3806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5400" y="1828800"/>
            <a:ext cx="5486400" cy="3806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14 August 2017</a:t>
            </a:r>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sp>
        <p:nvSpPr>
          <p:cNvPr id="9"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11" name="Straight Connector 10"/>
          <p:cNvCxnSpPr/>
          <p:nvPr/>
        </p:nvCxnSpPr>
        <p:spPr>
          <a:xfrm>
            <a:off x="304800" y="304800"/>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4896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userDrawn="1"/>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972800" cy="1219200"/>
          </a:xfrm>
        </p:spPr>
        <p:txBody>
          <a:bodyPr/>
          <a:lstStyle>
            <a:lvl1pPr>
              <a:defRPr>
                <a:solidFill>
                  <a:srgbClr val="EC2227"/>
                </a:solidFill>
              </a:defRPr>
            </a:lvl1pPr>
          </a:lstStyle>
          <a:p>
            <a:r>
              <a:rPr lang="en-US"/>
              <a:t>Click to edit Master title style</a:t>
            </a:r>
            <a:endParaRPr lang="en-US" dirty="0"/>
          </a:p>
        </p:txBody>
      </p:sp>
      <p:sp>
        <p:nvSpPr>
          <p:cNvPr id="3" name="Text Placeholder 2"/>
          <p:cNvSpPr>
            <a:spLocks noGrp="1"/>
          </p:cNvSpPr>
          <p:nvPr>
            <p:ph type="body" idx="1"/>
          </p:nvPr>
        </p:nvSpPr>
        <p:spPr>
          <a:xfrm>
            <a:off x="685800" y="1524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63762"/>
            <a:ext cx="5386917" cy="3398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15240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163762"/>
            <a:ext cx="5389033" cy="3398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14 August 2017</a:t>
            </a:r>
          </a:p>
        </p:txBody>
      </p:sp>
      <p:sp>
        <p:nvSpPr>
          <p:cNvPr id="8" name="Slide Number Placeholder 7"/>
          <p:cNvSpPr>
            <a:spLocks noGrp="1"/>
          </p:cNvSpPr>
          <p:nvPr>
            <p:ph type="sldNum" sz="quarter" idx="11"/>
          </p:nvPr>
        </p:nvSpPr>
        <p:spPr/>
        <p:txBody>
          <a:bodyPr/>
          <a:lstStyle>
            <a:lvl1pPr>
              <a:defRPr/>
            </a:lvl1pPr>
          </a:lstStyle>
          <a:p>
            <a:fld id="{3193C222-0D39-4811-86B3-D597E417D9CA}" type="slidenum">
              <a:rPr lang="en-US"/>
              <a:pPr/>
              <a:t>‹#›</a:t>
            </a:fld>
            <a:endParaRPr lang="en-US"/>
          </a:p>
        </p:txBody>
      </p:sp>
      <p:sp>
        <p:nvSpPr>
          <p:cNvPr id="11" name="Footer Placeholder 4"/>
          <p:cNvSpPr>
            <a:spLocks noGrp="1"/>
          </p:cNvSpPr>
          <p:nvPr>
            <p:ph type="ftr" sz="quarter" idx="12"/>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cxnSp>
        <p:nvCxnSpPr>
          <p:cNvPr id="15" name="Straight Connector 14"/>
          <p:cNvCxnSpPr/>
          <p:nvPr userDrawn="1"/>
        </p:nvCxnSpPr>
        <p:spPr>
          <a:xfrm>
            <a:off x="304800" y="304800"/>
            <a:ext cx="0" cy="12192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38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12" name="Rectangle 11"/>
          <p:cNvSpPr/>
          <p:nvPr/>
        </p:nvSpPr>
        <p:spPr>
          <a:xfrm>
            <a:off x="6288657" y="304800"/>
            <a:ext cx="5903342"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512810" y="304800"/>
            <a:ext cx="5348987"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4" name="Content Placeholder 3"/>
          <p:cNvSpPr>
            <a:spLocks noGrp="1"/>
          </p:cNvSpPr>
          <p:nvPr>
            <p:ph sz="half" idx="2"/>
          </p:nvPr>
        </p:nvSpPr>
        <p:spPr>
          <a:xfrm>
            <a:off x="6512810" y="1828800"/>
            <a:ext cx="534899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cxnSp>
        <p:nvCxnSpPr>
          <p:cNvPr id="11" name="Straight Connector 10"/>
          <p:cNvCxnSpPr/>
          <p:nvPr/>
        </p:nvCxnSpPr>
        <p:spPr>
          <a:xfrm>
            <a:off x="6075871" y="304799"/>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7">
            <a:extLst>
              <a:ext uri="{FF2B5EF4-FFF2-40B4-BE49-F238E27FC236}">
                <a16:creationId xmlns:a16="http://schemas.microsoft.com/office/drawing/2014/main" id="{3BCC52BE-78B0-4258-8111-5ACC6F3F5842}"/>
              </a:ext>
            </a:extLst>
          </p:cNvPr>
          <p:cNvSpPr>
            <a:spLocks noGrp="1"/>
          </p:cNvSpPr>
          <p:nvPr>
            <p:ph type="pic" sz="quarter" idx="12"/>
          </p:nvPr>
        </p:nvSpPr>
        <p:spPr>
          <a:xfrm>
            <a:off x="-1" y="0"/>
            <a:ext cx="5863082" cy="6858000"/>
          </a:xfrm>
        </p:spPr>
        <p:txBody>
          <a:bodyPr/>
          <a:lstStyle/>
          <a:p>
            <a:r>
              <a:rPr lang="en-US"/>
              <a:t>Click icon to add picture</a:t>
            </a:r>
          </a:p>
        </p:txBody>
      </p:sp>
    </p:spTree>
    <p:extLst>
      <p:ext uri="{BB962C8B-B14F-4D97-AF65-F5344CB8AC3E}">
        <p14:creationId xmlns:p14="http://schemas.microsoft.com/office/powerpoint/2010/main" val="21802707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Content w/Logo">
    <p:spTree>
      <p:nvGrpSpPr>
        <p:cNvPr id="1" name=""/>
        <p:cNvGrpSpPr/>
        <p:nvPr/>
      </p:nvGrpSpPr>
      <p:grpSpPr>
        <a:xfrm>
          <a:off x="0" y="0"/>
          <a:ext cx="0" cy="0"/>
          <a:chOff x="0" y="0"/>
          <a:chExt cx="0" cy="0"/>
        </a:xfrm>
      </p:grpSpPr>
      <p:sp>
        <p:nvSpPr>
          <p:cNvPr id="12" name="Rectangle 11"/>
          <p:cNvSpPr/>
          <p:nvPr/>
        </p:nvSpPr>
        <p:spPr>
          <a:xfrm>
            <a:off x="6288657" y="304800"/>
            <a:ext cx="5903342"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512810" y="304800"/>
            <a:ext cx="5348987"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4" name="Content Placeholder 3"/>
          <p:cNvSpPr>
            <a:spLocks noGrp="1"/>
          </p:cNvSpPr>
          <p:nvPr>
            <p:ph sz="half" idx="2"/>
          </p:nvPr>
        </p:nvSpPr>
        <p:spPr>
          <a:xfrm>
            <a:off x="6512810" y="1828800"/>
            <a:ext cx="534899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cxnSp>
        <p:nvCxnSpPr>
          <p:cNvPr id="11" name="Straight Connector 10"/>
          <p:cNvCxnSpPr/>
          <p:nvPr/>
        </p:nvCxnSpPr>
        <p:spPr>
          <a:xfrm>
            <a:off x="6075871" y="304799"/>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7">
            <a:extLst>
              <a:ext uri="{FF2B5EF4-FFF2-40B4-BE49-F238E27FC236}">
                <a16:creationId xmlns:a16="http://schemas.microsoft.com/office/drawing/2014/main" id="{3BCC52BE-78B0-4258-8111-5ACC6F3F5842}"/>
              </a:ext>
            </a:extLst>
          </p:cNvPr>
          <p:cNvSpPr>
            <a:spLocks noGrp="1"/>
          </p:cNvSpPr>
          <p:nvPr>
            <p:ph type="pic" sz="quarter" idx="12"/>
          </p:nvPr>
        </p:nvSpPr>
        <p:spPr>
          <a:xfrm>
            <a:off x="-1" y="0"/>
            <a:ext cx="5863082" cy="6858000"/>
          </a:xfrm>
        </p:spPr>
        <p:txBody>
          <a:bodyPr/>
          <a:lstStyle/>
          <a:p>
            <a:r>
              <a:rPr lang="en-US"/>
              <a:t>Click icon to add picture</a:t>
            </a:r>
          </a:p>
        </p:txBody>
      </p:sp>
      <p:grpSp>
        <p:nvGrpSpPr>
          <p:cNvPr id="9" name="Group 8">
            <a:extLst>
              <a:ext uri="{FF2B5EF4-FFF2-40B4-BE49-F238E27FC236}">
                <a16:creationId xmlns:a16="http://schemas.microsoft.com/office/drawing/2014/main" id="{706642A1-13F5-4460-AD8E-35B7AEC4801B}"/>
              </a:ext>
            </a:extLst>
          </p:cNvPr>
          <p:cNvGrpSpPr/>
          <p:nvPr userDrawn="1"/>
        </p:nvGrpSpPr>
        <p:grpSpPr>
          <a:xfrm>
            <a:off x="6512810" y="6234262"/>
            <a:ext cx="832024" cy="490388"/>
            <a:chOff x="6050420" y="6334125"/>
            <a:chExt cx="832024" cy="490388"/>
          </a:xfrm>
        </p:grpSpPr>
        <p:pic>
          <p:nvPicPr>
            <p:cNvPr id="10" name="Picture 6">
              <a:extLst>
                <a:ext uri="{FF2B5EF4-FFF2-40B4-BE49-F238E27FC236}">
                  <a16:creationId xmlns:a16="http://schemas.microsoft.com/office/drawing/2014/main" id="{BA192BA4-D034-4A7E-A526-C65CC4FC66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0420" y="6369050"/>
              <a:ext cx="6796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C66C5615-BAA5-442E-B835-4A69B4CF0822}"/>
                </a:ext>
              </a:extLst>
            </p:cNvPr>
            <p:cNvCxnSpPr/>
            <p:nvPr userDrawn="1"/>
          </p:nvCxnSpPr>
          <p:spPr>
            <a:xfrm>
              <a:off x="6882444" y="6334125"/>
              <a:ext cx="0" cy="4903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grpSp>
      <p:sp>
        <p:nvSpPr>
          <p:cNvPr id="14" name="Footer Placeholder 5">
            <a:extLst>
              <a:ext uri="{FF2B5EF4-FFF2-40B4-BE49-F238E27FC236}">
                <a16:creationId xmlns:a16="http://schemas.microsoft.com/office/drawing/2014/main" id="{1767A338-A4E4-4356-ABE1-17AA2D7D5260}"/>
              </a:ext>
            </a:extLst>
          </p:cNvPr>
          <p:cNvSpPr>
            <a:spLocks noGrp="1"/>
          </p:cNvSpPr>
          <p:nvPr>
            <p:ph type="ftr" sz="quarter" idx="14"/>
          </p:nvPr>
        </p:nvSpPr>
        <p:spPr>
          <a:xfrm>
            <a:off x="7497235" y="6419849"/>
            <a:ext cx="3628762" cy="304801"/>
          </a:xfrm>
        </p:spPr>
        <p:txBody>
          <a:bodyPr>
            <a:noAutofit/>
          </a:bodyPr>
          <a:lstStyle>
            <a:lvl1pPr>
              <a:defRPr/>
            </a:lvl1pPr>
          </a:lstStyle>
          <a:p>
            <a:r>
              <a:rPr lang="en-US" altLang="en-US"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174910121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Rectangle 10"/>
          <p:cNvSpPr/>
          <p:nvPr userDrawn="1"/>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p:txBody>
          <a:bodyPr/>
          <a:lstStyle>
            <a:lvl1pPr>
              <a:defRPr>
                <a:solidFill>
                  <a:srgbClr val="EC2227"/>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a:t>14 August 2017</a:t>
            </a:r>
          </a:p>
        </p:txBody>
      </p:sp>
      <p:sp>
        <p:nvSpPr>
          <p:cNvPr id="4" name="Slide Number Placeholder 3"/>
          <p:cNvSpPr>
            <a:spLocks noGrp="1"/>
          </p:cNvSpPr>
          <p:nvPr>
            <p:ph type="sldNum" sz="quarter" idx="11"/>
          </p:nvPr>
        </p:nvSpPr>
        <p:spPr/>
        <p:txBody>
          <a:bodyPr/>
          <a:lstStyle>
            <a:lvl1pPr>
              <a:defRPr/>
            </a:lvl1pPr>
          </a:lstStyle>
          <a:p>
            <a:fld id="{C4EEBEAC-E249-4FEE-92A7-26150F0D2C77}" type="slidenum">
              <a:rPr lang="en-US"/>
              <a:pPr/>
              <a:t>‹#›</a:t>
            </a:fld>
            <a:endParaRPr lang="en-US"/>
          </a:p>
        </p:txBody>
      </p:sp>
      <p:sp>
        <p:nvSpPr>
          <p:cNvPr id="7"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cxnSp>
        <p:nvCxnSpPr>
          <p:cNvPr id="10" name="Straight Connector 9"/>
          <p:cNvCxnSpPr/>
          <p:nvPr userDrawn="1"/>
        </p:nvCxnSpPr>
        <p:spPr>
          <a:xfrm>
            <a:off x="304800" y="304800"/>
            <a:ext cx="0" cy="12192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96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bwMode="auto">
          <a:xfrm>
            <a:off x="685800" y="304800"/>
            <a:ext cx="10871200" cy="1219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2775" name="Rectangle 7"/>
          <p:cNvSpPr>
            <a:spLocks noGrp="1" noChangeArrowheads="1"/>
          </p:cNvSpPr>
          <p:nvPr>
            <p:ph type="body" idx="1"/>
          </p:nvPr>
        </p:nvSpPr>
        <p:spPr bwMode="auto">
          <a:xfrm>
            <a:off x="685800" y="1828800"/>
            <a:ext cx="11176000" cy="38831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784" name="Rectangle 16"/>
          <p:cNvSpPr>
            <a:spLocks noGrp="1" noChangeArrowheads="1"/>
          </p:cNvSpPr>
          <p:nvPr>
            <p:ph type="dt" sz="half" idx="2"/>
          </p:nvPr>
        </p:nvSpPr>
        <p:spPr bwMode="auto">
          <a:xfrm>
            <a:off x="10287000" y="6477000"/>
            <a:ext cx="1117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700">
                <a:solidFill>
                  <a:srgbClr val="747679"/>
                </a:solidFill>
              </a:defRPr>
            </a:lvl1pPr>
          </a:lstStyle>
          <a:p>
            <a:endParaRPr lang="en-US" dirty="0"/>
          </a:p>
        </p:txBody>
      </p:sp>
      <p:sp>
        <p:nvSpPr>
          <p:cNvPr id="32786" name="Rectangle 18"/>
          <p:cNvSpPr>
            <a:spLocks noGrp="1" noChangeArrowheads="1"/>
          </p:cNvSpPr>
          <p:nvPr>
            <p:ph type="sldNum" sz="quarter" idx="4"/>
          </p:nvPr>
        </p:nvSpPr>
        <p:spPr bwMode="auto">
          <a:xfrm>
            <a:off x="11430000" y="6477000"/>
            <a:ext cx="3302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6" name="Picture 15"/>
          <p:cNvPicPr>
            <a:picLocks noChangeAspect="1"/>
          </p:cNvPicPr>
          <p:nvPr/>
        </p:nvPicPr>
        <p:blipFill>
          <a:blip r:embed="rId12"/>
          <a:stretch>
            <a:fillRect/>
          </a:stretch>
        </p:blipFill>
        <p:spPr>
          <a:xfrm>
            <a:off x="304800" y="6302829"/>
            <a:ext cx="670070" cy="364722"/>
          </a:xfrm>
          <a:prstGeom prst="rect">
            <a:avLst/>
          </a:prstGeom>
        </p:spPr>
      </p:pic>
      <p:cxnSp>
        <p:nvCxnSpPr>
          <p:cNvPr id="17" name="Straight Connector 16"/>
          <p:cNvCxnSpPr/>
          <p:nvPr/>
        </p:nvCxnSpPr>
        <p:spPr>
          <a:xfrm>
            <a:off x="1143000" y="6248400"/>
            <a:ext cx="0" cy="457200"/>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1"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22" name="Straight Connector 21"/>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89838116-566B-4E15-8013-5761F2D25045}"/>
              </a:ext>
            </a:extLst>
          </p:cNvPr>
          <p:cNvPicPr>
            <a:picLocks noChangeAspect="1"/>
          </p:cNvPicPr>
          <p:nvPr userDrawn="1"/>
        </p:nvPicPr>
        <p:blipFill>
          <a:blip r:embed="rId12"/>
          <a:stretch>
            <a:fillRect/>
          </a:stretch>
        </p:blipFill>
        <p:spPr>
          <a:xfrm>
            <a:off x="304800" y="6302829"/>
            <a:ext cx="670070" cy="364722"/>
          </a:xfrm>
          <a:prstGeom prst="rect">
            <a:avLst/>
          </a:prstGeom>
        </p:spPr>
      </p:pic>
      <p:cxnSp>
        <p:nvCxnSpPr>
          <p:cNvPr id="12" name="Straight Connector 11">
            <a:extLst>
              <a:ext uri="{FF2B5EF4-FFF2-40B4-BE49-F238E27FC236}">
                <a16:creationId xmlns:a16="http://schemas.microsoft.com/office/drawing/2014/main" id="{8C2B008D-63F7-4C25-B01D-C0BD26A3FBEF}"/>
              </a:ext>
            </a:extLst>
          </p:cNvPr>
          <p:cNvCxnSpPr/>
          <p:nvPr userDrawn="1"/>
        </p:nvCxnSpPr>
        <p:spPr>
          <a:xfrm>
            <a:off x="1143000" y="6248400"/>
            <a:ext cx="0" cy="457200"/>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82B51C9-0789-437B-AD1E-1888E9141F81}"/>
              </a:ext>
            </a:extLst>
          </p:cNvPr>
          <p:cNvCxnSpPr/>
          <p:nvPr userDrawn="1"/>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75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06" r:id="rId3"/>
    <p:sldLayoutId id="2147483695" r:id="rId4"/>
    <p:sldLayoutId id="2147483705" r:id="rId5"/>
    <p:sldLayoutId id="2147483708" r:id="rId6"/>
    <p:sldLayoutId id="2147483703" r:id="rId7"/>
    <p:sldLayoutId id="2147483704" r:id="rId8"/>
    <p:sldLayoutId id="2147483707" r:id="rId9"/>
    <p:sldLayoutId id="2147483709" r:id="rId10"/>
  </p:sldLayoutIdLst>
  <p:hf hdr="0" dt="0"/>
  <p:txStyles>
    <p:titleStyle>
      <a:lvl1pPr algn="l" rtl="0" eaLnBrk="1" fontAlgn="base" hangingPunct="1">
        <a:lnSpc>
          <a:spcPct val="80000"/>
        </a:lnSpc>
        <a:spcBef>
          <a:spcPct val="0"/>
        </a:spcBef>
        <a:spcAft>
          <a:spcPct val="0"/>
        </a:spcAft>
        <a:defRPr sz="38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rgbClr val="EC2227"/>
        </a:buClr>
        <a:buSzPct val="82000"/>
        <a:buFont typeface="Wingdings" charset="2"/>
        <a:buChar char="§"/>
        <a:defRPr sz="3100">
          <a:solidFill>
            <a:schemeClr val="tx1"/>
          </a:solidFill>
          <a:latin typeface="+mn-lt"/>
          <a:ea typeface="+mn-ea"/>
          <a:cs typeface="+mn-cs"/>
        </a:defRPr>
      </a:lvl1pPr>
      <a:lvl2pPr marL="742950" indent="-285750" algn="l" rtl="0" eaLnBrk="1" fontAlgn="base" hangingPunct="1">
        <a:spcBef>
          <a:spcPct val="20000"/>
        </a:spcBef>
        <a:spcAft>
          <a:spcPct val="0"/>
        </a:spcAft>
        <a:buClr>
          <a:srgbClr val="EC2227"/>
        </a:buClr>
        <a:buSzPct val="80000"/>
        <a:buFont typeface="Lucida Grande"/>
        <a:buChar char="-"/>
        <a:defRPr sz="2600">
          <a:solidFill>
            <a:schemeClr val="tx1"/>
          </a:solidFill>
          <a:latin typeface="+mn-lt"/>
        </a:defRPr>
      </a:lvl2pPr>
      <a:lvl3pPr marL="1143000" indent="-228600" algn="l" rtl="0" eaLnBrk="1" fontAlgn="base" hangingPunct="1">
        <a:spcBef>
          <a:spcPct val="20000"/>
        </a:spcBef>
        <a:spcAft>
          <a:spcPct val="0"/>
        </a:spcAft>
        <a:buClr>
          <a:srgbClr val="EC2227"/>
        </a:buClr>
        <a:buSzPct val="58000"/>
        <a:buFont typeface="Wingdings" charset="2"/>
        <a:buChar char="Ø"/>
        <a:defRPr sz="2400">
          <a:solidFill>
            <a:schemeClr val="tx1"/>
          </a:solidFill>
          <a:latin typeface="+mn-lt"/>
        </a:defRPr>
      </a:lvl3pPr>
      <a:lvl4pPr marL="1600200" indent="-228600" algn="l" rtl="0" eaLnBrk="1" fontAlgn="base" hangingPunct="1">
        <a:spcBef>
          <a:spcPct val="20000"/>
        </a:spcBef>
        <a:spcAft>
          <a:spcPct val="0"/>
        </a:spcAft>
        <a:buClr>
          <a:srgbClr val="EC2227"/>
        </a:buClr>
        <a:buFont typeface="Wingdings" charset="2"/>
        <a:buChar char="§"/>
        <a:defRPr sz="2000">
          <a:solidFill>
            <a:schemeClr val="tx1"/>
          </a:solidFill>
          <a:latin typeface="+mn-lt"/>
        </a:defRPr>
      </a:lvl4pPr>
      <a:lvl5pPr marL="2057400" indent="-228600" algn="l" rtl="0" eaLnBrk="1" fontAlgn="base" hangingPunct="1">
        <a:spcBef>
          <a:spcPct val="20000"/>
        </a:spcBef>
        <a:spcAft>
          <a:spcPct val="0"/>
        </a:spcAft>
        <a:buClr>
          <a:srgbClr val="EC2227"/>
        </a:buClr>
        <a:buSzPct val="85000"/>
        <a:buFont typeface="Wingdings"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terminology.hl7.or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rminology.hl7.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terminology.hl7.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17982B-A64F-4C8F-A604-E43D111C790C}"/>
              </a:ext>
            </a:extLst>
          </p:cNvPr>
          <p:cNvSpPr>
            <a:spLocks noGrp="1"/>
          </p:cNvSpPr>
          <p:nvPr>
            <p:ph type="subTitle" idx="1"/>
          </p:nvPr>
        </p:nvSpPr>
        <p:spPr/>
        <p:txBody>
          <a:bodyPr/>
          <a:lstStyle/>
          <a:p>
            <a:r>
              <a:rPr lang="en-US" dirty="0"/>
              <a:t>Unified Terminology Governance (UTG)</a:t>
            </a:r>
          </a:p>
        </p:txBody>
      </p:sp>
      <p:sp>
        <p:nvSpPr>
          <p:cNvPr id="3" name="Slide Number Placeholder 2">
            <a:extLst>
              <a:ext uri="{FF2B5EF4-FFF2-40B4-BE49-F238E27FC236}">
                <a16:creationId xmlns:a16="http://schemas.microsoft.com/office/drawing/2014/main" id="{D1A2C8AF-356A-4839-B630-4454EB7F2D81}"/>
              </a:ext>
            </a:extLst>
          </p:cNvPr>
          <p:cNvSpPr>
            <a:spLocks noGrp="1"/>
          </p:cNvSpPr>
          <p:nvPr>
            <p:ph type="sldNum" sz="quarter" idx="11"/>
          </p:nvPr>
        </p:nvSpPr>
        <p:spPr/>
        <p:txBody>
          <a:bodyPr/>
          <a:lstStyle/>
          <a:p>
            <a:fld id="{DD8FDF0E-2772-4D89-9F72-F3CB15D8B8AB}" type="slidenum">
              <a:rPr lang="en-US" smtClean="0"/>
              <a:pPr/>
              <a:t>1</a:t>
            </a:fld>
            <a:endParaRPr lang="en-US" dirty="0"/>
          </a:p>
        </p:txBody>
      </p:sp>
      <p:sp>
        <p:nvSpPr>
          <p:cNvPr id="4" name="Footer Placeholder 3">
            <a:extLst>
              <a:ext uri="{FF2B5EF4-FFF2-40B4-BE49-F238E27FC236}">
                <a16:creationId xmlns:a16="http://schemas.microsoft.com/office/drawing/2014/main" id="{21856072-B8AE-4020-860A-8DA907A2464F}"/>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5" name="Title 4">
            <a:extLst>
              <a:ext uri="{FF2B5EF4-FFF2-40B4-BE49-F238E27FC236}">
                <a16:creationId xmlns:a16="http://schemas.microsoft.com/office/drawing/2014/main" id="{C7D766C6-8527-47C3-8554-8F0484477B91}"/>
              </a:ext>
            </a:extLst>
          </p:cNvPr>
          <p:cNvSpPr>
            <a:spLocks noGrp="1"/>
          </p:cNvSpPr>
          <p:nvPr>
            <p:ph type="title"/>
          </p:nvPr>
        </p:nvSpPr>
        <p:spPr/>
        <p:txBody>
          <a:bodyPr/>
          <a:lstStyle/>
          <a:p>
            <a:r>
              <a:rPr lang="en-US" dirty="0"/>
              <a:t>Terminology Governance and Publishing at HL7</a:t>
            </a:r>
          </a:p>
        </p:txBody>
      </p:sp>
      <p:sp>
        <p:nvSpPr>
          <p:cNvPr id="6" name="Text Placeholder 5">
            <a:extLst>
              <a:ext uri="{FF2B5EF4-FFF2-40B4-BE49-F238E27FC236}">
                <a16:creationId xmlns:a16="http://schemas.microsoft.com/office/drawing/2014/main" id="{3F8EA21A-C6FD-4FA7-98B5-46FE4262CB17}"/>
              </a:ext>
            </a:extLst>
          </p:cNvPr>
          <p:cNvSpPr>
            <a:spLocks noGrp="1"/>
          </p:cNvSpPr>
          <p:nvPr>
            <p:ph type="body" sz="quarter" idx="12"/>
          </p:nvPr>
        </p:nvSpPr>
        <p:spPr/>
        <p:txBody>
          <a:bodyPr/>
          <a:lstStyle/>
          <a:p>
            <a:r>
              <a:rPr lang="en-US" dirty="0"/>
              <a:t>Jessica Bota, UTG Project Manager</a:t>
            </a:r>
          </a:p>
        </p:txBody>
      </p:sp>
    </p:spTree>
    <p:extLst>
      <p:ext uri="{BB962C8B-B14F-4D97-AF65-F5344CB8AC3E}">
        <p14:creationId xmlns:p14="http://schemas.microsoft.com/office/powerpoint/2010/main" val="256421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659D-A5D7-4760-9E90-0A41544D2FF4}"/>
              </a:ext>
            </a:extLst>
          </p:cNvPr>
          <p:cNvSpPr>
            <a:spLocks noGrp="1"/>
          </p:cNvSpPr>
          <p:nvPr>
            <p:ph type="title"/>
          </p:nvPr>
        </p:nvSpPr>
        <p:spPr/>
        <p:txBody>
          <a:bodyPr/>
          <a:lstStyle/>
          <a:p>
            <a:r>
              <a:rPr lang="en-US" dirty="0"/>
              <a:t>Terminology Artifacts</a:t>
            </a:r>
          </a:p>
        </p:txBody>
      </p:sp>
      <p:sp>
        <p:nvSpPr>
          <p:cNvPr id="3" name="Content Placeholder 2">
            <a:extLst>
              <a:ext uri="{FF2B5EF4-FFF2-40B4-BE49-F238E27FC236}">
                <a16:creationId xmlns:a16="http://schemas.microsoft.com/office/drawing/2014/main" id="{EB8BD16C-DDBE-44E7-83FC-A813D20ECE8B}"/>
              </a:ext>
            </a:extLst>
          </p:cNvPr>
          <p:cNvSpPr>
            <a:spLocks noGrp="1"/>
          </p:cNvSpPr>
          <p:nvPr>
            <p:ph idx="1"/>
          </p:nvPr>
        </p:nvSpPr>
        <p:spPr>
          <a:xfrm>
            <a:off x="533400" y="1624660"/>
            <a:ext cx="11176000" cy="533400"/>
          </a:xfrm>
        </p:spPr>
        <p:txBody>
          <a:bodyPr>
            <a:normAutofit fontScale="62500" lnSpcReduction="20000"/>
          </a:bodyPr>
          <a:lstStyle/>
          <a:p>
            <a:r>
              <a:rPr lang="en-US" dirty="0"/>
              <a:t>Terminology artifacts are organized by type (i.e. Code System) and then useful groupings (i.e. V3)</a:t>
            </a:r>
          </a:p>
        </p:txBody>
      </p:sp>
      <p:sp>
        <p:nvSpPr>
          <p:cNvPr id="4" name="Slide Number Placeholder 3">
            <a:extLst>
              <a:ext uri="{FF2B5EF4-FFF2-40B4-BE49-F238E27FC236}">
                <a16:creationId xmlns:a16="http://schemas.microsoft.com/office/drawing/2014/main" id="{3F041250-D045-4114-BC9D-A8A950B1DCED}"/>
              </a:ext>
            </a:extLst>
          </p:cNvPr>
          <p:cNvSpPr>
            <a:spLocks noGrp="1"/>
          </p:cNvSpPr>
          <p:nvPr>
            <p:ph type="sldNum" sz="quarter" idx="11"/>
          </p:nvPr>
        </p:nvSpPr>
        <p:spPr/>
        <p:txBody>
          <a:bodyPr/>
          <a:lstStyle/>
          <a:p>
            <a:fld id="{DD8FDF0E-2772-4D89-9F72-F3CB15D8B8AB}" type="slidenum">
              <a:rPr lang="en-US" smtClean="0"/>
              <a:pPr/>
              <a:t>10</a:t>
            </a:fld>
            <a:endParaRPr lang="en-US" dirty="0"/>
          </a:p>
        </p:txBody>
      </p:sp>
      <p:pic>
        <p:nvPicPr>
          <p:cNvPr id="7" name="Picture 6">
            <a:extLst>
              <a:ext uri="{FF2B5EF4-FFF2-40B4-BE49-F238E27FC236}">
                <a16:creationId xmlns:a16="http://schemas.microsoft.com/office/drawing/2014/main" id="{BF38EAB3-3F42-4362-ACFF-F088FAFAD506}"/>
              </a:ext>
            </a:extLst>
          </p:cNvPr>
          <p:cNvPicPr>
            <a:picLocks noChangeAspect="1"/>
          </p:cNvPicPr>
          <p:nvPr/>
        </p:nvPicPr>
        <p:blipFill>
          <a:blip r:embed="rId3"/>
          <a:stretch>
            <a:fillRect/>
          </a:stretch>
        </p:blipFill>
        <p:spPr>
          <a:xfrm>
            <a:off x="1507331" y="2057400"/>
            <a:ext cx="9177338" cy="4171517"/>
          </a:xfrm>
          <a:prstGeom prst="rect">
            <a:avLst/>
          </a:prstGeom>
          <a:ln>
            <a:solidFill>
              <a:schemeClr val="tx2"/>
            </a:solidFill>
          </a:ln>
        </p:spPr>
      </p:pic>
      <p:sp>
        <p:nvSpPr>
          <p:cNvPr id="8" name="Footer Placeholder 4">
            <a:extLst>
              <a:ext uri="{FF2B5EF4-FFF2-40B4-BE49-F238E27FC236}">
                <a16:creationId xmlns:a16="http://schemas.microsoft.com/office/drawing/2014/main" id="{38ECAC2E-3BE3-4535-A120-D2137A6E6EBA}"/>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5" name="Oval 4">
            <a:extLst>
              <a:ext uri="{FF2B5EF4-FFF2-40B4-BE49-F238E27FC236}">
                <a16:creationId xmlns:a16="http://schemas.microsoft.com/office/drawing/2014/main" id="{26404758-855C-47C1-81EB-141EFFB36815}"/>
              </a:ext>
            </a:extLst>
          </p:cNvPr>
          <p:cNvSpPr/>
          <p:nvPr/>
        </p:nvSpPr>
        <p:spPr bwMode="auto">
          <a:xfrm>
            <a:off x="1828800" y="2057400"/>
            <a:ext cx="36576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6B9F7378-E898-44C3-9C40-A2163B174C04}"/>
              </a:ext>
            </a:extLst>
          </p:cNvPr>
          <p:cNvSpPr/>
          <p:nvPr/>
        </p:nvSpPr>
        <p:spPr bwMode="auto">
          <a:xfrm>
            <a:off x="1371600" y="3428999"/>
            <a:ext cx="5257799" cy="5334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554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Summary Display</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11</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963429E8-0A65-4DC5-912B-7025DC5DFA45}"/>
              </a:ext>
            </a:extLst>
          </p:cNvPr>
          <p:cNvPicPr>
            <a:picLocks noChangeAspect="1"/>
          </p:cNvPicPr>
          <p:nvPr/>
        </p:nvPicPr>
        <p:blipFill>
          <a:blip r:embed="rId3"/>
          <a:stretch>
            <a:fillRect/>
          </a:stretch>
        </p:blipFill>
        <p:spPr>
          <a:xfrm>
            <a:off x="7010400" y="1573632"/>
            <a:ext cx="4648200" cy="4910246"/>
          </a:xfrm>
          <a:prstGeom prst="rect">
            <a:avLst/>
          </a:prstGeom>
          <a:ln>
            <a:solidFill>
              <a:schemeClr val="tx2"/>
            </a:solidFill>
          </a:ln>
        </p:spPr>
      </p:pic>
      <p:sp>
        <p:nvSpPr>
          <p:cNvPr id="10" name="Content Placeholder 7">
            <a:extLst>
              <a:ext uri="{FF2B5EF4-FFF2-40B4-BE49-F238E27FC236}">
                <a16:creationId xmlns:a16="http://schemas.microsoft.com/office/drawing/2014/main" id="{AA521A1F-2BFB-4276-B7BC-FAE28F5C9F95}"/>
              </a:ext>
            </a:extLst>
          </p:cNvPr>
          <p:cNvSpPr>
            <a:spLocks noGrp="1"/>
          </p:cNvSpPr>
          <p:nvPr>
            <p:ph idx="1"/>
          </p:nvPr>
        </p:nvSpPr>
        <p:spPr>
          <a:xfrm>
            <a:off x="685800" y="1828800"/>
            <a:ext cx="6096000" cy="3810000"/>
          </a:xfrm>
        </p:spPr>
        <p:txBody>
          <a:bodyPr/>
          <a:lstStyle/>
          <a:p>
            <a:r>
              <a:rPr lang="en-US" dirty="0"/>
              <a:t>The Summary provides</a:t>
            </a:r>
          </a:p>
          <a:p>
            <a:pPr lvl="1"/>
            <a:r>
              <a:rPr lang="en-US" dirty="0"/>
              <a:t>Artifact metadata</a:t>
            </a:r>
          </a:p>
          <a:p>
            <a:pPr lvl="1"/>
            <a:r>
              <a:rPr lang="en-US" dirty="0"/>
              <a:t>Source files (XML/JSON/Turtle)</a:t>
            </a:r>
          </a:p>
          <a:p>
            <a:pPr lvl="1"/>
            <a:r>
              <a:rPr lang="en-US" dirty="0"/>
              <a:t>Links to other artifacts referenced by the selected artifact</a:t>
            </a:r>
          </a:p>
          <a:p>
            <a:pPr lvl="2"/>
            <a:r>
              <a:rPr lang="en-US" dirty="0"/>
              <a:t>Code Systems list Value Sets that are cited on this site</a:t>
            </a:r>
          </a:p>
          <a:p>
            <a:pPr lvl="2"/>
            <a:r>
              <a:rPr lang="en-US" dirty="0"/>
              <a:t>Value Sets list Code Systems that they include content from</a:t>
            </a:r>
          </a:p>
          <a:p>
            <a:pPr lvl="1"/>
            <a:endParaRPr lang="en-US" dirty="0"/>
          </a:p>
        </p:txBody>
      </p:sp>
      <p:sp>
        <p:nvSpPr>
          <p:cNvPr id="6" name="Oval 5">
            <a:extLst>
              <a:ext uri="{FF2B5EF4-FFF2-40B4-BE49-F238E27FC236}">
                <a16:creationId xmlns:a16="http://schemas.microsoft.com/office/drawing/2014/main" id="{775BB937-5197-4F4B-A6BB-C1C6E7152A7D}"/>
              </a:ext>
            </a:extLst>
          </p:cNvPr>
          <p:cNvSpPr/>
          <p:nvPr/>
        </p:nvSpPr>
        <p:spPr bwMode="auto">
          <a:xfrm>
            <a:off x="7086600" y="3886200"/>
            <a:ext cx="609600" cy="23715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BE0504CF-FC73-4C01-87B7-650DE58393A5}"/>
              </a:ext>
            </a:extLst>
          </p:cNvPr>
          <p:cNvPicPr>
            <a:picLocks noChangeAspect="1"/>
          </p:cNvPicPr>
          <p:nvPr/>
        </p:nvPicPr>
        <p:blipFill>
          <a:blip r:embed="rId4"/>
          <a:stretch>
            <a:fillRect/>
          </a:stretch>
        </p:blipFill>
        <p:spPr>
          <a:xfrm>
            <a:off x="2424565" y="1573632"/>
            <a:ext cx="7342869" cy="4800599"/>
          </a:xfrm>
          <a:prstGeom prst="rect">
            <a:avLst/>
          </a:prstGeom>
          <a:ln>
            <a:solidFill>
              <a:schemeClr val="tx2"/>
            </a:solidFill>
          </a:ln>
        </p:spPr>
      </p:pic>
    </p:spTree>
    <p:extLst>
      <p:ext uri="{BB962C8B-B14F-4D97-AF65-F5344CB8AC3E}">
        <p14:creationId xmlns:p14="http://schemas.microsoft.com/office/powerpoint/2010/main" val="113212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0">
                                            <p:txEl>
                                              <p:pRg st="0" end="0"/>
                                            </p:txEl>
                                          </p:spTgt>
                                        </p:tgtEl>
                                      </p:cBhvr>
                                    </p:animEffect>
                                    <p:set>
                                      <p:cBhvr>
                                        <p:cTn id="11" dur="1" fill="hold">
                                          <p:stCondLst>
                                            <p:cond delay="499"/>
                                          </p:stCondLst>
                                        </p:cTn>
                                        <p:tgtEl>
                                          <p:spTgt spid="10">
                                            <p:txEl>
                                              <p:pRg st="0" end="0"/>
                                            </p:txEl>
                                          </p:spTgt>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10">
                                            <p:txEl>
                                              <p:pRg st="1" end="1"/>
                                            </p:txEl>
                                          </p:spTgt>
                                        </p:tgtEl>
                                      </p:cBhvr>
                                    </p:animEffect>
                                    <p:set>
                                      <p:cBhvr>
                                        <p:cTn id="14" dur="1" fill="hold">
                                          <p:stCondLst>
                                            <p:cond delay="499"/>
                                          </p:stCondLst>
                                        </p:cTn>
                                        <p:tgtEl>
                                          <p:spTgt spid="10">
                                            <p:txEl>
                                              <p:pRg st="1" end="1"/>
                                            </p:txEl>
                                          </p:spTgt>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10">
                                            <p:txEl>
                                              <p:pRg st="2" end="2"/>
                                            </p:txEl>
                                          </p:spTgt>
                                        </p:tgtEl>
                                      </p:cBhvr>
                                    </p:animEffect>
                                    <p:set>
                                      <p:cBhvr>
                                        <p:cTn id="17" dur="1" fill="hold">
                                          <p:stCondLst>
                                            <p:cond delay="499"/>
                                          </p:stCondLst>
                                        </p:cTn>
                                        <p:tgtEl>
                                          <p:spTgt spid="10">
                                            <p:txEl>
                                              <p:pRg st="2" end="2"/>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0">
                                            <p:txEl>
                                              <p:pRg st="3" end="3"/>
                                            </p:txEl>
                                          </p:spTgt>
                                        </p:tgtEl>
                                      </p:cBhvr>
                                    </p:animEffect>
                                    <p:set>
                                      <p:cBhvr>
                                        <p:cTn id="20" dur="1" fill="hold">
                                          <p:stCondLst>
                                            <p:cond delay="499"/>
                                          </p:stCondLst>
                                        </p:cTn>
                                        <p:tgtEl>
                                          <p:spTgt spid="10">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0">
                                            <p:txEl>
                                              <p:pRg st="4" end="4"/>
                                            </p:txEl>
                                          </p:spTgt>
                                        </p:tgtEl>
                                      </p:cBhvr>
                                    </p:animEffect>
                                    <p:set>
                                      <p:cBhvr>
                                        <p:cTn id="23" dur="1" fill="hold">
                                          <p:stCondLst>
                                            <p:cond delay="499"/>
                                          </p:stCondLst>
                                        </p:cTn>
                                        <p:tgtEl>
                                          <p:spTgt spid="10">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0">
                                            <p:txEl>
                                              <p:pRg st="5" end="5"/>
                                            </p:txEl>
                                          </p:spTgt>
                                        </p:tgtEl>
                                      </p:cBhvr>
                                    </p:animEffect>
                                    <p:set>
                                      <p:cBhvr>
                                        <p:cTn id="26" dur="1" fill="hold">
                                          <p:stCondLst>
                                            <p:cond delay="499"/>
                                          </p:stCondLst>
                                        </p:cTn>
                                        <p:tgtEl>
                                          <p:spTgt spid="10">
                                            <p:txEl>
                                              <p:pRg st="5" end="5"/>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Content</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12</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3" name="Picture 2">
            <a:extLst>
              <a:ext uri="{FF2B5EF4-FFF2-40B4-BE49-F238E27FC236}">
                <a16:creationId xmlns:a16="http://schemas.microsoft.com/office/drawing/2014/main" id="{198AAE75-B716-4198-87C2-819DF3399AB7}"/>
              </a:ext>
            </a:extLst>
          </p:cNvPr>
          <p:cNvPicPr>
            <a:picLocks noChangeAspect="1"/>
          </p:cNvPicPr>
          <p:nvPr/>
        </p:nvPicPr>
        <p:blipFill>
          <a:blip r:embed="rId3"/>
          <a:stretch>
            <a:fillRect/>
          </a:stretch>
        </p:blipFill>
        <p:spPr>
          <a:xfrm>
            <a:off x="1866900" y="1752600"/>
            <a:ext cx="8458200" cy="4266860"/>
          </a:xfrm>
          <a:prstGeom prst="rect">
            <a:avLst/>
          </a:prstGeom>
          <a:ln>
            <a:solidFill>
              <a:schemeClr val="tx2"/>
            </a:solidFill>
          </a:ln>
        </p:spPr>
      </p:pic>
      <p:pic>
        <p:nvPicPr>
          <p:cNvPr id="6" name="Picture 5">
            <a:extLst>
              <a:ext uri="{FF2B5EF4-FFF2-40B4-BE49-F238E27FC236}">
                <a16:creationId xmlns:a16="http://schemas.microsoft.com/office/drawing/2014/main" id="{9DEE9F1F-7397-453A-A7A8-4F41DD85A188}"/>
              </a:ext>
            </a:extLst>
          </p:cNvPr>
          <p:cNvPicPr>
            <a:picLocks noChangeAspect="1"/>
          </p:cNvPicPr>
          <p:nvPr/>
        </p:nvPicPr>
        <p:blipFill>
          <a:blip r:embed="rId4"/>
          <a:stretch>
            <a:fillRect/>
          </a:stretch>
        </p:blipFill>
        <p:spPr>
          <a:xfrm>
            <a:off x="1066800" y="1575339"/>
            <a:ext cx="10363200" cy="4673061"/>
          </a:xfrm>
          <a:prstGeom prst="rect">
            <a:avLst/>
          </a:prstGeom>
          <a:ln>
            <a:solidFill>
              <a:schemeClr val="tx1"/>
            </a:solidFill>
          </a:ln>
        </p:spPr>
      </p:pic>
    </p:spTree>
    <p:extLst>
      <p:ext uri="{BB962C8B-B14F-4D97-AF65-F5344CB8AC3E}">
        <p14:creationId xmlns:p14="http://schemas.microsoft.com/office/powerpoint/2010/main" val="10172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History Tracking</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13</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8" name="Content Placeholder 7">
            <a:extLst>
              <a:ext uri="{FF2B5EF4-FFF2-40B4-BE49-F238E27FC236}">
                <a16:creationId xmlns:a16="http://schemas.microsoft.com/office/drawing/2014/main" id="{ED2384AD-AB77-470D-B789-A1D00BF7AE9F}"/>
              </a:ext>
            </a:extLst>
          </p:cNvPr>
          <p:cNvSpPr>
            <a:spLocks noGrp="1"/>
          </p:cNvSpPr>
          <p:nvPr>
            <p:ph idx="1"/>
          </p:nvPr>
        </p:nvSpPr>
        <p:spPr>
          <a:xfrm>
            <a:off x="685800" y="1828800"/>
            <a:ext cx="10620374" cy="3810000"/>
          </a:xfrm>
        </p:spPr>
        <p:txBody>
          <a:bodyPr/>
          <a:lstStyle/>
          <a:p>
            <a:r>
              <a:rPr lang="en-US" dirty="0"/>
              <a:t>History tracking information is updated when modifications to the artifact are made</a:t>
            </a:r>
          </a:p>
          <a:p>
            <a:pPr lvl="1"/>
            <a:endParaRPr lang="en-US" dirty="0"/>
          </a:p>
        </p:txBody>
      </p:sp>
      <p:pic>
        <p:nvPicPr>
          <p:cNvPr id="10" name="Picture 9">
            <a:extLst>
              <a:ext uri="{FF2B5EF4-FFF2-40B4-BE49-F238E27FC236}">
                <a16:creationId xmlns:a16="http://schemas.microsoft.com/office/drawing/2014/main" id="{06E68206-C13A-439B-8E51-DB95E38D9EC8}"/>
              </a:ext>
            </a:extLst>
          </p:cNvPr>
          <p:cNvPicPr>
            <a:picLocks noChangeAspect="1"/>
          </p:cNvPicPr>
          <p:nvPr/>
        </p:nvPicPr>
        <p:blipFill>
          <a:blip r:embed="rId2"/>
          <a:stretch>
            <a:fillRect/>
          </a:stretch>
        </p:blipFill>
        <p:spPr>
          <a:xfrm>
            <a:off x="786534" y="3657600"/>
            <a:ext cx="10620375" cy="1400175"/>
          </a:xfrm>
          <a:prstGeom prst="rect">
            <a:avLst/>
          </a:prstGeom>
          <a:ln>
            <a:solidFill>
              <a:schemeClr val="tx2"/>
            </a:solidFill>
          </a:ln>
        </p:spPr>
      </p:pic>
    </p:spTree>
    <p:extLst>
      <p:ext uri="{BB962C8B-B14F-4D97-AF65-F5344CB8AC3E}">
        <p14:creationId xmlns:p14="http://schemas.microsoft.com/office/powerpoint/2010/main" val="75077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82C-311B-4362-B30C-C92F04B6EA33}"/>
              </a:ext>
            </a:extLst>
          </p:cNvPr>
          <p:cNvSpPr>
            <a:spLocks noGrp="1"/>
          </p:cNvSpPr>
          <p:nvPr>
            <p:ph type="title"/>
          </p:nvPr>
        </p:nvSpPr>
        <p:spPr/>
        <p:txBody>
          <a:bodyPr/>
          <a:lstStyle/>
          <a:p>
            <a:r>
              <a:rPr lang="en-US" dirty="0"/>
              <a:t>Scope of Terminology Artifacts </a:t>
            </a:r>
          </a:p>
        </p:txBody>
      </p:sp>
      <p:sp>
        <p:nvSpPr>
          <p:cNvPr id="3" name="Content Placeholder 2">
            <a:extLst>
              <a:ext uri="{FF2B5EF4-FFF2-40B4-BE49-F238E27FC236}">
                <a16:creationId xmlns:a16="http://schemas.microsoft.com/office/drawing/2014/main" id="{ADBE0ADC-DD3E-43CB-A6B5-E681307E73C9}"/>
              </a:ext>
            </a:extLst>
          </p:cNvPr>
          <p:cNvSpPr>
            <a:spLocks noGrp="1"/>
          </p:cNvSpPr>
          <p:nvPr>
            <p:ph idx="1"/>
          </p:nvPr>
        </p:nvSpPr>
        <p:spPr>
          <a:xfrm>
            <a:off x="685800" y="1828800"/>
            <a:ext cx="11176000" cy="4419600"/>
          </a:xfrm>
        </p:spPr>
        <p:txBody>
          <a:bodyPr>
            <a:normAutofit fontScale="92500" lnSpcReduction="10000"/>
          </a:bodyPr>
          <a:lstStyle/>
          <a:p>
            <a:r>
              <a:rPr lang="en-US" dirty="0"/>
              <a:t>In scope</a:t>
            </a:r>
          </a:p>
          <a:p>
            <a:pPr lvl="1"/>
            <a:r>
              <a:rPr lang="en-US" dirty="0"/>
              <a:t>Everything rooted (has canonical </a:t>
            </a:r>
            <a:r>
              <a:rPr lang="en-US" dirty="0" err="1"/>
              <a:t>uri</a:t>
            </a:r>
            <a:r>
              <a:rPr lang="en-US" dirty="0"/>
              <a:t>) in </a:t>
            </a:r>
            <a:r>
              <a:rPr lang="en-US" dirty="0">
                <a:hlinkClick r:id="rId2"/>
              </a:rPr>
              <a:t>http://terminology.hl7.org</a:t>
            </a:r>
            <a:r>
              <a:rPr lang="en-US" dirty="0"/>
              <a:t> </a:t>
            </a:r>
          </a:p>
          <a:p>
            <a:pPr lvl="1"/>
            <a:r>
              <a:rPr lang="en-US" dirty="0"/>
              <a:t>External content identifier sets that are managed in UTG</a:t>
            </a:r>
          </a:p>
          <a:p>
            <a:pPr lvl="1"/>
            <a:r>
              <a:rPr lang="en-US" dirty="0"/>
              <a:t>CDA Base is a subset of V3 content</a:t>
            </a:r>
          </a:p>
          <a:p>
            <a:pPr marL="0" indent="0">
              <a:buNone/>
            </a:pPr>
            <a:endParaRPr lang="en-US" dirty="0"/>
          </a:p>
          <a:p>
            <a:r>
              <a:rPr lang="en-US" dirty="0"/>
              <a:t>Out of scope</a:t>
            </a:r>
          </a:p>
          <a:p>
            <a:pPr lvl="1"/>
            <a:r>
              <a:rPr lang="en-US" dirty="0"/>
              <a:t>Value Sets and Code Systems which are "ballot bound“ and continue to be managed through the traditional ballot processes</a:t>
            </a:r>
          </a:p>
          <a:p>
            <a:pPr lvl="2"/>
            <a:r>
              <a:rPr lang="en-US" dirty="0"/>
              <a:t>V2, V3, FHIR, C-CDA</a:t>
            </a:r>
          </a:p>
          <a:p>
            <a:pPr lvl="2"/>
            <a:r>
              <a:rPr lang="en-US" dirty="0"/>
              <a:t>Implementation Guide-specific Code System and Value Sets</a:t>
            </a:r>
          </a:p>
        </p:txBody>
      </p:sp>
      <p:sp>
        <p:nvSpPr>
          <p:cNvPr id="4" name="Slide Number Placeholder 3">
            <a:extLst>
              <a:ext uri="{FF2B5EF4-FFF2-40B4-BE49-F238E27FC236}">
                <a16:creationId xmlns:a16="http://schemas.microsoft.com/office/drawing/2014/main" id="{116758CC-B854-4D09-8468-833930609D2A}"/>
              </a:ext>
            </a:extLst>
          </p:cNvPr>
          <p:cNvSpPr>
            <a:spLocks noGrp="1"/>
          </p:cNvSpPr>
          <p:nvPr>
            <p:ph type="sldNum" sz="quarter" idx="11"/>
          </p:nvPr>
        </p:nvSpPr>
        <p:spPr/>
        <p:txBody>
          <a:bodyPr/>
          <a:lstStyle/>
          <a:p>
            <a:fld id="{DD8FDF0E-2772-4D89-9F72-F3CB15D8B8AB}" type="slidenum">
              <a:rPr lang="en-US" smtClean="0"/>
              <a:pPr/>
              <a:t>14</a:t>
            </a:fld>
            <a:endParaRPr lang="en-US" dirty="0"/>
          </a:p>
        </p:txBody>
      </p:sp>
      <p:sp>
        <p:nvSpPr>
          <p:cNvPr id="5" name="Footer Placeholder 4">
            <a:extLst>
              <a:ext uri="{FF2B5EF4-FFF2-40B4-BE49-F238E27FC236}">
                <a16:creationId xmlns:a16="http://schemas.microsoft.com/office/drawing/2014/main" id="{9789C4D6-F979-4AED-9ED6-55DA119E9DDA}"/>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63487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404-7C9B-49B1-AB8D-E8D2F883CEC3}"/>
              </a:ext>
            </a:extLst>
          </p:cNvPr>
          <p:cNvSpPr>
            <a:spLocks noGrp="1"/>
          </p:cNvSpPr>
          <p:nvPr>
            <p:ph type="title"/>
          </p:nvPr>
        </p:nvSpPr>
        <p:spPr/>
        <p:txBody>
          <a:bodyPr/>
          <a:lstStyle/>
          <a:p>
            <a:r>
              <a:rPr lang="en-US" dirty="0"/>
              <a:t>External (non-HL7) Terminologies</a:t>
            </a:r>
          </a:p>
        </p:txBody>
      </p:sp>
      <p:sp>
        <p:nvSpPr>
          <p:cNvPr id="3" name="Content Placeholder 2">
            <a:extLst>
              <a:ext uri="{FF2B5EF4-FFF2-40B4-BE49-F238E27FC236}">
                <a16:creationId xmlns:a16="http://schemas.microsoft.com/office/drawing/2014/main" id="{0B173AA9-2385-4BD4-BB56-632AAB6F6EE1}"/>
              </a:ext>
            </a:extLst>
          </p:cNvPr>
          <p:cNvSpPr>
            <a:spLocks noGrp="1"/>
          </p:cNvSpPr>
          <p:nvPr>
            <p:ph idx="1"/>
          </p:nvPr>
        </p:nvSpPr>
        <p:spPr>
          <a:xfrm>
            <a:off x="533400" y="1828800"/>
            <a:ext cx="4495800" cy="4495800"/>
          </a:xfrm>
        </p:spPr>
        <p:txBody>
          <a:bodyPr>
            <a:normAutofit fontScale="77500" lnSpcReduction="20000"/>
          </a:bodyPr>
          <a:lstStyle/>
          <a:p>
            <a:r>
              <a:rPr lang="en-US" dirty="0"/>
              <a:t>UTG </a:t>
            </a:r>
            <a:r>
              <a:rPr lang="en-US" dirty="0" err="1"/>
              <a:t>CodeSystem</a:t>
            </a:r>
            <a:r>
              <a:rPr lang="en-US" dirty="0"/>
              <a:t> resources for content that is curated and published by others outside of HL7</a:t>
            </a:r>
          </a:p>
          <a:p>
            <a:pPr lvl="1"/>
            <a:r>
              <a:rPr lang="en-US" dirty="0"/>
              <a:t>Most contain no coded content</a:t>
            </a:r>
          </a:p>
          <a:p>
            <a:pPr lvl="1"/>
            <a:r>
              <a:rPr lang="en-US" dirty="0"/>
              <a:t>Full content is available from the listed publisher</a:t>
            </a:r>
          </a:p>
          <a:p>
            <a:pPr lvl="1"/>
            <a:r>
              <a:rPr lang="en-US" dirty="0"/>
              <a:t>Identifiers (OIDs, URIs, etc.) used in the different product families are published here</a:t>
            </a:r>
          </a:p>
          <a:p>
            <a:pPr lvl="1"/>
            <a:r>
              <a:rPr lang="en-US" dirty="0"/>
              <a:t>There are some Code Systems that HL7 has negotiated with the publisher to redistribute a subset of their content through UTG</a:t>
            </a:r>
          </a:p>
        </p:txBody>
      </p:sp>
      <p:sp>
        <p:nvSpPr>
          <p:cNvPr id="4" name="Slide Number Placeholder 3">
            <a:extLst>
              <a:ext uri="{FF2B5EF4-FFF2-40B4-BE49-F238E27FC236}">
                <a16:creationId xmlns:a16="http://schemas.microsoft.com/office/drawing/2014/main" id="{7FEDCFE1-59F4-498F-9CCF-957D55F15A40}"/>
              </a:ext>
            </a:extLst>
          </p:cNvPr>
          <p:cNvSpPr>
            <a:spLocks noGrp="1"/>
          </p:cNvSpPr>
          <p:nvPr>
            <p:ph type="sldNum" sz="quarter" idx="11"/>
          </p:nvPr>
        </p:nvSpPr>
        <p:spPr/>
        <p:txBody>
          <a:bodyPr/>
          <a:lstStyle/>
          <a:p>
            <a:fld id="{DD8FDF0E-2772-4D89-9F72-F3CB15D8B8AB}" type="slidenum">
              <a:rPr lang="en-US" smtClean="0"/>
              <a:pPr/>
              <a:t>15</a:t>
            </a:fld>
            <a:endParaRPr lang="en-US" dirty="0"/>
          </a:p>
        </p:txBody>
      </p:sp>
      <p:sp>
        <p:nvSpPr>
          <p:cNvPr id="5" name="Footer Placeholder 4">
            <a:extLst>
              <a:ext uri="{FF2B5EF4-FFF2-40B4-BE49-F238E27FC236}">
                <a16:creationId xmlns:a16="http://schemas.microsoft.com/office/drawing/2014/main" id="{BC73A3C1-8969-4E0A-805E-7285AE24CF49}"/>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253F5BC3-8425-44A5-B483-A14DB627A036}"/>
              </a:ext>
            </a:extLst>
          </p:cNvPr>
          <p:cNvPicPr>
            <a:picLocks noChangeAspect="1"/>
          </p:cNvPicPr>
          <p:nvPr/>
        </p:nvPicPr>
        <p:blipFill>
          <a:blip r:embed="rId3"/>
          <a:stretch>
            <a:fillRect/>
          </a:stretch>
        </p:blipFill>
        <p:spPr>
          <a:xfrm>
            <a:off x="5264005" y="2277006"/>
            <a:ext cx="6496195" cy="3374797"/>
          </a:xfrm>
          <a:prstGeom prst="rect">
            <a:avLst/>
          </a:prstGeom>
          <a:ln>
            <a:solidFill>
              <a:schemeClr val="tx1"/>
            </a:solidFill>
          </a:ln>
        </p:spPr>
      </p:pic>
    </p:spTree>
    <p:extLst>
      <p:ext uri="{BB962C8B-B14F-4D97-AF65-F5344CB8AC3E}">
        <p14:creationId xmlns:p14="http://schemas.microsoft.com/office/powerpoint/2010/main" val="22917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5D13EC-4803-4CEE-94A2-0C981EBF49A0}"/>
              </a:ext>
            </a:extLst>
          </p:cNvPr>
          <p:cNvPicPr>
            <a:picLocks noChangeAspect="1"/>
          </p:cNvPicPr>
          <p:nvPr/>
        </p:nvPicPr>
        <p:blipFill>
          <a:blip r:embed="rId3"/>
          <a:stretch>
            <a:fillRect/>
          </a:stretch>
        </p:blipFill>
        <p:spPr>
          <a:xfrm>
            <a:off x="6694886" y="2684741"/>
            <a:ext cx="5344714" cy="2496859"/>
          </a:xfrm>
          <a:prstGeom prst="rect">
            <a:avLst/>
          </a:prstGeom>
          <a:ln>
            <a:solidFill>
              <a:schemeClr val="tx1"/>
            </a:solidFill>
          </a:ln>
        </p:spPr>
      </p:pic>
      <p:sp>
        <p:nvSpPr>
          <p:cNvPr id="2" name="Title 1">
            <a:extLst>
              <a:ext uri="{FF2B5EF4-FFF2-40B4-BE49-F238E27FC236}">
                <a16:creationId xmlns:a16="http://schemas.microsoft.com/office/drawing/2014/main" id="{2607B05E-29E9-41FA-A05B-A256F61D9E98}"/>
              </a:ext>
            </a:extLst>
          </p:cNvPr>
          <p:cNvSpPr>
            <a:spLocks noGrp="1"/>
          </p:cNvSpPr>
          <p:nvPr>
            <p:ph type="title"/>
          </p:nvPr>
        </p:nvSpPr>
        <p:spPr/>
        <p:txBody>
          <a:bodyPr/>
          <a:lstStyle/>
          <a:p>
            <a:r>
              <a:rPr lang="en-US" dirty="0"/>
              <a:t>Versioning of the HL7 Terminology</a:t>
            </a:r>
          </a:p>
        </p:txBody>
      </p:sp>
      <p:sp>
        <p:nvSpPr>
          <p:cNvPr id="3" name="Content Placeholder 2">
            <a:extLst>
              <a:ext uri="{FF2B5EF4-FFF2-40B4-BE49-F238E27FC236}">
                <a16:creationId xmlns:a16="http://schemas.microsoft.com/office/drawing/2014/main" id="{E7BB6F1E-469B-42EB-BA9B-03A196B0FDC5}"/>
              </a:ext>
            </a:extLst>
          </p:cNvPr>
          <p:cNvSpPr>
            <a:spLocks noGrp="1"/>
          </p:cNvSpPr>
          <p:nvPr>
            <p:ph idx="1"/>
          </p:nvPr>
        </p:nvSpPr>
        <p:spPr>
          <a:xfrm>
            <a:off x="457200" y="1676399"/>
            <a:ext cx="6172200" cy="4648200"/>
          </a:xfrm>
        </p:spPr>
        <p:txBody>
          <a:bodyPr>
            <a:normAutofit fontScale="62500" lnSpcReduction="20000"/>
          </a:bodyPr>
          <a:lstStyle/>
          <a:p>
            <a:r>
              <a:rPr lang="en-US" dirty="0"/>
              <a:t>The HL7 Terminology carries a 3-part release version identifier </a:t>
            </a:r>
          </a:p>
          <a:p>
            <a:pPr lvl="1"/>
            <a:r>
              <a:rPr lang="en-US" dirty="0"/>
              <a:t>The published release, current build, and each individual terminology artifact</a:t>
            </a:r>
          </a:p>
          <a:p>
            <a:pPr lvl="1"/>
            <a:r>
              <a:rPr lang="en-US" dirty="0"/>
              <a:t>Version identifier format is </a:t>
            </a:r>
            <a:r>
              <a:rPr lang="en-US" dirty="0" err="1"/>
              <a:t>Major.Minor.Patch</a:t>
            </a:r>
            <a:endParaRPr lang="en-US" dirty="0"/>
          </a:p>
          <a:p>
            <a:pPr lvl="1"/>
            <a:endParaRPr lang="en-US" dirty="0"/>
          </a:p>
          <a:p>
            <a:r>
              <a:rPr lang="en-US" dirty="0"/>
              <a:t>Published releases generated as needed</a:t>
            </a:r>
          </a:p>
          <a:p>
            <a:pPr lvl="1"/>
            <a:r>
              <a:rPr lang="en-US" dirty="0"/>
              <a:t>Major version number is incremented when generated</a:t>
            </a:r>
          </a:p>
          <a:p>
            <a:pPr lvl="1"/>
            <a:endParaRPr lang="en-US" dirty="0"/>
          </a:p>
          <a:p>
            <a:r>
              <a:rPr lang="en-US" dirty="0"/>
              <a:t>The current build carries a version indicating its lineage from the last published </a:t>
            </a:r>
          </a:p>
          <a:p>
            <a:pPr lvl="1"/>
            <a:r>
              <a:rPr lang="en-US" dirty="0"/>
              <a:t>Patch version number incremented one or more change proposals are approved and a new build is generated</a:t>
            </a:r>
          </a:p>
          <a:p>
            <a:pPr lvl="1"/>
            <a:endParaRPr lang="en-US" dirty="0"/>
          </a:p>
          <a:p>
            <a:r>
              <a:rPr lang="en-US" dirty="0"/>
              <a:t>Each individual terminology artifact has its own version identifier</a:t>
            </a:r>
          </a:p>
          <a:p>
            <a:pPr lvl="1"/>
            <a:r>
              <a:rPr lang="en-US" dirty="0"/>
              <a:t>Updated according to the Vocabulary Work Group Versioning Policy</a:t>
            </a:r>
          </a:p>
          <a:p>
            <a:pPr lvl="1"/>
            <a:endParaRPr lang="en-US" dirty="0"/>
          </a:p>
        </p:txBody>
      </p:sp>
      <p:sp>
        <p:nvSpPr>
          <p:cNvPr id="4" name="Slide Number Placeholder 3">
            <a:extLst>
              <a:ext uri="{FF2B5EF4-FFF2-40B4-BE49-F238E27FC236}">
                <a16:creationId xmlns:a16="http://schemas.microsoft.com/office/drawing/2014/main" id="{CD3A78DD-F6A4-4CB8-8E39-B22BCB835D14}"/>
              </a:ext>
            </a:extLst>
          </p:cNvPr>
          <p:cNvSpPr>
            <a:spLocks noGrp="1"/>
          </p:cNvSpPr>
          <p:nvPr>
            <p:ph type="sldNum" sz="quarter" idx="11"/>
          </p:nvPr>
        </p:nvSpPr>
        <p:spPr/>
        <p:txBody>
          <a:bodyPr/>
          <a:lstStyle/>
          <a:p>
            <a:fld id="{DD8FDF0E-2772-4D89-9F72-F3CB15D8B8AB}" type="slidenum">
              <a:rPr lang="en-US" smtClean="0"/>
              <a:pPr/>
              <a:t>16</a:t>
            </a:fld>
            <a:endParaRPr lang="en-US" dirty="0"/>
          </a:p>
        </p:txBody>
      </p:sp>
      <p:sp>
        <p:nvSpPr>
          <p:cNvPr id="5" name="Footer Placeholder 4">
            <a:extLst>
              <a:ext uri="{FF2B5EF4-FFF2-40B4-BE49-F238E27FC236}">
                <a16:creationId xmlns:a16="http://schemas.microsoft.com/office/drawing/2014/main" id="{8874BAB6-08B7-4C50-9E91-BDFE56502FC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8" name="Oval 7">
            <a:extLst>
              <a:ext uri="{FF2B5EF4-FFF2-40B4-BE49-F238E27FC236}">
                <a16:creationId xmlns:a16="http://schemas.microsoft.com/office/drawing/2014/main" id="{D4C71F02-11DC-4E7E-AF0C-3A79A7A8571E}"/>
              </a:ext>
            </a:extLst>
          </p:cNvPr>
          <p:cNvSpPr/>
          <p:nvPr/>
        </p:nvSpPr>
        <p:spPr bwMode="auto">
          <a:xfrm>
            <a:off x="7620000" y="3429000"/>
            <a:ext cx="533400" cy="2286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574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06AA-46C9-41DC-9C85-8232448E5D28}"/>
              </a:ext>
            </a:extLst>
          </p:cNvPr>
          <p:cNvSpPr>
            <a:spLocks noGrp="1"/>
          </p:cNvSpPr>
          <p:nvPr>
            <p:ph type="title"/>
          </p:nvPr>
        </p:nvSpPr>
        <p:spPr/>
        <p:txBody>
          <a:bodyPr/>
          <a:lstStyle/>
          <a:p>
            <a:r>
              <a:rPr lang="en-US" dirty="0"/>
              <a:t>UTG Model</a:t>
            </a:r>
          </a:p>
        </p:txBody>
      </p:sp>
      <p:sp>
        <p:nvSpPr>
          <p:cNvPr id="3" name="Content Placeholder 2">
            <a:extLst>
              <a:ext uri="{FF2B5EF4-FFF2-40B4-BE49-F238E27FC236}">
                <a16:creationId xmlns:a16="http://schemas.microsoft.com/office/drawing/2014/main" id="{E046F15B-EF25-4E4B-BFE2-51199BCA1B91}"/>
              </a:ext>
            </a:extLst>
          </p:cNvPr>
          <p:cNvSpPr>
            <a:spLocks noGrp="1"/>
          </p:cNvSpPr>
          <p:nvPr>
            <p:ph idx="1"/>
          </p:nvPr>
        </p:nvSpPr>
        <p:spPr>
          <a:xfrm>
            <a:off x="685800" y="1828800"/>
            <a:ext cx="4346575" cy="4114800"/>
          </a:xfrm>
        </p:spPr>
        <p:txBody>
          <a:bodyPr>
            <a:normAutofit fontScale="70000" lnSpcReduction="20000"/>
          </a:bodyPr>
          <a:lstStyle/>
          <a:p>
            <a:r>
              <a:rPr lang="en-US" dirty="0"/>
              <a:t>The UTG model aligns with the FHIR Code System and Value Set normative resources, and the FHIR Naming System resource including several extensions to support misalignment between normative FHIR and Version 2 and Version 3 terminology </a:t>
            </a:r>
          </a:p>
          <a:p>
            <a:endParaRPr lang="en-US" dirty="0"/>
          </a:p>
          <a:p>
            <a:r>
              <a:rPr lang="en-US" dirty="0"/>
              <a:t>Internal system support for some of this is in a UTG Maintenance Infrastructure Code System</a:t>
            </a:r>
          </a:p>
        </p:txBody>
      </p:sp>
      <p:sp>
        <p:nvSpPr>
          <p:cNvPr id="4" name="Slide Number Placeholder 3">
            <a:extLst>
              <a:ext uri="{FF2B5EF4-FFF2-40B4-BE49-F238E27FC236}">
                <a16:creationId xmlns:a16="http://schemas.microsoft.com/office/drawing/2014/main" id="{FC6D758A-C146-435C-94E9-64F380C1AF38}"/>
              </a:ext>
            </a:extLst>
          </p:cNvPr>
          <p:cNvSpPr>
            <a:spLocks noGrp="1"/>
          </p:cNvSpPr>
          <p:nvPr>
            <p:ph type="sldNum" sz="quarter" idx="11"/>
          </p:nvPr>
        </p:nvSpPr>
        <p:spPr/>
        <p:txBody>
          <a:bodyPr/>
          <a:lstStyle/>
          <a:p>
            <a:fld id="{DD8FDF0E-2772-4D89-9F72-F3CB15D8B8AB}" type="slidenum">
              <a:rPr lang="en-US" smtClean="0"/>
              <a:pPr/>
              <a:t>17</a:t>
            </a:fld>
            <a:endParaRPr lang="en-US" dirty="0"/>
          </a:p>
        </p:txBody>
      </p:sp>
      <p:sp>
        <p:nvSpPr>
          <p:cNvPr id="5" name="Footer Placeholder 4">
            <a:extLst>
              <a:ext uri="{FF2B5EF4-FFF2-40B4-BE49-F238E27FC236}">
                <a16:creationId xmlns:a16="http://schemas.microsoft.com/office/drawing/2014/main" id="{BF6DC134-271B-4876-9204-0240D27A5B87}"/>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CEDAD1D8-819E-4CA0-A966-96126A1233C3}"/>
              </a:ext>
            </a:extLst>
          </p:cNvPr>
          <p:cNvPicPr>
            <a:picLocks noChangeAspect="1"/>
          </p:cNvPicPr>
          <p:nvPr/>
        </p:nvPicPr>
        <p:blipFill>
          <a:blip r:embed="rId2"/>
          <a:stretch>
            <a:fillRect/>
          </a:stretch>
        </p:blipFill>
        <p:spPr>
          <a:xfrm>
            <a:off x="5365397" y="2362200"/>
            <a:ext cx="6372225" cy="2847164"/>
          </a:xfrm>
          <a:prstGeom prst="rect">
            <a:avLst/>
          </a:prstGeom>
          <a:ln>
            <a:solidFill>
              <a:schemeClr val="tx1"/>
            </a:solidFill>
          </a:ln>
        </p:spPr>
      </p:pic>
    </p:spTree>
    <p:extLst>
      <p:ext uri="{BB962C8B-B14F-4D97-AF65-F5344CB8AC3E}">
        <p14:creationId xmlns:p14="http://schemas.microsoft.com/office/powerpoint/2010/main" val="233679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74F6-1724-4D5D-99B1-389F9EB7FEFD}"/>
              </a:ext>
            </a:extLst>
          </p:cNvPr>
          <p:cNvSpPr>
            <a:spLocks noGrp="1"/>
          </p:cNvSpPr>
          <p:nvPr>
            <p:ph type="title"/>
          </p:nvPr>
        </p:nvSpPr>
        <p:spPr/>
        <p:txBody>
          <a:bodyPr/>
          <a:lstStyle/>
          <a:p>
            <a:r>
              <a:rPr lang="en-US" dirty="0"/>
              <a:t>Representation of HL7 Version 2 Tables</a:t>
            </a:r>
          </a:p>
        </p:txBody>
      </p:sp>
      <p:sp>
        <p:nvSpPr>
          <p:cNvPr id="3" name="Content Placeholder 2">
            <a:extLst>
              <a:ext uri="{FF2B5EF4-FFF2-40B4-BE49-F238E27FC236}">
                <a16:creationId xmlns:a16="http://schemas.microsoft.com/office/drawing/2014/main" id="{EB99B796-6E8F-4F09-B674-4B7F7496C284}"/>
              </a:ext>
            </a:extLst>
          </p:cNvPr>
          <p:cNvSpPr>
            <a:spLocks noGrp="1"/>
          </p:cNvSpPr>
          <p:nvPr>
            <p:ph idx="1"/>
          </p:nvPr>
        </p:nvSpPr>
        <p:spPr>
          <a:xfrm>
            <a:off x="685800" y="1828800"/>
            <a:ext cx="11176000" cy="1846543"/>
          </a:xfrm>
        </p:spPr>
        <p:txBody>
          <a:bodyPr>
            <a:normAutofit fontScale="85000" lnSpcReduction="20000"/>
          </a:bodyPr>
          <a:lstStyle/>
          <a:p>
            <a:r>
              <a:rPr lang="en-US" dirty="0"/>
              <a:t>The V2 underlying Code Systems and Value Sets are in UTG as published in the V2.9 normative standard </a:t>
            </a:r>
          </a:p>
          <a:p>
            <a:r>
              <a:rPr lang="en-US" dirty="0"/>
              <a:t>The Tables are represented in a ‘V2 Tables’ Code System </a:t>
            </a:r>
          </a:p>
          <a:p>
            <a:pPr lvl="1"/>
            <a:r>
              <a:rPr lang="en-US" dirty="0"/>
              <a:t>One concept for each V2 Table </a:t>
            </a:r>
          </a:p>
          <a:p>
            <a:pPr lvl="1"/>
            <a:r>
              <a:rPr lang="en-US" dirty="0"/>
              <a:t>An extensive set of Concept Properties holding all table metadata </a:t>
            </a:r>
          </a:p>
          <a:p>
            <a:endParaRPr lang="en-US" dirty="0"/>
          </a:p>
        </p:txBody>
      </p:sp>
      <p:sp>
        <p:nvSpPr>
          <p:cNvPr id="4" name="Slide Number Placeholder 3">
            <a:extLst>
              <a:ext uri="{FF2B5EF4-FFF2-40B4-BE49-F238E27FC236}">
                <a16:creationId xmlns:a16="http://schemas.microsoft.com/office/drawing/2014/main" id="{05D59797-142C-4CB5-896C-4D99CB56AE00}"/>
              </a:ext>
            </a:extLst>
          </p:cNvPr>
          <p:cNvSpPr>
            <a:spLocks noGrp="1"/>
          </p:cNvSpPr>
          <p:nvPr>
            <p:ph type="sldNum" sz="quarter" idx="11"/>
          </p:nvPr>
        </p:nvSpPr>
        <p:spPr/>
        <p:txBody>
          <a:bodyPr/>
          <a:lstStyle/>
          <a:p>
            <a:fld id="{DD8FDF0E-2772-4D89-9F72-F3CB15D8B8AB}" type="slidenum">
              <a:rPr lang="en-US" smtClean="0"/>
              <a:pPr/>
              <a:t>18</a:t>
            </a:fld>
            <a:endParaRPr lang="en-US" dirty="0"/>
          </a:p>
        </p:txBody>
      </p:sp>
      <p:sp>
        <p:nvSpPr>
          <p:cNvPr id="5" name="Footer Placeholder 4">
            <a:extLst>
              <a:ext uri="{FF2B5EF4-FFF2-40B4-BE49-F238E27FC236}">
                <a16:creationId xmlns:a16="http://schemas.microsoft.com/office/drawing/2014/main" id="{1FFF8128-0945-4270-9247-445D47BB4E83}"/>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96EC6228-2D31-490C-8D2C-529DC4BDBDF5}"/>
              </a:ext>
            </a:extLst>
          </p:cNvPr>
          <p:cNvPicPr>
            <a:picLocks noChangeAspect="1"/>
          </p:cNvPicPr>
          <p:nvPr/>
        </p:nvPicPr>
        <p:blipFill>
          <a:blip r:embed="rId2"/>
          <a:stretch>
            <a:fillRect/>
          </a:stretch>
        </p:blipFill>
        <p:spPr>
          <a:xfrm>
            <a:off x="1194873" y="3675343"/>
            <a:ext cx="9802253" cy="2978730"/>
          </a:xfrm>
          <a:prstGeom prst="rect">
            <a:avLst/>
          </a:prstGeom>
        </p:spPr>
      </p:pic>
    </p:spTree>
    <p:extLst>
      <p:ext uri="{BB962C8B-B14F-4D97-AF65-F5344CB8AC3E}">
        <p14:creationId xmlns:p14="http://schemas.microsoft.com/office/powerpoint/2010/main" val="388300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9042-7690-41D5-B324-2A166A5322F3}"/>
              </a:ext>
            </a:extLst>
          </p:cNvPr>
          <p:cNvSpPr>
            <a:spLocks noGrp="1"/>
          </p:cNvSpPr>
          <p:nvPr>
            <p:ph type="title"/>
          </p:nvPr>
        </p:nvSpPr>
        <p:spPr/>
        <p:txBody>
          <a:bodyPr/>
          <a:lstStyle/>
          <a:p>
            <a:r>
              <a:rPr lang="en-US" dirty="0"/>
              <a:t>Representation of HL7 Version 3</a:t>
            </a:r>
          </a:p>
        </p:txBody>
      </p:sp>
      <p:sp>
        <p:nvSpPr>
          <p:cNvPr id="3" name="Content Placeholder 2">
            <a:extLst>
              <a:ext uri="{FF2B5EF4-FFF2-40B4-BE49-F238E27FC236}">
                <a16:creationId xmlns:a16="http://schemas.microsoft.com/office/drawing/2014/main" id="{59458F45-158B-427E-9CCE-91FD16171B65}"/>
              </a:ext>
            </a:extLst>
          </p:cNvPr>
          <p:cNvSpPr>
            <a:spLocks noGrp="1"/>
          </p:cNvSpPr>
          <p:nvPr>
            <p:ph idx="1"/>
          </p:nvPr>
        </p:nvSpPr>
        <p:spPr>
          <a:xfrm>
            <a:off x="685800" y="1828800"/>
            <a:ext cx="11176000" cy="2438400"/>
          </a:xfrm>
        </p:spPr>
        <p:txBody>
          <a:bodyPr>
            <a:normAutofit fontScale="92500" lnSpcReduction="20000"/>
          </a:bodyPr>
          <a:lstStyle/>
          <a:p>
            <a:r>
              <a:rPr lang="en-US" dirty="0"/>
              <a:t>All Code Systems and Value Sets published in the V3 </a:t>
            </a:r>
            <a:r>
              <a:rPr lang="en-US" dirty="0" err="1"/>
              <a:t>Coremif</a:t>
            </a:r>
            <a:r>
              <a:rPr lang="en-US" dirty="0"/>
              <a:t> have been imported to UTG, </a:t>
            </a:r>
          </a:p>
          <a:p>
            <a:pPr lvl="1"/>
            <a:r>
              <a:rPr lang="en-US" dirty="0"/>
              <a:t>Extensions and properties for the differences in the vocabulary models </a:t>
            </a:r>
          </a:p>
          <a:p>
            <a:r>
              <a:rPr lang="en-US" dirty="0"/>
              <a:t>Concept Domains from the V3 </a:t>
            </a:r>
            <a:r>
              <a:rPr lang="en-US" dirty="0" err="1"/>
              <a:t>Coremif</a:t>
            </a:r>
            <a:r>
              <a:rPr lang="en-US" dirty="0"/>
              <a:t> are now in a single Code System</a:t>
            </a:r>
          </a:p>
          <a:p>
            <a:pPr lvl="1"/>
            <a:r>
              <a:rPr lang="en-US" dirty="0"/>
              <a:t>The bindings are concept properties in the Concept Domain Code System </a:t>
            </a:r>
          </a:p>
          <a:p>
            <a:endParaRPr lang="en-US" dirty="0"/>
          </a:p>
        </p:txBody>
      </p:sp>
      <p:sp>
        <p:nvSpPr>
          <p:cNvPr id="4" name="Slide Number Placeholder 3">
            <a:extLst>
              <a:ext uri="{FF2B5EF4-FFF2-40B4-BE49-F238E27FC236}">
                <a16:creationId xmlns:a16="http://schemas.microsoft.com/office/drawing/2014/main" id="{9152BF17-5098-42F5-AC1E-54682D0E2493}"/>
              </a:ext>
            </a:extLst>
          </p:cNvPr>
          <p:cNvSpPr>
            <a:spLocks noGrp="1"/>
          </p:cNvSpPr>
          <p:nvPr>
            <p:ph type="sldNum" sz="quarter" idx="11"/>
          </p:nvPr>
        </p:nvSpPr>
        <p:spPr/>
        <p:txBody>
          <a:bodyPr/>
          <a:lstStyle/>
          <a:p>
            <a:fld id="{DD8FDF0E-2772-4D89-9F72-F3CB15D8B8AB}" type="slidenum">
              <a:rPr lang="en-US" smtClean="0"/>
              <a:pPr/>
              <a:t>19</a:t>
            </a:fld>
            <a:endParaRPr lang="en-US" dirty="0"/>
          </a:p>
        </p:txBody>
      </p:sp>
      <p:sp>
        <p:nvSpPr>
          <p:cNvPr id="5" name="Footer Placeholder 4">
            <a:extLst>
              <a:ext uri="{FF2B5EF4-FFF2-40B4-BE49-F238E27FC236}">
                <a16:creationId xmlns:a16="http://schemas.microsoft.com/office/drawing/2014/main" id="{07DFBF01-BE6A-4705-95A3-E9C572DBEDE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304300CB-89F3-4BED-8BB2-B5BE842144F8}"/>
              </a:ext>
            </a:extLst>
          </p:cNvPr>
          <p:cNvPicPr>
            <a:picLocks noChangeAspect="1"/>
          </p:cNvPicPr>
          <p:nvPr/>
        </p:nvPicPr>
        <p:blipFill>
          <a:blip r:embed="rId2"/>
          <a:stretch>
            <a:fillRect/>
          </a:stretch>
        </p:blipFill>
        <p:spPr>
          <a:xfrm>
            <a:off x="914400" y="4419600"/>
            <a:ext cx="6745402" cy="1752600"/>
          </a:xfrm>
          <a:prstGeom prst="rect">
            <a:avLst/>
          </a:prstGeom>
        </p:spPr>
      </p:pic>
      <p:pic>
        <p:nvPicPr>
          <p:cNvPr id="7" name="Picture 6">
            <a:extLst>
              <a:ext uri="{FF2B5EF4-FFF2-40B4-BE49-F238E27FC236}">
                <a16:creationId xmlns:a16="http://schemas.microsoft.com/office/drawing/2014/main" id="{F2307C41-5E19-4288-AD4C-46EAF96FB0BB}"/>
              </a:ext>
            </a:extLst>
          </p:cNvPr>
          <p:cNvPicPr>
            <a:picLocks noChangeAspect="1"/>
          </p:cNvPicPr>
          <p:nvPr/>
        </p:nvPicPr>
        <p:blipFill>
          <a:blip r:embed="rId3"/>
          <a:stretch>
            <a:fillRect/>
          </a:stretch>
        </p:blipFill>
        <p:spPr>
          <a:xfrm>
            <a:off x="8305800" y="4419600"/>
            <a:ext cx="2195299" cy="1752600"/>
          </a:xfrm>
          <a:prstGeom prst="rect">
            <a:avLst/>
          </a:prstGeom>
        </p:spPr>
      </p:pic>
    </p:spTree>
    <p:extLst>
      <p:ext uri="{BB962C8B-B14F-4D97-AF65-F5344CB8AC3E}">
        <p14:creationId xmlns:p14="http://schemas.microsoft.com/office/powerpoint/2010/main" val="96303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B9F-967A-423A-9C44-0BC9DE9CCD13}"/>
              </a:ext>
            </a:extLst>
          </p:cNvPr>
          <p:cNvSpPr>
            <a:spLocks noGrp="1"/>
          </p:cNvSpPr>
          <p:nvPr>
            <p:ph type="title"/>
          </p:nvPr>
        </p:nvSpPr>
        <p:spPr/>
        <p:txBody>
          <a:bodyPr/>
          <a:lstStyle/>
          <a:p>
            <a:r>
              <a:rPr lang="en-US" dirty="0"/>
              <a:t>UTG Topics for HL7 Members</a:t>
            </a:r>
          </a:p>
        </p:txBody>
      </p:sp>
      <p:sp>
        <p:nvSpPr>
          <p:cNvPr id="3" name="Content Placeholder 2">
            <a:extLst>
              <a:ext uri="{FF2B5EF4-FFF2-40B4-BE49-F238E27FC236}">
                <a16:creationId xmlns:a16="http://schemas.microsoft.com/office/drawing/2014/main" id="{692A01E4-5028-4C25-ACE1-39DBA2989145}"/>
              </a:ext>
            </a:extLst>
          </p:cNvPr>
          <p:cNvSpPr>
            <a:spLocks noGrp="1"/>
          </p:cNvSpPr>
          <p:nvPr>
            <p:ph idx="1"/>
          </p:nvPr>
        </p:nvSpPr>
        <p:spPr>
          <a:xfrm>
            <a:off x="685800" y="1828801"/>
            <a:ext cx="11176000" cy="4648200"/>
          </a:xfrm>
        </p:spPr>
        <p:txBody>
          <a:bodyPr>
            <a:normAutofit lnSpcReduction="10000"/>
          </a:bodyPr>
          <a:lstStyle/>
          <a:p>
            <a:r>
              <a:rPr lang="en-US" dirty="0"/>
              <a:t>The HL7 Terminology website (https://terminology.hl7.org)</a:t>
            </a:r>
          </a:p>
          <a:p>
            <a:r>
              <a:rPr lang="en-US" dirty="0"/>
              <a:t>Web page layout </a:t>
            </a:r>
          </a:p>
          <a:p>
            <a:pPr lvl="1"/>
            <a:r>
              <a:rPr lang="en-US" dirty="0"/>
              <a:t>Published versions and current (latest in development)</a:t>
            </a:r>
          </a:p>
          <a:p>
            <a:pPr lvl="1"/>
            <a:r>
              <a:rPr lang="en-US" dirty="0"/>
              <a:t>Documentation and Terminology Artifacts</a:t>
            </a:r>
          </a:p>
          <a:p>
            <a:pPr lvl="1"/>
            <a:r>
              <a:rPr lang="en-US" dirty="0"/>
              <a:t>Content downloads</a:t>
            </a:r>
          </a:p>
          <a:p>
            <a:r>
              <a:rPr lang="en-US" dirty="0"/>
              <a:t>Published Terminology Artifacts</a:t>
            </a:r>
          </a:p>
          <a:p>
            <a:pPr lvl="1"/>
            <a:r>
              <a:rPr lang="en-US" dirty="0"/>
              <a:t>Code Systems, Value Sets, Concept Maps and Naming Systems (tabs)</a:t>
            </a:r>
          </a:p>
          <a:p>
            <a:pPr lvl="1"/>
            <a:r>
              <a:rPr lang="en-US" dirty="0"/>
              <a:t>HL7 product family organization (subtabs)</a:t>
            </a:r>
          </a:p>
          <a:p>
            <a:r>
              <a:rPr lang="en-US" dirty="0"/>
              <a:t>UTG Vocabulary model</a:t>
            </a:r>
          </a:p>
          <a:p>
            <a:endParaRPr lang="en-US" dirty="0"/>
          </a:p>
          <a:p>
            <a:endParaRPr lang="en-US" dirty="0"/>
          </a:p>
        </p:txBody>
      </p:sp>
      <p:sp>
        <p:nvSpPr>
          <p:cNvPr id="4" name="Slide Number Placeholder 3">
            <a:extLst>
              <a:ext uri="{FF2B5EF4-FFF2-40B4-BE49-F238E27FC236}">
                <a16:creationId xmlns:a16="http://schemas.microsoft.com/office/drawing/2014/main" id="{3BED3D62-8F3F-439A-AE71-E10E63EE1197}"/>
              </a:ext>
            </a:extLst>
          </p:cNvPr>
          <p:cNvSpPr>
            <a:spLocks noGrp="1"/>
          </p:cNvSpPr>
          <p:nvPr>
            <p:ph type="sldNum" sz="quarter" idx="11"/>
          </p:nvPr>
        </p:nvSpPr>
        <p:spPr/>
        <p:txBody>
          <a:bodyPr/>
          <a:lstStyle/>
          <a:p>
            <a:fld id="{DD8FDF0E-2772-4D89-9F72-F3CB15D8B8AB}" type="slidenum">
              <a:rPr lang="en-US" smtClean="0"/>
              <a:pPr/>
              <a:t>2</a:t>
            </a:fld>
            <a:endParaRPr lang="en-US" dirty="0"/>
          </a:p>
        </p:txBody>
      </p:sp>
      <p:sp>
        <p:nvSpPr>
          <p:cNvPr id="5" name="Footer Placeholder 4">
            <a:extLst>
              <a:ext uri="{FF2B5EF4-FFF2-40B4-BE49-F238E27FC236}">
                <a16:creationId xmlns:a16="http://schemas.microsoft.com/office/drawing/2014/main" id="{EF55755C-8B09-44D5-97E1-42FE696E3DC1}"/>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3611039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4B9A-CED1-4542-BFA6-53F3A3148437}"/>
              </a:ext>
            </a:extLst>
          </p:cNvPr>
          <p:cNvSpPr>
            <a:spLocks noGrp="1"/>
          </p:cNvSpPr>
          <p:nvPr>
            <p:ph type="title"/>
          </p:nvPr>
        </p:nvSpPr>
        <p:spPr/>
        <p:txBody>
          <a:bodyPr/>
          <a:lstStyle/>
          <a:p>
            <a:r>
              <a:rPr lang="en-US" dirty="0"/>
              <a:t>Infrastructure Vocabulary</a:t>
            </a:r>
          </a:p>
        </p:txBody>
      </p:sp>
      <p:sp>
        <p:nvSpPr>
          <p:cNvPr id="3" name="Content Placeholder 2">
            <a:extLst>
              <a:ext uri="{FF2B5EF4-FFF2-40B4-BE49-F238E27FC236}">
                <a16:creationId xmlns:a16="http://schemas.microsoft.com/office/drawing/2014/main" id="{E640696D-0B59-4F4B-BE43-085330CB8CF0}"/>
              </a:ext>
            </a:extLst>
          </p:cNvPr>
          <p:cNvSpPr>
            <a:spLocks noGrp="1"/>
          </p:cNvSpPr>
          <p:nvPr>
            <p:ph idx="1"/>
          </p:nvPr>
        </p:nvSpPr>
        <p:spPr>
          <a:xfrm>
            <a:off x="685800" y="1828801"/>
            <a:ext cx="11176000" cy="1600199"/>
          </a:xfrm>
        </p:spPr>
        <p:txBody>
          <a:bodyPr>
            <a:normAutofit fontScale="77500" lnSpcReduction="20000"/>
          </a:bodyPr>
          <a:lstStyle/>
          <a:p>
            <a:r>
              <a:rPr lang="en-US" dirty="0"/>
              <a:t>Includes the Concept Properties Code System and the Maintenance Infrastructure Code System, which are part of the unified set of Code Systems</a:t>
            </a:r>
          </a:p>
          <a:p>
            <a:r>
              <a:rPr lang="en-US" dirty="0"/>
              <a:t>These help support both the representation of V2 and V3 in the FHIR model and internal UTG workflow maintenance operations</a:t>
            </a:r>
          </a:p>
          <a:p>
            <a:endParaRPr lang="en-US" dirty="0"/>
          </a:p>
        </p:txBody>
      </p:sp>
      <p:sp>
        <p:nvSpPr>
          <p:cNvPr id="4" name="Slide Number Placeholder 3">
            <a:extLst>
              <a:ext uri="{FF2B5EF4-FFF2-40B4-BE49-F238E27FC236}">
                <a16:creationId xmlns:a16="http://schemas.microsoft.com/office/drawing/2014/main" id="{0E31AC68-7D84-4470-9BBE-3ADE0E5A7EB9}"/>
              </a:ext>
            </a:extLst>
          </p:cNvPr>
          <p:cNvSpPr>
            <a:spLocks noGrp="1"/>
          </p:cNvSpPr>
          <p:nvPr>
            <p:ph type="sldNum" sz="quarter" idx="11"/>
          </p:nvPr>
        </p:nvSpPr>
        <p:spPr/>
        <p:txBody>
          <a:bodyPr/>
          <a:lstStyle/>
          <a:p>
            <a:fld id="{DD8FDF0E-2772-4D89-9F72-F3CB15D8B8AB}" type="slidenum">
              <a:rPr lang="en-US" smtClean="0"/>
              <a:pPr/>
              <a:t>20</a:t>
            </a:fld>
            <a:endParaRPr lang="en-US" dirty="0"/>
          </a:p>
        </p:txBody>
      </p:sp>
      <p:sp>
        <p:nvSpPr>
          <p:cNvPr id="5" name="Footer Placeholder 4">
            <a:extLst>
              <a:ext uri="{FF2B5EF4-FFF2-40B4-BE49-F238E27FC236}">
                <a16:creationId xmlns:a16="http://schemas.microsoft.com/office/drawing/2014/main" id="{F61CDB86-EAD4-46D4-ACA3-83076DA0130F}"/>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70BADF01-E4D8-4973-8941-0E70A45B48A0}"/>
              </a:ext>
            </a:extLst>
          </p:cNvPr>
          <p:cNvPicPr>
            <a:picLocks noChangeAspect="1"/>
          </p:cNvPicPr>
          <p:nvPr/>
        </p:nvPicPr>
        <p:blipFill>
          <a:blip r:embed="rId2"/>
          <a:stretch>
            <a:fillRect/>
          </a:stretch>
        </p:blipFill>
        <p:spPr>
          <a:xfrm>
            <a:off x="1524000" y="3429000"/>
            <a:ext cx="9109248" cy="2816186"/>
          </a:xfrm>
          <a:prstGeom prst="rect">
            <a:avLst/>
          </a:prstGeom>
        </p:spPr>
      </p:pic>
    </p:spTree>
    <p:extLst>
      <p:ext uri="{BB962C8B-B14F-4D97-AF65-F5344CB8AC3E}">
        <p14:creationId xmlns:p14="http://schemas.microsoft.com/office/powerpoint/2010/main" val="313970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49A-71CA-4213-A7B3-4CBED9AF485D}"/>
              </a:ext>
            </a:extLst>
          </p:cNvPr>
          <p:cNvSpPr>
            <a:spLocks noGrp="1"/>
          </p:cNvSpPr>
          <p:nvPr>
            <p:ph type="title"/>
          </p:nvPr>
        </p:nvSpPr>
        <p:spPr/>
        <p:txBody>
          <a:bodyPr/>
          <a:lstStyle/>
          <a:p>
            <a:r>
              <a:rPr lang="en-US" dirty="0"/>
              <a:t>Unified Terminology governance at HL7 </a:t>
            </a:r>
          </a:p>
        </p:txBody>
      </p:sp>
      <p:sp>
        <p:nvSpPr>
          <p:cNvPr id="3" name="Slide Number Placeholder 2">
            <a:extLst>
              <a:ext uri="{FF2B5EF4-FFF2-40B4-BE49-F238E27FC236}">
                <a16:creationId xmlns:a16="http://schemas.microsoft.com/office/drawing/2014/main" id="{FBA29CA8-968A-4338-9F97-6B2CF4F0C854}"/>
              </a:ext>
            </a:extLst>
          </p:cNvPr>
          <p:cNvSpPr>
            <a:spLocks noGrp="1"/>
          </p:cNvSpPr>
          <p:nvPr>
            <p:ph type="sldNum" sz="quarter" idx="11"/>
          </p:nvPr>
        </p:nvSpPr>
        <p:spPr/>
        <p:txBody>
          <a:bodyPr/>
          <a:lstStyle/>
          <a:p>
            <a:fld id="{CEB45A3F-552B-4961-AC9A-06435CED62A6}" type="slidenum">
              <a:rPr lang="en-US" smtClean="0"/>
              <a:pPr/>
              <a:t>21</a:t>
            </a:fld>
            <a:endParaRPr lang="en-US"/>
          </a:p>
        </p:txBody>
      </p:sp>
      <p:sp>
        <p:nvSpPr>
          <p:cNvPr id="4" name="Footer Placeholder 3">
            <a:extLst>
              <a:ext uri="{FF2B5EF4-FFF2-40B4-BE49-F238E27FC236}">
                <a16:creationId xmlns:a16="http://schemas.microsoft.com/office/drawing/2014/main" id="{69AEDE8B-7BA3-4B05-BD95-DA6AADED908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15764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41FC-BCB8-472F-9940-746D04C0F11F}"/>
              </a:ext>
            </a:extLst>
          </p:cNvPr>
          <p:cNvSpPr>
            <a:spLocks noGrp="1"/>
          </p:cNvSpPr>
          <p:nvPr>
            <p:ph type="title"/>
          </p:nvPr>
        </p:nvSpPr>
        <p:spPr/>
        <p:txBody>
          <a:bodyPr/>
          <a:lstStyle/>
          <a:p>
            <a:r>
              <a:rPr lang="en-US" dirty="0"/>
              <a:t>Unified Terminology Governance Process</a:t>
            </a:r>
          </a:p>
        </p:txBody>
      </p:sp>
      <p:sp>
        <p:nvSpPr>
          <p:cNvPr id="3" name="Content Placeholder 2">
            <a:extLst>
              <a:ext uri="{FF2B5EF4-FFF2-40B4-BE49-F238E27FC236}">
                <a16:creationId xmlns:a16="http://schemas.microsoft.com/office/drawing/2014/main" id="{E3F4CFD0-BF49-41FF-A448-2D6C1A34B51B}"/>
              </a:ext>
            </a:extLst>
          </p:cNvPr>
          <p:cNvSpPr>
            <a:spLocks noGrp="1"/>
          </p:cNvSpPr>
          <p:nvPr>
            <p:ph idx="1"/>
          </p:nvPr>
        </p:nvSpPr>
        <p:spPr>
          <a:xfrm>
            <a:off x="685799" y="1828800"/>
            <a:ext cx="5613381" cy="4724400"/>
          </a:xfrm>
        </p:spPr>
        <p:txBody>
          <a:bodyPr>
            <a:normAutofit fontScale="85000" lnSpcReduction="10000"/>
          </a:bodyPr>
          <a:lstStyle/>
          <a:p>
            <a:r>
              <a:rPr lang="en-US" dirty="0"/>
              <a:t>All HL7 terminology artifacts are maintained using a single process</a:t>
            </a:r>
          </a:p>
          <a:p>
            <a:r>
              <a:rPr lang="en-US" dirty="0"/>
              <a:t>Vocabulary harmonization is now a continuous process (instead of three times a year)</a:t>
            </a:r>
          </a:p>
          <a:p>
            <a:pPr lvl="1"/>
            <a:r>
              <a:rPr lang="en-US" dirty="0"/>
              <a:t>Dedicated Jira project </a:t>
            </a:r>
          </a:p>
          <a:p>
            <a:pPr lvl="1"/>
            <a:r>
              <a:rPr lang="en-US" dirty="0"/>
              <a:t>Platform independent tooling to create proposed terminology changes</a:t>
            </a:r>
          </a:p>
          <a:p>
            <a:pPr lvl="1"/>
            <a:r>
              <a:rPr lang="en-US" dirty="0"/>
              <a:t>Consensus-based proposals review process (in Jira)</a:t>
            </a:r>
          </a:p>
          <a:p>
            <a:pPr lvl="1"/>
            <a:r>
              <a:rPr lang="en-US" dirty="0"/>
              <a:t>Change control using Git and </a:t>
            </a:r>
            <a:r>
              <a:rPr lang="en-US" dirty="0" err="1"/>
              <a:t>Svn</a:t>
            </a:r>
            <a:endParaRPr lang="en-US" dirty="0"/>
          </a:p>
          <a:p>
            <a:pPr lvl="1"/>
            <a:r>
              <a:rPr lang="en-US" dirty="0"/>
              <a:t>All artifacts are versioned and managed independently</a:t>
            </a:r>
          </a:p>
        </p:txBody>
      </p:sp>
      <p:sp>
        <p:nvSpPr>
          <p:cNvPr id="4" name="Slide Number Placeholder 3">
            <a:extLst>
              <a:ext uri="{FF2B5EF4-FFF2-40B4-BE49-F238E27FC236}">
                <a16:creationId xmlns:a16="http://schemas.microsoft.com/office/drawing/2014/main" id="{E7500012-EF23-4368-B945-DFFD534FD465}"/>
              </a:ext>
            </a:extLst>
          </p:cNvPr>
          <p:cNvSpPr>
            <a:spLocks noGrp="1"/>
          </p:cNvSpPr>
          <p:nvPr>
            <p:ph type="sldNum" sz="quarter" idx="11"/>
          </p:nvPr>
        </p:nvSpPr>
        <p:spPr/>
        <p:txBody>
          <a:bodyPr/>
          <a:lstStyle/>
          <a:p>
            <a:fld id="{DD8FDF0E-2772-4D89-9F72-F3CB15D8B8AB}" type="slidenum">
              <a:rPr lang="en-US" smtClean="0"/>
              <a:pPr/>
              <a:t>22</a:t>
            </a:fld>
            <a:endParaRPr lang="en-US" dirty="0"/>
          </a:p>
        </p:txBody>
      </p:sp>
      <p:sp>
        <p:nvSpPr>
          <p:cNvPr id="5" name="Footer Placeholder 4">
            <a:extLst>
              <a:ext uri="{FF2B5EF4-FFF2-40B4-BE49-F238E27FC236}">
                <a16:creationId xmlns:a16="http://schemas.microsoft.com/office/drawing/2014/main" id="{4EFB71C3-7741-4336-AAB5-BE5FB86F5F5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6F5853AF-DB7F-45F3-B981-1262A4157245}"/>
              </a:ext>
            </a:extLst>
          </p:cNvPr>
          <p:cNvPicPr>
            <a:picLocks noChangeAspect="1"/>
          </p:cNvPicPr>
          <p:nvPr/>
        </p:nvPicPr>
        <p:blipFill>
          <a:blip r:embed="rId3"/>
          <a:stretch>
            <a:fillRect/>
          </a:stretch>
        </p:blipFill>
        <p:spPr>
          <a:xfrm>
            <a:off x="7131242" y="5458134"/>
            <a:ext cx="4152496" cy="577644"/>
          </a:xfrm>
          <a:prstGeom prst="rect">
            <a:avLst/>
          </a:prstGeom>
        </p:spPr>
      </p:pic>
      <p:pic>
        <p:nvPicPr>
          <p:cNvPr id="7" name="Picture 6">
            <a:extLst>
              <a:ext uri="{FF2B5EF4-FFF2-40B4-BE49-F238E27FC236}">
                <a16:creationId xmlns:a16="http://schemas.microsoft.com/office/drawing/2014/main" id="{07A76CB9-F687-4546-BD04-498141857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925" b="18618"/>
          <a:stretch/>
        </p:blipFill>
        <p:spPr bwMode="auto">
          <a:xfrm>
            <a:off x="6400800" y="1696701"/>
            <a:ext cx="5613381" cy="365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0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D7D-DE8C-44C2-B820-4791CFB895F1}"/>
              </a:ext>
            </a:extLst>
          </p:cNvPr>
          <p:cNvSpPr>
            <a:spLocks noGrp="1"/>
          </p:cNvSpPr>
          <p:nvPr>
            <p:ph type="title"/>
          </p:nvPr>
        </p:nvSpPr>
        <p:spPr/>
        <p:txBody>
          <a:bodyPr/>
          <a:lstStyle/>
          <a:p>
            <a:r>
              <a:rPr lang="en-US" dirty="0"/>
              <a:t>UTG Change Proposal (UP) Jira Project</a:t>
            </a:r>
          </a:p>
        </p:txBody>
      </p:sp>
      <p:sp>
        <p:nvSpPr>
          <p:cNvPr id="3" name="Content Placeholder 2">
            <a:extLst>
              <a:ext uri="{FF2B5EF4-FFF2-40B4-BE49-F238E27FC236}">
                <a16:creationId xmlns:a16="http://schemas.microsoft.com/office/drawing/2014/main" id="{5885F8D0-6623-4ABB-9ADE-2A07DCD74970}"/>
              </a:ext>
            </a:extLst>
          </p:cNvPr>
          <p:cNvSpPr>
            <a:spLocks noGrp="1"/>
          </p:cNvSpPr>
          <p:nvPr>
            <p:ph idx="1"/>
          </p:nvPr>
        </p:nvSpPr>
        <p:spPr>
          <a:xfrm>
            <a:off x="685800" y="1828800"/>
            <a:ext cx="4876800" cy="4419600"/>
          </a:xfrm>
        </p:spPr>
        <p:txBody>
          <a:bodyPr>
            <a:normAutofit lnSpcReduction="10000"/>
          </a:bodyPr>
          <a:lstStyle/>
          <a:p>
            <a:r>
              <a:rPr lang="en-US" dirty="0"/>
              <a:t>The only requirement to access the project is an HL7 Jira login for https://jira.hl7.org </a:t>
            </a:r>
          </a:p>
          <a:p>
            <a:pPr lvl="1"/>
            <a:r>
              <a:rPr lang="en-US" dirty="0"/>
              <a:t>Jira ‘Help &amp; Documentation’ available off of the main HL7 Confluence page</a:t>
            </a:r>
          </a:p>
          <a:p>
            <a:r>
              <a:rPr lang="en-US" dirty="0"/>
              <a:t>Default view is ‘Open Issues’</a:t>
            </a:r>
          </a:p>
        </p:txBody>
      </p:sp>
      <p:sp>
        <p:nvSpPr>
          <p:cNvPr id="4" name="Slide Number Placeholder 3">
            <a:extLst>
              <a:ext uri="{FF2B5EF4-FFF2-40B4-BE49-F238E27FC236}">
                <a16:creationId xmlns:a16="http://schemas.microsoft.com/office/drawing/2014/main" id="{200512BA-96DC-4F3B-8A58-3801E1570AA1}"/>
              </a:ext>
            </a:extLst>
          </p:cNvPr>
          <p:cNvSpPr>
            <a:spLocks noGrp="1"/>
          </p:cNvSpPr>
          <p:nvPr>
            <p:ph type="sldNum" sz="quarter" idx="11"/>
          </p:nvPr>
        </p:nvSpPr>
        <p:spPr/>
        <p:txBody>
          <a:bodyPr/>
          <a:lstStyle/>
          <a:p>
            <a:fld id="{DD8FDF0E-2772-4D89-9F72-F3CB15D8B8AB}" type="slidenum">
              <a:rPr lang="en-US" smtClean="0"/>
              <a:pPr/>
              <a:t>23</a:t>
            </a:fld>
            <a:endParaRPr lang="en-US" dirty="0"/>
          </a:p>
        </p:txBody>
      </p:sp>
      <p:sp>
        <p:nvSpPr>
          <p:cNvPr id="5" name="Footer Placeholder 4">
            <a:extLst>
              <a:ext uri="{FF2B5EF4-FFF2-40B4-BE49-F238E27FC236}">
                <a16:creationId xmlns:a16="http://schemas.microsoft.com/office/drawing/2014/main" id="{9B38642A-4B7D-4AB9-95A1-BEDA851952F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3A8FD0CA-9E61-4DE7-A36E-98A5BA0E2A64}"/>
              </a:ext>
            </a:extLst>
          </p:cNvPr>
          <p:cNvPicPr>
            <a:picLocks noChangeAspect="1"/>
          </p:cNvPicPr>
          <p:nvPr/>
        </p:nvPicPr>
        <p:blipFill>
          <a:blip r:embed="rId2"/>
          <a:stretch>
            <a:fillRect/>
          </a:stretch>
        </p:blipFill>
        <p:spPr>
          <a:xfrm>
            <a:off x="5667375" y="2209800"/>
            <a:ext cx="6113445" cy="3124200"/>
          </a:xfrm>
          <a:prstGeom prst="rect">
            <a:avLst/>
          </a:prstGeom>
          <a:ln>
            <a:solidFill>
              <a:schemeClr val="tx1"/>
            </a:solidFill>
          </a:ln>
        </p:spPr>
      </p:pic>
      <p:sp>
        <p:nvSpPr>
          <p:cNvPr id="8" name="Oval 7">
            <a:extLst>
              <a:ext uri="{FF2B5EF4-FFF2-40B4-BE49-F238E27FC236}">
                <a16:creationId xmlns:a16="http://schemas.microsoft.com/office/drawing/2014/main" id="{0E705456-7473-441B-9E98-AEDCCB381140}"/>
              </a:ext>
            </a:extLst>
          </p:cNvPr>
          <p:cNvSpPr/>
          <p:nvPr/>
        </p:nvSpPr>
        <p:spPr bwMode="auto">
          <a:xfrm>
            <a:off x="8763000" y="4985257"/>
            <a:ext cx="17526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a16="http://schemas.microsoft.com/office/drawing/2014/main" id="{B3B41A26-8BE7-44AC-9710-6B3F4A7894B9}"/>
              </a:ext>
            </a:extLst>
          </p:cNvPr>
          <p:cNvPicPr>
            <a:picLocks noChangeAspect="1"/>
          </p:cNvPicPr>
          <p:nvPr/>
        </p:nvPicPr>
        <p:blipFill>
          <a:blip r:embed="rId3"/>
          <a:stretch>
            <a:fillRect/>
          </a:stretch>
        </p:blipFill>
        <p:spPr>
          <a:xfrm>
            <a:off x="5800497" y="1585912"/>
            <a:ext cx="5629503" cy="4905376"/>
          </a:xfrm>
          <a:prstGeom prst="rect">
            <a:avLst/>
          </a:prstGeom>
          <a:ln>
            <a:solidFill>
              <a:schemeClr val="tx1"/>
            </a:solidFill>
          </a:ln>
        </p:spPr>
      </p:pic>
      <p:sp>
        <p:nvSpPr>
          <p:cNvPr id="10" name="Oval 9">
            <a:extLst>
              <a:ext uri="{FF2B5EF4-FFF2-40B4-BE49-F238E27FC236}">
                <a16:creationId xmlns:a16="http://schemas.microsoft.com/office/drawing/2014/main" id="{5D63A8D7-774D-49AC-9967-D5C9B1804E98}"/>
              </a:ext>
            </a:extLst>
          </p:cNvPr>
          <p:cNvSpPr/>
          <p:nvPr/>
        </p:nvSpPr>
        <p:spPr bwMode="auto">
          <a:xfrm>
            <a:off x="5562600" y="6128257"/>
            <a:ext cx="22098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B6A19C4B-FA7B-4251-90B7-B3ED4515F8BB}"/>
              </a:ext>
            </a:extLst>
          </p:cNvPr>
          <p:cNvPicPr>
            <a:picLocks noChangeAspect="1"/>
          </p:cNvPicPr>
          <p:nvPr/>
        </p:nvPicPr>
        <p:blipFill>
          <a:blip r:embed="rId4"/>
          <a:stretch>
            <a:fillRect/>
          </a:stretch>
        </p:blipFill>
        <p:spPr>
          <a:xfrm>
            <a:off x="5409397" y="2708052"/>
            <a:ext cx="6629400" cy="2930749"/>
          </a:xfrm>
          <a:prstGeom prst="rect">
            <a:avLst/>
          </a:prstGeom>
          <a:ln>
            <a:solidFill>
              <a:schemeClr val="tx1"/>
            </a:solidFill>
          </a:ln>
        </p:spPr>
      </p:pic>
    </p:spTree>
    <p:extLst>
      <p:ext uri="{BB962C8B-B14F-4D97-AF65-F5344CB8AC3E}">
        <p14:creationId xmlns:p14="http://schemas.microsoft.com/office/powerpoint/2010/main" val="244247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E04D-B46A-4776-B98C-9503652253C0}"/>
              </a:ext>
            </a:extLst>
          </p:cNvPr>
          <p:cNvSpPr>
            <a:spLocks noGrp="1"/>
          </p:cNvSpPr>
          <p:nvPr>
            <p:ph type="title"/>
          </p:nvPr>
        </p:nvSpPr>
        <p:spPr/>
        <p:txBody>
          <a:bodyPr/>
          <a:lstStyle/>
          <a:p>
            <a:r>
              <a:rPr lang="en-US" dirty="0"/>
              <a:t>Types of UTG Jira Tickets</a:t>
            </a:r>
          </a:p>
        </p:txBody>
      </p:sp>
      <p:sp>
        <p:nvSpPr>
          <p:cNvPr id="3" name="Content Placeholder 2">
            <a:extLst>
              <a:ext uri="{FF2B5EF4-FFF2-40B4-BE49-F238E27FC236}">
                <a16:creationId xmlns:a16="http://schemas.microsoft.com/office/drawing/2014/main" id="{14A1BE59-6F83-4583-A335-CA7BC842D5AB}"/>
              </a:ext>
            </a:extLst>
          </p:cNvPr>
          <p:cNvSpPr>
            <a:spLocks noGrp="1"/>
          </p:cNvSpPr>
          <p:nvPr>
            <p:ph idx="1"/>
          </p:nvPr>
        </p:nvSpPr>
        <p:spPr>
          <a:xfrm>
            <a:off x="685800" y="1828800"/>
            <a:ext cx="11176000" cy="4648200"/>
          </a:xfrm>
        </p:spPr>
        <p:txBody>
          <a:bodyPr>
            <a:normAutofit fontScale="92500" lnSpcReduction="10000"/>
          </a:bodyPr>
          <a:lstStyle/>
          <a:p>
            <a:r>
              <a:rPr lang="en-US" dirty="0"/>
              <a:t>Identified Content Issues</a:t>
            </a:r>
          </a:p>
          <a:p>
            <a:pPr lvl="1"/>
            <a:r>
              <a:rPr lang="en-US" dirty="0"/>
              <a:t>These identify vocabulary problems but no suggested solution has been identified </a:t>
            </a:r>
          </a:p>
          <a:p>
            <a:pPr lvl="1"/>
            <a:r>
              <a:rPr lang="en-US" dirty="0"/>
              <a:t>These tickets will not move forward to an implemented solution until someone creates a vocabulary change proposal for the solution</a:t>
            </a:r>
          </a:p>
          <a:p>
            <a:pPr lvl="1"/>
            <a:r>
              <a:rPr lang="en-US" dirty="0"/>
              <a:t>Identified content issues are in the ‘Waiting For Input’ state</a:t>
            </a:r>
          </a:p>
          <a:p>
            <a:pPr lvl="1"/>
            <a:endParaRPr lang="en-US" dirty="0"/>
          </a:p>
          <a:p>
            <a:r>
              <a:rPr lang="en-US" dirty="0"/>
              <a:t>Vocabulary Change Proposals</a:t>
            </a:r>
          </a:p>
          <a:p>
            <a:pPr lvl="1"/>
            <a:r>
              <a:rPr lang="en-US" dirty="0"/>
              <a:t>These tickets contain the proposed content changes </a:t>
            </a:r>
          </a:p>
          <a:p>
            <a:pPr lvl="1"/>
            <a:r>
              <a:rPr lang="en-US" dirty="0"/>
              <a:t>The content changes are rendered in context for review</a:t>
            </a:r>
          </a:p>
          <a:p>
            <a:pPr lvl="1"/>
            <a:r>
              <a:rPr lang="en-US" dirty="0"/>
              <a:t>Submitted vocabulary proposals are in the ‘Consensus Review’ state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9A11E090-DF43-4949-A7BA-1A5B48D139D4}"/>
              </a:ext>
            </a:extLst>
          </p:cNvPr>
          <p:cNvSpPr>
            <a:spLocks noGrp="1"/>
          </p:cNvSpPr>
          <p:nvPr>
            <p:ph type="sldNum" sz="quarter" idx="11"/>
          </p:nvPr>
        </p:nvSpPr>
        <p:spPr/>
        <p:txBody>
          <a:bodyPr/>
          <a:lstStyle/>
          <a:p>
            <a:fld id="{DD8FDF0E-2772-4D89-9F72-F3CB15D8B8AB}" type="slidenum">
              <a:rPr lang="en-US" smtClean="0"/>
              <a:pPr/>
              <a:t>24</a:t>
            </a:fld>
            <a:endParaRPr lang="en-US" dirty="0"/>
          </a:p>
        </p:txBody>
      </p:sp>
      <p:sp>
        <p:nvSpPr>
          <p:cNvPr id="5" name="Footer Placeholder 4">
            <a:extLst>
              <a:ext uri="{FF2B5EF4-FFF2-40B4-BE49-F238E27FC236}">
                <a16:creationId xmlns:a16="http://schemas.microsoft.com/office/drawing/2014/main" id="{2948CBBF-4A57-4254-9767-B01FDC3ACA19}"/>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4084641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9EA-66C8-4C8A-9BDA-15A8ECF3EF23}"/>
              </a:ext>
            </a:extLst>
          </p:cNvPr>
          <p:cNvSpPr>
            <a:spLocks noGrp="1"/>
          </p:cNvSpPr>
          <p:nvPr>
            <p:ph type="title"/>
          </p:nvPr>
        </p:nvSpPr>
        <p:spPr/>
        <p:txBody>
          <a:bodyPr/>
          <a:lstStyle/>
          <a:p>
            <a:r>
              <a:rPr lang="en-US" dirty="0"/>
              <a:t>UTG Jira Workflow</a:t>
            </a:r>
          </a:p>
        </p:txBody>
      </p:sp>
      <p:pic>
        <p:nvPicPr>
          <p:cNvPr id="6" name="Content Placeholder 5">
            <a:extLst>
              <a:ext uri="{FF2B5EF4-FFF2-40B4-BE49-F238E27FC236}">
                <a16:creationId xmlns:a16="http://schemas.microsoft.com/office/drawing/2014/main" id="{656FF823-8402-4D56-A973-794E1AE7E54C}"/>
              </a:ext>
            </a:extLst>
          </p:cNvPr>
          <p:cNvPicPr>
            <a:picLocks noGrp="1" noChangeAspect="1"/>
          </p:cNvPicPr>
          <p:nvPr>
            <p:ph idx="1"/>
          </p:nvPr>
        </p:nvPicPr>
        <p:blipFill>
          <a:blip r:embed="rId2"/>
          <a:stretch>
            <a:fillRect/>
          </a:stretch>
        </p:blipFill>
        <p:spPr>
          <a:xfrm>
            <a:off x="1906644" y="1696040"/>
            <a:ext cx="8378712" cy="5194044"/>
          </a:xfrm>
          <a:prstGeom prst="rect">
            <a:avLst/>
          </a:prstGeom>
        </p:spPr>
      </p:pic>
      <p:sp>
        <p:nvSpPr>
          <p:cNvPr id="4" name="Slide Number Placeholder 3">
            <a:extLst>
              <a:ext uri="{FF2B5EF4-FFF2-40B4-BE49-F238E27FC236}">
                <a16:creationId xmlns:a16="http://schemas.microsoft.com/office/drawing/2014/main" id="{FED54F9E-E090-4FEE-B93A-B6D60FA7437E}"/>
              </a:ext>
            </a:extLst>
          </p:cNvPr>
          <p:cNvSpPr>
            <a:spLocks noGrp="1"/>
          </p:cNvSpPr>
          <p:nvPr>
            <p:ph type="sldNum" sz="quarter" idx="11"/>
          </p:nvPr>
        </p:nvSpPr>
        <p:spPr/>
        <p:txBody>
          <a:bodyPr/>
          <a:lstStyle/>
          <a:p>
            <a:fld id="{DD8FDF0E-2772-4D89-9F72-F3CB15D8B8AB}" type="slidenum">
              <a:rPr lang="en-US" smtClean="0"/>
              <a:pPr/>
              <a:t>25</a:t>
            </a:fld>
            <a:endParaRPr lang="en-US" dirty="0"/>
          </a:p>
        </p:txBody>
      </p:sp>
      <p:sp>
        <p:nvSpPr>
          <p:cNvPr id="5" name="Footer Placeholder 4">
            <a:extLst>
              <a:ext uri="{FF2B5EF4-FFF2-40B4-BE49-F238E27FC236}">
                <a16:creationId xmlns:a16="http://schemas.microsoft.com/office/drawing/2014/main" id="{6DEC5931-D3B0-47AB-A08A-2AF4BA79E472}"/>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7" name="Oval 6">
            <a:extLst>
              <a:ext uri="{FF2B5EF4-FFF2-40B4-BE49-F238E27FC236}">
                <a16:creationId xmlns:a16="http://schemas.microsoft.com/office/drawing/2014/main" id="{01E1DA1C-A860-44A6-B4E6-9887FB2628AF}"/>
              </a:ext>
            </a:extLst>
          </p:cNvPr>
          <p:cNvSpPr/>
          <p:nvPr/>
        </p:nvSpPr>
        <p:spPr bwMode="auto">
          <a:xfrm>
            <a:off x="5486400" y="1696040"/>
            <a:ext cx="19050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C5F8C491-BEE2-454B-BA55-458544F9D9A5}"/>
              </a:ext>
            </a:extLst>
          </p:cNvPr>
          <p:cNvSpPr/>
          <p:nvPr/>
        </p:nvSpPr>
        <p:spPr bwMode="auto">
          <a:xfrm>
            <a:off x="2057400" y="1981200"/>
            <a:ext cx="19050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8F87AF09-A92D-4EA0-A420-51C2394E3AC1}"/>
              </a:ext>
            </a:extLst>
          </p:cNvPr>
          <p:cNvSpPr/>
          <p:nvPr/>
        </p:nvSpPr>
        <p:spPr bwMode="auto">
          <a:xfrm>
            <a:off x="4483100" y="2743200"/>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B740B1F2-D8F1-4169-A477-D5AF4F1005B8}"/>
              </a:ext>
            </a:extLst>
          </p:cNvPr>
          <p:cNvSpPr/>
          <p:nvPr/>
        </p:nvSpPr>
        <p:spPr bwMode="auto">
          <a:xfrm>
            <a:off x="1828800" y="3052629"/>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6B4183ED-A1BB-4A7A-8715-F4D24F22FC99}"/>
              </a:ext>
            </a:extLst>
          </p:cNvPr>
          <p:cNvSpPr/>
          <p:nvPr/>
        </p:nvSpPr>
        <p:spPr bwMode="auto">
          <a:xfrm>
            <a:off x="2108868" y="3747217"/>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DCB44ACC-8C8F-4EFA-9855-AFFD5C0CFFE8}"/>
              </a:ext>
            </a:extLst>
          </p:cNvPr>
          <p:cNvSpPr/>
          <p:nvPr/>
        </p:nvSpPr>
        <p:spPr bwMode="auto">
          <a:xfrm>
            <a:off x="6698250" y="4134441"/>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B31276E4-B0E3-4813-BBAF-305F0CA2DB71}"/>
              </a:ext>
            </a:extLst>
          </p:cNvPr>
          <p:cNvSpPr/>
          <p:nvPr/>
        </p:nvSpPr>
        <p:spPr bwMode="auto">
          <a:xfrm>
            <a:off x="8001000" y="5715000"/>
            <a:ext cx="2212653"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7F440772-0150-493C-BE35-85AB9972BDB7}"/>
              </a:ext>
            </a:extLst>
          </p:cNvPr>
          <p:cNvSpPr/>
          <p:nvPr/>
        </p:nvSpPr>
        <p:spPr bwMode="auto">
          <a:xfrm>
            <a:off x="2050050" y="4881428"/>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A8C81F16-E4D6-45E9-8DEA-8FDD097986A2}"/>
              </a:ext>
            </a:extLst>
          </p:cNvPr>
          <p:cNvSpPr/>
          <p:nvPr/>
        </p:nvSpPr>
        <p:spPr bwMode="auto">
          <a:xfrm>
            <a:off x="5860050" y="5877220"/>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207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2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B332-7F18-4448-8974-2C527B23DFD9}"/>
              </a:ext>
            </a:extLst>
          </p:cNvPr>
          <p:cNvSpPr>
            <a:spLocks noGrp="1"/>
          </p:cNvSpPr>
          <p:nvPr>
            <p:ph type="title"/>
          </p:nvPr>
        </p:nvSpPr>
        <p:spPr>
          <a:xfrm>
            <a:off x="685800" y="304800"/>
            <a:ext cx="10871200" cy="1219199"/>
          </a:xfrm>
        </p:spPr>
        <p:txBody>
          <a:bodyPr/>
          <a:lstStyle/>
          <a:p>
            <a:r>
              <a:rPr lang="en-US" dirty="0"/>
              <a:t>Searching Through UTG Jira Tickets</a:t>
            </a:r>
          </a:p>
        </p:txBody>
      </p:sp>
      <p:sp>
        <p:nvSpPr>
          <p:cNvPr id="4" name="Slide Number Placeholder 3">
            <a:extLst>
              <a:ext uri="{FF2B5EF4-FFF2-40B4-BE49-F238E27FC236}">
                <a16:creationId xmlns:a16="http://schemas.microsoft.com/office/drawing/2014/main" id="{66C22AD0-B816-4614-BB5D-A50EECC7C5F1}"/>
              </a:ext>
            </a:extLst>
          </p:cNvPr>
          <p:cNvSpPr>
            <a:spLocks noGrp="1"/>
          </p:cNvSpPr>
          <p:nvPr>
            <p:ph type="sldNum" sz="quarter" idx="11"/>
          </p:nvPr>
        </p:nvSpPr>
        <p:spPr>
          <a:xfrm>
            <a:off x="11430000" y="6477000"/>
            <a:ext cx="330200" cy="247650"/>
          </a:xfrm>
        </p:spPr>
        <p:txBody>
          <a:bodyPr/>
          <a:lstStyle/>
          <a:p>
            <a:fld id="{DD8FDF0E-2772-4D89-9F72-F3CB15D8B8AB}" type="slidenum">
              <a:rPr lang="en-US" smtClean="0"/>
              <a:pPr/>
              <a:t>26</a:t>
            </a:fld>
            <a:endParaRPr lang="en-US" dirty="0"/>
          </a:p>
        </p:txBody>
      </p:sp>
      <p:sp>
        <p:nvSpPr>
          <p:cNvPr id="5" name="Footer Placeholder 4">
            <a:extLst>
              <a:ext uri="{FF2B5EF4-FFF2-40B4-BE49-F238E27FC236}">
                <a16:creationId xmlns:a16="http://schemas.microsoft.com/office/drawing/2014/main" id="{53B99A1E-FB7B-4FB2-9EBE-2073A9184C68}"/>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E45B6436-2105-4BFE-9B78-3C34A5DE0E61}"/>
              </a:ext>
            </a:extLst>
          </p:cNvPr>
          <p:cNvPicPr>
            <a:picLocks noChangeAspect="1"/>
          </p:cNvPicPr>
          <p:nvPr/>
        </p:nvPicPr>
        <p:blipFill>
          <a:blip r:embed="rId2"/>
          <a:stretch>
            <a:fillRect/>
          </a:stretch>
        </p:blipFill>
        <p:spPr>
          <a:xfrm>
            <a:off x="1905000" y="1633284"/>
            <a:ext cx="7829373" cy="5057775"/>
          </a:xfrm>
          <a:prstGeom prst="rect">
            <a:avLst/>
          </a:prstGeom>
          <a:ln>
            <a:solidFill>
              <a:srgbClr val="000000"/>
            </a:solidFill>
          </a:ln>
        </p:spPr>
      </p:pic>
      <p:sp>
        <p:nvSpPr>
          <p:cNvPr id="8" name="Oval 7">
            <a:extLst>
              <a:ext uri="{FF2B5EF4-FFF2-40B4-BE49-F238E27FC236}">
                <a16:creationId xmlns:a16="http://schemas.microsoft.com/office/drawing/2014/main" id="{E96D85CA-78F6-4D27-B382-C29CE834DCA5}"/>
              </a:ext>
            </a:extLst>
          </p:cNvPr>
          <p:cNvSpPr/>
          <p:nvPr/>
        </p:nvSpPr>
        <p:spPr bwMode="auto">
          <a:xfrm>
            <a:off x="8305800" y="1752600"/>
            <a:ext cx="1524000"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pic>
        <p:nvPicPr>
          <p:cNvPr id="9" name="Picture 8">
            <a:extLst>
              <a:ext uri="{FF2B5EF4-FFF2-40B4-BE49-F238E27FC236}">
                <a16:creationId xmlns:a16="http://schemas.microsoft.com/office/drawing/2014/main" id="{7264E0E4-FFB7-4046-9F24-5E53E1D76A61}"/>
              </a:ext>
            </a:extLst>
          </p:cNvPr>
          <p:cNvPicPr>
            <a:picLocks noChangeAspect="1"/>
          </p:cNvPicPr>
          <p:nvPr/>
        </p:nvPicPr>
        <p:blipFill>
          <a:blip r:embed="rId3"/>
          <a:stretch>
            <a:fillRect/>
          </a:stretch>
        </p:blipFill>
        <p:spPr>
          <a:xfrm>
            <a:off x="1442948" y="1913422"/>
            <a:ext cx="8753475" cy="3990975"/>
          </a:xfrm>
          <a:prstGeom prst="rect">
            <a:avLst/>
          </a:prstGeom>
          <a:ln>
            <a:solidFill>
              <a:schemeClr val="tx1"/>
            </a:solidFill>
          </a:ln>
        </p:spPr>
      </p:pic>
      <p:sp>
        <p:nvSpPr>
          <p:cNvPr id="10" name="Oval 9">
            <a:extLst>
              <a:ext uri="{FF2B5EF4-FFF2-40B4-BE49-F238E27FC236}">
                <a16:creationId xmlns:a16="http://schemas.microsoft.com/office/drawing/2014/main" id="{6422C440-EEB6-4168-8F83-9BF8444D099D}"/>
              </a:ext>
            </a:extLst>
          </p:cNvPr>
          <p:cNvSpPr/>
          <p:nvPr/>
        </p:nvSpPr>
        <p:spPr bwMode="auto">
          <a:xfrm>
            <a:off x="4191000" y="3581400"/>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6B68F20E-D69F-495C-9B23-1EC6B103FFFE}"/>
              </a:ext>
            </a:extLst>
          </p:cNvPr>
          <p:cNvSpPr/>
          <p:nvPr/>
        </p:nvSpPr>
        <p:spPr bwMode="auto">
          <a:xfrm>
            <a:off x="4190198" y="4154003"/>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4944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a:xfrm>
            <a:off x="685800" y="304800"/>
            <a:ext cx="10871200" cy="1219199"/>
          </a:xfrm>
        </p:spPr>
        <p:txBody>
          <a:bodyPr/>
          <a:lstStyle/>
          <a:p>
            <a:r>
              <a:rPr lang="en-US" dirty="0"/>
              <a:t>Content Issues Queue </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31800" y="2057400"/>
            <a:ext cx="3429000" cy="4419600"/>
          </a:xfrm>
        </p:spPr>
        <p:txBody>
          <a:bodyPr>
            <a:normAutofit fontScale="77500" lnSpcReduction="20000"/>
          </a:bodyPr>
          <a:lstStyle/>
          <a:p>
            <a:r>
              <a:rPr lang="en-US" dirty="0"/>
              <a:t>The content issues queue keeps track of vocabulary issues and needs</a:t>
            </a:r>
          </a:p>
          <a:p>
            <a:pPr lvl="1"/>
            <a:r>
              <a:rPr lang="en-US" dirty="0"/>
              <a:t>These tickets provide a description of the issue/need but do not provide the solution</a:t>
            </a:r>
          </a:p>
          <a:p>
            <a:pPr lvl="1"/>
            <a:r>
              <a:rPr lang="en-US" dirty="0"/>
              <a:t>Anyone can design a solution to the issue and draft a Vocabulary Change Proposal</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a:xfrm>
            <a:off x="11430000" y="6477000"/>
            <a:ext cx="330200" cy="247650"/>
          </a:xfrm>
        </p:spPr>
        <p:txBody>
          <a:bodyPr/>
          <a:lstStyle/>
          <a:p>
            <a:fld id="{DD8FDF0E-2772-4D89-9F72-F3CB15D8B8AB}" type="slidenum">
              <a:rPr lang="en-US" smtClean="0"/>
              <a:pPr/>
              <a:t>27</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2A20FBC0-9011-4BBB-B2C4-CBE1B5D84AA1}"/>
              </a:ext>
            </a:extLst>
          </p:cNvPr>
          <p:cNvPicPr>
            <a:picLocks noChangeAspect="1"/>
          </p:cNvPicPr>
          <p:nvPr/>
        </p:nvPicPr>
        <p:blipFill>
          <a:blip r:embed="rId3"/>
          <a:stretch>
            <a:fillRect/>
          </a:stretch>
        </p:blipFill>
        <p:spPr>
          <a:xfrm>
            <a:off x="4267200" y="2197677"/>
            <a:ext cx="7600950" cy="3060123"/>
          </a:xfrm>
          <a:prstGeom prst="rect">
            <a:avLst/>
          </a:prstGeom>
          <a:ln>
            <a:solidFill>
              <a:schemeClr val="tx1"/>
            </a:solidFill>
          </a:ln>
        </p:spPr>
      </p:pic>
    </p:spTree>
    <p:extLst>
      <p:ext uri="{BB962C8B-B14F-4D97-AF65-F5344CB8AC3E}">
        <p14:creationId xmlns:p14="http://schemas.microsoft.com/office/powerpoint/2010/main" val="2611394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Reporting a Content Issue</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685800" y="1828800"/>
            <a:ext cx="4495800" cy="4267200"/>
          </a:xfrm>
        </p:spPr>
        <p:txBody>
          <a:bodyPr>
            <a:normAutofit fontScale="92500" lnSpcReduction="10000"/>
          </a:bodyPr>
          <a:lstStyle/>
          <a:p>
            <a:r>
              <a:rPr lang="en-US" dirty="0"/>
              <a:t>HL7 members can report content issues or needs</a:t>
            </a:r>
          </a:p>
          <a:p>
            <a:pPr lvl="1"/>
            <a:r>
              <a:rPr lang="en-US" dirty="0"/>
              <a:t>Ensure no duplicate tickets exist</a:t>
            </a:r>
          </a:p>
          <a:p>
            <a:pPr lvl="1"/>
            <a:r>
              <a:rPr lang="en-US" dirty="0"/>
              <a:t>Enter information regarding the issue/need</a:t>
            </a:r>
          </a:p>
          <a:p>
            <a:pPr lvl="2"/>
            <a:r>
              <a:rPr lang="en-US" dirty="0"/>
              <a:t>Ticket will only move forward if a Vocabulary change proposal is drafted</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28</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0D1FCAF1-57B5-4C92-9297-5687C1EC6CE6}"/>
              </a:ext>
            </a:extLst>
          </p:cNvPr>
          <p:cNvPicPr>
            <a:picLocks noChangeAspect="1"/>
          </p:cNvPicPr>
          <p:nvPr/>
        </p:nvPicPr>
        <p:blipFill>
          <a:blip r:embed="rId3"/>
          <a:stretch>
            <a:fillRect/>
          </a:stretch>
        </p:blipFill>
        <p:spPr>
          <a:xfrm>
            <a:off x="7282310" y="914400"/>
            <a:ext cx="4624085" cy="5295900"/>
          </a:xfrm>
          <a:prstGeom prst="rect">
            <a:avLst/>
          </a:prstGeom>
          <a:ln>
            <a:solidFill>
              <a:schemeClr val="tx1"/>
            </a:solidFill>
          </a:ln>
        </p:spPr>
      </p:pic>
      <p:pic>
        <p:nvPicPr>
          <p:cNvPr id="7" name="Picture 6">
            <a:extLst>
              <a:ext uri="{FF2B5EF4-FFF2-40B4-BE49-F238E27FC236}">
                <a16:creationId xmlns:a16="http://schemas.microsoft.com/office/drawing/2014/main" id="{91BA3690-9C2A-4DEA-91A5-61D2D949503B}"/>
              </a:ext>
            </a:extLst>
          </p:cNvPr>
          <p:cNvPicPr>
            <a:picLocks noChangeAspect="1"/>
          </p:cNvPicPr>
          <p:nvPr/>
        </p:nvPicPr>
        <p:blipFill>
          <a:blip r:embed="rId4"/>
          <a:stretch>
            <a:fillRect/>
          </a:stretch>
        </p:blipFill>
        <p:spPr>
          <a:xfrm>
            <a:off x="5410200" y="3348763"/>
            <a:ext cx="6496195" cy="1227273"/>
          </a:xfrm>
          <a:prstGeom prst="rect">
            <a:avLst/>
          </a:prstGeom>
          <a:ln>
            <a:solidFill>
              <a:schemeClr val="tx1"/>
            </a:solidFill>
          </a:ln>
        </p:spPr>
      </p:pic>
      <p:sp>
        <p:nvSpPr>
          <p:cNvPr id="8" name="Oval 7">
            <a:extLst>
              <a:ext uri="{FF2B5EF4-FFF2-40B4-BE49-F238E27FC236}">
                <a16:creationId xmlns:a16="http://schemas.microsoft.com/office/drawing/2014/main" id="{49A3E264-676B-4444-B684-9A2279588A0C}"/>
              </a:ext>
            </a:extLst>
          </p:cNvPr>
          <p:cNvSpPr/>
          <p:nvPr/>
        </p:nvSpPr>
        <p:spPr bwMode="auto">
          <a:xfrm>
            <a:off x="10668000" y="3361052"/>
            <a:ext cx="1200005" cy="33061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BECC99DA-6481-49B6-870F-673AA1FB9917}"/>
              </a:ext>
            </a:extLst>
          </p:cNvPr>
          <p:cNvPicPr>
            <a:picLocks noChangeAspect="1"/>
          </p:cNvPicPr>
          <p:nvPr/>
        </p:nvPicPr>
        <p:blipFill>
          <a:blip r:embed="rId5"/>
          <a:stretch>
            <a:fillRect/>
          </a:stretch>
        </p:blipFill>
        <p:spPr>
          <a:xfrm>
            <a:off x="7239000" y="914399"/>
            <a:ext cx="4673875" cy="5346739"/>
          </a:xfrm>
          <a:prstGeom prst="rect">
            <a:avLst/>
          </a:prstGeom>
          <a:ln>
            <a:solidFill>
              <a:schemeClr val="tx1"/>
            </a:solidFill>
          </a:ln>
        </p:spPr>
      </p:pic>
      <p:pic>
        <p:nvPicPr>
          <p:cNvPr id="12" name="Picture 11">
            <a:extLst>
              <a:ext uri="{FF2B5EF4-FFF2-40B4-BE49-F238E27FC236}">
                <a16:creationId xmlns:a16="http://schemas.microsoft.com/office/drawing/2014/main" id="{DB9ABEE9-73F8-4AAD-86EA-9B6B9DA77CB9}"/>
              </a:ext>
            </a:extLst>
          </p:cNvPr>
          <p:cNvPicPr>
            <a:picLocks noChangeAspect="1"/>
          </p:cNvPicPr>
          <p:nvPr/>
        </p:nvPicPr>
        <p:blipFill>
          <a:blip r:embed="rId6"/>
          <a:stretch>
            <a:fillRect/>
          </a:stretch>
        </p:blipFill>
        <p:spPr>
          <a:xfrm>
            <a:off x="5243584" y="2315584"/>
            <a:ext cx="6829425" cy="2752156"/>
          </a:xfrm>
          <a:prstGeom prst="rect">
            <a:avLst/>
          </a:prstGeom>
          <a:ln>
            <a:solidFill>
              <a:schemeClr val="tx1"/>
            </a:solidFill>
          </a:ln>
        </p:spPr>
      </p:pic>
    </p:spTree>
    <p:extLst>
      <p:ext uri="{BB962C8B-B14F-4D97-AF65-F5344CB8AC3E}">
        <p14:creationId xmlns:p14="http://schemas.microsoft.com/office/powerpoint/2010/main" val="40662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In-Flight Vocabulary Change Proposals</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57200" y="1828800"/>
            <a:ext cx="6125497" cy="4648200"/>
          </a:xfrm>
        </p:spPr>
        <p:txBody>
          <a:bodyPr>
            <a:normAutofit fontScale="77500" lnSpcReduction="20000"/>
          </a:bodyPr>
          <a:lstStyle/>
          <a:p>
            <a:r>
              <a:rPr lang="en-US" dirty="0"/>
              <a:t>Change proposal queue contains fully specified changes to address content issues or new needs</a:t>
            </a:r>
          </a:p>
          <a:p>
            <a:pPr lvl="1"/>
            <a:r>
              <a:rPr lang="en-US" dirty="0"/>
              <a:t>Submitters have special Jira permissions and are familiar with the tooling and processes</a:t>
            </a:r>
          </a:p>
          <a:p>
            <a:pPr lvl="1"/>
            <a:endParaRPr lang="en-US" dirty="0"/>
          </a:p>
          <a:p>
            <a:r>
              <a:rPr lang="en-US" dirty="0"/>
              <a:t>Proposals are made available for review, suggestion, and approval/rejection</a:t>
            </a:r>
          </a:p>
          <a:p>
            <a:pPr lvl="1"/>
            <a:r>
              <a:rPr lang="en-US" dirty="0"/>
              <a:t>Curator processes to Consensus Review </a:t>
            </a:r>
          </a:p>
          <a:p>
            <a:pPr lvl="1"/>
            <a:r>
              <a:rPr lang="en-US" dirty="0"/>
              <a:t>Reviewers only need a browser to see the designed change(s)</a:t>
            </a:r>
          </a:p>
          <a:p>
            <a:pPr lvl="1"/>
            <a:endParaRPr lang="en-US" dirty="0"/>
          </a:p>
          <a:p>
            <a:r>
              <a:rPr lang="en-US" dirty="0"/>
              <a:t>Upon approval, changes are scheduled for implementation in the UTG current content</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29</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CC4F80AC-9CC5-4EA9-BB57-E340365BF12E}"/>
              </a:ext>
            </a:extLst>
          </p:cNvPr>
          <p:cNvPicPr>
            <a:picLocks noChangeAspect="1"/>
          </p:cNvPicPr>
          <p:nvPr/>
        </p:nvPicPr>
        <p:blipFill>
          <a:blip r:embed="rId3"/>
          <a:stretch>
            <a:fillRect/>
          </a:stretch>
        </p:blipFill>
        <p:spPr>
          <a:xfrm>
            <a:off x="6553200" y="2169241"/>
            <a:ext cx="5337333" cy="3657600"/>
          </a:xfrm>
          <a:prstGeom prst="rect">
            <a:avLst/>
          </a:prstGeom>
          <a:ln>
            <a:solidFill>
              <a:schemeClr val="tx1"/>
            </a:solidFill>
          </a:ln>
        </p:spPr>
      </p:pic>
      <p:sp>
        <p:nvSpPr>
          <p:cNvPr id="7" name="Oval 6">
            <a:extLst>
              <a:ext uri="{FF2B5EF4-FFF2-40B4-BE49-F238E27FC236}">
                <a16:creationId xmlns:a16="http://schemas.microsoft.com/office/drawing/2014/main" id="{ACEDDBC5-A449-4139-98E1-2FB7AA0C248F}"/>
              </a:ext>
            </a:extLst>
          </p:cNvPr>
          <p:cNvSpPr/>
          <p:nvPr/>
        </p:nvSpPr>
        <p:spPr bwMode="auto">
          <a:xfrm>
            <a:off x="7543800" y="5257800"/>
            <a:ext cx="4346733" cy="685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8" name="Picture 7">
            <a:extLst>
              <a:ext uri="{FF2B5EF4-FFF2-40B4-BE49-F238E27FC236}">
                <a16:creationId xmlns:a16="http://schemas.microsoft.com/office/drawing/2014/main" id="{43BB3BBB-22B2-4D5A-A597-DB77ACAB8D8F}"/>
              </a:ext>
            </a:extLst>
          </p:cNvPr>
          <p:cNvPicPr>
            <a:picLocks noChangeAspect="1"/>
          </p:cNvPicPr>
          <p:nvPr/>
        </p:nvPicPr>
        <p:blipFill>
          <a:blip r:embed="rId4"/>
          <a:stretch>
            <a:fillRect/>
          </a:stretch>
        </p:blipFill>
        <p:spPr>
          <a:xfrm>
            <a:off x="2220631" y="1602325"/>
            <a:ext cx="7801537" cy="5111825"/>
          </a:xfrm>
          <a:prstGeom prst="rect">
            <a:avLst/>
          </a:prstGeom>
          <a:ln>
            <a:solidFill>
              <a:schemeClr val="tx1"/>
            </a:solidFill>
          </a:ln>
        </p:spPr>
      </p:pic>
      <p:sp>
        <p:nvSpPr>
          <p:cNvPr id="9" name="Oval 8">
            <a:extLst>
              <a:ext uri="{FF2B5EF4-FFF2-40B4-BE49-F238E27FC236}">
                <a16:creationId xmlns:a16="http://schemas.microsoft.com/office/drawing/2014/main" id="{FA63AD23-8D02-4725-9899-0B7881537DE3}"/>
              </a:ext>
            </a:extLst>
          </p:cNvPr>
          <p:cNvSpPr/>
          <p:nvPr/>
        </p:nvSpPr>
        <p:spPr bwMode="auto">
          <a:xfrm>
            <a:off x="4724400" y="1864440"/>
            <a:ext cx="3621727" cy="421559"/>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51D28871-1518-491C-BD27-06C1238270E7}"/>
              </a:ext>
            </a:extLst>
          </p:cNvPr>
          <p:cNvSpPr/>
          <p:nvPr/>
        </p:nvSpPr>
        <p:spPr bwMode="auto">
          <a:xfrm>
            <a:off x="2713439" y="2333289"/>
            <a:ext cx="1477562" cy="333711"/>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4FB25D53-F73B-4F72-8918-6D6590F0B61D}"/>
              </a:ext>
            </a:extLst>
          </p:cNvPr>
          <p:cNvPicPr>
            <a:picLocks noChangeAspect="1"/>
          </p:cNvPicPr>
          <p:nvPr/>
        </p:nvPicPr>
        <p:blipFill>
          <a:blip r:embed="rId5"/>
          <a:stretch>
            <a:fillRect/>
          </a:stretch>
        </p:blipFill>
        <p:spPr>
          <a:xfrm>
            <a:off x="1935576" y="1583275"/>
            <a:ext cx="8304721" cy="5236051"/>
          </a:xfrm>
          <a:prstGeom prst="rect">
            <a:avLst/>
          </a:prstGeom>
          <a:ln>
            <a:solidFill>
              <a:schemeClr val="tx1"/>
            </a:solidFill>
          </a:ln>
        </p:spPr>
      </p:pic>
      <p:sp>
        <p:nvSpPr>
          <p:cNvPr id="13" name="Oval 12">
            <a:extLst>
              <a:ext uri="{FF2B5EF4-FFF2-40B4-BE49-F238E27FC236}">
                <a16:creationId xmlns:a16="http://schemas.microsoft.com/office/drawing/2014/main" id="{F4981031-E259-430B-80BE-B0AF74B676B5}"/>
              </a:ext>
            </a:extLst>
          </p:cNvPr>
          <p:cNvSpPr/>
          <p:nvPr/>
        </p:nvSpPr>
        <p:spPr bwMode="auto">
          <a:xfrm>
            <a:off x="4789770" y="4419600"/>
            <a:ext cx="62043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4" name="Picture 13">
            <a:extLst>
              <a:ext uri="{FF2B5EF4-FFF2-40B4-BE49-F238E27FC236}">
                <a16:creationId xmlns:a16="http://schemas.microsoft.com/office/drawing/2014/main" id="{36323CDF-B077-4D7F-AFEC-51A8236ECC9C}"/>
              </a:ext>
            </a:extLst>
          </p:cNvPr>
          <p:cNvPicPr>
            <a:picLocks noChangeAspect="1"/>
          </p:cNvPicPr>
          <p:nvPr/>
        </p:nvPicPr>
        <p:blipFill>
          <a:blip r:embed="rId6"/>
          <a:stretch>
            <a:fillRect/>
          </a:stretch>
        </p:blipFill>
        <p:spPr>
          <a:xfrm>
            <a:off x="852488" y="2415243"/>
            <a:ext cx="10258425" cy="3152775"/>
          </a:xfrm>
          <a:prstGeom prst="rect">
            <a:avLst/>
          </a:prstGeom>
          <a:ln>
            <a:solidFill>
              <a:schemeClr val="tx1"/>
            </a:solidFill>
          </a:ln>
        </p:spPr>
      </p:pic>
      <p:sp>
        <p:nvSpPr>
          <p:cNvPr id="15" name="Oval 14">
            <a:extLst>
              <a:ext uri="{FF2B5EF4-FFF2-40B4-BE49-F238E27FC236}">
                <a16:creationId xmlns:a16="http://schemas.microsoft.com/office/drawing/2014/main" id="{0A68101C-DD3E-43F0-9925-D1C27E7AE061}"/>
              </a:ext>
            </a:extLst>
          </p:cNvPr>
          <p:cNvSpPr/>
          <p:nvPr/>
        </p:nvSpPr>
        <p:spPr bwMode="auto">
          <a:xfrm>
            <a:off x="7621666" y="2931241"/>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7" name="Picture 16">
            <a:extLst>
              <a:ext uri="{FF2B5EF4-FFF2-40B4-BE49-F238E27FC236}">
                <a16:creationId xmlns:a16="http://schemas.microsoft.com/office/drawing/2014/main" id="{60EE6268-7920-4D22-B26D-309DEEE7F8D4}"/>
              </a:ext>
            </a:extLst>
          </p:cNvPr>
          <p:cNvPicPr>
            <a:picLocks noChangeAspect="1"/>
          </p:cNvPicPr>
          <p:nvPr/>
        </p:nvPicPr>
        <p:blipFill>
          <a:blip r:embed="rId7"/>
          <a:stretch>
            <a:fillRect/>
          </a:stretch>
        </p:blipFill>
        <p:spPr>
          <a:xfrm>
            <a:off x="981075" y="2240191"/>
            <a:ext cx="10001250" cy="3705225"/>
          </a:xfrm>
          <a:prstGeom prst="rect">
            <a:avLst/>
          </a:prstGeom>
        </p:spPr>
      </p:pic>
      <p:pic>
        <p:nvPicPr>
          <p:cNvPr id="18" name="Picture 17">
            <a:extLst>
              <a:ext uri="{FF2B5EF4-FFF2-40B4-BE49-F238E27FC236}">
                <a16:creationId xmlns:a16="http://schemas.microsoft.com/office/drawing/2014/main" id="{B48834F7-4EB4-4C46-9D14-EC586C7DB835}"/>
              </a:ext>
            </a:extLst>
          </p:cNvPr>
          <p:cNvPicPr>
            <a:picLocks noChangeAspect="1"/>
          </p:cNvPicPr>
          <p:nvPr/>
        </p:nvPicPr>
        <p:blipFill>
          <a:blip r:embed="rId8"/>
          <a:stretch>
            <a:fillRect/>
          </a:stretch>
        </p:blipFill>
        <p:spPr>
          <a:xfrm>
            <a:off x="2017841" y="2285999"/>
            <a:ext cx="8286750" cy="3714750"/>
          </a:xfrm>
          <a:prstGeom prst="rect">
            <a:avLst/>
          </a:prstGeom>
        </p:spPr>
      </p:pic>
      <p:sp>
        <p:nvSpPr>
          <p:cNvPr id="19" name="Oval 18">
            <a:extLst>
              <a:ext uri="{FF2B5EF4-FFF2-40B4-BE49-F238E27FC236}">
                <a16:creationId xmlns:a16="http://schemas.microsoft.com/office/drawing/2014/main" id="{02A61A11-2B27-49AB-81E2-ADE5D4118ECC}"/>
              </a:ext>
            </a:extLst>
          </p:cNvPr>
          <p:cNvSpPr/>
          <p:nvPr/>
        </p:nvSpPr>
        <p:spPr bwMode="auto">
          <a:xfrm>
            <a:off x="3596341" y="4038600"/>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119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14"/>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7"/>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9" grpId="0" animBg="1"/>
      <p:bldP spid="9" grpId="1" animBg="1"/>
      <p:bldP spid="10" grpId="0" animBg="1"/>
      <p:bldP spid="10" grpId="1" animBg="1"/>
      <p:bldP spid="13" grpId="0" animBg="1"/>
      <p:bldP spid="13" grpId="1" animBg="1"/>
      <p:bldP spid="15" grpId="0" animBg="1"/>
      <p:bldP spid="15" grpId="1"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B9F-967A-423A-9C44-0BC9DE9CCD13}"/>
              </a:ext>
            </a:extLst>
          </p:cNvPr>
          <p:cNvSpPr>
            <a:spLocks noGrp="1"/>
          </p:cNvSpPr>
          <p:nvPr>
            <p:ph type="title"/>
          </p:nvPr>
        </p:nvSpPr>
        <p:spPr/>
        <p:txBody>
          <a:bodyPr/>
          <a:lstStyle/>
          <a:p>
            <a:r>
              <a:rPr lang="en-US" dirty="0"/>
              <a:t>UTG Topics for HL7 Members</a:t>
            </a:r>
          </a:p>
        </p:txBody>
      </p:sp>
      <p:sp>
        <p:nvSpPr>
          <p:cNvPr id="3" name="Content Placeholder 2">
            <a:extLst>
              <a:ext uri="{FF2B5EF4-FFF2-40B4-BE49-F238E27FC236}">
                <a16:creationId xmlns:a16="http://schemas.microsoft.com/office/drawing/2014/main" id="{692A01E4-5028-4C25-ACE1-39DBA2989145}"/>
              </a:ext>
            </a:extLst>
          </p:cNvPr>
          <p:cNvSpPr>
            <a:spLocks noGrp="1"/>
          </p:cNvSpPr>
          <p:nvPr>
            <p:ph idx="1"/>
          </p:nvPr>
        </p:nvSpPr>
        <p:spPr>
          <a:xfrm>
            <a:off x="685800" y="1828801"/>
            <a:ext cx="11176000" cy="4648200"/>
          </a:xfrm>
        </p:spPr>
        <p:txBody>
          <a:bodyPr>
            <a:normAutofit/>
          </a:bodyPr>
          <a:lstStyle/>
          <a:p>
            <a:r>
              <a:rPr lang="en-US" dirty="0"/>
              <a:t>The UTG process</a:t>
            </a:r>
          </a:p>
          <a:p>
            <a:pPr lvl="1"/>
            <a:r>
              <a:rPr lang="en-US" dirty="0"/>
              <a:t>Key highlights</a:t>
            </a:r>
          </a:p>
          <a:p>
            <a:pPr lvl="1"/>
            <a:r>
              <a:rPr lang="en-US" dirty="0"/>
              <a:t>In-scope/out-of-scope terminology</a:t>
            </a:r>
          </a:p>
          <a:p>
            <a:pPr lvl="1"/>
            <a:r>
              <a:rPr lang="en-US" dirty="0"/>
              <a:t>External (non-HL7 terminologies)</a:t>
            </a:r>
          </a:p>
          <a:p>
            <a:r>
              <a:rPr lang="en-US" dirty="0"/>
              <a:t>The UTG Jira workflow for HL7 members</a:t>
            </a:r>
          </a:p>
          <a:p>
            <a:pPr lvl="1"/>
            <a:r>
              <a:rPr lang="en-US" dirty="0"/>
              <a:t>Accessing and reviewing Vocabulary issues and content needs queue</a:t>
            </a:r>
          </a:p>
          <a:p>
            <a:pPr lvl="1"/>
            <a:r>
              <a:rPr lang="en-US" dirty="0"/>
              <a:t>Reviewing Vocabulary change proposals in process</a:t>
            </a:r>
          </a:p>
          <a:p>
            <a:pPr lvl="1"/>
            <a:r>
              <a:rPr lang="en-US" dirty="0"/>
              <a:t>Reporting content needs and issues</a:t>
            </a:r>
          </a:p>
        </p:txBody>
      </p:sp>
      <p:sp>
        <p:nvSpPr>
          <p:cNvPr id="4" name="Slide Number Placeholder 3">
            <a:extLst>
              <a:ext uri="{FF2B5EF4-FFF2-40B4-BE49-F238E27FC236}">
                <a16:creationId xmlns:a16="http://schemas.microsoft.com/office/drawing/2014/main" id="{3BED3D62-8F3F-439A-AE71-E10E63EE1197}"/>
              </a:ext>
            </a:extLst>
          </p:cNvPr>
          <p:cNvSpPr>
            <a:spLocks noGrp="1"/>
          </p:cNvSpPr>
          <p:nvPr>
            <p:ph type="sldNum" sz="quarter" idx="11"/>
          </p:nvPr>
        </p:nvSpPr>
        <p:spPr/>
        <p:txBody>
          <a:bodyPr/>
          <a:lstStyle/>
          <a:p>
            <a:fld id="{DD8FDF0E-2772-4D89-9F72-F3CB15D8B8AB}" type="slidenum">
              <a:rPr lang="en-US" smtClean="0"/>
              <a:pPr/>
              <a:t>3</a:t>
            </a:fld>
            <a:endParaRPr lang="en-US" dirty="0"/>
          </a:p>
        </p:txBody>
      </p:sp>
      <p:sp>
        <p:nvSpPr>
          <p:cNvPr id="5" name="Footer Placeholder 4">
            <a:extLst>
              <a:ext uri="{FF2B5EF4-FFF2-40B4-BE49-F238E27FC236}">
                <a16:creationId xmlns:a16="http://schemas.microsoft.com/office/drawing/2014/main" id="{EF55755C-8B09-44D5-97E1-42FE696E3DC1}"/>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7449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Watching a Ticket</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30</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C0DE2386-A884-4C2A-B6E2-827FF15F5CD4}"/>
              </a:ext>
            </a:extLst>
          </p:cNvPr>
          <p:cNvPicPr>
            <a:picLocks noChangeAspect="1"/>
          </p:cNvPicPr>
          <p:nvPr/>
        </p:nvPicPr>
        <p:blipFill>
          <a:blip r:embed="rId3"/>
          <a:stretch>
            <a:fillRect/>
          </a:stretch>
        </p:blipFill>
        <p:spPr>
          <a:xfrm>
            <a:off x="771903" y="1580881"/>
            <a:ext cx="10698993" cy="4648201"/>
          </a:xfrm>
          <a:prstGeom prst="rect">
            <a:avLst/>
          </a:prstGeom>
          <a:ln>
            <a:solidFill>
              <a:schemeClr val="tx1"/>
            </a:solidFill>
          </a:ln>
        </p:spPr>
      </p:pic>
      <p:sp>
        <p:nvSpPr>
          <p:cNvPr id="8" name="Oval 7">
            <a:extLst>
              <a:ext uri="{FF2B5EF4-FFF2-40B4-BE49-F238E27FC236}">
                <a16:creationId xmlns:a16="http://schemas.microsoft.com/office/drawing/2014/main" id="{3B10DAB1-10C1-48D0-8A07-054620A8720E}"/>
              </a:ext>
            </a:extLst>
          </p:cNvPr>
          <p:cNvSpPr/>
          <p:nvPr/>
        </p:nvSpPr>
        <p:spPr bwMode="auto">
          <a:xfrm>
            <a:off x="8839200" y="5924282"/>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a16="http://schemas.microsoft.com/office/drawing/2014/main" id="{B006CAA4-D727-4774-9B76-589F033CC647}"/>
              </a:ext>
            </a:extLst>
          </p:cNvPr>
          <p:cNvPicPr>
            <a:picLocks noChangeAspect="1"/>
          </p:cNvPicPr>
          <p:nvPr/>
        </p:nvPicPr>
        <p:blipFill>
          <a:blip r:embed="rId4"/>
          <a:stretch>
            <a:fillRect/>
          </a:stretch>
        </p:blipFill>
        <p:spPr>
          <a:xfrm>
            <a:off x="2073201" y="1645818"/>
            <a:ext cx="8096395" cy="4831182"/>
          </a:xfrm>
          <a:prstGeom prst="rect">
            <a:avLst/>
          </a:prstGeom>
          <a:ln>
            <a:solidFill>
              <a:schemeClr val="tx1"/>
            </a:solidFill>
          </a:ln>
        </p:spPr>
      </p:pic>
    </p:spTree>
    <p:extLst>
      <p:ext uri="{BB962C8B-B14F-4D97-AF65-F5344CB8AC3E}">
        <p14:creationId xmlns:p14="http://schemas.microsoft.com/office/powerpoint/2010/main" val="15417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Change Proposals Outcomes</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57199" y="1828800"/>
            <a:ext cx="10458595" cy="4648200"/>
          </a:xfrm>
        </p:spPr>
        <p:txBody>
          <a:bodyPr>
            <a:normAutofit/>
          </a:bodyPr>
          <a:lstStyle/>
          <a:p>
            <a:r>
              <a:rPr lang="en-US" dirty="0"/>
              <a:t>Consensus Review possible outcomes</a:t>
            </a:r>
          </a:p>
          <a:p>
            <a:pPr lvl="1"/>
            <a:r>
              <a:rPr lang="en-US" dirty="0"/>
              <a:t>Change proposal is approved</a:t>
            </a:r>
          </a:p>
          <a:p>
            <a:pPr lvl="2"/>
            <a:r>
              <a:rPr lang="en-US" dirty="0"/>
              <a:t>Designed changes are implemented in the current build of HL7 Terminology</a:t>
            </a:r>
          </a:p>
          <a:p>
            <a:pPr lvl="2"/>
            <a:r>
              <a:rPr lang="en-US" dirty="0"/>
              <a:t>Changes are released and watchers are notified</a:t>
            </a:r>
          </a:p>
          <a:p>
            <a:pPr lvl="1"/>
            <a:r>
              <a:rPr lang="en-US" dirty="0"/>
              <a:t>Change proposal is rejected</a:t>
            </a:r>
          </a:p>
          <a:p>
            <a:pPr lvl="2"/>
            <a:r>
              <a:rPr lang="en-US" dirty="0"/>
              <a:t>Ticket is archived for future audit</a:t>
            </a:r>
          </a:p>
          <a:p>
            <a:pPr lvl="2"/>
            <a:r>
              <a:rPr lang="en-US" dirty="0"/>
              <a:t>Watchers are notified that changes will not be implemented</a:t>
            </a:r>
          </a:p>
          <a:p>
            <a:pPr lvl="1"/>
            <a:r>
              <a:rPr lang="en-US" dirty="0"/>
              <a:t>A change proposal may alternatively be revised and resubmitted or withdrawn</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31</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365337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E312-B973-44E9-9E59-2A20CB17B939}"/>
              </a:ext>
            </a:extLst>
          </p:cNvPr>
          <p:cNvSpPr>
            <a:spLocks noGrp="1"/>
          </p:cNvSpPr>
          <p:nvPr>
            <p:ph type="title"/>
          </p:nvPr>
        </p:nvSpPr>
        <p:spPr/>
        <p:txBody>
          <a:bodyPr/>
          <a:lstStyle/>
          <a:p>
            <a:r>
              <a:rPr lang="en-US" dirty="0"/>
              <a:t>Governance of HL7 Terminology Summary</a:t>
            </a:r>
          </a:p>
        </p:txBody>
      </p:sp>
      <p:sp>
        <p:nvSpPr>
          <p:cNvPr id="3" name="Content Placeholder 2">
            <a:extLst>
              <a:ext uri="{FF2B5EF4-FFF2-40B4-BE49-F238E27FC236}">
                <a16:creationId xmlns:a16="http://schemas.microsoft.com/office/drawing/2014/main" id="{F40F8C4B-6F8C-4472-8D29-2A084D6D0424}"/>
              </a:ext>
            </a:extLst>
          </p:cNvPr>
          <p:cNvSpPr>
            <a:spLocks noGrp="1"/>
          </p:cNvSpPr>
          <p:nvPr>
            <p:ph idx="1"/>
          </p:nvPr>
        </p:nvSpPr>
        <p:spPr>
          <a:xfrm>
            <a:off x="685800" y="1828800"/>
            <a:ext cx="11176000" cy="4419600"/>
          </a:xfrm>
        </p:spPr>
        <p:txBody>
          <a:bodyPr>
            <a:normAutofit fontScale="92500" lnSpcReduction="20000"/>
          </a:bodyPr>
          <a:lstStyle/>
          <a:p>
            <a:r>
              <a:rPr lang="en-US" dirty="0"/>
              <a:t>Changes can be requested and processed as needed, not driven by calendar </a:t>
            </a:r>
          </a:p>
          <a:p>
            <a:pPr lvl="1"/>
            <a:r>
              <a:rPr lang="en-US" dirty="0"/>
              <a:t>Change proposals are in your hands and on your schedule</a:t>
            </a:r>
          </a:p>
          <a:p>
            <a:r>
              <a:rPr lang="en-US" dirty="0"/>
              <a:t>Changes will be processed at the speed at which people participate </a:t>
            </a:r>
          </a:p>
          <a:p>
            <a:pPr lvl="1"/>
            <a:r>
              <a:rPr lang="en-US" dirty="0"/>
              <a:t>Can happen in a matter of days</a:t>
            </a:r>
          </a:p>
          <a:p>
            <a:r>
              <a:rPr lang="en-US" dirty="0"/>
              <a:t>Documentation and tooling available on HL7 Confluence page</a:t>
            </a:r>
          </a:p>
          <a:p>
            <a:r>
              <a:rPr lang="en-US" dirty="0"/>
              <a:t>Specialized sessions will be made available with the following topics</a:t>
            </a:r>
          </a:p>
          <a:p>
            <a:pPr lvl="1"/>
            <a:r>
              <a:rPr lang="en-US" dirty="0"/>
              <a:t>Reviewing and Voting on Proposed Vocabulary Changes</a:t>
            </a:r>
          </a:p>
          <a:p>
            <a:pPr lvl="1"/>
            <a:r>
              <a:rPr lang="en-US" dirty="0"/>
              <a:t>Submitting Vocabulary Proposals</a:t>
            </a:r>
          </a:p>
          <a:p>
            <a:endParaRPr lang="en-US" dirty="0"/>
          </a:p>
        </p:txBody>
      </p:sp>
      <p:sp>
        <p:nvSpPr>
          <p:cNvPr id="4" name="Slide Number Placeholder 3">
            <a:extLst>
              <a:ext uri="{FF2B5EF4-FFF2-40B4-BE49-F238E27FC236}">
                <a16:creationId xmlns:a16="http://schemas.microsoft.com/office/drawing/2014/main" id="{EA3C74D8-BA8A-4422-BA4C-477BA9BA2BAE}"/>
              </a:ext>
            </a:extLst>
          </p:cNvPr>
          <p:cNvSpPr>
            <a:spLocks noGrp="1"/>
          </p:cNvSpPr>
          <p:nvPr>
            <p:ph type="sldNum" sz="quarter" idx="11"/>
          </p:nvPr>
        </p:nvSpPr>
        <p:spPr/>
        <p:txBody>
          <a:bodyPr/>
          <a:lstStyle/>
          <a:p>
            <a:fld id="{DD8FDF0E-2772-4D89-9F72-F3CB15D8B8AB}" type="slidenum">
              <a:rPr lang="en-US" smtClean="0"/>
              <a:pPr/>
              <a:t>32</a:t>
            </a:fld>
            <a:endParaRPr lang="en-US" dirty="0"/>
          </a:p>
        </p:txBody>
      </p:sp>
      <p:sp>
        <p:nvSpPr>
          <p:cNvPr id="5" name="Footer Placeholder 4">
            <a:extLst>
              <a:ext uri="{FF2B5EF4-FFF2-40B4-BE49-F238E27FC236}">
                <a16:creationId xmlns:a16="http://schemas.microsoft.com/office/drawing/2014/main" id="{AE1C92CA-71EC-40B3-8573-335D348DD8CC}"/>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6659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A766-2EBD-4F79-9626-ACA3F9EDF672}"/>
              </a:ext>
            </a:extLst>
          </p:cNvPr>
          <p:cNvSpPr>
            <a:spLocks noGrp="1"/>
          </p:cNvSpPr>
          <p:nvPr>
            <p:ph type="title"/>
          </p:nvPr>
        </p:nvSpPr>
        <p:spPr/>
        <p:txBody>
          <a:bodyPr/>
          <a:lstStyle/>
          <a:p>
            <a:r>
              <a:rPr lang="en-US" dirty="0"/>
              <a:t>The HL7 Terminology Website</a:t>
            </a:r>
          </a:p>
        </p:txBody>
      </p:sp>
      <p:sp>
        <p:nvSpPr>
          <p:cNvPr id="3" name="Content Placeholder 2">
            <a:extLst>
              <a:ext uri="{FF2B5EF4-FFF2-40B4-BE49-F238E27FC236}">
                <a16:creationId xmlns:a16="http://schemas.microsoft.com/office/drawing/2014/main" id="{B86F3990-9B40-4F9D-9F78-BEFB7DBBB931}"/>
              </a:ext>
            </a:extLst>
          </p:cNvPr>
          <p:cNvSpPr>
            <a:spLocks noGrp="1"/>
          </p:cNvSpPr>
          <p:nvPr>
            <p:ph idx="1"/>
          </p:nvPr>
        </p:nvSpPr>
        <p:spPr/>
        <p:txBody>
          <a:bodyPr/>
          <a:lstStyle/>
          <a:p>
            <a:r>
              <a:rPr lang="en-US" dirty="0"/>
              <a:t>The HL7 Terminology website is free to browse at </a:t>
            </a:r>
            <a:r>
              <a:rPr lang="en-US" dirty="0">
                <a:hlinkClick r:id="rId3"/>
              </a:rPr>
              <a:t>https://terminology.hl7.org/</a:t>
            </a:r>
            <a:endParaRPr lang="en-US" dirty="0"/>
          </a:p>
        </p:txBody>
      </p:sp>
      <p:sp>
        <p:nvSpPr>
          <p:cNvPr id="4" name="Slide Number Placeholder 3">
            <a:extLst>
              <a:ext uri="{FF2B5EF4-FFF2-40B4-BE49-F238E27FC236}">
                <a16:creationId xmlns:a16="http://schemas.microsoft.com/office/drawing/2014/main" id="{0D9382F1-C1BF-4B36-865D-F11558BD2117}"/>
              </a:ext>
            </a:extLst>
          </p:cNvPr>
          <p:cNvSpPr>
            <a:spLocks noGrp="1"/>
          </p:cNvSpPr>
          <p:nvPr>
            <p:ph type="sldNum" sz="quarter" idx="11"/>
          </p:nvPr>
        </p:nvSpPr>
        <p:spPr/>
        <p:txBody>
          <a:bodyPr/>
          <a:lstStyle/>
          <a:p>
            <a:fld id="{DD8FDF0E-2772-4D89-9F72-F3CB15D8B8AB}" type="slidenum">
              <a:rPr lang="en-US" smtClean="0"/>
              <a:pPr/>
              <a:t>4</a:t>
            </a:fld>
            <a:endParaRPr lang="en-US" dirty="0"/>
          </a:p>
        </p:txBody>
      </p:sp>
      <p:sp>
        <p:nvSpPr>
          <p:cNvPr id="5" name="Footer Placeholder 4">
            <a:extLst>
              <a:ext uri="{FF2B5EF4-FFF2-40B4-BE49-F238E27FC236}">
                <a16:creationId xmlns:a16="http://schemas.microsoft.com/office/drawing/2014/main" id="{93DF4066-DC39-4BD0-BFDB-B6A4C1B38CAD}"/>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0D577CCB-6B30-4666-A614-E44D07B65AA5}"/>
              </a:ext>
            </a:extLst>
          </p:cNvPr>
          <p:cNvPicPr>
            <a:picLocks noChangeAspect="1"/>
          </p:cNvPicPr>
          <p:nvPr/>
        </p:nvPicPr>
        <p:blipFill>
          <a:blip r:embed="rId4"/>
          <a:stretch>
            <a:fillRect/>
          </a:stretch>
        </p:blipFill>
        <p:spPr>
          <a:xfrm>
            <a:off x="2432158" y="2895600"/>
            <a:ext cx="7327684" cy="3401008"/>
          </a:xfrm>
          <a:prstGeom prst="rect">
            <a:avLst/>
          </a:prstGeom>
          <a:ln>
            <a:solidFill>
              <a:schemeClr val="tx2"/>
            </a:solidFill>
          </a:ln>
        </p:spPr>
      </p:pic>
    </p:spTree>
    <p:extLst>
      <p:ext uri="{BB962C8B-B14F-4D97-AF65-F5344CB8AC3E}">
        <p14:creationId xmlns:p14="http://schemas.microsoft.com/office/powerpoint/2010/main" val="218530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727D-8F1F-448E-B5C2-9264B741DF3D}"/>
              </a:ext>
            </a:extLst>
          </p:cNvPr>
          <p:cNvSpPr>
            <a:spLocks noGrp="1"/>
          </p:cNvSpPr>
          <p:nvPr>
            <p:ph type="title"/>
          </p:nvPr>
        </p:nvSpPr>
        <p:spPr/>
        <p:txBody>
          <a:bodyPr/>
          <a:lstStyle/>
          <a:p>
            <a:r>
              <a:rPr lang="en-US" dirty="0"/>
              <a:t>HL7 Terminology Versions</a:t>
            </a:r>
          </a:p>
        </p:txBody>
      </p:sp>
      <p:sp>
        <p:nvSpPr>
          <p:cNvPr id="3" name="Content Placeholder 2">
            <a:extLst>
              <a:ext uri="{FF2B5EF4-FFF2-40B4-BE49-F238E27FC236}">
                <a16:creationId xmlns:a16="http://schemas.microsoft.com/office/drawing/2014/main" id="{BD4A0E8F-806F-4E0A-991A-3AA5405E8F36}"/>
              </a:ext>
            </a:extLst>
          </p:cNvPr>
          <p:cNvSpPr>
            <a:spLocks noGrp="1"/>
          </p:cNvSpPr>
          <p:nvPr>
            <p:ph idx="1"/>
          </p:nvPr>
        </p:nvSpPr>
        <p:spPr/>
        <p:txBody>
          <a:bodyPr/>
          <a:lstStyle/>
          <a:p>
            <a:r>
              <a:rPr lang="en-US" dirty="0"/>
              <a:t>The HL7 Terminology website at </a:t>
            </a:r>
            <a:r>
              <a:rPr lang="en-US" dirty="0">
                <a:hlinkClick r:id="rId3"/>
              </a:rPr>
              <a:t>https://terminology.hl7.org/</a:t>
            </a:r>
            <a:r>
              <a:rPr lang="en-US" dirty="0"/>
              <a:t> points to the latest published release of HL7 content</a:t>
            </a:r>
          </a:p>
          <a:p>
            <a:pPr lvl="1"/>
            <a:r>
              <a:rPr lang="en-US" dirty="0"/>
              <a:t>The version of the publication is always listed at the top of the pages</a:t>
            </a:r>
          </a:p>
          <a:p>
            <a:pPr lvl="1"/>
            <a:r>
              <a:rPr lang="en-US" dirty="0"/>
              <a:t>Previous published versions and the current version (latest in development) also accessible via ‘Directory of published versions’</a:t>
            </a:r>
          </a:p>
          <a:p>
            <a:endParaRPr lang="en-US" dirty="0"/>
          </a:p>
        </p:txBody>
      </p:sp>
      <p:sp>
        <p:nvSpPr>
          <p:cNvPr id="4" name="Slide Number Placeholder 3">
            <a:extLst>
              <a:ext uri="{FF2B5EF4-FFF2-40B4-BE49-F238E27FC236}">
                <a16:creationId xmlns:a16="http://schemas.microsoft.com/office/drawing/2014/main" id="{DD732366-49E9-4ED0-8A5C-3E8738A2E599}"/>
              </a:ext>
            </a:extLst>
          </p:cNvPr>
          <p:cNvSpPr>
            <a:spLocks noGrp="1"/>
          </p:cNvSpPr>
          <p:nvPr>
            <p:ph type="sldNum" sz="quarter" idx="11"/>
          </p:nvPr>
        </p:nvSpPr>
        <p:spPr/>
        <p:txBody>
          <a:bodyPr/>
          <a:lstStyle/>
          <a:p>
            <a:fld id="{DD8FDF0E-2772-4D89-9F72-F3CB15D8B8AB}" type="slidenum">
              <a:rPr lang="en-US" smtClean="0"/>
              <a:pPr/>
              <a:t>5</a:t>
            </a:fld>
            <a:endParaRPr lang="en-US" dirty="0"/>
          </a:p>
        </p:txBody>
      </p:sp>
      <p:sp>
        <p:nvSpPr>
          <p:cNvPr id="5" name="Footer Placeholder 4">
            <a:extLst>
              <a:ext uri="{FF2B5EF4-FFF2-40B4-BE49-F238E27FC236}">
                <a16:creationId xmlns:a16="http://schemas.microsoft.com/office/drawing/2014/main" id="{D68644B2-D9B0-4C3F-AA42-1C25407E875D}"/>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8" name="Picture 7">
            <a:extLst>
              <a:ext uri="{FF2B5EF4-FFF2-40B4-BE49-F238E27FC236}">
                <a16:creationId xmlns:a16="http://schemas.microsoft.com/office/drawing/2014/main" id="{AD853E7C-7F2D-444F-9354-35A9CA6C09F7}"/>
              </a:ext>
            </a:extLst>
          </p:cNvPr>
          <p:cNvPicPr>
            <a:picLocks noChangeAspect="1"/>
          </p:cNvPicPr>
          <p:nvPr/>
        </p:nvPicPr>
        <p:blipFill>
          <a:blip r:embed="rId4"/>
          <a:stretch>
            <a:fillRect/>
          </a:stretch>
        </p:blipFill>
        <p:spPr>
          <a:xfrm>
            <a:off x="2697162" y="4343400"/>
            <a:ext cx="7153275" cy="1990725"/>
          </a:xfrm>
          <a:prstGeom prst="rect">
            <a:avLst/>
          </a:prstGeom>
          <a:ln>
            <a:solidFill>
              <a:schemeClr val="tx1"/>
            </a:solidFill>
          </a:ln>
        </p:spPr>
      </p:pic>
      <p:sp>
        <p:nvSpPr>
          <p:cNvPr id="7" name="Oval 6">
            <a:extLst>
              <a:ext uri="{FF2B5EF4-FFF2-40B4-BE49-F238E27FC236}">
                <a16:creationId xmlns:a16="http://schemas.microsoft.com/office/drawing/2014/main" id="{475C3F47-3414-4153-A68C-76FBE59DD5B3}"/>
              </a:ext>
            </a:extLst>
          </p:cNvPr>
          <p:cNvSpPr/>
          <p:nvPr/>
        </p:nvSpPr>
        <p:spPr bwMode="auto">
          <a:xfrm>
            <a:off x="5867400" y="4572000"/>
            <a:ext cx="1600200" cy="2286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C3B1F96E-2636-49EC-A6D5-C259144D12C4}"/>
              </a:ext>
            </a:extLst>
          </p:cNvPr>
          <p:cNvSpPr/>
          <p:nvPr/>
        </p:nvSpPr>
        <p:spPr bwMode="auto">
          <a:xfrm>
            <a:off x="5119838" y="5867400"/>
            <a:ext cx="2347762"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2507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60EE-B753-4DEE-9DB8-36BAAD21CDEB}"/>
              </a:ext>
            </a:extLst>
          </p:cNvPr>
          <p:cNvSpPr>
            <a:spLocks noGrp="1"/>
          </p:cNvSpPr>
          <p:nvPr>
            <p:ph type="title"/>
          </p:nvPr>
        </p:nvSpPr>
        <p:spPr/>
        <p:txBody>
          <a:bodyPr/>
          <a:lstStyle/>
          <a:p>
            <a:r>
              <a:rPr lang="en-US" dirty="0"/>
              <a:t>HL7 Terminology Versions</a:t>
            </a:r>
          </a:p>
        </p:txBody>
      </p:sp>
      <p:sp>
        <p:nvSpPr>
          <p:cNvPr id="3" name="Content Placeholder 2">
            <a:extLst>
              <a:ext uri="{FF2B5EF4-FFF2-40B4-BE49-F238E27FC236}">
                <a16:creationId xmlns:a16="http://schemas.microsoft.com/office/drawing/2014/main" id="{F9C2A0C2-1101-452A-86F0-3619F73CB244}"/>
              </a:ext>
            </a:extLst>
          </p:cNvPr>
          <p:cNvSpPr>
            <a:spLocks noGrp="1"/>
          </p:cNvSpPr>
          <p:nvPr>
            <p:ph idx="1"/>
          </p:nvPr>
        </p:nvSpPr>
        <p:spPr/>
        <p:txBody>
          <a:bodyPr/>
          <a:lstStyle/>
          <a:p>
            <a:r>
              <a:rPr lang="en-US" dirty="0"/>
              <a:t>All published versions are listed in the ‘Directory of published versions’</a:t>
            </a:r>
          </a:p>
          <a:p>
            <a:pPr lvl="1"/>
            <a:r>
              <a:rPr lang="en-US" dirty="0"/>
              <a:t>Links exist to download or browse versions of content (more on this later)</a:t>
            </a:r>
          </a:p>
        </p:txBody>
      </p:sp>
      <p:sp>
        <p:nvSpPr>
          <p:cNvPr id="4" name="Slide Number Placeholder 3">
            <a:extLst>
              <a:ext uri="{FF2B5EF4-FFF2-40B4-BE49-F238E27FC236}">
                <a16:creationId xmlns:a16="http://schemas.microsoft.com/office/drawing/2014/main" id="{4522964D-89CA-4254-A6B0-720467492EFD}"/>
              </a:ext>
            </a:extLst>
          </p:cNvPr>
          <p:cNvSpPr>
            <a:spLocks noGrp="1"/>
          </p:cNvSpPr>
          <p:nvPr>
            <p:ph type="sldNum" sz="quarter" idx="11"/>
          </p:nvPr>
        </p:nvSpPr>
        <p:spPr/>
        <p:txBody>
          <a:bodyPr/>
          <a:lstStyle/>
          <a:p>
            <a:fld id="{DD8FDF0E-2772-4D89-9F72-F3CB15D8B8AB}" type="slidenum">
              <a:rPr lang="en-US" smtClean="0"/>
              <a:pPr/>
              <a:t>6</a:t>
            </a:fld>
            <a:endParaRPr lang="en-US" dirty="0"/>
          </a:p>
        </p:txBody>
      </p:sp>
      <p:sp>
        <p:nvSpPr>
          <p:cNvPr id="5" name="Footer Placeholder 4">
            <a:extLst>
              <a:ext uri="{FF2B5EF4-FFF2-40B4-BE49-F238E27FC236}">
                <a16:creationId xmlns:a16="http://schemas.microsoft.com/office/drawing/2014/main" id="{B44AE9D5-EF13-4D60-8FED-206B9AACB8E3}"/>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7061D7B5-4665-4415-96E7-1507DF554614}"/>
              </a:ext>
            </a:extLst>
          </p:cNvPr>
          <p:cNvPicPr>
            <a:picLocks noChangeAspect="1"/>
          </p:cNvPicPr>
          <p:nvPr/>
        </p:nvPicPr>
        <p:blipFill>
          <a:blip r:embed="rId3"/>
          <a:stretch>
            <a:fillRect/>
          </a:stretch>
        </p:blipFill>
        <p:spPr>
          <a:xfrm>
            <a:off x="1371600" y="4287276"/>
            <a:ext cx="8704263" cy="1961124"/>
          </a:xfrm>
          <a:prstGeom prst="rect">
            <a:avLst/>
          </a:prstGeom>
          <a:ln>
            <a:solidFill>
              <a:schemeClr val="tx2"/>
            </a:solidFill>
          </a:ln>
        </p:spPr>
      </p:pic>
      <p:pic>
        <p:nvPicPr>
          <p:cNvPr id="7" name="Picture 6">
            <a:extLst>
              <a:ext uri="{FF2B5EF4-FFF2-40B4-BE49-F238E27FC236}">
                <a16:creationId xmlns:a16="http://schemas.microsoft.com/office/drawing/2014/main" id="{44013659-90A0-47D8-B2BB-3CCA6A9E112E}"/>
              </a:ext>
            </a:extLst>
          </p:cNvPr>
          <p:cNvPicPr>
            <a:picLocks noChangeAspect="1"/>
          </p:cNvPicPr>
          <p:nvPr/>
        </p:nvPicPr>
        <p:blipFill>
          <a:blip r:embed="rId4"/>
          <a:stretch>
            <a:fillRect/>
          </a:stretch>
        </p:blipFill>
        <p:spPr>
          <a:xfrm>
            <a:off x="25667" y="255348"/>
            <a:ext cx="12192000" cy="5993052"/>
          </a:xfrm>
          <a:prstGeom prst="rect">
            <a:avLst/>
          </a:prstGeom>
          <a:ln>
            <a:solidFill>
              <a:schemeClr val="tx2"/>
            </a:solidFill>
          </a:ln>
        </p:spPr>
      </p:pic>
      <p:sp>
        <p:nvSpPr>
          <p:cNvPr id="8" name="Oval 7">
            <a:extLst>
              <a:ext uri="{FF2B5EF4-FFF2-40B4-BE49-F238E27FC236}">
                <a16:creationId xmlns:a16="http://schemas.microsoft.com/office/drawing/2014/main" id="{20C17084-AB80-4FD8-955F-6207E8CF17FA}"/>
              </a:ext>
            </a:extLst>
          </p:cNvPr>
          <p:cNvSpPr/>
          <p:nvPr/>
        </p:nvSpPr>
        <p:spPr bwMode="auto">
          <a:xfrm>
            <a:off x="4953000" y="457200"/>
            <a:ext cx="3276600" cy="4572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3110BF88-CF5D-4F32-8DEB-B0351E40AE6F}"/>
              </a:ext>
            </a:extLst>
          </p:cNvPr>
          <p:cNvSpPr/>
          <p:nvPr/>
        </p:nvSpPr>
        <p:spPr bwMode="auto">
          <a:xfrm>
            <a:off x="1345130" y="5334000"/>
            <a:ext cx="940869"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48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2" presetClass="exit" presetSubtype="4" fill="hold" grpId="1" nodeType="withEffect">
                                  <p:stCondLst>
                                    <p:cond delay="0"/>
                                  </p:stCondLst>
                                  <p:childTnLst>
                                    <p:animEffect transition="out" filter="wipe(down)">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B2B-1541-4D0B-A195-6723320839DC}"/>
              </a:ext>
            </a:extLst>
          </p:cNvPr>
          <p:cNvSpPr>
            <a:spLocks noGrp="1"/>
          </p:cNvSpPr>
          <p:nvPr>
            <p:ph type="title"/>
          </p:nvPr>
        </p:nvSpPr>
        <p:spPr/>
        <p:txBody>
          <a:bodyPr/>
          <a:lstStyle/>
          <a:p>
            <a:r>
              <a:rPr lang="en-US" dirty="0"/>
              <a:t>Terminology Content and Documentation</a:t>
            </a:r>
          </a:p>
        </p:txBody>
      </p:sp>
      <p:sp>
        <p:nvSpPr>
          <p:cNvPr id="3" name="Content Placeholder 2">
            <a:extLst>
              <a:ext uri="{FF2B5EF4-FFF2-40B4-BE49-F238E27FC236}">
                <a16:creationId xmlns:a16="http://schemas.microsoft.com/office/drawing/2014/main" id="{9657EFA8-F4A8-4F59-9932-F6244F858032}"/>
              </a:ext>
            </a:extLst>
          </p:cNvPr>
          <p:cNvSpPr>
            <a:spLocks noGrp="1"/>
          </p:cNvSpPr>
          <p:nvPr>
            <p:ph idx="1"/>
          </p:nvPr>
        </p:nvSpPr>
        <p:spPr>
          <a:xfrm>
            <a:off x="685800" y="1828800"/>
            <a:ext cx="11176000" cy="2743200"/>
          </a:xfrm>
        </p:spPr>
        <p:txBody>
          <a:bodyPr>
            <a:normAutofit fontScale="70000" lnSpcReduction="20000"/>
          </a:bodyPr>
          <a:lstStyle/>
          <a:p>
            <a:r>
              <a:rPr lang="en-US" dirty="0"/>
              <a:t>Documentation available directly on the Terminology pages</a:t>
            </a:r>
          </a:p>
          <a:p>
            <a:pPr lvl="1"/>
            <a:r>
              <a:rPr lang="en-US" dirty="0"/>
              <a:t>Home Page </a:t>
            </a:r>
          </a:p>
          <a:p>
            <a:pPr lvl="2"/>
            <a:r>
              <a:rPr lang="en-US" dirty="0"/>
              <a:t>Introduces the Unified Terminology Governance process</a:t>
            </a:r>
          </a:p>
          <a:p>
            <a:pPr lvl="2"/>
            <a:r>
              <a:rPr lang="en-US" dirty="0"/>
              <a:t>Describes the content layout</a:t>
            </a:r>
          </a:p>
          <a:p>
            <a:pPr lvl="2"/>
            <a:r>
              <a:rPr lang="en-US" dirty="0"/>
              <a:t>Describes UTG versioning approach </a:t>
            </a:r>
          </a:p>
          <a:p>
            <a:pPr lvl="1"/>
            <a:r>
              <a:rPr lang="en-US" dirty="0"/>
              <a:t>Background</a:t>
            </a:r>
          </a:p>
          <a:p>
            <a:pPr lvl="2"/>
            <a:r>
              <a:rPr lang="en-US" dirty="0"/>
              <a:t>Outlines common architecture of HL7 content in UTG</a:t>
            </a:r>
          </a:p>
          <a:p>
            <a:pPr lvl="2"/>
            <a:r>
              <a:rPr lang="en-US" dirty="0"/>
              <a:t>Describes types of artifacts</a:t>
            </a:r>
          </a:p>
          <a:p>
            <a:pPr lvl="1"/>
            <a:r>
              <a:rPr lang="en-US" dirty="0"/>
              <a:t>Additional information available on Terminology Artifacts tabs and grouping subtabs</a:t>
            </a:r>
          </a:p>
        </p:txBody>
      </p:sp>
      <p:sp>
        <p:nvSpPr>
          <p:cNvPr id="4" name="Slide Number Placeholder 3">
            <a:extLst>
              <a:ext uri="{FF2B5EF4-FFF2-40B4-BE49-F238E27FC236}">
                <a16:creationId xmlns:a16="http://schemas.microsoft.com/office/drawing/2014/main" id="{5B2F150E-FE3A-4D40-A0F1-E9020C3047E7}"/>
              </a:ext>
            </a:extLst>
          </p:cNvPr>
          <p:cNvSpPr>
            <a:spLocks noGrp="1"/>
          </p:cNvSpPr>
          <p:nvPr>
            <p:ph type="sldNum" sz="quarter" idx="11"/>
          </p:nvPr>
        </p:nvSpPr>
        <p:spPr/>
        <p:txBody>
          <a:bodyPr/>
          <a:lstStyle/>
          <a:p>
            <a:fld id="{DD8FDF0E-2772-4D89-9F72-F3CB15D8B8AB}" type="slidenum">
              <a:rPr lang="en-US" smtClean="0"/>
              <a:pPr/>
              <a:t>7</a:t>
            </a:fld>
            <a:endParaRPr lang="en-US" dirty="0"/>
          </a:p>
        </p:txBody>
      </p:sp>
      <p:sp>
        <p:nvSpPr>
          <p:cNvPr id="5" name="Footer Placeholder 4">
            <a:extLst>
              <a:ext uri="{FF2B5EF4-FFF2-40B4-BE49-F238E27FC236}">
                <a16:creationId xmlns:a16="http://schemas.microsoft.com/office/drawing/2014/main" id="{5C37D95D-BA31-43C4-86EC-8B2C6817760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8356C678-31E3-4ED0-9BB5-74A41A08E21F}"/>
              </a:ext>
            </a:extLst>
          </p:cNvPr>
          <p:cNvPicPr>
            <a:picLocks noChangeAspect="1"/>
          </p:cNvPicPr>
          <p:nvPr/>
        </p:nvPicPr>
        <p:blipFill>
          <a:blip r:embed="rId3"/>
          <a:stretch>
            <a:fillRect/>
          </a:stretch>
        </p:blipFill>
        <p:spPr>
          <a:xfrm>
            <a:off x="1073150" y="4495800"/>
            <a:ext cx="10096500" cy="1828430"/>
          </a:xfrm>
          <a:prstGeom prst="rect">
            <a:avLst/>
          </a:prstGeom>
          <a:ln>
            <a:solidFill>
              <a:schemeClr val="tx1"/>
            </a:solidFill>
          </a:ln>
        </p:spPr>
      </p:pic>
      <p:sp>
        <p:nvSpPr>
          <p:cNvPr id="7" name="Oval 6">
            <a:extLst>
              <a:ext uri="{FF2B5EF4-FFF2-40B4-BE49-F238E27FC236}">
                <a16:creationId xmlns:a16="http://schemas.microsoft.com/office/drawing/2014/main" id="{C7C271A2-EF53-4E5B-B16D-CA3EC756AA71}"/>
              </a:ext>
            </a:extLst>
          </p:cNvPr>
          <p:cNvSpPr/>
          <p:nvPr/>
        </p:nvSpPr>
        <p:spPr bwMode="auto">
          <a:xfrm>
            <a:off x="1073150" y="5105400"/>
            <a:ext cx="679450" cy="3048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D93A510F-C357-416E-A977-B034BA84A523}"/>
              </a:ext>
            </a:extLst>
          </p:cNvPr>
          <p:cNvSpPr/>
          <p:nvPr/>
        </p:nvSpPr>
        <p:spPr bwMode="auto">
          <a:xfrm>
            <a:off x="5181600" y="5067485"/>
            <a:ext cx="914400" cy="342715"/>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077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4E34-55C1-46CE-BF9D-2522FD512D49}"/>
              </a:ext>
            </a:extLst>
          </p:cNvPr>
          <p:cNvSpPr>
            <a:spLocks noGrp="1"/>
          </p:cNvSpPr>
          <p:nvPr>
            <p:ph type="title"/>
          </p:nvPr>
        </p:nvSpPr>
        <p:spPr/>
        <p:txBody>
          <a:bodyPr/>
          <a:lstStyle/>
          <a:p>
            <a:r>
              <a:rPr lang="en-US" dirty="0"/>
              <a:t>Content Downloads</a:t>
            </a:r>
          </a:p>
        </p:txBody>
      </p:sp>
      <p:sp>
        <p:nvSpPr>
          <p:cNvPr id="3" name="Content Placeholder 2">
            <a:extLst>
              <a:ext uri="{FF2B5EF4-FFF2-40B4-BE49-F238E27FC236}">
                <a16:creationId xmlns:a16="http://schemas.microsoft.com/office/drawing/2014/main" id="{FE3DE555-68E7-49A8-A340-5BD6ACEA832B}"/>
              </a:ext>
            </a:extLst>
          </p:cNvPr>
          <p:cNvSpPr>
            <a:spLocks noGrp="1"/>
          </p:cNvSpPr>
          <p:nvPr>
            <p:ph idx="1"/>
          </p:nvPr>
        </p:nvSpPr>
        <p:spPr>
          <a:xfrm>
            <a:off x="685800" y="1828800"/>
            <a:ext cx="3886200" cy="4267200"/>
          </a:xfrm>
        </p:spPr>
        <p:txBody>
          <a:bodyPr>
            <a:normAutofit fontScale="85000" lnSpcReduction="20000"/>
          </a:bodyPr>
          <a:lstStyle/>
          <a:p>
            <a:r>
              <a:rPr lang="en-US" dirty="0"/>
              <a:t>Ensure that you are on the pages for the version of the terminology that you want to download</a:t>
            </a:r>
          </a:p>
          <a:p>
            <a:r>
              <a:rPr lang="en-US" dirty="0"/>
              <a:t>Several download formats available on the ‘Downloads’ tab</a:t>
            </a:r>
          </a:p>
          <a:p>
            <a:pPr lvl="1"/>
            <a:r>
              <a:rPr lang="en-US" dirty="0"/>
              <a:t>Full content</a:t>
            </a:r>
          </a:p>
          <a:p>
            <a:pPr lvl="1"/>
            <a:r>
              <a:rPr lang="en-US" dirty="0"/>
              <a:t>NPM packages</a:t>
            </a:r>
          </a:p>
          <a:p>
            <a:pPr lvl="1"/>
            <a:r>
              <a:rPr lang="en-US" dirty="0"/>
              <a:t>Resource collections</a:t>
            </a:r>
          </a:p>
          <a:p>
            <a:pPr lvl="1"/>
            <a:r>
              <a:rPr lang="en-US" dirty="0"/>
              <a:t>V3 Source Files</a:t>
            </a:r>
          </a:p>
          <a:p>
            <a:pPr lvl="1"/>
            <a:endParaRPr lang="en-US" dirty="0"/>
          </a:p>
        </p:txBody>
      </p:sp>
      <p:sp>
        <p:nvSpPr>
          <p:cNvPr id="4" name="Slide Number Placeholder 3">
            <a:extLst>
              <a:ext uri="{FF2B5EF4-FFF2-40B4-BE49-F238E27FC236}">
                <a16:creationId xmlns:a16="http://schemas.microsoft.com/office/drawing/2014/main" id="{96A15725-00A5-480F-B441-D82D377D907E}"/>
              </a:ext>
            </a:extLst>
          </p:cNvPr>
          <p:cNvSpPr>
            <a:spLocks noGrp="1"/>
          </p:cNvSpPr>
          <p:nvPr>
            <p:ph type="sldNum" sz="quarter" idx="11"/>
          </p:nvPr>
        </p:nvSpPr>
        <p:spPr/>
        <p:txBody>
          <a:bodyPr/>
          <a:lstStyle/>
          <a:p>
            <a:fld id="{DD8FDF0E-2772-4D89-9F72-F3CB15D8B8AB}" type="slidenum">
              <a:rPr lang="en-US" smtClean="0"/>
              <a:pPr/>
              <a:t>8</a:t>
            </a:fld>
            <a:endParaRPr lang="en-US" dirty="0"/>
          </a:p>
        </p:txBody>
      </p:sp>
      <p:sp>
        <p:nvSpPr>
          <p:cNvPr id="5" name="Footer Placeholder 4">
            <a:extLst>
              <a:ext uri="{FF2B5EF4-FFF2-40B4-BE49-F238E27FC236}">
                <a16:creationId xmlns:a16="http://schemas.microsoft.com/office/drawing/2014/main" id="{D68A1A2B-B701-4400-9D09-CB21F1B6A3A6}"/>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45450AD4-D568-469A-BC93-A4C05C011BBB}"/>
              </a:ext>
            </a:extLst>
          </p:cNvPr>
          <p:cNvPicPr>
            <a:picLocks noChangeAspect="1"/>
          </p:cNvPicPr>
          <p:nvPr/>
        </p:nvPicPr>
        <p:blipFill>
          <a:blip r:embed="rId3"/>
          <a:stretch>
            <a:fillRect/>
          </a:stretch>
        </p:blipFill>
        <p:spPr>
          <a:xfrm>
            <a:off x="4726120" y="3048000"/>
            <a:ext cx="7034080" cy="3152775"/>
          </a:xfrm>
          <a:prstGeom prst="rect">
            <a:avLst/>
          </a:prstGeom>
          <a:ln>
            <a:solidFill>
              <a:schemeClr val="tx2"/>
            </a:solidFill>
          </a:ln>
        </p:spPr>
      </p:pic>
      <p:pic>
        <p:nvPicPr>
          <p:cNvPr id="7" name="Picture 6">
            <a:extLst>
              <a:ext uri="{FF2B5EF4-FFF2-40B4-BE49-F238E27FC236}">
                <a16:creationId xmlns:a16="http://schemas.microsoft.com/office/drawing/2014/main" id="{14DBCB3B-56A9-4A12-BE0E-D1D4A62BCDD0}"/>
              </a:ext>
            </a:extLst>
          </p:cNvPr>
          <p:cNvPicPr>
            <a:picLocks noChangeAspect="1"/>
          </p:cNvPicPr>
          <p:nvPr/>
        </p:nvPicPr>
        <p:blipFill>
          <a:blip r:embed="rId4"/>
          <a:stretch>
            <a:fillRect/>
          </a:stretch>
        </p:blipFill>
        <p:spPr>
          <a:xfrm>
            <a:off x="4720504" y="1697961"/>
            <a:ext cx="7034079" cy="1273839"/>
          </a:xfrm>
          <a:prstGeom prst="rect">
            <a:avLst/>
          </a:prstGeom>
          <a:ln>
            <a:solidFill>
              <a:schemeClr val="tx1"/>
            </a:solidFill>
          </a:ln>
        </p:spPr>
      </p:pic>
      <p:sp>
        <p:nvSpPr>
          <p:cNvPr id="8" name="Oval 7">
            <a:extLst>
              <a:ext uri="{FF2B5EF4-FFF2-40B4-BE49-F238E27FC236}">
                <a16:creationId xmlns:a16="http://schemas.microsoft.com/office/drawing/2014/main" id="{894A4D27-A536-4973-9D39-67DB9B9737E5}"/>
              </a:ext>
            </a:extLst>
          </p:cNvPr>
          <p:cNvSpPr/>
          <p:nvPr/>
        </p:nvSpPr>
        <p:spPr bwMode="auto">
          <a:xfrm>
            <a:off x="8001000" y="2080954"/>
            <a:ext cx="914400" cy="342715"/>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252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659D-A5D7-4760-9E90-0A41544D2FF4}"/>
              </a:ext>
            </a:extLst>
          </p:cNvPr>
          <p:cNvSpPr>
            <a:spLocks noGrp="1"/>
          </p:cNvSpPr>
          <p:nvPr>
            <p:ph type="title"/>
          </p:nvPr>
        </p:nvSpPr>
        <p:spPr/>
        <p:txBody>
          <a:bodyPr/>
          <a:lstStyle/>
          <a:p>
            <a:r>
              <a:rPr lang="en-US" dirty="0"/>
              <a:t>Terminology Artifacts</a:t>
            </a:r>
          </a:p>
        </p:txBody>
      </p:sp>
      <p:sp>
        <p:nvSpPr>
          <p:cNvPr id="3" name="Content Placeholder 2">
            <a:extLst>
              <a:ext uri="{FF2B5EF4-FFF2-40B4-BE49-F238E27FC236}">
                <a16:creationId xmlns:a16="http://schemas.microsoft.com/office/drawing/2014/main" id="{EB8BD16C-DDBE-44E7-83FC-A813D20ECE8B}"/>
              </a:ext>
            </a:extLst>
          </p:cNvPr>
          <p:cNvSpPr>
            <a:spLocks noGrp="1"/>
          </p:cNvSpPr>
          <p:nvPr>
            <p:ph idx="1"/>
          </p:nvPr>
        </p:nvSpPr>
        <p:spPr>
          <a:xfrm>
            <a:off x="533400" y="1624660"/>
            <a:ext cx="11176000" cy="4471340"/>
          </a:xfrm>
        </p:spPr>
        <p:txBody>
          <a:bodyPr>
            <a:normAutofit fontScale="85000" lnSpcReduction="20000"/>
          </a:bodyPr>
          <a:lstStyle/>
          <a:p>
            <a:r>
              <a:rPr lang="en-US" dirty="0"/>
              <a:t>Code Systems and Value Sets – HL7 terminology is now represented in FHIR Code System resources and Value Set resources that have extensions to support the other HL7 product family differences in terminology design</a:t>
            </a:r>
          </a:p>
          <a:p>
            <a:pPr lvl="1"/>
            <a:r>
              <a:rPr lang="en-US" dirty="0"/>
              <a:t>Design of Value Sets conforms to the Characteristics of a Formal Value Set Definition Normative Standard</a:t>
            </a:r>
          </a:p>
          <a:p>
            <a:endParaRPr lang="en-US" dirty="0"/>
          </a:p>
          <a:p>
            <a:r>
              <a:rPr lang="en-US" dirty="0"/>
              <a:t>Naming Systems – handy machine-processable reference of the current and former identifiers for Code Systems or Identifier System</a:t>
            </a:r>
          </a:p>
          <a:p>
            <a:endParaRPr lang="en-US" dirty="0"/>
          </a:p>
          <a:p>
            <a:r>
              <a:rPr lang="en-US" dirty="0"/>
              <a:t>Concept Maps – statements of relationships from one set of Concepts to one or more other Concepts, not currently published here </a:t>
            </a:r>
          </a:p>
        </p:txBody>
      </p:sp>
      <p:sp>
        <p:nvSpPr>
          <p:cNvPr id="4" name="Slide Number Placeholder 3">
            <a:extLst>
              <a:ext uri="{FF2B5EF4-FFF2-40B4-BE49-F238E27FC236}">
                <a16:creationId xmlns:a16="http://schemas.microsoft.com/office/drawing/2014/main" id="{3F041250-D045-4114-BC9D-A8A950B1DCED}"/>
              </a:ext>
            </a:extLst>
          </p:cNvPr>
          <p:cNvSpPr>
            <a:spLocks noGrp="1"/>
          </p:cNvSpPr>
          <p:nvPr>
            <p:ph type="sldNum" sz="quarter" idx="11"/>
          </p:nvPr>
        </p:nvSpPr>
        <p:spPr/>
        <p:txBody>
          <a:bodyPr/>
          <a:lstStyle/>
          <a:p>
            <a:fld id="{DD8FDF0E-2772-4D89-9F72-F3CB15D8B8AB}" type="slidenum">
              <a:rPr lang="en-US" smtClean="0"/>
              <a:pPr/>
              <a:t>9</a:t>
            </a:fld>
            <a:endParaRPr lang="en-US" dirty="0"/>
          </a:p>
        </p:txBody>
      </p:sp>
      <p:sp>
        <p:nvSpPr>
          <p:cNvPr id="8" name="Footer Placeholder 4">
            <a:extLst>
              <a:ext uri="{FF2B5EF4-FFF2-40B4-BE49-F238E27FC236}">
                <a16:creationId xmlns:a16="http://schemas.microsoft.com/office/drawing/2014/main" id="{38ECAC2E-3BE3-4535-A120-D2137A6E6EBA}"/>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1283336827"/>
      </p:ext>
    </p:extLst>
  </p:cSld>
  <p:clrMapOvr>
    <a:masterClrMapping/>
  </p:clrMapOvr>
</p:sld>
</file>

<file path=ppt/theme/theme1.xml><?xml version="1.0" encoding="utf-8"?>
<a:theme xmlns:a="http://schemas.openxmlformats.org/drawingml/2006/main" name="HL7 2019">
  <a:themeElements>
    <a:clrScheme name="HL7 2019">
      <a:dk1>
        <a:srgbClr val="000000"/>
      </a:dk1>
      <a:lt1>
        <a:srgbClr val="FFFFFF"/>
      </a:lt1>
      <a:dk2>
        <a:srgbClr val="000000"/>
      </a:dk2>
      <a:lt2>
        <a:srgbClr val="C0C0C0"/>
      </a:lt2>
      <a:accent1>
        <a:srgbClr val="EC2227"/>
      </a:accent1>
      <a:accent2>
        <a:srgbClr val="005A8C"/>
      </a:accent2>
      <a:accent3>
        <a:srgbClr val="EA8525"/>
      </a:accent3>
      <a:accent4>
        <a:srgbClr val="FFCC32"/>
      </a:accent4>
      <a:accent5>
        <a:srgbClr val="6EB4CD"/>
      </a:accent5>
      <a:accent6>
        <a:srgbClr val="63619A"/>
      </a:accent6>
      <a:hlink>
        <a:srgbClr val="0070C0"/>
      </a:hlink>
      <a:folHlink>
        <a:srgbClr val="7030A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L7 General PPT Template" id="{91879F38-AFC4-463F-A924-8C48DC8DED7E}" vid="{392C9A02-F8B8-436F-B661-94CEF9A67DC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HL7 General PPT Template</Template>
  <TotalTime>31023</TotalTime>
  <Words>2600</Words>
  <Application>Microsoft Macintosh PowerPoint</Application>
  <PresentationFormat>Widescreen</PresentationFormat>
  <Paragraphs>282</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Lucida Grande</vt:lpstr>
      <vt:lpstr>Verdana</vt:lpstr>
      <vt:lpstr>Wingdings</vt:lpstr>
      <vt:lpstr>HL7 2019</vt:lpstr>
      <vt:lpstr>Terminology Governance and Publishing at HL7</vt:lpstr>
      <vt:lpstr>UTG Topics for HL7 Members</vt:lpstr>
      <vt:lpstr>UTG Topics for HL7 Members</vt:lpstr>
      <vt:lpstr>The HL7 Terminology Website</vt:lpstr>
      <vt:lpstr>HL7 Terminology Versions</vt:lpstr>
      <vt:lpstr>HL7 Terminology Versions</vt:lpstr>
      <vt:lpstr>Terminology Content and Documentation</vt:lpstr>
      <vt:lpstr>Content Downloads</vt:lpstr>
      <vt:lpstr>Terminology Artifacts</vt:lpstr>
      <vt:lpstr>Terminology Artifacts</vt:lpstr>
      <vt:lpstr>Artifact Summary Display</vt:lpstr>
      <vt:lpstr>Artifact Content</vt:lpstr>
      <vt:lpstr>Artifact History Tracking</vt:lpstr>
      <vt:lpstr>Scope of Terminology Artifacts </vt:lpstr>
      <vt:lpstr>External (non-HL7) Terminologies</vt:lpstr>
      <vt:lpstr>Versioning of the HL7 Terminology</vt:lpstr>
      <vt:lpstr>UTG Model</vt:lpstr>
      <vt:lpstr>Representation of HL7 Version 2 Tables</vt:lpstr>
      <vt:lpstr>Representation of HL7 Version 3</vt:lpstr>
      <vt:lpstr>Infrastructure Vocabulary</vt:lpstr>
      <vt:lpstr>Unified Terminology governance at HL7 </vt:lpstr>
      <vt:lpstr>Unified Terminology Governance Process</vt:lpstr>
      <vt:lpstr>UTG Change Proposal (UP) Jira Project</vt:lpstr>
      <vt:lpstr>Types of UTG Jira Tickets</vt:lpstr>
      <vt:lpstr>UTG Jira Workflow</vt:lpstr>
      <vt:lpstr>Searching Through UTG Jira Tickets</vt:lpstr>
      <vt:lpstr>Content Issues Queue </vt:lpstr>
      <vt:lpstr>Reporting a Content Issue</vt:lpstr>
      <vt:lpstr>In-Flight Vocabulary Change Proposals</vt:lpstr>
      <vt:lpstr>Watching a Ticket</vt:lpstr>
      <vt:lpstr>Change Proposals Outcomes</vt:lpstr>
      <vt:lpstr>Governance of HL7 Terminology Summary</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Bota</dc:creator>
  <cp:lastModifiedBy>Robert Hausam</cp:lastModifiedBy>
  <cp:revision>107</cp:revision>
  <dcterms:created xsi:type="dcterms:W3CDTF">2019-08-21T13:13:12Z</dcterms:created>
  <dcterms:modified xsi:type="dcterms:W3CDTF">2023-01-18T14:20:22Z</dcterms:modified>
</cp:coreProperties>
</file>