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726" r:id="rId4"/>
    <p:sldId id="727" r:id="rId5"/>
    <p:sldId id="728" r:id="rId6"/>
    <p:sldId id="729" r:id="rId7"/>
    <p:sldId id="730" r:id="rId8"/>
    <p:sldId id="731" r:id="rId9"/>
    <p:sldId id="362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>
      <p:cViewPr varScale="1">
        <p:scale>
          <a:sx n="106" d="100"/>
          <a:sy n="106" d="100"/>
        </p:scale>
        <p:origin x="6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2018-10-01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2018-10-01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2018-10-01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2018-10-01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2018-10-01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2018-10-01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2018-10-01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2018-10-01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2018-10-01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2018-10-01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2018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2018-10-01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COTmtlXgGWuFpoSr1ZQQK30S7ReCpVsk_NZI6xIeSHI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Category:FHIR_IG_Proposa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FHIR_Ballot_Pre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FMG Report</a:t>
            </a:r>
            <a:br>
              <a:rPr lang="en-CA" dirty="0"/>
            </a:br>
            <a:r>
              <a:rPr lang="en-CA" dirty="0"/>
              <a:t>Co-chairs dinner</a:t>
            </a:r>
            <a:endParaRPr lang="en-US" noProof="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Lloyd McKenzie</a:t>
            </a:r>
          </a:p>
          <a:p>
            <a:r>
              <a:rPr lang="en-AU" kern="0" dirty="0"/>
              <a:t>Oct. 1, 2018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Ballot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May </a:t>
            </a:r>
            <a:r>
              <a:rPr lang="en-US" dirty="0"/>
              <a:t>FHIR Core </a:t>
            </a:r>
            <a:r>
              <a:rPr lang="en-US" noProof="0" dirty="0"/>
              <a:t>ballots were scoped to “changes from May ballot”</a:t>
            </a:r>
          </a:p>
          <a:p>
            <a:pPr lvl="1"/>
            <a:r>
              <a:rPr lang="en-US" dirty="0"/>
              <a:t>Not everyone listened to that…</a:t>
            </a:r>
          </a:p>
          <a:p>
            <a:r>
              <a:rPr lang="en-US" noProof="0" dirty="0"/>
              <a:t>Email was sent out identifying process for triaging ballots this cycle</a:t>
            </a:r>
          </a:p>
          <a:p>
            <a:pPr lvl="1"/>
            <a:r>
              <a:rPr lang="en-US" dirty="0"/>
              <a:t>All </a:t>
            </a:r>
            <a:r>
              <a:rPr lang="en-US" b="1" dirty="0"/>
              <a:t>normative</a:t>
            </a:r>
            <a:r>
              <a:rPr lang="en-US" dirty="0"/>
              <a:t> items MUST have voted resolutions by end of day on Friday Oct. 12 (11 days from now)</a:t>
            </a:r>
          </a:p>
          <a:p>
            <a:pPr lvl="1"/>
            <a:r>
              <a:rPr lang="en-US" noProof="0" dirty="0"/>
              <a:t>Anything that wasn’t a change from</a:t>
            </a:r>
            <a:r>
              <a:rPr lang="en-US" dirty="0"/>
              <a:t> 2018May can be found Not Related if other resolution isn’t possible in a timely fashion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29984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5C04-DDAF-40AC-97AE-8730F70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</a:t>
            </a:r>
            <a:r>
              <a:rPr lang="en-CA" baseline="30000" dirty="0"/>
              <a:t>rd</a:t>
            </a:r>
            <a:r>
              <a:rPr lang="en-CA" dirty="0"/>
              <a:t> ballot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BC6D-881C-4F14-97B0-8F68032E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likely that the Terminology ballot will need to go back to ballot.  We’re making allowance for that possibility for Infrastructure and Observation as well</a:t>
            </a:r>
          </a:p>
          <a:p>
            <a:pPr lvl="1"/>
            <a:r>
              <a:rPr lang="en-CA" dirty="0"/>
              <a:t>NIBs are approved</a:t>
            </a:r>
          </a:p>
          <a:p>
            <a:pPr lvl="1"/>
            <a:r>
              <a:rPr lang="en-CA" dirty="0"/>
              <a:t>If we choose to have ballots (final decision Thursday Q4), registration will open Sat. Oct. 5</a:t>
            </a:r>
          </a:p>
          <a:p>
            <a:pPr lvl="2"/>
            <a:r>
              <a:rPr lang="en-CA" dirty="0"/>
              <a:t>Ballot opens Nov. 4, closes Dec. 4</a:t>
            </a:r>
          </a:p>
          <a:p>
            <a:pPr lvl="2"/>
            <a:r>
              <a:rPr lang="en-CA" b="1" dirty="0"/>
              <a:t>ALL</a:t>
            </a:r>
            <a:r>
              <a:rPr lang="en-CA" dirty="0"/>
              <a:t> feedback related to anything other than the specific substantive changes made will be found Not Related.  </a:t>
            </a:r>
          </a:p>
          <a:p>
            <a:pPr lvl="2"/>
            <a:r>
              <a:rPr lang="en-CA" dirty="0"/>
              <a:t>Recirculation (if necessary) will open Dec. 6 and close Dec.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BFBF3-DD23-4DD0-B3CD-3D37CFC0D3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146B-D4A1-4072-8595-6906C238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dates for R4 ballots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40C4-42B2-4807-96C9-0FF0FA63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Oct 12: All normative comments reconciled in gForge with votes and no “tracker issues”</a:t>
            </a:r>
          </a:p>
          <a:p>
            <a:r>
              <a:rPr lang="en-CA" dirty="0"/>
              <a:t>Oct 31: All R4 STU comments reconciled in gForge with votes and no “ tracker issues”</a:t>
            </a:r>
          </a:p>
          <a:p>
            <a:r>
              <a:rPr lang="en-CA" dirty="0"/>
              <a:t>Nov 1: Substantive change freeze for R4</a:t>
            </a:r>
          </a:p>
          <a:p>
            <a:r>
              <a:rPr lang="en-CA" dirty="0"/>
              <a:t>Nov 11: Final content freeze, start of QA</a:t>
            </a:r>
          </a:p>
          <a:p>
            <a:r>
              <a:rPr lang="en-CA" dirty="0"/>
              <a:t>Nov 25: QA finishes, start apply QA</a:t>
            </a:r>
          </a:p>
          <a:p>
            <a:r>
              <a:rPr lang="en-CA" dirty="0"/>
              <a:t>Dec 2: Specification locked – no commits without permission</a:t>
            </a:r>
          </a:p>
          <a:p>
            <a:pPr lvl="1"/>
            <a:r>
              <a:rPr lang="en-CA" dirty="0">
                <a:hlinkClick r:id="rId2"/>
              </a:rPr>
              <a:t>FMM evidence </a:t>
            </a:r>
            <a:r>
              <a:rPr lang="en-CA" dirty="0"/>
              <a:t>final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8F0ED-29FD-4587-A288-AB22D2A1DA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5327-D0BD-46A1-A019-55BEB93F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January IG Ballots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1B52-156A-4BF5-8DB9-70CD7096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allow FHIR IG content to go to ballot in January</a:t>
            </a:r>
          </a:p>
          <a:p>
            <a:pPr lvl="1"/>
            <a:r>
              <a:rPr lang="en-CA" dirty="0"/>
              <a:t>If you’re balloting profiles or value sets or other artifacts, you’re balloting a FHIR IG</a:t>
            </a:r>
          </a:p>
          <a:p>
            <a:pPr lvl="1"/>
            <a:r>
              <a:rPr lang="en-CA" dirty="0"/>
              <a:t>Be sure you have a good reason to go to ballot. Going to ballot with “for comment” just because there happens to be a ballot cycle is not permitted</a:t>
            </a:r>
          </a:p>
          <a:p>
            <a:pPr lvl="1"/>
            <a:r>
              <a:rPr lang="en-CA" dirty="0"/>
              <a:t>Timelines, QA and tooling expectations will be strictly enforced</a:t>
            </a:r>
          </a:p>
          <a:p>
            <a:pPr lvl="2"/>
            <a:r>
              <a:rPr lang="en-CA" dirty="0"/>
              <a:t>If you don’t meet the timelines, you will not go to ballot this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4476-31A2-4128-A1CE-0D42AAF06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0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4AD1-BF99-49CF-8A4A-DCDA6AE1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January IG ballot timelines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6308-54B3-4EA7-9921-6E1B2711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Oct. 17: </a:t>
            </a:r>
            <a:r>
              <a:rPr lang="en-CA" dirty="0">
                <a:hlinkClick r:id="rId2"/>
              </a:rPr>
              <a:t>IG proposals </a:t>
            </a:r>
            <a:r>
              <a:rPr lang="en-CA" dirty="0"/>
              <a:t>due</a:t>
            </a:r>
          </a:p>
          <a:p>
            <a:r>
              <a:rPr lang="en-CA" dirty="0"/>
              <a:t>Oct 28: NIBs due</a:t>
            </a:r>
          </a:p>
          <a:p>
            <a:pPr lvl="1"/>
            <a:r>
              <a:rPr lang="en-CA" dirty="0"/>
              <a:t>IG must be “feature complete” and building in HL7’s continuous integration environment.  If not, the NIB will be refused</a:t>
            </a:r>
          </a:p>
          <a:p>
            <a:r>
              <a:rPr lang="en-CA" dirty="0"/>
              <a:t>Nov 18: Content deadline – only QA changes after this point</a:t>
            </a:r>
          </a:p>
          <a:p>
            <a:r>
              <a:rPr lang="en-CA" dirty="0"/>
              <a:t>Dec. 2: Final freeze deadline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8D6D2-AD99-41CC-8E95-FCDB72D6E4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2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8204-840C-4E96-844F-14C93AF5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Timelines -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2545-1421-43C5-9F8C-C4EB64DE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of these timelines can be found here:</a:t>
            </a:r>
          </a:p>
          <a:p>
            <a:pPr lvl="1"/>
            <a:r>
              <a:rPr lang="en-CA" dirty="0">
                <a:hlinkClick r:id="rId2"/>
              </a:rPr>
              <a:t>http://wiki.hl7.org/index.php?title=FHIR_Ballot_Prep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535BA-A692-45A3-8A72-AAFDDC8EF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9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3E24-6A4D-4FA3-B600-76F0F12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priorities for work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FA3B-3314-4485-8D57-26D5AB63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order:</a:t>
            </a:r>
          </a:p>
          <a:p>
            <a:pPr lvl="1"/>
            <a:r>
              <a:rPr lang="en-CA" dirty="0"/>
              <a:t>FHIR Normative ballot reconciliation</a:t>
            </a:r>
          </a:p>
          <a:p>
            <a:pPr lvl="1"/>
            <a:r>
              <a:rPr lang="en-CA" dirty="0"/>
              <a:t>FHIR R4 STU ballot reconciliation</a:t>
            </a:r>
          </a:p>
          <a:p>
            <a:pPr lvl="1"/>
            <a:r>
              <a:rPr lang="en-CA" dirty="0"/>
              <a:t>Documenting FMM Evidence</a:t>
            </a:r>
          </a:p>
          <a:p>
            <a:pPr lvl="1"/>
            <a:r>
              <a:rPr lang="en-CA" dirty="0"/>
              <a:t>IG ballot reconciliation</a:t>
            </a:r>
          </a:p>
          <a:p>
            <a:pPr lvl="1"/>
            <a:r>
              <a:rPr lang="en-CA" dirty="0"/>
              <a:t>Plans/priorities for R5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704B1-4A72-4231-9CBF-0B2FFD753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>
                <a:hlinkClick r:id="rId2"/>
              </a:rPr>
              <a:t>http://hl7.org/fhir</a:t>
            </a:r>
            <a:r>
              <a:rPr lang="en-AU" sz="2800" dirty="0"/>
              <a:t>	    	   			</a:t>
            </a:r>
            <a:r>
              <a:rPr lang="en-AU" sz="2800" dirty="0">
                <a:hlinkClick r:id="rId3"/>
              </a:rPr>
              <a:t>lmckenzie@gevityinc.com</a:t>
            </a:r>
            <a:r>
              <a:rPr lang="en-AU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89113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4461</TotalTime>
  <Words>482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Verdana</vt:lpstr>
      <vt:lpstr>Wingdings</vt:lpstr>
      <vt:lpstr>Refined</vt:lpstr>
      <vt:lpstr>FMG Report Co-chairs dinner</vt:lpstr>
      <vt:lpstr>Ballot results</vt:lpstr>
      <vt:lpstr>3rd ballot</vt:lpstr>
      <vt:lpstr>Key dates for R4 ballots</vt:lpstr>
      <vt:lpstr>January IG Ballots</vt:lpstr>
      <vt:lpstr>January IG ballot timelines</vt:lpstr>
      <vt:lpstr>Timelines - general</vt:lpstr>
      <vt:lpstr>FHIR priorities for work groups</vt:lpstr>
      <vt:lpstr>Questions?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65</cp:revision>
  <dcterms:created xsi:type="dcterms:W3CDTF">2008-01-21T06:12:12Z</dcterms:created>
  <dcterms:modified xsi:type="dcterms:W3CDTF">2018-10-01T23:45:51Z</dcterms:modified>
</cp:coreProperties>
</file>