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393" r:id="rId3"/>
    <p:sldId id="394" r:id="rId4"/>
    <p:sldId id="404" r:id="rId5"/>
    <p:sldId id="405" r:id="rId6"/>
    <p:sldId id="398" r:id="rId7"/>
    <p:sldId id="400" r:id="rId8"/>
    <p:sldId id="401" r:id="rId9"/>
    <p:sldId id="402" r:id="rId10"/>
    <p:sldId id="403" r:id="rId1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787" autoAdjust="0"/>
  </p:normalViewPr>
  <p:slideViewPr>
    <p:cSldViewPr snapToGrid="0" snapToObjects="1">
      <p:cViewPr varScale="1">
        <p:scale>
          <a:sx n="31" d="100"/>
          <a:sy n="31" d="100"/>
        </p:scale>
        <p:origin x="1572" y="54"/>
      </p:cViewPr>
      <p:guideLst/>
    </p:cSldViewPr>
  </p:slideViewPr>
  <p:notesTextViewPr>
    <p:cViewPr>
      <p:scale>
        <a:sx n="3" d="2"/>
        <a:sy n="3" d="2"/>
      </p:scale>
      <p:origin x="0" y="-4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dirty="0"/>
              <a:t>All Resources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Sheet1!$A$2</c:f>
              <c:strCache>
                <c:ptCount val="1"/>
                <c:pt idx="0">
                  <c:v>Draft</c:v>
                </c:pt>
              </c:strCache>
            </c:strRef>
          </c:tx>
          <c:spPr>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Sheet1!$B$2:$I$2</c:f>
              <c:numCache>
                <c:formatCode>General</c:formatCode>
                <c:ptCount val="8"/>
                <c:pt idx="0">
                  <c:v>1</c:v>
                </c:pt>
                <c:pt idx="1">
                  <c:v>25</c:v>
                </c:pt>
                <c:pt idx="2">
                  <c:v>14</c:v>
                </c:pt>
                <c:pt idx="3">
                  <c:v>39</c:v>
                </c:pt>
                <c:pt idx="4">
                  <c:v>20</c:v>
                </c:pt>
                <c:pt idx="5">
                  <c:v>10</c:v>
                </c:pt>
                <c:pt idx="6">
                  <c:v>5</c:v>
                </c:pt>
                <c:pt idx="7">
                  <c:v>3</c:v>
                </c:pt>
              </c:numCache>
            </c:numRef>
          </c:val>
          <c:extLst>
            <c:ext xmlns:c16="http://schemas.microsoft.com/office/drawing/2014/chart" uri="{C3380CC4-5D6E-409C-BE32-E72D297353CC}">
              <c16:uniqueId val="{00000000-69DB-4190-B580-ADC09A353727}"/>
            </c:ext>
          </c:extLst>
        </c:ser>
        <c:ser>
          <c:idx val="1"/>
          <c:order val="1"/>
          <c:tx>
            <c:strRef>
              <c:f>Sheet1!$A$3</c:f>
              <c:strCache>
                <c:ptCount val="1"/>
                <c:pt idx="0">
                  <c:v>STU</c:v>
                </c:pt>
              </c:strCache>
            </c:strRef>
          </c:tx>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Sheet1!$B$3:$I$3</c:f>
              <c:numCache>
                <c:formatCode>General</c:formatCode>
                <c:ptCount val="8"/>
                <c:pt idx="0">
                  <c:v>48</c:v>
                </c:pt>
                <c:pt idx="1">
                  <c:v>58</c:v>
                </c:pt>
                <c:pt idx="2">
                  <c:v>103</c:v>
                </c:pt>
                <c:pt idx="3">
                  <c:v>91</c:v>
                </c:pt>
                <c:pt idx="4">
                  <c:v>90</c:v>
                </c:pt>
                <c:pt idx="5">
                  <c:v>66</c:v>
                </c:pt>
                <c:pt idx="6">
                  <c:v>40</c:v>
                </c:pt>
                <c:pt idx="7">
                  <c:v>22</c:v>
                </c:pt>
              </c:numCache>
            </c:numRef>
          </c:val>
          <c:extLst>
            <c:ext xmlns:c16="http://schemas.microsoft.com/office/drawing/2014/chart" uri="{C3380CC4-5D6E-409C-BE32-E72D297353CC}">
              <c16:uniqueId val="{00000001-69DB-4190-B580-ADC09A353727}"/>
            </c:ext>
          </c:extLst>
        </c:ser>
        <c:ser>
          <c:idx val="2"/>
          <c:order val="2"/>
          <c:tx>
            <c:strRef>
              <c:f>Sheet1!$A$4</c:f>
              <c:strCache>
                <c:ptCount val="1"/>
                <c:pt idx="0">
                  <c:v>Normative</c:v>
                </c:pt>
              </c:strCache>
            </c:strRef>
          </c:tx>
          <c:spPr>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Sheet1!$B$4:$I$4</c:f>
              <c:numCache>
                <c:formatCode>General</c:formatCode>
                <c:ptCount val="8"/>
                <c:pt idx="0">
                  <c:v>0</c:v>
                </c:pt>
                <c:pt idx="1">
                  <c:v>0</c:v>
                </c:pt>
                <c:pt idx="2">
                  <c:v>0</c:v>
                </c:pt>
                <c:pt idx="3">
                  <c:v>13</c:v>
                </c:pt>
                <c:pt idx="4">
                  <c:v>34</c:v>
                </c:pt>
                <c:pt idx="5">
                  <c:v>70</c:v>
                </c:pt>
                <c:pt idx="6">
                  <c:v>105</c:v>
                </c:pt>
                <c:pt idx="7">
                  <c:v>130</c:v>
                </c:pt>
              </c:numCache>
            </c:numRef>
          </c:val>
          <c:extLst>
            <c:ext xmlns:c16="http://schemas.microsoft.com/office/drawing/2014/chart" uri="{C3380CC4-5D6E-409C-BE32-E72D297353CC}">
              <c16:uniqueId val="{00000002-69DB-4190-B580-ADC09A353727}"/>
            </c:ext>
          </c:extLst>
        </c:ser>
        <c:dLbls>
          <c:showLegendKey val="0"/>
          <c:showVal val="0"/>
          <c:showCatName val="0"/>
          <c:showSerName val="0"/>
          <c:showPercent val="0"/>
          <c:showBubbleSize val="0"/>
        </c:dLbls>
        <c:axId val="508671232"/>
        <c:axId val="508671560"/>
      </c:areaChart>
      <c:catAx>
        <c:axId val="50867123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560"/>
        <c:crosses val="autoZero"/>
        <c:auto val="1"/>
        <c:lblAlgn val="ctr"/>
        <c:lblOffset val="100"/>
        <c:noMultiLvlLbl val="0"/>
      </c:catAx>
      <c:valAx>
        <c:axId val="508671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dirty="0"/>
              <a:t>‘Common’ Resources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Sheet1!$J$2</c:f>
              <c:strCache>
                <c:ptCount val="1"/>
                <c:pt idx="0">
                  <c:v>Draft</c:v>
                </c:pt>
              </c:strCache>
            </c:strRef>
          </c:tx>
          <c:spPr>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Sheet1!$K$2:$R$2</c:f>
              <c:numCache>
                <c:formatCode>General</c:formatCode>
                <c:ptCount val="8"/>
                <c:pt idx="0">
                  <c:v>0</c:v>
                </c:pt>
                <c:pt idx="1">
                  <c:v>8</c:v>
                </c:pt>
                <c:pt idx="2">
                  <c:v>6</c:v>
                </c:pt>
                <c:pt idx="3">
                  <c:v>10</c:v>
                </c:pt>
                <c:pt idx="4">
                  <c:v>2</c:v>
                </c:pt>
                <c:pt idx="5">
                  <c:v>0</c:v>
                </c:pt>
                <c:pt idx="6">
                  <c:v>0</c:v>
                </c:pt>
                <c:pt idx="7">
                  <c:v>0</c:v>
                </c:pt>
              </c:numCache>
            </c:numRef>
          </c:val>
          <c:extLst>
            <c:ext xmlns:c16="http://schemas.microsoft.com/office/drawing/2014/chart" uri="{C3380CC4-5D6E-409C-BE32-E72D297353CC}">
              <c16:uniqueId val="{00000000-7C4A-44BE-907E-9EE08D9208C6}"/>
            </c:ext>
          </c:extLst>
        </c:ser>
        <c:ser>
          <c:idx val="1"/>
          <c:order val="1"/>
          <c:tx>
            <c:strRef>
              <c:f>Sheet1!$J$3</c:f>
              <c:strCache>
                <c:ptCount val="1"/>
                <c:pt idx="0">
                  <c:v>STU</c:v>
                </c:pt>
              </c:strCache>
            </c:strRef>
          </c:tx>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Sheet1!$K$3:$R$3</c:f>
              <c:numCache>
                <c:formatCode>General</c:formatCode>
                <c:ptCount val="8"/>
                <c:pt idx="0">
                  <c:v>38</c:v>
                </c:pt>
                <c:pt idx="1">
                  <c:v>49</c:v>
                </c:pt>
                <c:pt idx="2">
                  <c:v>57</c:v>
                </c:pt>
                <c:pt idx="3">
                  <c:v>50</c:v>
                </c:pt>
                <c:pt idx="4">
                  <c:v>45</c:v>
                </c:pt>
                <c:pt idx="5">
                  <c:v>20</c:v>
                </c:pt>
                <c:pt idx="6">
                  <c:v>10</c:v>
                </c:pt>
                <c:pt idx="7">
                  <c:v>3</c:v>
                </c:pt>
              </c:numCache>
            </c:numRef>
          </c:val>
          <c:extLst>
            <c:ext xmlns:c16="http://schemas.microsoft.com/office/drawing/2014/chart" uri="{C3380CC4-5D6E-409C-BE32-E72D297353CC}">
              <c16:uniqueId val="{00000001-7C4A-44BE-907E-9EE08D9208C6}"/>
            </c:ext>
          </c:extLst>
        </c:ser>
        <c:ser>
          <c:idx val="2"/>
          <c:order val="2"/>
          <c:tx>
            <c:strRef>
              <c:f>Sheet1!$J$4</c:f>
              <c:strCache>
                <c:ptCount val="1"/>
                <c:pt idx="0">
                  <c:v>Normative</c:v>
                </c:pt>
              </c:strCache>
            </c:strRef>
          </c:tx>
          <c:spPr>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Sheet1!$K$4:$R$4</c:f>
              <c:numCache>
                <c:formatCode>General</c:formatCode>
                <c:ptCount val="8"/>
                <c:pt idx="0">
                  <c:v>0</c:v>
                </c:pt>
                <c:pt idx="1">
                  <c:v>0</c:v>
                </c:pt>
                <c:pt idx="2">
                  <c:v>0</c:v>
                </c:pt>
                <c:pt idx="3">
                  <c:v>3</c:v>
                </c:pt>
                <c:pt idx="4">
                  <c:v>18</c:v>
                </c:pt>
                <c:pt idx="5">
                  <c:v>45</c:v>
                </c:pt>
                <c:pt idx="6">
                  <c:v>55</c:v>
                </c:pt>
                <c:pt idx="7">
                  <c:v>62</c:v>
                </c:pt>
              </c:numCache>
            </c:numRef>
          </c:val>
          <c:extLst>
            <c:ext xmlns:c16="http://schemas.microsoft.com/office/drawing/2014/chart" uri="{C3380CC4-5D6E-409C-BE32-E72D297353CC}">
              <c16:uniqueId val="{00000002-7C4A-44BE-907E-9EE08D9208C6}"/>
            </c:ext>
          </c:extLst>
        </c:ser>
        <c:dLbls>
          <c:showLegendKey val="0"/>
          <c:showVal val="0"/>
          <c:showCatName val="0"/>
          <c:showSerName val="0"/>
          <c:showPercent val="0"/>
          <c:showBubbleSize val="0"/>
        </c:dLbls>
        <c:axId val="508671232"/>
        <c:axId val="508671560"/>
      </c:areaChart>
      <c:catAx>
        <c:axId val="50867123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560"/>
        <c:crosses val="autoZero"/>
        <c:auto val="1"/>
        <c:lblAlgn val="ctr"/>
        <c:lblOffset val="100"/>
        <c:noMultiLvlLbl val="0"/>
      </c:catAx>
      <c:valAx>
        <c:axId val="508671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6">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6">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09FD2-F389-4B09-BA8A-7EB3F00D92DB}" type="doc">
      <dgm:prSet loTypeId="urn:microsoft.com/office/officeart/2005/8/layout/hProcess9" loCatId="process" qsTypeId="urn:microsoft.com/office/officeart/2005/8/quickstyle/simple1" qsCatId="simple" csTypeId="urn:microsoft.com/office/officeart/2005/8/colors/accent1_2" csCatId="accent1" phldr="1"/>
      <dgm:spPr/>
    </dgm:pt>
    <dgm:pt modelId="{ACF22635-A6A3-4A5E-A262-4C86DF76D9C5}">
      <dgm:prSet phldrT="[Text]"/>
      <dgm:spPr/>
      <dgm:t>
        <a:bodyPr/>
        <a:lstStyle/>
        <a:p>
          <a:r>
            <a:rPr lang="en-CA" dirty="0"/>
            <a:t>Read only</a:t>
          </a:r>
        </a:p>
      </dgm:t>
    </dgm:pt>
    <dgm:pt modelId="{A41EF9B5-9615-4C56-9827-44448CC3DE4A}" type="parTrans" cxnId="{91325254-C356-4851-98FC-0D3AFEBDDCAE}">
      <dgm:prSet/>
      <dgm:spPr/>
      <dgm:t>
        <a:bodyPr/>
        <a:lstStyle/>
        <a:p>
          <a:endParaRPr lang="en-CA"/>
        </a:p>
      </dgm:t>
    </dgm:pt>
    <dgm:pt modelId="{F2786A9B-0276-494A-8D7A-A79091AE0857}" type="sibTrans" cxnId="{91325254-C356-4851-98FC-0D3AFEBDDCAE}">
      <dgm:prSet/>
      <dgm:spPr/>
      <dgm:t>
        <a:bodyPr/>
        <a:lstStyle/>
        <a:p>
          <a:endParaRPr lang="en-CA"/>
        </a:p>
      </dgm:t>
    </dgm:pt>
    <dgm:pt modelId="{08C0CAD0-5EDA-4DD0-BAFC-C6F97331F8BF}">
      <dgm:prSet phldrT="[Text]"/>
      <dgm:spPr/>
      <dgm:t>
        <a:bodyPr/>
        <a:lstStyle/>
        <a:p>
          <a:r>
            <a:rPr lang="en-CA" dirty="0"/>
            <a:t>Write capability</a:t>
          </a:r>
        </a:p>
      </dgm:t>
    </dgm:pt>
    <dgm:pt modelId="{0888BAD9-D6EC-4CD9-B520-377BD8983944}" type="parTrans" cxnId="{F7B5CA71-14AF-4436-8EFD-C60EA89C1F27}">
      <dgm:prSet/>
      <dgm:spPr/>
      <dgm:t>
        <a:bodyPr/>
        <a:lstStyle/>
        <a:p>
          <a:endParaRPr lang="en-CA"/>
        </a:p>
      </dgm:t>
    </dgm:pt>
    <dgm:pt modelId="{0A03A7B7-FE85-47ED-BABD-E7C7D23F8E4E}" type="sibTrans" cxnId="{F7B5CA71-14AF-4436-8EFD-C60EA89C1F27}">
      <dgm:prSet/>
      <dgm:spPr/>
      <dgm:t>
        <a:bodyPr/>
        <a:lstStyle/>
        <a:p>
          <a:endParaRPr lang="en-CA"/>
        </a:p>
      </dgm:t>
    </dgm:pt>
    <dgm:pt modelId="{31B470D9-D956-4342-9BD3-DE4316637BCD}">
      <dgm:prSet phldrT="[Text]"/>
      <dgm:spPr/>
      <dgm:t>
        <a:bodyPr/>
        <a:lstStyle/>
        <a:p>
          <a:r>
            <a:rPr lang="en-CA" dirty="0"/>
            <a:t>Full business integration</a:t>
          </a:r>
        </a:p>
      </dgm:t>
    </dgm:pt>
    <dgm:pt modelId="{AD2142A3-760F-44A9-919D-C676026FBFF8}" type="parTrans" cxnId="{929B09AC-8A82-4382-A134-7BB1F245933B}">
      <dgm:prSet/>
      <dgm:spPr/>
      <dgm:t>
        <a:bodyPr/>
        <a:lstStyle/>
        <a:p>
          <a:endParaRPr lang="en-CA"/>
        </a:p>
      </dgm:t>
    </dgm:pt>
    <dgm:pt modelId="{E6817C56-D547-449C-AB7D-17F70BF661D7}" type="sibTrans" cxnId="{929B09AC-8A82-4382-A134-7BB1F245933B}">
      <dgm:prSet/>
      <dgm:spPr/>
      <dgm:t>
        <a:bodyPr/>
        <a:lstStyle/>
        <a:p>
          <a:endParaRPr lang="en-CA"/>
        </a:p>
      </dgm:t>
    </dgm:pt>
    <dgm:pt modelId="{B3C51945-AA7B-4A70-B39C-FEB0497C42E0}" type="pres">
      <dgm:prSet presAssocID="{15C09FD2-F389-4B09-BA8A-7EB3F00D92DB}" presName="CompostProcess" presStyleCnt="0">
        <dgm:presLayoutVars>
          <dgm:dir/>
          <dgm:resizeHandles val="exact"/>
        </dgm:presLayoutVars>
      </dgm:prSet>
      <dgm:spPr/>
    </dgm:pt>
    <dgm:pt modelId="{175DCFC8-C0A3-495C-9CFB-0AC262800538}" type="pres">
      <dgm:prSet presAssocID="{15C09FD2-F389-4B09-BA8A-7EB3F00D92DB}" presName="arrow" presStyleLbl="bgShp" presStyleIdx="0" presStyleCnt="1"/>
      <dgm:spPr/>
    </dgm:pt>
    <dgm:pt modelId="{83DD00DC-D064-486A-A668-CA998FB3C75E}" type="pres">
      <dgm:prSet presAssocID="{15C09FD2-F389-4B09-BA8A-7EB3F00D92DB}" presName="linearProcess" presStyleCnt="0"/>
      <dgm:spPr/>
    </dgm:pt>
    <dgm:pt modelId="{18CC4F84-D505-49F5-AB67-23F76F712E6A}" type="pres">
      <dgm:prSet presAssocID="{ACF22635-A6A3-4A5E-A262-4C86DF76D9C5}" presName="textNode" presStyleLbl="node1" presStyleIdx="0" presStyleCnt="3">
        <dgm:presLayoutVars>
          <dgm:bulletEnabled val="1"/>
        </dgm:presLayoutVars>
      </dgm:prSet>
      <dgm:spPr/>
    </dgm:pt>
    <dgm:pt modelId="{20CA40E3-7BF9-4064-9DB8-E8459CDAAB07}" type="pres">
      <dgm:prSet presAssocID="{F2786A9B-0276-494A-8D7A-A79091AE0857}" presName="sibTrans" presStyleCnt="0"/>
      <dgm:spPr/>
    </dgm:pt>
    <dgm:pt modelId="{68DF19DB-3BAC-48EE-AD56-629876B7C488}" type="pres">
      <dgm:prSet presAssocID="{08C0CAD0-5EDA-4DD0-BAFC-C6F97331F8BF}" presName="textNode" presStyleLbl="node1" presStyleIdx="1" presStyleCnt="3">
        <dgm:presLayoutVars>
          <dgm:bulletEnabled val="1"/>
        </dgm:presLayoutVars>
      </dgm:prSet>
      <dgm:spPr/>
    </dgm:pt>
    <dgm:pt modelId="{486CA3CE-DF4F-4362-8DDD-DCDBBD1E4AFF}" type="pres">
      <dgm:prSet presAssocID="{0A03A7B7-FE85-47ED-BABD-E7C7D23F8E4E}" presName="sibTrans" presStyleCnt="0"/>
      <dgm:spPr/>
    </dgm:pt>
    <dgm:pt modelId="{70F6C46A-09E1-4A2F-9BC2-E0563727957F}" type="pres">
      <dgm:prSet presAssocID="{31B470D9-D956-4342-9BD3-DE4316637BCD}" presName="textNode" presStyleLbl="node1" presStyleIdx="2" presStyleCnt="3">
        <dgm:presLayoutVars>
          <dgm:bulletEnabled val="1"/>
        </dgm:presLayoutVars>
      </dgm:prSet>
      <dgm:spPr/>
    </dgm:pt>
  </dgm:ptLst>
  <dgm:cxnLst>
    <dgm:cxn modelId="{F6096C28-0689-418F-A7DF-289061D18F72}" type="presOf" srcId="{31B470D9-D956-4342-9BD3-DE4316637BCD}" destId="{70F6C46A-09E1-4A2F-9BC2-E0563727957F}" srcOrd="0" destOrd="0" presId="urn:microsoft.com/office/officeart/2005/8/layout/hProcess9"/>
    <dgm:cxn modelId="{26E1F56C-73A9-4804-B1B2-AA3D22A6D5A9}" type="presOf" srcId="{ACF22635-A6A3-4A5E-A262-4C86DF76D9C5}" destId="{18CC4F84-D505-49F5-AB67-23F76F712E6A}" srcOrd="0" destOrd="0" presId="urn:microsoft.com/office/officeart/2005/8/layout/hProcess9"/>
    <dgm:cxn modelId="{F7B5CA71-14AF-4436-8EFD-C60EA89C1F27}" srcId="{15C09FD2-F389-4B09-BA8A-7EB3F00D92DB}" destId="{08C0CAD0-5EDA-4DD0-BAFC-C6F97331F8BF}" srcOrd="1" destOrd="0" parTransId="{0888BAD9-D6EC-4CD9-B520-377BD8983944}" sibTransId="{0A03A7B7-FE85-47ED-BABD-E7C7D23F8E4E}"/>
    <dgm:cxn modelId="{91325254-C356-4851-98FC-0D3AFEBDDCAE}" srcId="{15C09FD2-F389-4B09-BA8A-7EB3F00D92DB}" destId="{ACF22635-A6A3-4A5E-A262-4C86DF76D9C5}" srcOrd="0" destOrd="0" parTransId="{A41EF9B5-9615-4C56-9827-44448CC3DE4A}" sibTransId="{F2786A9B-0276-494A-8D7A-A79091AE0857}"/>
    <dgm:cxn modelId="{83CEDD7F-2055-4B91-90F8-07E523572DFA}" type="presOf" srcId="{08C0CAD0-5EDA-4DD0-BAFC-C6F97331F8BF}" destId="{68DF19DB-3BAC-48EE-AD56-629876B7C488}" srcOrd="0" destOrd="0" presId="urn:microsoft.com/office/officeart/2005/8/layout/hProcess9"/>
    <dgm:cxn modelId="{1131CB8B-E345-4FCD-9D94-2516D7166E0A}" type="presOf" srcId="{15C09FD2-F389-4B09-BA8A-7EB3F00D92DB}" destId="{B3C51945-AA7B-4A70-B39C-FEB0497C42E0}" srcOrd="0" destOrd="0" presId="urn:microsoft.com/office/officeart/2005/8/layout/hProcess9"/>
    <dgm:cxn modelId="{929B09AC-8A82-4382-A134-7BB1F245933B}" srcId="{15C09FD2-F389-4B09-BA8A-7EB3F00D92DB}" destId="{31B470D9-D956-4342-9BD3-DE4316637BCD}" srcOrd="2" destOrd="0" parTransId="{AD2142A3-760F-44A9-919D-C676026FBFF8}" sibTransId="{E6817C56-D547-449C-AB7D-17F70BF661D7}"/>
    <dgm:cxn modelId="{8593E3B7-AF50-4847-BF93-C7B0FEB75C38}" type="presParOf" srcId="{B3C51945-AA7B-4A70-B39C-FEB0497C42E0}" destId="{175DCFC8-C0A3-495C-9CFB-0AC262800538}" srcOrd="0" destOrd="0" presId="urn:microsoft.com/office/officeart/2005/8/layout/hProcess9"/>
    <dgm:cxn modelId="{B20CF961-C48C-4783-A4DE-1E92F165D2D0}" type="presParOf" srcId="{B3C51945-AA7B-4A70-B39C-FEB0497C42E0}" destId="{83DD00DC-D064-486A-A668-CA998FB3C75E}" srcOrd="1" destOrd="0" presId="urn:microsoft.com/office/officeart/2005/8/layout/hProcess9"/>
    <dgm:cxn modelId="{24DDCEF6-2746-40B0-A62F-C1C30E48AF91}" type="presParOf" srcId="{83DD00DC-D064-486A-A668-CA998FB3C75E}" destId="{18CC4F84-D505-49F5-AB67-23F76F712E6A}" srcOrd="0" destOrd="0" presId="urn:microsoft.com/office/officeart/2005/8/layout/hProcess9"/>
    <dgm:cxn modelId="{A9052BB5-80A7-46BC-834E-4399AD8A80CE}" type="presParOf" srcId="{83DD00DC-D064-486A-A668-CA998FB3C75E}" destId="{20CA40E3-7BF9-4064-9DB8-E8459CDAAB07}" srcOrd="1" destOrd="0" presId="urn:microsoft.com/office/officeart/2005/8/layout/hProcess9"/>
    <dgm:cxn modelId="{1AC995DA-00E3-4E33-858C-0D4127B31444}" type="presParOf" srcId="{83DD00DC-D064-486A-A668-CA998FB3C75E}" destId="{68DF19DB-3BAC-48EE-AD56-629876B7C488}" srcOrd="2" destOrd="0" presId="urn:microsoft.com/office/officeart/2005/8/layout/hProcess9"/>
    <dgm:cxn modelId="{CFF33B69-AE02-4DA6-9499-A2A25E23BC43}" type="presParOf" srcId="{83DD00DC-D064-486A-A668-CA998FB3C75E}" destId="{486CA3CE-DF4F-4362-8DDD-DCDBBD1E4AFF}" srcOrd="3" destOrd="0" presId="urn:microsoft.com/office/officeart/2005/8/layout/hProcess9"/>
    <dgm:cxn modelId="{7235A88D-42D7-430F-AC4A-CAF7D625CE6A}" type="presParOf" srcId="{83DD00DC-D064-486A-A668-CA998FB3C75E}" destId="{70F6C46A-09E1-4A2F-9BC2-E0563727957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BA8C77-F4C4-4389-82E5-51CB687C7FBF}" type="doc">
      <dgm:prSet loTypeId="urn:microsoft.com/office/officeart/2005/8/layout/pyramid1" loCatId="pyramid" qsTypeId="urn:microsoft.com/office/officeart/2005/8/quickstyle/simple1" qsCatId="simple" csTypeId="urn:microsoft.com/office/officeart/2005/8/colors/accent1_2" csCatId="accent1" phldr="1"/>
      <dgm:spPr/>
    </dgm:pt>
    <dgm:pt modelId="{79271F0E-1E7C-4F9C-8181-D83E1724AD24}">
      <dgm:prSet phldrT="[Text]" custT="1"/>
      <dgm:spPr>
        <a:solidFill>
          <a:schemeClr val="accent3">
            <a:lumMod val="60000"/>
            <a:lumOff val="40000"/>
          </a:schemeClr>
        </a:solidFill>
      </dgm:spPr>
      <dgm:t>
        <a:bodyPr/>
        <a:lstStyle/>
        <a:p>
          <a:endParaRPr lang="en-CA" sz="2400" b="1"/>
        </a:p>
        <a:p>
          <a:r>
            <a:rPr lang="en-CA" sz="2400" b="1"/>
            <a:t>Business </a:t>
          </a:r>
          <a:br>
            <a:rPr lang="en-CA" sz="2400" b="1"/>
          </a:br>
          <a:r>
            <a:rPr lang="en-CA" sz="2400" b="1"/>
            <a:t>Processes</a:t>
          </a:r>
          <a:endParaRPr lang="en-CA" sz="2400" b="1" dirty="0"/>
        </a:p>
      </dgm:t>
    </dgm:pt>
    <dgm:pt modelId="{8FC4FDAC-3C74-4E36-A039-A120A29EA978}" type="parTrans" cxnId="{A8E5843F-68B1-4AF6-96A3-410F92B4290D}">
      <dgm:prSet/>
      <dgm:spPr/>
      <dgm:t>
        <a:bodyPr/>
        <a:lstStyle/>
        <a:p>
          <a:endParaRPr lang="en-CA" sz="1050" b="1"/>
        </a:p>
      </dgm:t>
    </dgm:pt>
    <dgm:pt modelId="{6258E77E-E05E-4EA9-BC5B-AF0B7B3B7A63}" type="sibTrans" cxnId="{A8E5843F-68B1-4AF6-96A3-410F92B4290D}">
      <dgm:prSet/>
      <dgm:spPr/>
      <dgm:t>
        <a:bodyPr/>
        <a:lstStyle/>
        <a:p>
          <a:endParaRPr lang="en-CA" sz="1050" b="1"/>
        </a:p>
      </dgm:t>
    </dgm:pt>
    <dgm:pt modelId="{B45DEE03-AEFD-4F52-A27E-956793DF40D7}">
      <dgm:prSet phldrT="[Text]" custT="1"/>
      <dgm:spPr>
        <a:solidFill>
          <a:schemeClr val="accent6">
            <a:lumMod val="60000"/>
            <a:lumOff val="40000"/>
          </a:schemeClr>
        </a:solidFill>
      </dgm:spPr>
      <dgm:t>
        <a:bodyPr/>
        <a:lstStyle/>
        <a:p>
          <a:r>
            <a:rPr lang="en-CA" sz="2400" b="1"/>
            <a:t>Codes &amp; Data Organization</a:t>
          </a:r>
          <a:endParaRPr lang="en-CA" sz="2400" b="1" dirty="0"/>
        </a:p>
      </dgm:t>
    </dgm:pt>
    <dgm:pt modelId="{A0299F6F-554F-47D9-8CB9-2445C9521117}" type="parTrans" cxnId="{6CF345B1-BD25-4A70-B554-5DDFFDF25D55}">
      <dgm:prSet/>
      <dgm:spPr/>
      <dgm:t>
        <a:bodyPr/>
        <a:lstStyle/>
        <a:p>
          <a:endParaRPr lang="en-CA" sz="1050" b="1"/>
        </a:p>
      </dgm:t>
    </dgm:pt>
    <dgm:pt modelId="{75543EFD-2F9B-4546-9C4C-4F7AA53190A0}" type="sibTrans" cxnId="{6CF345B1-BD25-4A70-B554-5DDFFDF25D55}">
      <dgm:prSet/>
      <dgm:spPr/>
      <dgm:t>
        <a:bodyPr/>
        <a:lstStyle/>
        <a:p>
          <a:endParaRPr lang="en-CA" sz="1050" b="1"/>
        </a:p>
      </dgm:t>
    </dgm:pt>
    <dgm:pt modelId="{9C405771-D47E-41D3-B49E-9CF573C39D8D}">
      <dgm:prSet phldrT="[Text]" custT="1"/>
      <dgm:spPr>
        <a:solidFill>
          <a:schemeClr val="accent2">
            <a:lumMod val="60000"/>
            <a:lumOff val="40000"/>
          </a:schemeClr>
        </a:solidFill>
      </dgm:spPr>
      <dgm:t>
        <a:bodyPr/>
        <a:lstStyle/>
        <a:p>
          <a:r>
            <a:rPr lang="en-CA" sz="2400" b="1"/>
            <a:t>Data Structures &amp; APIs</a:t>
          </a:r>
          <a:endParaRPr lang="en-CA" sz="2400" b="1" dirty="0"/>
        </a:p>
      </dgm:t>
    </dgm:pt>
    <dgm:pt modelId="{34E24468-D615-4C2A-AE1E-31D434F147AA}" type="parTrans" cxnId="{9A139B8C-BDE7-469D-8493-1B0F360E1B9B}">
      <dgm:prSet/>
      <dgm:spPr/>
      <dgm:t>
        <a:bodyPr/>
        <a:lstStyle/>
        <a:p>
          <a:endParaRPr lang="en-CA" sz="1050" b="1"/>
        </a:p>
      </dgm:t>
    </dgm:pt>
    <dgm:pt modelId="{A645D923-57D1-40A0-AE44-89A37D30CDC5}" type="sibTrans" cxnId="{9A139B8C-BDE7-469D-8493-1B0F360E1B9B}">
      <dgm:prSet/>
      <dgm:spPr/>
      <dgm:t>
        <a:bodyPr/>
        <a:lstStyle/>
        <a:p>
          <a:endParaRPr lang="en-CA" sz="1050" b="1"/>
        </a:p>
      </dgm:t>
    </dgm:pt>
    <dgm:pt modelId="{3F8E368F-A198-493C-97FD-17D758BD4CFD}" type="pres">
      <dgm:prSet presAssocID="{6FBA8C77-F4C4-4389-82E5-51CB687C7FBF}" presName="Name0" presStyleCnt="0">
        <dgm:presLayoutVars>
          <dgm:dir/>
          <dgm:animLvl val="lvl"/>
          <dgm:resizeHandles val="exact"/>
        </dgm:presLayoutVars>
      </dgm:prSet>
      <dgm:spPr/>
    </dgm:pt>
    <dgm:pt modelId="{8225457C-E13E-4850-9D74-AE6BC69BDB57}" type="pres">
      <dgm:prSet presAssocID="{79271F0E-1E7C-4F9C-8181-D83E1724AD24}" presName="Name8" presStyleCnt="0"/>
      <dgm:spPr/>
    </dgm:pt>
    <dgm:pt modelId="{28046E74-1BBE-4D74-8127-5D4433DD370B}" type="pres">
      <dgm:prSet presAssocID="{79271F0E-1E7C-4F9C-8181-D83E1724AD24}" presName="level" presStyleLbl="node1" presStyleIdx="0" presStyleCnt="3">
        <dgm:presLayoutVars>
          <dgm:chMax val="1"/>
          <dgm:bulletEnabled val="1"/>
        </dgm:presLayoutVars>
      </dgm:prSet>
      <dgm:spPr/>
    </dgm:pt>
    <dgm:pt modelId="{CE067C02-A664-4559-8DFF-F8C14D06782A}" type="pres">
      <dgm:prSet presAssocID="{79271F0E-1E7C-4F9C-8181-D83E1724AD24}" presName="levelTx" presStyleLbl="revTx" presStyleIdx="0" presStyleCnt="0">
        <dgm:presLayoutVars>
          <dgm:chMax val="1"/>
          <dgm:bulletEnabled val="1"/>
        </dgm:presLayoutVars>
      </dgm:prSet>
      <dgm:spPr/>
    </dgm:pt>
    <dgm:pt modelId="{7D754E66-F077-4543-B015-0E6F1A2852C2}" type="pres">
      <dgm:prSet presAssocID="{B45DEE03-AEFD-4F52-A27E-956793DF40D7}" presName="Name8" presStyleCnt="0"/>
      <dgm:spPr/>
    </dgm:pt>
    <dgm:pt modelId="{9D1E3FED-E319-42E0-AAD8-67F9D7CCCD31}" type="pres">
      <dgm:prSet presAssocID="{B45DEE03-AEFD-4F52-A27E-956793DF40D7}" presName="level" presStyleLbl="node1" presStyleIdx="1" presStyleCnt="3">
        <dgm:presLayoutVars>
          <dgm:chMax val="1"/>
          <dgm:bulletEnabled val="1"/>
        </dgm:presLayoutVars>
      </dgm:prSet>
      <dgm:spPr/>
    </dgm:pt>
    <dgm:pt modelId="{D995DA20-2004-492E-B952-A763AA705598}" type="pres">
      <dgm:prSet presAssocID="{B45DEE03-AEFD-4F52-A27E-956793DF40D7}" presName="levelTx" presStyleLbl="revTx" presStyleIdx="0" presStyleCnt="0">
        <dgm:presLayoutVars>
          <dgm:chMax val="1"/>
          <dgm:bulletEnabled val="1"/>
        </dgm:presLayoutVars>
      </dgm:prSet>
      <dgm:spPr/>
    </dgm:pt>
    <dgm:pt modelId="{EF63CCE6-E0F5-4A88-B92A-CCB3B888165E}" type="pres">
      <dgm:prSet presAssocID="{9C405771-D47E-41D3-B49E-9CF573C39D8D}" presName="Name8" presStyleCnt="0"/>
      <dgm:spPr/>
    </dgm:pt>
    <dgm:pt modelId="{2203F257-E2D6-45A5-8B0A-0D0C5638AF59}" type="pres">
      <dgm:prSet presAssocID="{9C405771-D47E-41D3-B49E-9CF573C39D8D}" presName="level" presStyleLbl="node1" presStyleIdx="2" presStyleCnt="3">
        <dgm:presLayoutVars>
          <dgm:chMax val="1"/>
          <dgm:bulletEnabled val="1"/>
        </dgm:presLayoutVars>
      </dgm:prSet>
      <dgm:spPr/>
    </dgm:pt>
    <dgm:pt modelId="{0B31BE7C-B005-455F-A2B9-219D4BEDA216}" type="pres">
      <dgm:prSet presAssocID="{9C405771-D47E-41D3-B49E-9CF573C39D8D}" presName="levelTx" presStyleLbl="revTx" presStyleIdx="0" presStyleCnt="0">
        <dgm:presLayoutVars>
          <dgm:chMax val="1"/>
          <dgm:bulletEnabled val="1"/>
        </dgm:presLayoutVars>
      </dgm:prSet>
      <dgm:spPr/>
    </dgm:pt>
  </dgm:ptLst>
  <dgm:cxnLst>
    <dgm:cxn modelId="{C86F6C07-43ED-4C45-A13B-70AFEC4834B3}" type="presOf" srcId="{B45DEE03-AEFD-4F52-A27E-956793DF40D7}" destId="{9D1E3FED-E319-42E0-AAD8-67F9D7CCCD31}" srcOrd="0" destOrd="0" presId="urn:microsoft.com/office/officeart/2005/8/layout/pyramid1"/>
    <dgm:cxn modelId="{80B0971C-35C7-45AD-88A2-F541A40F20C7}" type="presOf" srcId="{79271F0E-1E7C-4F9C-8181-D83E1724AD24}" destId="{28046E74-1BBE-4D74-8127-5D4433DD370B}" srcOrd="0" destOrd="0" presId="urn:microsoft.com/office/officeart/2005/8/layout/pyramid1"/>
    <dgm:cxn modelId="{64325326-38F4-400B-B2CF-F4DDB6A121D8}" type="presOf" srcId="{B45DEE03-AEFD-4F52-A27E-956793DF40D7}" destId="{D995DA20-2004-492E-B952-A763AA705598}" srcOrd="1" destOrd="0" presId="urn:microsoft.com/office/officeart/2005/8/layout/pyramid1"/>
    <dgm:cxn modelId="{82C8642B-2C84-4AC0-A4B7-182949B03320}" type="presOf" srcId="{79271F0E-1E7C-4F9C-8181-D83E1724AD24}" destId="{CE067C02-A664-4559-8DFF-F8C14D06782A}" srcOrd="1" destOrd="0" presId="urn:microsoft.com/office/officeart/2005/8/layout/pyramid1"/>
    <dgm:cxn modelId="{A8E5843F-68B1-4AF6-96A3-410F92B4290D}" srcId="{6FBA8C77-F4C4-4389-82E5-51CB687C7FBF}" destId="{79271F0E-1E7C-4F9C-8181-D83E1724AD24}" srcOrd="0" destOrd="0" parTransId="{8FC4FDAC-3C74-4E36-A039-A120A29EA978}" sibTransId="{6258E77E-E05E-4EA9-BC5B-AF0B7B3B7A63}"/>
    <dgm:cxn modelId="{E04EFF73-B545-4048-96BE-CEB4C202E251}" type="presOf" srcId="{9C405771-D47E-41D3-B49E-9CF573C39D8D}" destId="{2203F257-E2D6-45A5-8B0A-0D0C5638AF59}" srcOrd="0" destOrd="0" presId="urn:microsoft.com/office/officeart/2005/8/layout/pyramid1"/>
    <dgm:cxn modelId="{F5AAA57B-EA17-43CC-8543-E26A811F24E5}" type="presOf" srcId="{9C405771-D47E-41D3-B49E-9CF573C39D8D}" destId="{0B31BE7C-B005-455F-A2B9-219D4BEDA216}" srcOrd="1" destOrd="0" presId="urn:microsoft.com/office/officeart/2005/8/layout/pyramid1"/>
    <dgm:cxn modelId="{9A139B8C-BDE7-469D-8493-1B0F360E1B9B}" srcId="{6FBA8C77-F4C4-4389-82E5-51CB687C7FBF}" destId="{9C405771-D47E-41D3-B49E-9CF573C39D8D}" srcOrd="2" destOrd="0" parTransId="{34E24468-D615-4C2A-AE1E-31D434F147AA}" sibTransId="{A645D923-57D1-40A0-AE44-89A37D30CDC5}"/>
    <dgm:cxn modelId="{6CF345B1-BD25-4A70-B554-5DDFFDF25D55}" srcId="{6FBA8C77-F4C4-4389-82E5-51CB687C7FBF}" destId="{B45DEE03-AEFD-4F52-A27E-956793DF40D7}" srcOrd="1" destOrd="0" parTransId="{A0299F6F-554F-47D9-8CB9-2445C9521117}" sibTransId="{75543EFD-2F9B-4546-9C4C-4F7AA53190A0}"/>
    <dgm:cxn modelId="{5EC89EC2-F85C-4D3C-B5FA-B667D41A313D}" type="presOf" srcId="{6FBA8C77-F4C4-4389-82E5-51CB687C7FBF}" destId="{3F8E368F-A198-493C-97FD-17D758BD4CFD}" srcOrd="0" destOrd="0" presId="urn:microsoft.com/office/officeart/2005/8/layout/pyramid1"/>
    <dgm:cxn modelId="{7FF4DF93-885F-4481-8DFA-5DF1603FC6E7}" type="presParOf" srcId="{3F8E368F-A198-493C-97FD-17D758BD4CFD}" destId="{8225457C-E13E-4850-9D74-AE6BC69BDB57}" srcOrd="0" destOrd="0" presId="urn:microsoft.com/office/officeart/2005/8/layout/pyramid1"/>
    <dgm:cxn modelId="{1AE771D6-6883-43DD-A5DF-A809C71A26ED}" type="presParOf" srcId="{8225457C-E13E-4850-9D74-AE6BC69BDB57}" destId="{28046E74-1BBE-4D74-8127-5D4433DD370B}" srcOrd="0" destOrd="0" presId="urn:microsoft.com/office/officeart/2005/8/layout/pyramid1"/>
    <dgm:cxn modelId="{B3580AC1-D128-4E69-BC59-A6EA23BEF78E}" type="presParOf" srcId="{8225457C-E13E-4850-9D74-AE6BC69BDB57}" destId="{CE067C02-A664-4559-8DFF-F8C14D06782A}" srcOrd="1" destOrd="0" presId="urn:microsoft.com/office/officeart/2005/8/layout/pyramid1"/>
    <dgm:cxn modelId="{CE33904F-BA4E-4983-91FB-9AC03286E7F4}" type="presParOf" srcId="{3F8E368F-A198-493C-97FD-17D758BD4CFD}" destId="{7D754E66-F077-4543-B015-0E6F1A2852C2}" srcOrd="1" destOrd="0" presId="urn:microsoft.com/office/officeart/2005/8/layout/pyramid1"/>
    <dgm:cxn modelId="{1989523D-2253-4342-99B5-040C16D9530A}" type="presParOf" srcId="{7D754E66-F077-4543-B015-0E6F1A2852C2}" destId="{9D1E3FED-E319-42E0-AAD8-67F9D7CCCD31}" srcOrd="0" destOrd="0" presId="urn:microsoft.com/office/officeart/2005/8/layout/pyramid1"/>
    <dgm:cxn modelId="{3413DE7F-A15D-46EA-B221-ACE0E940E040}" type="presParOf" srcId="{7D754E66-F077-4543-B015-0E6F1A2852C2}" destId="{D995DA20-2004-492E-B952-A763AA705598}" srcOrd="1" destOrd="0" presId="urn:microsoft.com/office/officeart/2005/8/layout/pyramid1"/>
    <dgm:cxn modelId="{02210A2E-3640-452C-8940-A494424F0A1B}" type="presParOf" srcId="{3F8E368F-A198-493C-97FD-17D758BD4CFD}" destId="{EF63CCE6-E0F5-4A88-B92A-CCB3B888165E}" srcOrd="2" destOrd="0" presId="urn:microsoft.com/office/officeart/2005/8/layout/pyramid1"/>
    <dgm:cxn modelId="{A774B76D-5BE2-45E2-A003-2A674D1D26B9}" type="presParOf" srcId="{EF63CCE6-E0F5-4A88-B92A-CCB3B888165E}" destId="{2203F257-E2D6-45A5-8B0A-0D0C5638AF59}" srcOrd="0" destOrd="0" presId="urn:microsoft.com/office/officeart/2005/8/layout/pyramid1"/>
    <dgm:cxn modelId="{8CEB247E-848E-46D0-BABA-010B051F75AE}" type="presParOf" srcId="{EF63CCE6-E0F5-4A88-B92A-CCB3B888165E}" destId="{0B31BE7C-B005-455F-A2B9-219D4BEDA216}"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DCFC8-C0A3-495C-9CFB-0AC262800538}">
      <dsp:nvSpPr>
        <dsp:cNvPr id="0" name=""/>
        <dsp:cNvSpPr/>
      </dsp:nvSpPr>
      <dsp:spPr>
        <a:xfrm>
          <a:off x="264497" y="0"/>
          <a:ext cx="2997636" cy="16462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C4F84-D505-49F5-AB67-23F76F712E6A}">
      <dsp:nvSpPr>
        <dsp:cNvPr id="0" name=""/>
        <dsp:cNvSpPr/>
      </dsp:nvSpPr>
      <dsp:spPr>
        <a:xfrm>
          <a:off x="378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Read only</a:t>
          </a:r>
        </a:p>
      </dsp:txBody>
      <dsp:txXfrm>
        <a:off x="35933" y="526015"/>
        <a:ext cx="1070844" cy="594204"/>
      </dsp:txXfrm>
    </dsp:sp>
    <dsp:sp modelId="{68DF19DB-3BAC-48EE-AD56-629876B7C488}">
      <dsp:nvSpPr>
        <dsp:cNvPr id="0" name=""/>
        <dsp:cNvSpPr/>
      </dsp:nvSpPr>
      <dsp:spPr>
        <a:xfrm>
          <a:off x="119574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Write capability</a:t>
          </a:r>
        </a:p>
      </dsp:txBody>
      <dsp:txXfrm>
        <a:off x="1227893" y="526015"/>
        <a:ext cx="1070844" cy="594204"/>
      </dsp:txXfrm>
    </dsp:sp>
    <dsp:sp modelId="{70F6C46A-09E1-4A2F-9BC2-E0563727957F}">
      <dsp:nvSpPr>
        <dsp:cNvPr id="0" name=""/>
        <dsp:cNvSpPr/>
      </dsp:nvSpPr>
      <dsp:spPr>
        <a:xfrm>
          <a:off x="238770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Full business integration</a:t>
          </a:r>
        </a:p>
      </dsp:txBody>
      <dsp:txXfrm>
        <a:off x="2419853" y="526015"/>
        <a:ext cx="1070844" cy="594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46E74-1BBE-4D74-8127-5D4433DD370B}">
      <dsp:nvSpPr>
        <dsp:cNvPr id="0" name=""/>
        <dsp:cNvSpPr/>
      </dsp:nvSpPr>
      <dsp:spPr>
        <a:xfrm>
          <a:off x="2847498" y="0"/>
          <a:ext cx="2847498" cy="1205148"/>
        </a:xfrm>
        <a:prstGeom prst="trapezoid">
          <a:avLst>
            <a:gd name="adj" fmla="val 118139"/>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CA" sz="2400" b="1" kern="1200"/>
        </a:p>
        <a:p>
          <a:pPr marL="0" lvl="0" indent="0" algn="ctr" defTabSz="1066800">
            <a:lnSpc>
              <a:spcPct val="90000"/>
            </a:lnSpc>
            <a:spcBef>
              <a:spcPct val="0"/>
            </a:spcBef>
            <a:spcAft>
              <a:spcPct val="35000"/>
            </a:spcAft>
            <a:buNone/>
          </a:pPr>
          <a:r>
            <a:rPr lang="en-CA" sz="2400" b="1" kern="1200"/>
            <a:t>Business </a:t>
          </a:r>
          <a:br>
            <a:rPr lang="en-CA" sz="2400" b="1" kern="1200"/>
          </a:br>
          <a:r>
            <a:rPr lang="en-CA" sz="2400" b="1" kern="1200"/>
            <a:t>Processes</a:t>
          </a:r>
          <a:endParaRPr lang="en-CA" sz="2400" b="1" kern="1200" dirty="0"/>
        </a:p>
      </dsp:txBody>
      <dsp:txXfrm>
        <a:off x="2847498" y="0"/>
        <a:ext cx="2847498" cy="1205148"/>
      </dsp:txXfrm>
    </dsp:sp>
    <dsp:sp modelId="{9D1E3FED-E319-42E0-AAD8-67F9D7CCCD31}">
      <dsp:nvSpPr>
        <dsp:cNvPr id="0" name=""/>
        <dsp:cNvSpPr/>
      </dsp:nvSpPr>
      <dsp:spPr>
        <a:xfrm>
          <a:off x="1423748" y="1205147"/>
          <a:ext cx="5694996" cy="1205148"/>
        </a:xfrm>
        <a:prstGeom prst="trapezoid">
          <a:avLst>
            <a:gd name="adj" fmla="val 118139"/>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CA" sz="2400" b="1" kern="1200"/>
            <a:t>Codes &amp; Data Organization</a:t>
          </a:r>
          <a:endParaRPr lang="en-CA" sz="2400" b="1" kern="1200" dirty="0"/>
        </a:p>
      </dsp:txBody>
      <dsp:txXfrm>
        <a:off x="2420373" y="1205147"/>
        <a:ext cx="3701747" cy="1205148"/>
      </dsp:txXfrm>
    </dsp:sp>
    <dsp:sp modelId="{2203F257-E2D6-45A5-8B0A-0D0C5638AF59}">
      <dsp:nvSpPr>
        <dsp:cNvPr id="0" name=""/>
        <dsp:cNvSpPr/>
      </dsp:nvSpPr>
      <dsp:spPr>
        <a:xfrm>
          <a:off x="0" y="2410295"/>
          <a:ext cx="8542494" cy="1205148"/>
        </a:xfrm>
        <a:prstGeom prst="trapezoid">
          <a:avLst>
            <a:gd name="adj" fmla="val 118139"/>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CA" sz="2400" b="1" kern="1200"/>
            <a:t>Data Structures &amp; APIs</a:t>
          </a:r>
          <a:endParaRPr lang="en-CA" sz="2400" b="1" kern="1200" dirty="0"/>
        </a:p>
      </dsp:txBody>
      <dsp:txXfrm>
        <a:off x="1494936" y="2410295"/>
        <a:ext cx="5552621" cy="12051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6/3/2019</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6/3/2019</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7AD536F-12DD-4047-A5E1-D0F79FE1E84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005C5975-8789-48B8-B086-1A47F4D38A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sz="1200" kern="1200" dirty="0">
                <a:solidFill>
                  <a:schemeClr val="tx1"/>
                </a:solidFill>
                <a:effectLst/>
                <a:latin typeface="+mn-lt"/>
                <a:ea typeface="ヒラギノ角ゴ Pro W3" pitchFamily="-126" charset="-128"/>
                <a:cs typeface="+mn-cs"/>
              </a:rPr>
              <a:t>It’s been almost 8 years since Grahame Grieve first brought an idea he called “Resources for Health” to HL7.  Since then, we’ve reshaped HL7’s processes and priorities, held at least a hundred connectathons in various parts of the world, formed FHIR communities on every continent except Antarctica, and moved FHIR into production at thousands of sites worldwide.</a:t>
            </a:r>
          </a:p>
          <a:p>
            <a:r>
              <a:rPr lang="en-CA" sz="1200" kern="1200" dirty="0">
                <a:solidFill>
                  <a:schemeClr val="tx1"/>
                </a:solidFill>
                <a:effectLst/>
                <a:latin typeface="+mn-lt"/>
                <a:ea typeface="ヒラギノ角ゴ Pro W3" pitchFamily="-126" charset="-128"/>
                <a:cs typeface="+mn-cs"/>
              </a:rPr>
              <a:t> </a:t>
            </a:r>
          </a:p>
          <a:p>
            <a:r>
              <a:rPr lang="en-CA" sz="1200" kern="1200" dirty="0">
                <a:solidFill>
                  <a:schemeClr val="tx1"/>
                </a:solidFill>
                <a:effectLst/>
                <a:latin typeface="+mn-lt"/>
                <a:ea typeface="ヒラギノ角ゴ Pro W3" pitchFamily="-126" charset="-128"/>
                <a:cs typeface="+mn-cs"/>
              </a:rPr>
              <a:t>So – what comes next? </a:t>
            </a:r>
            <a:endParaRPr lang="en-US" altLang="en-US" dirty="0"/>
          </a:p>
        </p:txBody>
      </p:sp>
      <p:sp>
        <p:nvSpPr>
          <p:cNvPr id="21507" name="Slide Number Placeholder 3">
            <a:extLst>
              <a:ext uri="{FF2B5EF4-FFF2-40B4-BE49-F238E27FC236}">
                <a16:creationId xmlns:a16="http://schemas.microsoft.com/office/drawing/2014/main" id="{CDBF50D1-8693-4891-9BB7-FBADA30844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7194B379-A0D2-4382-AF7C-F5C2DF94165C}"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ヒラギノ角ゴ Pro W3" pitchFamily="-126" charset="-128"/>
                <a:cs typeface="+mn-cs"/>
              </a:rPr>
              <a:t>From HL7’s perspective, some things are pretty clear.</a:t>
            </a:r>
          </a:p>
          <a:p>
            <a:pPr lvl="0"/>
            <a:r>
              <a:rPr lang="en-CA" sz="1200" kern="1200" dirty="0">
                <a:solidFill>
                  <a:schemeClr val="tx1"/>
                </a:solidFill>
                <a:effectLst/>
                <a:latin typeface="+mn-lt"/>
                <a:ea typeface="ヒラギノ角ゴ Pro W3" pitchFamily="-126" charset="-128"/>
                <a:cs typeface="+mn-cs"/>
              </a:rPr>
              <a:t>The ‘common’ clinical resources – those typically used by EMRs and similar systems– have largely been defined and are increasingly stable.  However, we’re going to continue to define new resources for newer interoperability areas and heavily regulated areas where FHIR adoption has been slower.  For example, the drug product approval resources introduced as draft in R4, or the public health and evidence-based medicine we’re looking at now.</a:t>
            </a:r>
          </a:p>
          <a:p>
            <a:pPr lvl="0"/>
            <a:r>
              <a:rPr lang="en-CA" sz="1200" kern="1200" dirty="0">
                <a:solidFill>
                  <a:schemeClr val="tx1"/>
                </a:solidFill>
                <a:effectLst/>
                <a:latin typeface="+mn-lt"/>
                <a:ea typeface="ヒラギノ角ゴ Pro W3" pitchFamily="-126" charset="-128"/>
                <a:cs typeface="+mn-cs"/>
              </a:rPr>
              <a:t>These graphs are estimates, but we’ve got a decent sense of our expected scope and trajectory.  Over the next 10 years or so, FHIR will continue to move more resources to normative</a:t>
            </a:r>
          </a:p>
          <a:p>
            <a:pPr lvl="1"/>
            <a:r>
              <a:rPr lang="en-CA" sz="1200" kern="1200" dirty="0">
                <a:solidFill>
                  <a:schemeClr val="tx1"/>
                </a:solidFill>
                <a:effectLst/>
                <a:latin typeface="+mn-lt"/>
                <a:ea typeface="ヒラギノ角ゴ Pro W3" pitchFamily="-126" charset="-128"/>
                <a:cs typeface="+mn-cs"/>
              </a:rPr>
              <a:t>The most common of these – </a:t>
            </a:r>
            <a:r>
              <a:rPr lang="en-CA" sz="1200" kern="1200" dirty="0" err="1">
                <a:solidFill>
                  <a:schemeClr val="tx1"/>
                </a:solidFill>
                <a:effectLst/>
                <a:latin typeface="+mn-lt"/>
                <a:ea typeface="ヒラギノ角ゴ Pro W3" pitchFamily="-126" charset="-128"/>
                <a:cs typeface="+mn-cs"/>
              </a:rPr>
              <a:t>AllergyIntolerance</a:t>
            </a:r>
            <a:r>
              <a:rPr lang="en-CA" sz="1200" kern="1200" dirty="0">
                <a:solidFill>
                  <a:schemeClr val="tx1"/>
                </a:solidFill>
                <a:effectLst/>
                <a:latin typeface="+mn-lt"/>
                <a:ea typeface="ヒラギノ角ゴ Pro W3" pitchFamily="-126" charset="-128"/>
                <a:cs typeface="+mn-cs"/>
              </a:rPr>
              <a:t>, Procedure, </a:t>
            </a:r>
            <a:r>
              <a:rPr lang="en-CA" sz="1200" kern="1200" dirty="0" err="1">
                <a:solidFill>
                  <a:schemeClr val="tx1"/>
                </a:solidFill>
                <a:effectLst/>
                <a:latin typeface="+mn-lt"/>
                <a:ea typeface="ヒラギノ角ゴ Pro W3" pitchFamily="-126" charset="-128"/>
                <a:cs typeface="+mn-cs"/>
              </a:rPr>
              <a:t>MedicationRequest</a:t>
            </a:r>
            <a:r>
              <a:rPr lang="en-CA" sz="1200" kern="1200" dirty="0">
                <a:solidFill>
                  <a:schemeClr val="tx1"/>
                </a:solidFill>
                <a:effectLst/>
                <a:latin typeface="+mn-lt"/>
                <a:ea typeface="ヒラギノ角ゴ Pro W3" pitchFamily="-126" charset="-128"/>
                <a:cs typeface="+mn-cs"/>
              </a:rPr>
              <a:t>, etc. should be locked down around the end of 2020 or early 2021</a:t>
            </a:r>
          </a:p>
          <a:p>
            <a:pPr lvl="0"/>
            <a:r>
              <a:rPr lang="en-CA" sz="1200" kern="1200" dirty="0">
                <a:solidFill>
                  <a:schemeClr val="tx1"/>
                </a:solidFill>
                <a:effectLst/>
                <a:latin typeface="+mn-lt"/>
                <a:ea typeface="ヒラギノ角ゴ Pro W3" pitchFamily="-126" charset="-128"/>
                <a:cs typeface="+mn-cs"/>
              </a:rPr>
              <a:t>As a result of this increasing stability, the focus and energy we put into the FHIR core specification is already starting to decline – and that will continue as more and more of the core spec becomes stable.</a:t>
            </a:r>
          </a:p>
          <a:p>
            <a:r>
              <a:rPr lang="en-CA" sz="1200" kern="1200" dirty="0">
                <a:solidFill>
                  <a:schemeClr val="tx1"/>
                </a:solidFill>
                <a:effectLst/>
                <a:latin typeface="+mn-lt"/>
                <a:ea typeface="ヒラギノ角ゴ Pro W3" pitchFamily="-126" charset="-128"/>
                <a:cs typeface="+mn-cs"/>
              </a:rPr>
              <a:t> </a:t>
            </a:r>
          </a:p>
          <a:p>
            <a:r>
              <a:rPr lang="en-CA" sz="1200" kern="1200" dirty="0">
                <a:solidFill>
                  <a:schemeClr val="tx1"/>
                </a:solidFill>
                <a:effectLst/>
                <a:latin typeface="+mn-lt"/>
                <a:ea typeface="ヒラギノ角ゴ Pro W3" pitchFamily="-126" charset="-128"/>
                <a:cs typeface="+mn-cs"/>
              </a:rPr>
              <a:t>Where is that energy going to go? </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2</a:t>
            </a:fld>
            <a:endParaRPr lang="en-US" altLang="en-US"/>
          </a:p>
        </p:txBody>
      </p:sp>
    </p:spTree>
    <p:extLst>
      <p:ext uri="{BB962C8B-B14F-4D97-AF65-F5344CB8AC3E}">
        <p14:creationId xmlns:p14="http://schemas.microsoft.com/office/powerpoint/2010/main" val="2851456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Some portion will go into developing and supporting new technologies that sit on top of FHIR – things like SMART, CDS Hooks and newer technologies like Bulk Data and </a:t>
            </a:r>
            <a:r>
              <a:rPr lang="en-CA" sz="1200" kern="1200" dirty="0" err="1">
                <a:solidFill>
                  <a:schemeClr val="tx1"/>
                </a:solidFill>
                <a:effectLst/>
                <a:latin typeface="+mn-lt"/>
                <a:ea typeface="ヒラギノ角ゴ Pro W3" pitchFamily="-126" charset="-128"/>
                <a:cs typeface="+mn-cs"/>
              </a:rPr>
              <a:t>FHIRCast</a:t>
            </a:r>
            <a:r>
              <a:rPr lang="en-CA" sz="1200" kern="1200" dirty="0">
                <a:solidFill>
                  <a:schemeClr val="tx1"/>
                </a:solidFill>
                <a:effectLst/>
                <a:latin typeface="+mn-lt"/>
                <a:ea typeface="ヒラギノ角ゴ Pro W3" pitchFamily="-126" charset="-128"/>
                <a:cs typeface="+mn-cs"/>
              </a:rPr>
              <a:t>,</a:t>
            </a:r>
          </a:p>
          <a:p>
            <a:pPr lvl="1"/>
            <a:r>
              <a:rPr lang="en-CA" sz="1200" kern="1200" dirty="0">
                <a:solidFill>
                  <a:schemeClr val="tx1"/>
                </a:solidFill>
                <a:effectLst/>
                <a:latin typeface="+mn-lt"/>
                <a:ea typeface="ヒラギノ角ゴ Pro W3" pitchFamily="-126" charset="-128"/>
                <a:cs typeface="+mn-cs"/>
              </a:rPr>
              <a:t>In many ways, the technologies built on top of FIHR are even more exciting than the FHIR core specification.  These technologies fundamentally change healthcare IT architectures and introduce new business models</a:t>
            </a:r>
          </a:p>
          <a:p>
            <a:r>
              <a:rPr lang="en-CA" sz="1200" kern="1200" dirty="0">
                <a:solidFill>
                  <a:schemeClr val="tx1"/>
                </a:solidFill>
                <a:effectLst/>
                <a:latin typeface="+mn-lt"/>
                <a:ea typeface="ヒラギノ角ゴ Pro W3" pitchFamily="-126" charset="-128"/>
                <a:cs typeface="+mn-cs"/>
              </a:rPr>
              <a:t>We expect to continue to see new layers being designed that sit on top of FHIR, though it’s hard to predict exactly what they’ll do</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3</a:t>
            </a:fld>
            <a:endParaRPr lang="en-US" altLang="en-US"/>
          </a:p>
        </p:txBody>
      </p:sp>
    </p:spTree>
    <p:extLst>
      <p:ext uri="{BB962C8B-B14F-4D97-AF65-F5344CB8AC3E}">
        <p14:creationId xmlns:p14="http://schemas.microsoft.com/office/powerpoint/2010/main" val="225784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mn-lt"/>
                <a:ea typeface="ヒラギノ角ゴ Pro W3" pitchFamily="-126" charset="-128"/>
                <a:cs typeface="+mn-cs"/>
              </a:rPr>
              <a:t>Some energy will continue to go into improved support for implementers – testing tools, open source solutions, visual navigation tools, guidance for converting from other standards, language translations, etc.</a:t>
            </a:r>
          </a:p>
          <a:p>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4</a:t>
            </a:fld>
            <a:endParaRPr lang="en-US" altLang="en-US"/>
          </a:p>
        </p:txBody>
      </p:sp>
    </p:spTree>
    <p:extLst>
      <p:ext uri="{BB962C8B-B14F-4D97-AF65-F5344CB8AC3E}">
        <p14:creationId xmlns:p14="http://schemas.microsoft.com/office/powerpoint/2010/main" val="74408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However, most of HL7’s energy – and the community’s energy – will go into the creation of implementation guides</a:t>
            </a:r>
          </a:p>
          <a:p>
            <a:pPr lvl="1"/>
            <a:r>
              <a:rPr lang="en-CA" sz="1200" kern="1200" dirty="0">
                <a:solidFill>
                  <a:schemeClr val="tx1"/>
                </a:solidFill>
                <a:effectLst/>
                <a:latin typeface="+mn-lt"/>
                <a:ea typeface="ヒラギノ角ゴ Pro W3" pitchFamily="-126" charset="-128"/>
                <a:cs typeface="+mn-cs"/>
              </a:rPr>
              <a:t>The base FHIR specification gives a </a:t>
            </a:r>
            <a:r>
              <a:rPr lang="en-CA" sz="1200" b="1" kern="1200" dirty="0">
                <a:solidFill>
                  <a:schemeClr val="tx1"/>
                </a:solidFill>
                <a:effectLst/>
                <a:latin typeface="+mn-lt"/>
                <a:ea typeface="ヒラギノ角ゴ Pro W3" pitchFamily="-126" charset="-128"/>
                <a:cs typeface="+mn-cs"/>
              </a:rPr>
              <a:t>framework</a:t>
            </a:r>
            <a:r>
              <a:rPr lang="en-CA" sz="1200" kern="1200" dirty="0">
                <a:solidFill>
                  <a:schemeClr val="tx1"/>
                </a:solidFill>
                <a:effectLst/>
                <a:latin typeface="+mn-lt"/>
                <a:ea typeface="ヒラギノ角ゴ Pro W3" pitchFamily="-126" charset="-128"/>
                <a:cs typeface="+mn-cs"/>
              </a:rPr>
              <a:t> for interoperability.  Implementation guides apply that framework to solve real-world issues – for example, genomics, registries, financial management, etc.</a:t>
            </a:r>
          </a:p>
          <a:p>
            <a:pPr lvl="1"/>
            <a:r>
              <a:rPr lang="en-CA" sz="1200" kern="1200" dirty="0">
                <a:solidFill>
                  <a:schemeClr val="tx1"/>
                </a:solidFill>
                <a:effectLst/>
                <a:latin typeface="+mn-lt"/>
                <a:ea typeface="ヒラギノ角ゴ Pro W3" pitchFamily="-126" charset="-128"/>
                <a:cs typeface="+mn-cs"/>
              </a:rPr>
              <a:t>At present, HL7 is balloting 20-30 FHIR IGs/year.  The world at large is building many times that.  That rate is going to double or triple over the next few of years, driven by the increased stability of the specification, greater implementation of FHIR in general and improved tooling for IG creation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5</a:t>
            </a:fld>
            <a:endParaRPr lang="en-US" altLang="en-US"/>
          </a:p>
        </p:txBody>
      </p:sp>
    </p:spTree>
    <p:extLst>
      <p:ext uri="{BB962C8B-B14F-4D97-AF65-F5344CB8AC3E}">
        <p14:creationId xmlns:p14="http://schemas.microsoft.com/office/powerpoint/2010/main" val="262244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One of the most important elements of FHIR’s success is the community:</a:t>
            </a:r>
          </a:p>
          <a:p>
            <a:pPr lvl="1"/>
            <a:r>
              <a:rPr lang="en-CA" sz="1200" kern="1200" dirty="0">
                <a:solidFill>
                  <a:schemeClr val="tx1"/>
                </a:solidFill>
                <a:effectLst/>
                <a:latin typeface="+mn-lt"/>
                <a:ea typeface="ヒラギノ角ゴ Pro W3" pitchFamily="-126" charset="-128"/>
                <a:cs typeface="+mn-cs"/>
              </a:rPr>
              <a:t>The people who build the tools, test environments, reference implementations and other infrastructure implementers rely on</a:t>
            </a:r>
          </a:p>
          <a:p>
            <a:pPr lvl="1"/>
            <a:r>
              <a:rPr lang="en-CA" sz="1200" kern="1200" dirty="0">
                <a:solidFill>
                  <a:schemeClr val="tx1"/>
                </a:solidFill>
                <a:effectLst/>
                <a:latin typeface="+mn-lt"/>
                <a:ea typeface="ヒラギノ角ゴ Pro W3" pitchFamily="-126" charset="-128"/>
                <a:cs typeface="+mn-cs"/>
              </a:rPr>
              <a:t>The people who ask questions and those who provide answers and nudge implementations towards greater consistency</a:t>
            </a:r>
          </a:p>
          <a:p>
            <a:pPr lvl="1"/>
            <a:r>
              <a:rPr lang="en-CA" sz="1200" kern="1200" dirty="0">
                <a:solidFill>
                  <a:schemeClr val="tx1"/>
                </a:solidFill>
                <a:effectLst/>
                <a:latin typeface="+mn-lt"/>
                <a:ea typeface="ヒラギノ角ゴ Pro W3" pitchFamily="-126" charset="-128"/>
                <a:cs typeface="+mn-cs"/>
              </a:rPr>
              <a:t>The people who implement FHIR and report where the problems are so that other implementers can avoid them and future versions of the specification can fix them</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mn-lt"/>
                <a:ea typeface="ヒラギノ角ゴ Pro W3" pitchFamily="-126" charset="-128"/>
                <a:cs typeface="+mn-cs"/>
              </a:rPr>
              <a:t>The FHIR community has grown into the thousands and it’s continuing to get larger</a:t>
            </a:r>
          </a:p>
          <a:p>
            <a:pPr lvl="0"/>
            <a:r>
              <a:rPr lang="en-CA" sz="1200" kern="1200" dirty="0">
                <a:solidFill>
                  <a:schemeClr val="tx1"/>
                </a:solidFill>
                <a:effectLst/>
                <a:latin typeface="+mn-lt"/>
                <a:ea typeface="ヒラギノ角ゴ Pro W3" pitchFamily="-126" charset="-128"/>
                <a:cs typeface="+mn-cs"/>
              </a:rPr>
              <a:t>That community isn’t just HL7.  IHE is going full blast developing FHIR implementation guides.  X12, NCPDP and others have also coordinated around the development of FHIR content and implementation guides.  </a:t>
            </a:r>
            <a:r>
              <a:rPr lang="en-CA" sz="1200" b="1" kern="1200" dirty="0">
                <a:solidFill>
                  <a:schemeClr val="tx1"/>
                </a:solidFill>
                <a:effectLst/>
                <a:latin typeface="+mn-lt"/>
                <a:ea typeface="ヒラギノ角ゴ Pro W3" pitchFamily="-126" charset="-128"/>
                <a:cs typeface="+mn-cs"/>
              </a:rPr>
              <a:t>(new slide) </a:t>
            </a:r>
            <a:r>
              <a:rPr lang="en-CA" sz="1200" kern="1200" dirty="0">
                <a:solidFill>
                  <a:schemeClr val="tx1"/>
                </a:solidFill>
                <a:effectLst/>
                <a:latin typeface="+mn-lt"/>
                <a:ea typeface="ヒラギノ角ゴ Pro W3" pitchFamily="-126" charset="-128"/>
                <a:cs typeface="+mn-cs"/>
              </a:rPr>
              <a:t>New groups have also formed, such as Argonaut, Carin Alliance and Davinci</a:t>
            </a:r>
          </a:p>
          <a:p>
            <a:pPr lvl="1"/>
            <a:r>
              <a:rPr lang="en-CA" sz="1200" kern="1200" dirty="0">
                <a:solidFill>
                  <a:schemeClr val="tx1"/>
                </a:solidFill>
                <a:effectLst/>
                <a:latin typeface="+mn-lt"/>
                <a:ea typeface="ヒラギノ角ゴ Pro W3" pitchFamily="-126" charset="-128"/>
                <a:cs typeface="+mn-cs"/>
              </a:rPr>
              <a:t>For older SDOs, there’s increased interest – and absolutely a possibility – of those SDOs creating and publishing their own FHIR implementation guides.  The base specification and the tooling are freely available – why not leverage the standards communities that already exist to create the specifications implementers want?</a:t>
            </a:r>
          </a:p>
          <a:p>
            <a:pPr lvl="1"/>
            <a:r>
              <a:rPr lang="en-CA" sz="1200" kern="1200" dirty="0">
                <a:solidFill>
                  <a:schemeClr val="tx1"/>
                </a:solidFill>
                <a:effectLst/>
                <a:latin typeface="+mn-lt"/>
                <a:ea typeface="ヒラギノ角ゴ Pro W3" pitchFamily="-126" charset="-128"/>
                <a:cs typeface="+mn-cs"/>
              </a:rPr>
              <a:t>The community can also grow beyond “traditional” standards developers.  Professional organizations like ASCO (the American Society of Clinical Oncology) can and should create implementation guides that reflect the expertise and needs of their membership</a:t>
            </a:r>
          </a:p>
          <a:p>
            <a:pPr lvl="0"/>
            <a:r>
              <a:rPr lang="en-CA" sz="1200" kern="1200" dirty="0">
                <a:solidFill>
                  <a:schemeClr val="tx1"/>
                </a:solidFill>
                <a:effectLst/>
                <a:latin typeface="+mn-lt"/>
                <a:ea typeface="ヒラギノ角ゴ Pro W3" pitchFamily="-126" charset="-128"/>
                <a:cs typeface="+mn-cs"/>
              </a:rPr>
              <a:t>As the community continues to grow, we’re almost certainly going to run into scaling problems.  We want to maintain FHIR’s open, practical, implementer-focused nature, but we’re integrating the cultures and practices of a lot of different organizations and countries.  That won’t always go smoothly.</a:t>
            </a:r>
          </a:p>
          <a:p>
            <a:pPr lvl="0"/>
            <a:r>
              <a:rPr lang="en-CA" sz="1200" kern="1200" dirty="0">
                <a:solidFill>
                  <a:schemeClr val="tx1"/>
                </a:solidFill>
                <a:effectLst/>
                <a:latin typeface="+mn-lt"/>
                <a:ea typeface="ヒラギノ角ゴ Pro W3" pitchFamily="-126" charset="-128"/>
                <a:cs typeface="+mn-cs"/>
              </a:rPr>
              <a:t>To help mitigate some of these issues, HL7 – in conjunction with other SDOs – is developing a FHIR Community Process to encourage a degree of consistency and coordination as the FHIR community continues to expand</a:t>
            </a:r>
          </a:p>
          <a:p>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6</a:t>
            </a:fld>
            <a:endParaRPr lang="en-US" altLang="en-US"/>
          </a:p>
        </p:txBody>
      </p:sp>
    </p:spTree>
    <p:extLst>
      <p:ext uri="{BB962C8B-B14F-4D97-AF65-F5344CB8AC3E}">
        <p14:creationId xmlns:p14="http://schemas.microsoft.com/office/powerpoint/2010/main" val="312080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Obviously FHIR will continue to penetrate new spaces – driven by the market as well as regulation.  Those who have held back waiting to see what was going to happen will start rolling out FHIR solutions</a:t>
            </a:r>
          </a:p>
          <a:p>
            <a:pPr lvl="0"/>
            <a:r>
              <a:rPr lang="en-CA" sz="1200" kern="1200" dirty="0">
                <a:solidFill>
                  <a:schemeClr val="tx1"/>
                </a:solidFill>
                <a:effectLst/>
                <a:latin typeface="+mn-lt"/>
                <a:ea typeface="ヒラギノ角ゴ Pro W3" pitchFamily="-126" charset="-128"/>
                <a:cs typeface="+mn-cs"/>
              </a:rPr>
              <a:t>Those with legacy solutions built on CDA and v2 interfaces will leverage the translation work that’s happening now to expose parallel FHIR interfaces</a:t>
            </a:r>
          </a:p>
          <a:p>
            <a:pPr lvl="1"/>
            <a:r>
              <a:rPr lang="en-CA" sz="1200" kern="1200" dirty="0">
                <a:solidFill>
                  <a:schemeClr val="tx1"/>
                </a:solidFill>
                <a:effectLst/>
                <a:latin typeface="+mn-lt"/>
                <a:ea typeface="ヒラギノ角ゴ Pro W3" pitchFamily="-126" charset="-128"/>
                <a:cs typeface="+mn-cs"/>
              </a:rPr>
              <a:t>though they may find that getting the full benefit of FHIR will require re-architecting, not just data format conversion</a:t>
            </a:r>
          </a:p>
          <a:p>
            <a:pPr lvl="0"/>
            <a:r>
              <a:rPr lang="en-CA" sz="1200" kern="1200" dirty="0">
                <a:solidFill>
                  <a:schemeClr val="tx1"/>
                </a:solidFill>
                <a:effectLst/>
                <a:latin typeface="+mn-lt"/>
                <a:ea typeface="ヒラギノ角ゴ Pro W3" pitchFamily="-126" charset="-128"/>
                <a:cs typeface="+mn-cs"/>
              </a:rPr>
              <a:t>As specifications and implementations start to stabilize, there’ll be increased talk about certification, though we’re not yet sure how important that will be – or how it will work.</a:t>
            </a:r>
          </a:p>
          <a:p>
            <a:r>
              <a:rPr lang="en-CA" sz="1200" kern="1200" dirty="0">
                <a:solidFill>
                  <a:schemeClr val="tx1"/>
                </a:solidFill>
                <a:effectLst/>
                <a:latin typeface="+mn-lt"/>
                <a:ea typeface="ヒラギノ角ゴ Pro W3" pitchFamily="-126" charset="-128"/>
                <a:cs typeface="+mn-cs"/>
              </a:rPr>
              <a:t>Those who have implemented FHIR APIs will continue to make their way up the sophistication scale</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7</a:t>
            </a:fld>
            <a:endParaRPr lang="en-US" altLang="en-US"/>
          </a:p>
        </p:txBody>
      </p:sp>
    </p:spTree>
    <p:extLst>
      <p:ext uri="{BB962C8B-B14F-4D97-AF65-F5344CB8AC3E}">
        <p14:creationId xmlns:p14="http://schemas.microsoft.com/office/powerpoint/2010/main" val="61712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sz="1200" kern="1200" dirty="0">
                <a:solidFill>
                  <a:schemeClr val="tx1"/>
                </a:solidFill>
                <a:effectLst/>
                <a:latin typeface="+mn-lt"/>
                <a:ea typeface="ヒラギノ角ゴ Pro W3" pitchFamily="-126" charset="-128"/>
                <a:cs typeface="+mn-cs"/>
              </a:rPr>
              <a:t>Implementers typically start with, read only access – because it requires the least changes to their existing system</a:t>
            </a:r>
          </a:p>
          <a:p>
            <a:pPr lvl="1"/>
            <a:r>
              <a:rPr lang="en-CA" sz="1200" kern="1200" dirty="0">
                <a:solidFill>
                  <a:schemeClr val="tx1"/>
                </a:solidFill>
                <a:effectLst/>
                <a:latin typeface="+mn-lt"/>
                <a:ea typeface="ヒラギノ角ゴ Pro W3" pitchFamily="-126" charset="-128"/>
                <a:cs typeface="+mn-cs"/>
              </a:rPr>
              <a:t>From there, they move to write access for objects that are typically only written once (Observations, documents), but with increasing sophistication includes dynamic objects such as encounters and conditions</a:t>
            </a:r>
          </a:p>
          <a:p>
            <a:pPr lvl="1"/>
            <a:r>
              <a:rPr lang="en-CA" sz="1200" kern="1200" dirty="0">
                <a:solidFill>
                  <a:schemeClr val="tx1"/>
                </a:solidFill>
                <a:effectLst/>
                <a:latin typeface="+mn-lt"/>
                <a:ea typeface="ヒラギノ角ゴ Pro W3" pitchFamily="-126" charset="-128"/>
                <a:cs typeface="+mn-cs"/>
              </a:rPr>
              <a:t>Finally comes integration into business processes – including ability for external systems to initiate activities and orders and manipulate workflow (such as suspending or cancelling processes)</a:t>
            </a:r>
          </a:p>
          <a:p>
            <a:pPr lvl="1"/>
            <a:endParaRPr lang="en-CA" sz="1200" kern="1200" dirty="0">
              <a:solidFill>
                <a:schemeClr val="tx1"/>
              </a:solidFill>
              <a:effectLst/>
              <a:latin typeface="+mn-lt"/>
              <a:ea typeface="ヒラギノ角ゴ Pro W3" pitchFamily="-126" charset="-128"/>
              <a:cs typeface="+mn-cs"/>
            </a:endParaRPr>
          </a:p>
          <a:p>
            <a:pPr lvl="0"/>
            <a:r>
              <a:rPr lang="en-CA" sz="1200" kern="1200" dirty="0">
                <a:solidFill>
                  <a:schemeClr val="tx1"/>
                </a:solidFill>
                <a:effectLst/>
                <a:latin typeface="+mn-lt"/>
                <a:ea typeface="ヒラギノ角ゴ Pro W3" pitchFamily="-126" charset="-128"/>
                <a:cs typeface="+mn-cs"/>
              </a:rPr>
              <a:t>As implementations move up that maturity scale, there becomes an increased need for standardization</a:t>
            </a:r>
          </a:p>
          <a:p>
            <a:pPr lvl="1"/>
            <a:r>
              <a:rPr lang="en-CA" sz="1200" kern="1200" dirty="0">
                <a:solidFill>
                  <a:schemeClr val="tx1"/>
                </a:solidFill>
                <a:effectLst/>
                <a:latin typeface="+mn-lt"/>
                <a:ea typeface="ヒラギノ角ゴ Pro W3" pitchFamily="-126" charset="-128"/>
                <a:cs typeface="+mn-cs"/>
              </a:rPr>
              <a:t>The FHIR core specification standardizes the base data structures &amp; APIs</a:t>
            </a:r>
          </a:p>
          <a:p>
            <a:pPr lvl="1"/>
            <a:r>
              <a:rPr lang="en-CA" sz="1200" kern="1200" dirty="0">
                <a:solidFill>
                  <a:schemeClr val="tx1"/>
                </a:solidFill>
                <a:effectLst/>
                <a:latin typeface="+mn-lt"/>
                <a:ea typeface="ヒラギノ角ゴ Pro W3" pitchFamily="-126" charset="-128"/>
                <a:cs typeface="+mn-cs"/>
              </a:rPr>
              <a:t>Above that, useful read access and any sort of write access requires standardizing code values and how data is organized above and beyond the base standard.  For example,</a:t>
            </a:r>
          </a:p>
          <a:p>
            <a:pPr lvl="2"/>
            <a:r>
              <a:rPr lang="en-CA" sz="1200" kern="1200" dirty="0">
                <a:solidFill>
                  <a:schemeClr val="tx1"/>
                </a:solidFill>
                <a:effectLst/>
                <a:latin typeface="+mn-lt"/>
                <a:ea typeface="ヒラギノ角ゴ Pro W3" pitchFamily="-126" charset="-128"/>
                <a:cs typeface="+mn-cs"/>
              </a:rPr>
              <a:t>How are vaccines coded?</a:t>
            </a:r>
          </a:p>
          <a:p>
            <a:pPr lvl="2"/>
            <a:r>
              <a:rPr lang="en-CA" sz="1200" kern="1200" dirty="0">
                <a:solidFill>
                  <a:schemeClr val="tx1"/>
                </a:solidFill>
                <a:effectLst/>
                <a:latin typeface="+mn-lt"/>
                <a:ea typeface="ヒラギノ角ゴ Pro W3" pitchFamily="-126" charset="-128"/>
                <a:cs typeface="+mn-cs"/>
              </a:rPr>
              <a:t>What’s the proper structure for an APGAR or a medication summary?</a:t>
            </a:r>
          </a:p>
          <a:p>
            <a:pPr lvl="1"/>
            <a:r>
              <a:rPr lang="en-CA" sz="1200" kern="1200" dirty="0">
                <a:solidFill>
                  <a:schemeClr val="tx1"/>
                </a:solidFill>
                <a:effectLst/>
                <a:latin typeface="+mn-lt"/>
                <a:ea typeface="ヒラギノ角ゴ Pro W3" pitchFamily="-126" charset="-128"/>
                <a:cs typeface="+mn-cs"/>
              </a:rPr>
              <a:t>Integration into order processing and task lists starts to require standardization of business processes</a:t>
            </a:r>
          </a:p>
          <a:p>
            <a:pPr lvl="2"/>
            <a:r>
              <a:rPr lang="en-CA" sz="1200" kern="1200" dirty="0">
                <a:solidFill>
                  <a:schemeClr val="tx1"/>
                </a:solidFill>
                <a:effectLst/>
                <a:latin typeface="+mn-lt"/>
                <a:ea typeface="ヒラギノ角ゴ Pro W3" pitchFamily="-126" charset="-128"/>
                <a:cs typeface="+mn-cs"/>
              </a:rPr>
              <a:t>What does it mean to have a patient-centric cross-organizational care-plan – or even a consolidated medication list?</a:t>
            </a:r>
          </a:p>
          <a:p>
            <a:pPr lvl="2"/>
            <a:r>
              <a:rPr lang="en-CA" sz="1200" kern="1200" dirty="0">
                <a:solidFill>
                  <a:schemeClr val="tx1"/>
                </a:solidFill>
                <a:effectLst/>
                <a:latin typeface="+mn-lt"/>
                <a:ea typeface="ヒラギノ角ゴ Pro W3" pitchFamily="-126" charset="-128"/>
                <a:cs typeface="+mn-cs"/>
              </a:rPr>
              <a:t>Who is allowed to update a Condition and how are multiple condition records for the same issue rationalized across multiple providers?</a:t>
            </a:r>
          </a:p>
          <a:p>
            <a:pPr lvl="1"/>
            <a:r>
              <a:rPr lang="en-CA" sz="1200" kern="1200" dirty="0">
                <a:solidFill>
                  <a:schemeClr val="tx1"/>
                </a:solidFill>
                <a:effectLst/>
                <a:latin typeface="+mn-lt"/>
                <a:ea typeface="ヒラギノ角ゴ Pro W3" pitchFamily="-126" charset="-128"/>
                <a:cs typeface="+mn-cs"/>
              </a:rPr>
              <a:t>The more the standardization, the more the impact on healthcare practitioners themselves – both in terms of what data they’re asked to capture and how they’re asked to interact with systems.  To truly realize the benefits of increased data sharing, clinical practices will need to evolve and become more consistent. –That, in turn, is going to take a</a:t>
            </a:r>
            <a:r>
              <a:rPr lang="en-CA" sz="1200" b="1" kern="1200" dirty="0">
                <a:solidFill>
                  <a:schemeClr val="tx1"/>
                </a:solidFill>
                <a:effectLst/>
                <a:latin typeface="+mn-lt"/>
                <a:ea typeface="ヒラギノ角ゴ Pro W3" pitchFamily="-126" charset="-128"/>
                <a:cs typeface="+mn-cs"/>
              </a:rPr>
              <a:t> lot</a:t>
            </a:r>
            <a:r>
              <a:rPr lang="en-CA" sz="1200" kern="1200" dirty="0">
                <a:solidFill>
                  <a:schemeClr val="tx1"/>
                </a:solidFill>
                <a:effectLst/>
                <a:latin typeface="+mn-lt"/>
                <a:ea typeface="ヒラギノ角ゴ Pro W3" pitchFamily="-126" charset="-128"/>
                <a:cs typeface="+mn-cs"/>
              </a:rPr>
              <a:t> of change management because clinicians aren’t used to enforced consistency around their processes and collaboration.  Doing this successfully will require significant leadership from the clinical space and from organizations outside the “IT standards” space.</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3440396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Early in the creation of FHIR, a small group of us at HL7 who were driving this new standard talked about what we wanted to achieve.  Grahame identified three steps along the path to where we wanted to go</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First, we needed to disrupt healthcare standards – we needed to move from a place where the focus was on getting the standard “approved” to prioritizing getting the standard “used” – and not just because a regulator required it.  That meant dramatically increasing the importance of both implementers and </a:t>
            </a:r>
            <a:r>
              <a:rPr lang="en-CA" sz="1200" kern="1200" dirty="0" err="1">
                <a:solidFill>
                  <a:schemeClr val="tx1"/>
                </a:solidFill>
                <a:effectLst/>
                <a:latin typeface="+mn-lt"/>
                <a:ea typeface="ヒラギノ角ゴ Pro W3" pitchFamily="-126" charset="-128"/>
                <a:cs typeface="+mn-cs"/>
              </a:rPr>
              <a:t>implementability</a:t>
            </a:r>
            <a:r>
              <a:rPr lang="en-CA" sz="1200" kern="1200" dirty="0">
                <a:solidFill>
                  <a:schemeClr val="tx1"/>
                </a:solidFill>
                <a:effectLst/>
                <a:latin typeface="+mn-lt"/>
                <a:ea typeface="ヒラギノ角ゴ Pro W3" pitchFamily="-126" charset="-128"/>
                <a:cs typeface="+mn-cs"/>
              </a:rPr>
              <a:t>, as well as real-world testing before locking anything down.    We also needed to make standards open and community driven and led That level of disruption has been largely achieved in HL7 and those same changes are making their way, one way or another, into other healthcare standards organizations.</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The second was to Disrupt Healthcare IT.  With the introduction of APIs, together with SMART, CDS Hooks and similar technologies, we’re seeing a re-shaping of the old messaging and document-centric healthcare IT ecosystem.  We’re a long way from done, but the momentum is such that it’s now a question of when, not ‘if’ those changes will be rolled out.</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The final step was to disrupt Healthcare itself – That’s what FHIR – and the FHIR community – is truly about.  It means getting better decisions made, providing continuity of care across providers and organizations, empowering patients to make decisions, realizing greater efficiencies and, most importantly, actually helping people live longer, healthier lives  throughout the world.  We’re seeing signs of the impact FHIR can have in this space already, but for this level of disruption, we’ve only just started.  There’s a lot more change to come and a lot more good to do</a:t>
            </a:r>
          </a:p>
          <a:p>
            <a:r>
              <a:rPr lang="en-CA" sz="1200" kern="1200" dirty="0">
                <a:solidFill>
                  <a:schemeClr val="tx1"/>
                </a:solidFill>
                <a:effectLst/>
                <a:latin typeface="+mn-lt"/>
                <a:ea typeface="ヒラギノ角ゴ Pro W3" pitchFamily="-126" charset="-128"/>
                <a:cs typeface="+mn-cs"/>
              </a:rPr>
              <a:t>It’s meetings like this where we move the disruption ball forward.</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9</a:t>
            </a:fld>
            <a:endParaRPr lang="en-US" altLang="en-US"/>
          </a:p>
        </p:txBody>
      </p:sp>
    </p:spTree>
    <p:extLst>
      <p:ext uri="{BB962C8B-B14F-4D97-AF65-F5344CB8AC3E}">
        <p14:creationId xmlns:p14="http://schemas.microsoft.com/office/powerpoint/2010/main" val="3790478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180870" y="895551"/>
            <a:ext cx="4738447" cy="1151670"/>
          </a:xfrm>
        </p:spPr>
        <p:txBody>
          <a:bodyPr anchor="b">
            <a:noAutofit/>
          </a:bodyPr>
          <a:lstStyle>
            <a:lvl1pPr algn="l">
              <a:defRPr sz="3000" b="1" i="0" spc="120">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180870" y="2287197"/>
            <a:ext cx="4668695" cy="877213"/>
          </a:xfrm>
        </p:spPr>
        <p:txBody>
          <a:bodyPr>
            <a:noAutofit/>
          </a:bodyPr>
          <a:lstStyle>
            <a:lvl1pPr marL="0" indent="0" algn="l">
              <a:buNone/>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20" name="Text Placeholder 19"/>
          <p:cNvSpPr>
            <a:spLocks noGrp="1"/>
          </p:cNvSpPr>
          <p:nvPr>
            <p:ph type="body" sz="quarter" idx="10"/>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dirty="0"/>
              <a:t>Click to edit Master text styles</a:t>
            </a:r>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6/3/2019</a:t>
            </a:fld>
            <a:endParaRPr lang="en-US" altLang="en-US" dirty="0"/>
          </a:p>
        </p:txBody>
      </p:sp>
      <p:grpSp>
        <p:nvGrpSpPr>
          <p:cNvPr id="13" name="Group 12">
            <a:extLst>
              <a:ext uri="{FF2B5EF4-FFF2-40B4-BE49-F238E27FC236}">
                <a16:creationId xmlns:a16="http://schemas.microsoft.com/office/drawing/2014/main" id="{8A99FD18-1303-4E12-ABA1-B30CBBB3B10A}"/>
              </a:ext>
            </a:extLst>
          </p:cNvPr>
          <p:cNvGrpSpPr/>
          <p:nvPr userDrawn="1"/>
        </p:nvGrpSpPr>
        <p:grpSpPr>
          <a:xfrm>
            <a:off x="6645645" y="3000375"/>
            <a:ext cx="2056517" cy="1252151"/>
            <a:chOff x="6630283" y="795070"/>
            <a:chExt cx="2056517" cy="1252151"/>
          </a:xfrm>
        </p:grpSpPr>
        <p:pic>
          <p:nvPicPr>
            <p:cNvPr id="10" name="Picture 9">
              <a:extLst>
                <a:ext uri="{FF2B5EF4-FFF2-40B4-BE49-F238E27FC236}">
                  <a16:creationId xmlns:a16="http://schemas.microsoft.com/office/drawing/2014/main" id="{62F04412-3440-441C-8799-7AB8A90AFB9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 name="TextBox 3">
              <a:extLst>
                <a:ext uri="{FF2B5EF4-FFF2-40B4-BE49-F238E27FC236}">
                  <a16:creationId xmlns:a16="http://schemas.microsoft.com/office/drawing/2014/main" id="{199A414C-D2EB-4759-97E6-ED87C3525D36}"/>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2" name="TextBox 11">
              <a:extLst>
                <a:ext uri="{FF2B5EF4-FFF2-40B4-BE49-F238E27FC236}">
                  <a16:creationId xmlns:a16="http://schemas.microsoft.com/office/drawing/2014/main" id="{DB29983A-86AA-4395-862B-35F54B597C08}"/>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1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grpSp>
        <p:nvGrpSpPr>
          <p:cNvPr id="10" name="Group 9">
            <a:extLst>
              <a:ext uri="{FF2B5EF4-FFF2-40B4-BE49-F238E27FC236}">
                <a16:creationId xmlns:a16="http://schemas.microsoft.com/office/drawing/2014/main" id="{5BFFAF6C-E531-4263-8B2F-5108DADF2807}"/>
              </a:ext>
            </a:extLst>
          </p:cNvPr>
          <p:cNvGrpSpPr/>
          <p:nvPr userDrawn="1"/>
        </p:nvGrpSpPr>
        <p:grpSpPr>
          <a:xfrm>
            <a:off x="8164512" y="4638675"/>
            <a:ext cx="760443" cy="463011"/>
            <a:chOff x="6630283" y="795070"/>
            <a:chExt cx="2056517" cy="1252151"/>
          </a:xfrm>
        </p:grpSpPr>
        <p:pic>
          <p:nvPicPr>
            <p:cNvPr id="11" name="Picture 10">
              <a:extLst>
                <a:ext uri="{FF2B5EF4-FFF2-40B4-BE49-F238E27FC236}">
                  <a16:creationId xmlns:a16="http://schemas.microsoft.com/office/drawing/2014/main" id="{DBCCE22E-B8DD-4202-B231-D694FC6E58E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2" name="TextBox 11">
              <a:extLst>
                <a:ext uri="{FF2B5EF4-FFF2-40B4-BE49-F238E27FC236}">
                  <a16:creationId xmlns:a16="http://schemas.microsoft.com/office/drawing/2014/main" id="{A0418CBC-F9C2-4E25-B898-AC26A9D6E395}"/>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3" name="TextBox 12">
              <a:extLst>
                <a:ext uri="{FF2B5EF4-FFF2-40B4-BE49-F238E27FC236}">
                  <a16:creationId xmlns:a16="http://schemas.microsoft.com/office/drawing/2014/main" id="{BAEDE521-8A7A-4F74-9337-2AAF56570CD1}"/>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7" name="Group 26">
            <a:extLst>
              <a:ext uri="{FF2B5EF4-FFF2-40B4-BE49-F238E27FC236}">
                <a16:creationId xmlns:a16="http://schemas.microsoft.com/office/drawing/2014/main" id="{6831D46F-B6B2-4EFF-AF90-10F02E8E906F}"/>
              </a:ext>
            </a:extLst>
          </p:cNvPr>
          <p:cNvGrpSpPr/>
          <p:nvPr userDrawn="1"/>
        </p:nvGrpSpPr>
        <p:grpSpPr>
          <a:xfrm>
            <a:off x="8164512" y="4638675"/>
            <a:ext cx="760443" cy="463011"/>
            <a:chOff x="6630283" y="795070"/>
            <a:chExt cx="2056517" cy="1252151"/>
          </a:xfrm>
        </p:grpSpPr>
        <p:pic>
          <p:nvPicPr>
            <p:cNvPr id="28" name="Picture 27">
              <a:extLst>
                <a:ext uri="{FF2B5EF4-FFF2-40B4-BE49-F238E27FC236}">
                  <a16:creationId xmlns:a16="http://schemas.microsoft.com/office/drawing/2014/main" id="{3BB4535E-33EE-46FE-B34A-E1CAE8458A8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9" name="TextBox 28">
              <a:extLst>
                <a:ext uri="{FF2B5EF4-FFF2-40B4-BE49-F238E27FC236}">
                  <a16:creationId xmlns:a16="http://schemas.microsoft.com/office/drawing/2014/main" id="{EDB2EFDB-762C-4AC2-821F-20E807C3237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0" name="TextBox 29">
              <a:extLst>
                <a:ext uri="{FF2B5EF4-FFF2-40B4-BE49-F238E27FC236}">
                  <a16:creationId xmlns:a16="http://schemas.microsoft.com/office/drawing/2014/main" id="{84317F32-CA1E-4F18-BB57-446E87F2ED6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C82F5FE4-1C10-46CE-B0E7-02E7A868578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CB6276D1-642D-4614-82A4-F43D106980CA}"/>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43" name="Group 42">
            <a:extLst>
              <a:ext uri="{FF2B5EF4-FFF2-40B4-BE49-F238E27FC236}">
                <a16:creationId xmlns:a16="http://schemas.microsoft.com/office/drawing/2014/main" id="{355D75FA-CEFA-4526-B11A-E0FAA3B36686}"/>
              </a:ext>
            </a:extLst>
          </p:cNvPr>
          <p:cNvGrpSpPr/>
          <p:nvPr userDrawn="1"/>
        </p:nvGrpSpPr>
        <p:grpSpPr>
          <a:xfrm>
            <a:off x="8164512" y="4638675"/>
            <a:ext cx="760443" cy="463011"/>
            <a:chOff x="6630283" y="795070"/>
            <a:chExt cx="2056517" cy="1252151"/>
          </a:xfrm>
        </p:grpSpPr>
        <p:pic>
          <p:nvPicPr>
            <p:cNvPr id="44" name="Picture 43">
              <a:extLst>
                <a:ext uri="{FF2B5EF4-FFF2-40B4-BE49-F238E27FC236}">
                  <a16:creationId xmlns:a16="http://schemas.microsoft.com/office/drawing/2014/main" id="{E5251757-8055-4E8E-A601-736A653A366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5" name="TextBox 44">
              <a:extLst>
                <a:ext uri="{FF2B5EF4-FFF2-40B4-BE49-F238E27FC236}">
                  <a16:creationId xmlns:a16="http://schemas.microsoft.com/office/drawing/2014/main" id="{02CCE245-C580-41A4-8461-A65EB4A208F4}"/>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46" name="TextBox 45">
              <a:extLst>
                <a:ext uri="{FF2B5EF4-FFF2-40B4-BE49-F238E27FC236}">
                  <a16:creationId xmlns:a16="http://schemas.microsoft.com/office/drawing/2014/main" id="{459C2914-E6CC-4ADB-9AEF-D358FAF04227}"/>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3" name="Straight Connector 22">
            <a:extLst>
              <a:ext uri="{FF2B5EF4-FFF2-40B4-BE49-F238E27FC236}">
                <a16:creationId xmlns:a16="http://schemas.microsoft.com/office/drawing/2014/main" id="{E12DF30C-A907-46B6-9318-E82A75F471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Slide Number Placeholder 5">
            <a:extLst>
              <a:ext uri="{FF2B5EF4-FFF2-40B4-BE49-F238E27FC236}">
                <a16:creationId xmlns:a16="http://schemas.microsoft.com/office/drawing/2014/main" id="{B6AD21BD-1F8B-4D6D-9EF7-775AF8162E3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527048"/>
            <a:ext cx="8228883" cy="2929042"/>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14" name="Group 13">
            <a:extLst>
              <a:ext uri="{FF2B5EF4-FFF2-40B4-BE49-F238E27FC236}">
                <a16:creationId xmlns:a16="http://schemas.microsoft.com/office/drawing/2014/main" id="{9FC04966-E497-4B50-BE75-B3F1857705DF}"/>
              </a:ext>
            </a:extLst>
          </p:cNvPr>
          <p:cNvGrpSpPr/>
          <p:nvPr userDrawn="1"/>
        </p:nvGrpSpPr>
        <p:grpSpPr>
          <a:xfrm>
            <a:off x="8164512" y="4638675"/>
            <a:ext cx="760443" cy="463011"/>
            <a:chOff x="6630283" y="795070"/>
            <a:chExt cx="2056517" cy="1252151"/>
          </a:xfrm>
        </p:grpSpPr>
        <p:pic>
          <p:nvPicPr>
            <p:cNvPr id="15" name="Picture 14">
              <a:extLst>
                <a:ext uri="{FF2B5EF4-FFF2-40B4-BE49-F238E27FC236}">
                  <a16:creationId xmlns:a16="http://schemas.microsoft.com/office/drawing/2014/main" id="{24B4C12C-0A10-43BB-920A-D35F65D1F3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6" name="TextBox 15">
              <a:extLst>
                <a:ext uri="{FF2B5EF4-FFF2-40B4-BE49-F238E27FC236}">
                  <a16:creationId xmlns:a16="http://schemas.microsoft.com/office/drawing/2014/main" id="{309DC9E0-0C20-45E5-9B0A-A7AAECFAB488}"/>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D915C1D1-8DC0-4A71-9C55-4984F8DD6C1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9" name="Straight Connector 18">
            <a:extLst>
              <a:ext uri="{FF2B5EF4-FFF2-40B4-BE49-F238E27FC236}">
                <a16:creationId xmlns:a16="http://schemas.microsoft.com/office/drawing/2014/main" id="{668A9BA7-3DAF-4150-BB81-5B006AEB4EBE}"/>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a:extLst>
              <a:ext uri="{FF2B5EF4-FFF2-40B4-BE49-F238E27FC236}">
                <a16:creationId xmlns:a16="http://schemas.microsoft.com/office/drawing/2014/main" id="{20C38AF9-18A1-4909-95A2-5A57E57C69CE}"/>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9" name="Group 28">
            <a:extLst>
              <a:ext uri="{FF2B5EF4-FFF2-40B4-BE49-F238E27FC236}">
                <a16:creationId xmlns:a16="http://schemas.microsoft.com/office/drawing/2014/main" id="{85BCC205-8E7B-4AA3-95ED-09EC96073ECB}"/>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DCF979AB-4E21-41A9-8B50-C00610DA717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1140687-0519-41DE-8FC8-8A628288D98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1C5EFE6E-97AF-425C-859B-E543AB8780C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20862BAA-696F-4798-800F-9A4D69F70B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a:extLst>
              <a:ext uri="{FF2B5EF4-FFF2-40B4-BE49-F238E27FC236}">
                <a16:creationId xmlns:a16="http://schemas.microsoft.com/office/drawing/2014/main" id="{42AAD881-7F35-423D-8412-E6533C3EE11C}"/>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9" name="Group 28">
            <a:extLst>
              <a:ext uri="{FF2B5EF4-FFF2-40B4-BE49-F238E27FC236}">
                <a16:creationId xmlns:a16="http://schemas.microsoft.com/office/drawing/2014/main" id="{E49FDB1F-A010-4A85-8A85-34BA74CA4C77}"/>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0DC42F94-2A5A-4F74-A03C-8C60748FB50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FC46431-D3EF-41DF-8094-61ABF37BFE9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3F05A8E2-A818-4CDB-8B7D-0239DF68981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02D54103-E15C-497F-AB5F-39E6AF10A3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80D2338D-25E7-46AC-B05A-D940D1C3E7C0}"/>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grpSp>
        <p:nvGrpSpPr>
          <p:cNvPr id="15" name="Group 14">
            <a:extLst>
              <a:ext uri="{FF2B5EF4-FFF2-40B4-BE49-F238E27FC236}">
                <a16:creationId xmlns:a16="http://schemas.microsoft.com/office/drawing/2014/main" id="{E3ACDC7E-BC51-4A84-A7A5-9ED7214F4E17}"/>
              </a:ext>
            </a:extLst>
          </p:cNvPr>
          <p:cNvGrpSpPr/>
          <p:nvPr userDrawn="1"/>
        </p:nvGrpSpPr>
        <p:grpSpPr>
          <a:xfrm>
            <a:off x="8164512" y="4638675"/>
            <a:ext cx="760443" cy="463011"/>
            <a:chOff x="6630283" y="795070"/>
            <a:chExt cx="2056517" cy="1252151"/>
          </a:xfrm>
        </p:grpSpPr>
        <p:pic>
          <p:nvPicPr>
            <p:cNvPr id="16" name="Picture 15">
              <a:extLst>
                <a:ext uri="{FF2B5EF4-FFF2-40B4-BE49-F238E27FC236}">
                  <a16:creationId xmlns:a16="http://schemas.microsoft.com/office/drawing/2014/main" id="{EC768D59-702C-483F-AE48-6013A0C0CF5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7" name="TextBox 16">
              <a:extLst>
                <a:ext uri="{FF2B5EF4-FFF2-40B4-BE49-F238E27FC236}">
                  <a16:creationId xmlns:a16="http://schemas.microsoft.com/office/drawing/2014/main" id="{A584133E-9621-4DD2-AF35-FBC6A946937F}"/>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6C71FA54-38E9-48CE-AF75-589DEE2388AD}"/>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2" name="Straight Connector 21">
            <a:extLst>
              <a:ext uri="{FF2B5EF4-FFF2-40B4-BE49-F238E27FC236}">
                <a16:creationId xmlns:a16="http://schemas.microsoft.com/office/drawing/2014/main" id="{E05B38CF-52E0-468B-90CC-CDE35D79B65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Slide Number Placeholder 5">
            <a:extLst>
              <a:ext uri="{FF2B5EF4-FFF2-40B4-BE49-F238E27FC236}">
                <a16:creationId xmlns:a16="http://schemas.microsoft.com/office/drawing/2014/main" id="{2C925748-E04E-428B-A679-11177909B2F5}"/>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1" name="Group 20">
            <a:extLst>
              <a:ext uri="{FF2B5EF4-FFF2-40B4-BE49-F238E27FC236}">
                <a16:creationId xmlns:a16="http://schemas.microsoft.com/office/drawing/2014/main" id="{E5F24621-FF5E-4367-89ED-1FF4EF021AB5}"/>
              </a:ext>
            </a:extLst>
          </p:cNvPr>
          <p:cNvGrpSpPr/>
          <p:nvPr userDrawn="1"/>
        </p:nvGrpSpPr>
        <p:grpSpPr>
          <a:xfrm>
            <a:off x="8164512" y="4638675"/>
            <a:ext cx="760443" cy="463011"/>
            <a:chOff x="6630283" y="795070"/>
            <a:chExt cx="2056517" cy="1252151"/>
          </a:xfrm>
        </p:grpSpPr>
        <p:pic>
          <p:nvPicPr>
            <p:cNvPr id="22" name="Picture 21">
              <a:extLst>
                <a:ext uri="{FF2B5EF4-FFF2-40B4-BE49-F238E27FC236}">
                  <a16:creationId xmlns:a16="http://schemas.microsoft.com/office/drawing/2014/main" id="{A7E85232-B652-47BC-958F-0947FF5F825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3" name="TextBox 22">
              <a:extLst>
                <a:ext uri="{FF2B5EF4-FFF2-40B4-BE49-F238E27FC236}">
                  <a16:creationId xmlns:a16="http://schemas.microsoft.com/office/drawing/2014/main" id="{860AFD54-680E-4610-81B9-27342515F34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24" name="TextBox 23">
              <a:extLst>
                <a:ext uri="{FF2B5EF4-FFF2-40B4-BE49-F238E27FC236}">
                  <a16:creationId xmlns:a16="http://schemas.microsoft.com/office/drawing/2014/main" id="{BA419A9B-D55F-47E0-B812-995EF37E865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1" name="Straight Connector 10">
            <a:extLst>
              <a:ext uri="{FF2B5EF4-FFF2-40B4-BE49-F238E27FC236}">
                <a16:creationId xmlns:a16="http://schemas.microsoft.com/office/drawing/2014/main" id="{062A631C-B692-4940-9EA9-5F6D3B36DF0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a:extLst>
              <a:ext uri="{FF2B5EF4-FFF2-40B4-BE49-F238E27FC236}">
                <a16:creationId xmlns:a16="http://schemas.microsoft.com/office/drawing/2014/main" id="{5F11B3A8-69B0-4A8B-B70F-FBF8ABAD746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6/3/2019</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mailto:lmckenzie@gevityinc.com" TargetMode="Externa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3588661-316C-42E7-A93E-9DF44255DDF1}"/>
              </a:ext>
            </a:extLst>
          </p:cNvPr>
          <p:cNvSpPr>
            <a:spLocks noGrp="1"/>
          </p:cNvSpPr>
          <p:nvPr>
            <p:ph type="ctrTitle"/>
          </p:nvPr>
        </p:nvSpPr>
        <p:spPr/>
        <p:txBody>
          <a:bodyPr/>
          <a:lstStyle/>
          <a:p>
            <a:r>
              <a:rPr lang="en-US" dirty="0"/>
              <a:t>The Future of Query-based Exchange</a:t>
            </a:r>
          </a:p>
        </p:txBody>
      </p:sp>
      <p:sp>
        <p:nvSpPr>
          <p:cNvPr id="11266" name="Subtitle 20">
            <a:extLst>
              <a:ext uri="{FF2B5EF4-FFF2-40B4-BE49-F238E27FC236}">
                <a16:creationId xmlns:a16="http://schemas.microsoft.com/office/drawing/2014/main" id="{3B36C9AB-D2CA-4C7B-ADE0-E7B7FE5029F4}"/>
              </a:ext>
            </a:extLst>
          </p:cNvPr>
          <p:cNvSpPr>
            <a:spLocks noGrp="1"/>
          </p:cNvSpPr>
          <p:nvPr>
            <p:ph type="subTitle" idx="1"/>
          </p:nvPr>
        </p:nvSpPr>
        <p:spPr/>
        <p:txBody>
          <a:bodyPr/>
          <a:lstStyle/>
          <a:p>
            <a:r>
              <a:rPr lang="en-US" altLang="en-US" dirty="0"/>
              <a:t>The future of FHIR</a:t>
            </a:r>
          </a:p>
        </p:txBody>
      </p:sp>
      <p:sp>
        <p:nvSpPr>
          <p:cNvPr id="11275" name="Text Placeholder 11274">
            <a:extLst>
              <a:ext uri="{FF2B5EF4-FFF2-40B4-BE49-F238E27FC236}">
                <a16:creationId xmlns:a16="http://schemas.microsoft.com/office/drawing/2014/main" id="{E1532812-243A-497D-85C8-F449F702B216}"/>
              </a:ext>
            </a:extLst>
          </p:cNvPr>
          <p:cNvSpPr>
            <a:spLocks noGrp="1"/>
          </p:cNvSpPr>
          <p:nvPr>
            <p:ph type="body" sz="quarter" idx="10"/>
          </p:nvPr>
        </p:nvSpPr>
        <p:spPr/>
        <p:txBody>
          <a:bodyPr/>
          <a:lstStyle/>
          <a:p>
            <a:r>
              <a:rPr lang="en-US" dirty="0"/>
              <a:t>Lloyd McKenzie</a:t>
            </a:r>
          </a:p>
        </p:txBody>
      </p:sp>
      <p:sp>
        <p:nvSpPr>
          <p:cNvPr id="11268" name="Footer Placeholder 22">
            <a:extLst>
              <a:ext uri="{FF2B5EF4-FFF2-40B4-BE49-F238E27FC236}">
                <a16:creationId xmlns:a16="http://schemas.microsoft.com/office/drawing/2014/main" id="{E9F31111-C13D-4831-BE42-71ADFC439F93}"/>
              </a:ext>
            </a:extLst>
          </p:cNvPr>
          <p:cNvSpPr>
            <a:spLocks noGrp="1"/>
          </p:cNvSpPr>
          <p:nvPr>
            <p:ph type="ftr"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sp>
        <p:nvSpPr>
          <p:cNvPr id="11270" name="Date Placeholder 11269">
            <a:extLst>
              <a:ext uri="{FF2B5EF4-FFF2-40B4-BE49-F238E27FC236}">
                <a16:creationId xmlns:a16="http://schemas.microsoft.com/office/drawing/2014/main" id="{07B9A7B9-2084-46C8-8C3E-7896AEC7F12C}"/>
              </a:ext>
            </a:extLst>
          </p:cNvPr>
          <p:cNvSpPr>
            <a:spLocks noGrp="1"/>
          </p:cNvSpPr>
          <p:nvPr>
            <p:ph type="dt" sz="half" idx="12"/>
          </p:nvPr>
        </p:nvSpPr>
        <p:spPr>
          <a:xfrm>
            <a:off x="1181100" y="4252913"/>
            <a:ext cx="1603351" cy="207962"/>
          </a:xfrm>
        </p:spPr>
        <p:txBody>
          <a:bodyPr/>
          <a:lstStyle/>
          <a:p>
            <a:r>
              <a:rPr lang="en-US" altLang="en-US" dirty="0"/>
              <a:t>June 4, 2019</a:t>
            </a:r>
          </a:p>
        </p:txBody>
      </p:sp>
      <p:pic>
        <p:nvPicPr>
          <p:cNvPr id="7" name="Picture 6" descr="A picture containing object&#10;&#10;Description automatically generated">
            <a:extLst>
              <a:ext uri="{FF2B5EF4-FFF2-40B4-BE49-F238E27FC236}">
                <a16:creationId xmlns:a16="http://schemas.microsoft.com/office/drawing/2014/main" id="{F15C3069-3D5B-4B48-A46B-031D8BAD6E46}"/>
              </a:ext>
            </a:extLst>
          </p:cNvPr>
          <p:cNvPicPr>
            <a:picLocks noChangeAspect="1"/>
          </p:cNvPicPr>
          <p:nvPr/>
        </p:nvPicPr>
        <p:blipFill>
          <a:blip r:embed="rId3"/>
          <a:stretch>
            <a:fillRect/>
          </a:stretch>
        </p:blipFill>
        <p:spPr>
          <a:xfrm>
            <a:off x="1934648" y="162064"/>
            <a:ext cx="2718492" cy="1005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B0BB-5795-4E47-AABA-D56E44D8B555}"/>
              </a:ext>
            </a:extLst>
          </p:cNvPr>
          <p:cNvSpPr>
            <a:spLocks noGrp="1"/>
          </p:cNvSpPr>
          <p:nvPr>
            <p:ph type="title"/>
          </p:nvPr>
        </p:nvSpPr>
        <p:spPr/>
        <p:txBody>
          <a:bodyPr/>
          <a:lstStyle/>
          <a:p>
            <a:r>
              <a:rPr lang="en-CA" dirty="0"/>
              <a:t>Thank you</a:t>
            </a:r>
          </a:p>
        </p:txBody>
      </p:sp>
      <p:sp>
        <p:nvSpPr>
          <p:cNvPr id="3" name="Text Placeholder 2">
            <a:extLst>
              <a:ext uri="{FF2B5EF4-FFF2-40B4-BE49-F238E27FC236}">
                <a16:creationId xmlns:a16="http://schemas.microsoft.com/office/drawing/2014/main" id="{697B32B6-219C-41D0-93FA-9834CB68506C}"/>
              </a:ext>
            </a:extLst>
          </p:cNvPr>
          <p:cNvSpPr>
            <a:spLocks noGrp="1"/>
          </p:cNvSpPr>
          <p:nvPr>
            <p:ph type="body" sz="quarter" idx="13"/>
          </p:nvPr>
        </p:nvSpPr>
        <p:spPr/>
        <p:txBody>
          <a:bodyPr/>
          <a:lstStyle/>
          <a:p>
            <a:pPr marL="0" indent="0">
              <a:buNone/>
            </a:pPr>
            <a:r>
              <a:rPr lang="en-CA" dirty="0">
                <a:hlinkClick r:id="rId2"/>
              </a:rPr>
              <a:t>lmckenzie@gevityinc.com</a:t>
            </a:r>
            <a:endParaRPr lang="en-CA" dirty="0"/>
          </a:p>
          <a:p>
            <a:endParaRPr lang="en-CA" dirty="0"/>
          </a:p>
          <a:p>
            <a:pPr marL="0" indent="0">
              <a:buNone/>
            </a:pPr>
            <a:r>
              <a:rPr lang="en-CA" dirty="0"/>
              <a:t>(or PM me on </a:t>
            </a:r>
            <a:r>
              <a:rPr lang="en-CA" dirty="0">
                <a:hlinkClick r:id="rId3"/>
              </a:rPr>
              <a:t>http://chat.fhir.org</a:t>
            </a:r>
            <a:r>
              <a:rPr lang="en-CA" dirty="0"/>
              <a:t>) </a:t>
            </a:r>
          </a:p>
        </p:txBody>
      </p:sp>
      <p:sp>
        <p:nvSpPr>
          <p:cNvPr id="4" name="Footer Placeholder 3">
            <a:extLst>
              <a:ext uri="{FF2B5EF4-FFF2-40B4-BE49-F238E27FC236}">
                <a16:creationId xmlns:a16="http://schemas.microsoft.com/office/drawing/2014/main" id="{FB639CC2-CC56-48E4-A4A4-0C8F7B838B26}"/>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F314A402-EADB-4A01-BAD2-0615B5893D10}"/>
              </a:ext>
            </a:extLst>
          </p:cNvPr>
          <p:cNvSpPr>
            <a:spLocks noGrp="1"/>
          </p:cNvSpPr>
          <p:nvPr>
            <p:ph type="sldNum" sz="quarter" idx="11"/>
          </p:nvPr>
        </p:nvSpPr>
        <p:spPr/>
        <p:txBody>
          <a:bodyPr/>
          <a:lstStyle/>
          <a:p>
            <a:fld id="{6CACE926-AEF5-4BFE-8BD7-24414108CB7B}" type="slidenum">
              <a:rPr lang="en-US" altLang="en-US" smtClean="0"/>
              <a:pPr/>
              <a:t>10</a:t>
            </a:fld>
            <a:endParaRPr lang="en-US" altLang="en-US" dirty="0"/>
          </a:p>
        </p:txBody>
      </p:sp>
      <p:pic>
        <p:nvPicPr>
          <p:cNvPr id="7" name="Picture 6" descr="A close up of a logo&#10;&#10;Description automatically generated">
            <a:extLst>
              <a:ext uri="{FF2B5EF4-FFF2-40B4-BE49-F238E27FC236}">
                <a16:creationId xmlns:a16="http://schemas.microsoft.com/office/drawing/2014/main" id="{19D9C125-9F57-4B3C-B29E-EA47E30231D1}"/>
              </a:ext>
            </a:extLst>
          </p:cNvPr>
          <p:cNvPicPr>
            <a:picLocks noChangeAspect="1"/>
          </p:cNvPicPr>
          <p:nvPr/>
        </p:nvPicPr>
        <p:blipFill>
          <a:blip r:embed="rId4"/>
          <a:stretch>
            <a:fillRect/>
          </a:stretch>
        </p:blipFill>
        <p:spPr>
          <a:xfrm>
            <a:off x="5266393" y="597142"/>
            <a:ext cx="3705941" cy="2365494"/>
          </a:xfrm>
          <a:prstGeom prst="rect">
            <a:avLst/>
          </a:prstGeom>
        </p:spPr>
      </p:pic>
    </p:spTree>
    <p:extLst>
      <p:ext uri="{BB962C8B-B14F-4D97-AF65-F5344CB8AC3E}">
        <p14:creationId xmlns:p14="http://schemas.microsoft.com/office/powerpoint/2010/main" val="58633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87CD4-F0E5-461B-A08C-C773D8EE0072}"/>
              </a:ext>
            </a:extLst>
          </p:cNvPr>
          <p:cNvSpPr>
            <a:spLocks noGrp="1"/>
          </p:cNvSpPr>
          <p:nvPr>
            <p:ph type="title"/>
          </p:nvPr>
        </p:nvSpPr>
        <p:spPr/>
        <p:txBody>
          <a:bodyPr/>
          <a:lstStyle/>
          <a:p>
            <a:r>
              <a:rPr lang="en-CA" dirty="0"/>
              <a:t>Future for HL7 – Resource Maturity</a:t>
            </a:r>
          </a:p>
        </p:txBody>
      </p:sp>
      <p:sp>
        <p:nvSpPr>
          <p:cNvPr id="3" name="Footer Placeholder 2">
            <a:extLst>
              <a:ext uri="{FF2B5EF4-FFF2-40B4-BE49-F238E27FC236}">
                <a16:creationId xmlns:a16="http://schemas.microsoft.com/office/drawing/2014/main" id="{672C1663-BF9C-4673-882D-9941584572D7}"/>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4" name="Slide Number Placeholder 3">
            <a:extLst>
              <a:ext uri="{FF2B5EF4-FFF2-40B4-BE49-F238E27FC236}">
                <a16:creationId xmlns:a16="http://schemas.microsoft.com/office/drawing/2014/main" id="{59FFF6EF-2C03-4B4B-BC83-AC6D3ADFEFD0}"/>
              </a:ext>
            </a:extLst>
          </p:cNvPr>
          <p:cNvSpPr>
            <a:spLocks noGrp="1"/>
          </p:cNvSpPr>
          <p:nvPr>
            <p:ph type="sldNum" sz="quarter" idx="11"/>
          </p:nvPr>
        </p:nvSpPr>
        <p:spPr/>
        <p:txBody>
          <a:bodyPr/>
          <a:lstStyle/>
          <a:p>
            <a:fld id="{6CACE926-AEF5-4BFE-8BD7-24414108CB7B}" type="slidenum">
              <a:rPr lang="en-US" altLang="en-US" smtClean="0"/>
              <a:pPr/>
              <a:t>2</a:t>
            </a:fld>
            <a:endParaRPr lang="en-US" altLang="en-US" dirty="0"/>
          </a:p>
        </p:txBody>
      </p:sp>
      <p:graphicFrame>
        <p:nvGraphicFramePr>
          <p:cNvPr id="7" name="Chart 6">
            <a:extLst>
              <a:ext uri="{FF2B5EF4-FFF2-40B4-BE49-F238E27FC236}">
                <a16:creationId xmlns:a16="http://schemas.microsoft.com/office/drawing/2014/main" id="{C26F0B84-B7DA-4EDE-9C96-04C6D4A29D78}"/>
              </a:ext>
            </a:extLst>
          </p:cNvPr>
          <p:cNvGraphicFramePr>
            <a:graphicFrameLocks/>
          </p:cNvGraphicFramePr>
          <p:nvPr>
            <p:extLst>
              <p:ext uri="{D42A27DB-BD31-4B8C-83A1-F6EECF244321}">
                <p14:modId xmlns:p14="http://schemas.microsoft.com/office/powerpoint/2010/main" val="1662499946"/>
              </p:ext>
            </p:extLst>
          </p:nvPr>
        </p:nvGraphicFramePr>
        <p:xfrm>
          <a:off x="4642307" y="896157"/>
          <a:ext cx="4172510" cy="3803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703E184B-9731-4640-8866-9B429E1971F9}"/>
              </a:ext>
            </a:extLst>
          </p:cNvPr>
          <p:cNvGraphicFramePr>
            <a:graphicFrameLocks/>
          </p:cNvGraphicFramePr>
          <p:nvPr>
            <p:extLst>
              <p:ext uri="{D42A27DB-BD31-4B8C-83A1-F6EECF244321}">
                <p14:modId xmlns:p14="http://schemas.microsoft.com/office/powerpoint/2010/main" val="2711964367"/>
              </p:ext>
            </p:extLst>
          </p:nvPr>
        </p:nvGraphicFramePr>
        <p:xfrm>
          <a:off x="292755" y="899709"/>
          <a:ext cx="4172510" cy="3803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33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3</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2212852" y="1597922"/>
            <a:ext cx="4571996" cy="2506315"/>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3"/>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4"/>
            <a:stretch>
              <a:fillRect/>
            </a:stretch>
          </p:blipFill>
          <p:spPr>
            <a:xfrm>
              <a:off x="2212852" y="1597922"/>
              <a:ext cx="4571996" cy="653142"/>
            </a:xfrm>
            <a:prstGeom prst="rect">
              <a:avLst/>
            </a:prstGeom>
          </p:spPr>
        </p:pic>
      </p:grpSp>
    </p:spTree>
    <p:extLst>
      <p:ext uri="{BB962C8B-B14F-4D97-AF65-F5344CB8AC3E}">
        <p14:creationId xmlns:p14="http://schemas.microsoft.com/office/powerpoint/2010/main" val="30006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4</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502924" y="2962656"/>
            <a:ext cx="2082461" cy="1141581"/>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3"/>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4"/>
            <a:stretch>
              <a:fillRect/>
            </a:stretch>
          </p:blipFill>
          <p:spPr>
            <a:xfrm>
              <a:off x="2212852" y="1597922"/>
              <a:ext cx="4571996" cy="653142"/>
            </a:xfrm>
            <a:prstGeom prst="rect">
              <a:avLst/>
            </a:prstGeom>
          </p:spPr>
        </p:pic>
      </p:grpSp>
      <p:pic>
        <p:nvPicPr>
          <p:cNvPr id="11" name="Picture 10" descr="A close up of a logo&#10;&#10;Description automatically generated">
            <a:extLst>
              <a:ext uri="{FF2B5EF4-FFF2-40B4-BE49-F238E27FC236}">
                <a16:creationId xmlns:a16="http://schemas.microsoft.com/office/drawing/2014/main" id="{ED7691F3-0986-4E51-A6E0-D973DCAF6A4B}"/>
              </a:ext>
            </a:extLst>
          </p:cNvPr>
          <p:cNvPicPr>
            <a:picLocks noChangeAspect="1"/>
          </p:cNvPicPr>
          <p:nvPr/>
        </p:nvPicPr>
        <p:blipFill>
          <a:blip r:embed="rId5"/>
          <a:stretch>
            <a:fillRect/>
          </a:stretch>
        </p:blipFill>
        <p:spPr>
          <a:xfrm>
            <a:off x="3112851" y="1064884"/>
            <a:ext cx="2918297" cy="3013732"/>
          </a:xfrm>
          <a:prstGeom prst="rect">
            <a:avLst/>
          </a:prstGeom>
        </p:spPr>
      </p:pic>
    </p:spTree>
    <p:extLst>
      <p:ext uri="{BB962C8B-B14F-4D97-AF65-F5344CB8AC3E}">
        <p14:creationId xmlns:p14="http://schemas.microsoft.com/office/powerpoint/2010/main" val="106914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ACE90E7A-B90F-4C01-9D9C-4B9F74A598B1}"/>
              </a:ext>
            </a:extLst>
          </p:cNvPr>
          <p:cNvPicPr>
            <a:picLocks noChangeAspect="1"/>
          </p:cNvPicPr>
          <p:nvPr/>
        </p:nvPicPr>
        <p:blipFill>
          <a:blip r:embed="rId3"/>
          <a:stretch>
            <a:fillRect/>
          </a:stretch>
        </p:blipFill>
        <p:spPr>
          <a:xfrm>
            <a:off x="7461504" y="3031432"/>
            <a:ext cx="1487941" cy="1536600"/>
          </a:xfrm>
          <a:prstGeom prst="rect">
            <a:avLst/>
          </a:prstGeom>
        </p:spPr>
      </p:pic>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5</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502924" y="2962656"/>
            <a:ext cx="2082461" cy="1141581"/>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4"/>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5"/>
            <a:stretch>
              <a:fillRect/>
            </a:stretch>
          </p:blipFill>
          <p:spPr>
            <a:xfrm>
              <a:off x="2212852" y="1597922"/>
              <a:ext cx="4571996" cy="653142"/>
            </a:xfrm>
            <a:prstGeom prst="rect">
              <a:avLst/>
            </a:prstGeom>
          </p:spPr>
        </p:pic>
      </p:grpSp>
      <p:pic>
        <p:nvPicPr>
          <p:cNvPr id="3" name="Picture 2">
            <a:extLst>
              <a:ext uri="{FF2B5EF4-FFF2-40B4-BE49-F238E27FC236}">
                <a16:creationId xmlns:a16="http://schemas.microsoft.com/office/drawing/2014/main" id="{3E686F19-AD30-4A3E-9C20-C557426D458B}"/>
              </a:ext>
            </a:extLst>
          </p:cNvPr>
          <p:cNvPicPr>
            <a:picLocks noChangeAspect="1"/>
          </p:cNvPicPr>
          <p:nvPr/>
        </p:nvPicPr>
        <p:blipFill>
          <a:blip r:embed="rId6"/>
          <a:stretch>
            <a:fillRect/>
          </a:stretch>
        </p:blipFill>
        <p:spPr>
          <a:xfrm>
            <a:off x="1773935" y="916736"/>
            <a:ext cx="5793319" cy="3426664"/>
          </a:xfrm>
          <a:prstGeom prst="rect">
            <a:avLst/>
          </a:prstGeom>
        </p:spPr>
      </p:pic>
    </p:spTree>
    <p:extLst>
      <p:ext uri="{BB962C8B-B14F-4D97-AF65-F5344CB8AC3E}">
        <p14:creationId xmlns:p14="http://schemas.microsoft.com/office/powerpoint/2010/main" val="68145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2387-E100-48C0-B394-7757EFC5B13C}"/>
              </a:ext>
            </a:extLst>
          </p:cNvPr>
          <p:cNvSpPr>
            <a:spLocks noGrp="1"/>
          </p:cNvSpPr>
          <p:nvPr>
            <p:ph type="title"/>
          </p:nvPr>
        </p:nvSpPr>
        <p:spPr/>
        <p:txBody>
          <a:bodyPr/>
          <a:lstStyle/>
          <a:p>
            <a:r>
              <a:rPr lang="en-CA" dirty="0"/>
              <a:t>The FHIR Community</a:t>
            </a:r>
          </a:p>
        </p:txBody>
      </p:sp>
      <p:sp>
        <p:nvSpPr>
          <p:cNvPr id="4" name="Footer Placeholder 3">
            <a:extLst>
              <a:ext uri="{FF2B5EF4-FFF2-40B4-BE49-F238E27FC236}">
                <a16:creationId xmlns:a16="http://schemas.microsoft.com/office/drawing/2014/main" id="{EF28EA93-C004-4DE2-A59C-A9DDFD41B928}"/>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6A38818A-A12B-42A0-8DFF-6780480E269D}"/>
              </a:ext>
            </a:extLst>
          </p:cNvPr>
          <p:cNvSpPr>
            <a:spLocks noGrp="1"/>
          </p:cNvSpPr>
          <p:nvPr>
            <p:ph type="sldNum" sz="quarter" idx="11"/>
          </p:nvPr>
        </p:nvSpPr>
        <p:spPr/>
        <p:txBody>
          <a:bodyPr/>
          <a:lstStyle/>
          <a:p>
            <a:fld id="{6CACE926-AEF5-4BFE-8BD7-24414108CB7B}" type="slidenum">
              <a:rPr lang="en-US" altLang="en-US" smtClean="0"/>
              <a:pPr/>
              <a:t>6</a:t>
            </a:fld>
            <a:endParaRPr lang="en-US" altLang="en-US" dirty="0"/>
          </a:p>
        </p:txBody>
      </p:sp>
      <p:pic>
        <p:nvPicPr>
          <p:cNvPr id="8" name="Picture 7" descr="A group of people sitting in front of a crowd&#10;&#10;Description automatically generated">
            <a:extLst>
              <a:ext uri="{FF2B5EF4-FFF2-40B4-BE49-F238E27FC236}">
                <a16:creationId xmlns:a16="http://schemas.microsoft.com/office/drawing/2014/main" id="{2A45F294-5B03-48DD-BBE3-28DDF5B07DC4}"/>
              </a:ext>
            </a:extLst>
          </p:cNvPr>
          <p:cNvPicPr>
            <a:picLocks noChangeAspect="1"/>
          </p:cNvPicPr>
          <p:nvPr/>
        </p:nvPicPr>
        <p:blipFill>
          <a:blip r:embed="rId3"/>
          <a:stretch>
            <a:fillRect/>
          </a:stretch>
        </p:blipFill>
        <p:spPr>
          <a:xfrm>
            <a:off x="512063" y="1064654"/>
            <a:ext cx="8084295" cy="3441052"/>
          </a:xfrm>
          <a:prstGeom prst="rect">
            <a:avLst/>
          </a:prstGeom>
        </p:spPr>
      </p:pic>
      <p:pic>
        <p:nvPicPr>
          <p:cNvPr id="9" name="Content Placeholder 6">
            <a:extLst>
              <a:ext uri="{FF2B5EF4-FFF2-40B4-BE49-F238E27FC236}">
                <a16:creationId xmlns:a16="http://schemas.microsoft.com/office/drawing/2014/main" id="{8FFBD3E1-AF05-4405-8CBA-754FFC241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712" y="1060472"/>
            <a:ext cx="6819138" cy="3468019"/>
          </a:xfrm>
          <a:prstGeom prst="rect">
            <a:avLst/>
          </a:prstGeom>
        </p:spPr>
      </p:pic>
      <p:grpSp>
        <p:nvGrpSpPr>
          <p:cNvPr id="21" name="Group 20">
            <a:extLst>
              <a:ext uri="{FF2B5EF4-FFF2-40B4-BE49-F238E27FC236}">
                <a16:creationId xmlns:a16="http://schemas.microsoft.com/office/drawing/2014/main" id="{4F8AFDEC-BD62-48D1-9B7A-F6929B4333FA}"/>
              </a:ext>
            </a:extLst>
          </p:cNvPr>
          <p:cNvGrpSpPr/>
          <p:nvPr/>
        </p:nvGrpSpPr>
        <p:grpSpPr>
          <a:xfrm>
            <a:off x="1480422" y="1094468"/>
            <a:ext cx="6159365" cy="1062944"/>
            <a:chOff x="1480422" y="1094468"/>
            <a:chExt cx="6159365" cy="1062944"/>
          </a:xfrm>
        </p:grpSpPr>
        <p:pic>
          <p:nvPicPr>
            <p:cNvPr id="14" name="Picture 13">
              <a:extLst>
                <a:ext uri="{FF2B5EF4-FFF2-40B4-BE49-F238E27FC236}">
                  <a16:creationId xmlns:a16="http://schemas.microsoft.com/office/drawing/2014/main" id="{D522B154-0D07-483C-B7CE-CF51DBC1C11A}"/>
                </a:ext>
              </a:extLst>
            </p:cNvPr>
            <p:cNvPicPr>
              <a:picLocks noChangeAspect="1"/>
            </p:cNvPicPr>
            <p:nvPr/>
          </p:nvPicPr>
          <p:blipFill>
            <a:blip r:embed="rId5"/>
            <a:stretch>
              <a:fillRect/>
            </a:stretch>
          </p:blipFill>
          <p:spPr>
            <a:xfrm>
              <a:off x="4280150" y="1094468"/>
              <a:ext cx="1062944" cy="1062944"/>
            </a:xfrm>
            <a:prstGeom prst="rect">
              <a:avLst/>
            </a:prstGeom>
          </p:spPr>
        </p:pic>
        <p:pic>
          <p:nvPicPr>
            <p:cNvPr id="16" name="Graphic 15">
              <a:extLst>
                <a:ext uri="{FF2B5EF4-FFF2-40B4-BE49-F238E27FC236}">
                  <a16:creationId xmlns:a16="http://schemas.microsoft.com/office/drawing/2014/main" id="{563F207C-81DC-4E7C-B4DD-CC1EA8AA60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80422" y="1186140"/>
              <a:ext cx="2586179" cy="894924"/>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43E6869B-9DE5-4E4E-9373-9C9494590072}"/>
                </a:ext>
              </a:extLst>
            </p:cNvPr>
            <p:cNvPicPr>
              <a:picLocks noChangeAspect="1"/>
            </p:cNvPicPr>
            <p:nvPr/>
          </p:nvPicPr>
          <p:blipFill>
            <a:blip r:embed="rId8"/>
            <a:stretch>
              <a:fillRect/>
            </a:stretch>
          </p:blipFill>
          <p:spPr>
            <a:xfrm>
              <a:off x="5647157" y="1242432"/>
              <a:ext cx="1992630" cy="599251"/>
            </a:xfrm>
            <a:prstGeom prst="rect">
              <a:avLst/>
            </a:prstGeom>
          </p:spPr>
        </p:pic>
      </p:grpSp>
      <p:grpSp>
        <p:nvGrpSpPr>
          <p:cNvPr id="22" name="Group 21">
            <a:extLst>
              <a:ext uri="{FF2B5EF4-FFF2-40B4-BE49-F238E27FC236}">
                <a16:creationId xmlns:a16="http://schemas.microsoft.com/office/drawing/2014/main" id="{AA6C981F-E628-4179-BE77-E3C1784BADF8}"/>
              </a:ext>
            </a:extLst>
          </p:cNvPr>
          <p:cNvGrpSpPr/>
          <p:nvPr/>
        </p:nvGrpSpPr>
        <p:grpSpPr>
          <a:xfrm>
            <a:off x="1819688" y="2815055"/>
            <a:ext cx="5420264" cy="884730"/>
            <a:chOff x="1417352" y="2815055"/>
            <a:chExt cx="5420264" cy="884730"/>
          </a:xfrm>
        </p:grpSpPr>
        <p:pic>
          <p:nvPicPr>
            <p:cNvPr id="12" name="Picture 11" descr="A picture containing clipart&#10;&#10;Description automatically generated">
              <a:extLst>
                <a:ext uri="{FF2B5EF4-FFF2-40B4-BE49-F238E27FC236}">
                  <a16:creationId xmlns:a16="http://schemas.microsoft.com/office/drawing/2014/main" id="{D6010DE2-2D5D-4D5B-922D-B97C365100C0}"/>
                </a:ext>
              </a:extLst>
            </p:cNvPr>
            <p:cNvPicPr>
              <a:picLocks noChangeAspect="1"/>
            </p:cNvPicPr>
            <p:nvPr/>
          </p:nvPicPr>
          <p:blipFill>
            <a:blip r:embed="rId9"/>
            <a:stretch>
              <a:fillRect/>
            </a:stretch>
          </p:blipFill>
          <p:spPr>
            <a:xfrm>
              <a:off x="4884991" y="2815055"/>
              <a:ext cx="1952625" cy="828675"/>
            </a:xfrm>
            <a:prstGeom prst="rect">
              <a:avLst/>
            </a:prstGeom>
          </p:spPr>
        </p:pic>
        <p:pic>
          <p:nvPicPr>
            <p:cNvPr id="20" name="Picture 19" descr="A drawing of a face&#10;&#10;Description automatically generated">
              <a:extLst>
                <a:ext uri="{FF2B5EF4-FFF2-40B4-BE49-F238E27FC236}">
                  <a16:creationId xmlns:a16="http://schemas.microsoft.com/office/drawing/2014/main" id="{5AE72B6F-85BC-46CD-A11E-8F12AE67C09C}"/>
                </a:ext>
              </a:extLst>
            </p:cNvPr>
            <p:cNvPicPr>
              <a:picLocks noChangeAspect="1"/>
            </p:cNvPicPr>
            <p:nvPr/>
          </p:nvPicPr>
          <p:blipFill>
            <a:blip r:embed="rId10"/>
            <a:stretch>
              <a:fillRect/>
            </a:stretch>
          </p:blipFill>
          <p:spPr>
            <a:xfrm>
              <a:off x="1417352" y="2886985"/>
              <a:ext cx="3175000" cy="812800"/>
            </a:xfrm>
            <a:prstGeom prst="rect">
              <a:avLst/>
            </a:prstGeom>
          </p:spPr>
        </p:pic>
      </p:grpSp>
    </p:spTree>
    <p:extLst>
      <p:ext uri="{BB962C8B-B14F-4D97-AF65-F5344CB8AC3E}">
        <p14:creationId xmlns:p14="http://schemas.microsoft.com/office/powerpoint/2010/main" val="19783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08F9-4726-4C42-99E0-DCB1C0518559}"/>
              </a:ext>
            </a:extLst>
          </p:cNvPr>
          <p:cNvSpPr>
            <a:spLocks noGrp="1"/>
          </p:cNvSpPr>
          <p:nvPr>
            <p:ph type="title"/>
          </p:nvPr>
        </p:nvSpPr>
        <p:spPr>
          <a:xfrm>
            <a:off x="613647" y="205979"/>
            <a:ext cx="8229600" cy="782327"/>
          </a:xfrm>
        </p:spPr>
        <p:txBody>
          <a:bodyPr/>
          <a:lstStyle/>
          <a:p>
            <a:r>
              <a:rPr lang="en-CA"/>
              <a:t>Future for implementers</a:t>
            </a:r>
            <a:endParaRPr lang="en-CA" dirty="0"/>
          </a:p>
        </p:txBody>
      </p:sp>
      <p:sp>
        <p:nvSpPr>
          <p:cNvPr id="3" name="Text Placeholder 2">
            <a:extLst>
              <a:ext uri="{FF2B5EF4-FFF2-40B4-BE49-F238E27FC236}">
                <a16:creationId xmlns:a16="http://schemas.microsoft.com/office/drawing/2014/main" id="{5FDCD5B0-E412-4B5E-BF80-624EE7267E33}"/>
              </a:ext>
            </a:extLst>
          </p:cNvPr>
          <p:cNvSpPr>
            <a:spLocks noGrp="1"/>
          </p:cNvSpPr>
          <p:nvPr>
            <p:ph type="body" sz="quarter" idx="13"/>
          </p:nvPr>
        </p:nvSpPr>
        <p:spPr/>
        <p:txBody>
          <a:bodyPr/>
          <a:lstStyle/>
          <a:p>
            <a:r>
              <a:rPr lang="en-CA" dirty="0"/>
              <a:t>Increased adoption/expectation</a:t>
            </a:r>
          </a:p>
          <a:p>
            <a:r>
              <a:rPr lang="en-CA" dirty="0"/>
              <a:t>Conversion of CDA/V2</a:t>
            </a:r>
          </a:p>
          <a:p>
            <a:r>
              <a:rPr lang="en-CA" dirty="0"/>
              <a:t>Certification?</a:t>
            </a:r>
          </a:p>
          <a:p>
            <a:r>
              <a:rPr lang="en-CA" dirty="0"/>
              <a:t>Increased sophistication</a:t>
            </a:r>
          </a:p>
        </p:txBody>
      </p:sp>
      <p:sp>
        <p:nvSpPr>
          <p:cNvPr id="4" name="Footer Placeholder 3">
            <a:extLst>
              <a:ext uri="{FF2B5EF4-FFF2-40B4-BE49-F238E27FC236}">
                <a16:creationId xmlns:a16="http://schemas.microsoft.com/office/drawing/2014/main" id="{25857FFB-1D73-4B48-BA04-67C5B642395B}"/>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9B8B4DA1-49F5-4D93-94BE-64EDEFA81C00}"/>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7</a:t>
            </a:fld>
            <a:endParaRPr lang="en-US" altLang="en-US" dirty="0"/>
          </a:p>
        </p:txBody>
      </p:sp>
      <p:graphicFrame>
        <p:nvGraphicFramePr>
          <p:cNvPr id="6" name="Diagram 5">
            <a:extLst>
              <a:ext uri="{FF2B5EF4-FFF2-40B4-BE49-F238E27FC236}">
                <a16:creationId xmlns:a16="http://schemas.microsoft.com/office/drawing/2014/main" id="{BF0D9ECB-7A83-46FC-B91E-FB5C7AB52E0F}"/>
              </a:ext>
            </a:extLst>
          </p:cNvPr>
          <p:cNvGraphicFramePr/>
          <p:nvPr>
            <p:extLst>
              <p:ext uri="{D42A27DB-BD31-4B8C-83A1-F6EECF244321}">
                <p14:modId xmlns:p14="http://schemas.microsoft.com/office/powerpoint/2010/main" val="4035112979"/>
              </p:ext>
            </p:extLst>
          </p:nvPr>
        </p:nvGraphicFramePr>
        <p:xfrm>
          <a:off x="4728447" y="2243138"/>
          <a:ext cx="3526631" cy="164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51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1D32-C045-4C20-9378-5070F1E0840A}"/>
              </a:ext>
            </a:extLst>
          </p:cNvPr>
          <p:cNvSpPr>
            <a:spLocks noGrp="1"/>
          </p:cNvSpPr>
          <p:nvPr>
            <p:ph type="title"/>
          </p:nvPr>
        </p:nvSpPr>
        <p:spPr>
          <a:xfrm>
            <a:off x="613647" y="205979"/>
            <a:ext cx="8229600" cy="782327"/>
          </a:xfrm>
        </p:spPr>
        <p:txBody>
          <a:bodyPr/>
          <a:lstStyle/>
          <a:p>
            <a:r>
              <a:rPr lang="en-CA" dirty="0"/>
              <a:t>The standardization pyramid</a:t>
            </a:r>
          </a:p>
        </p:txBody>
      </p:sp>
      <p:sp>
        <p:nvSpPr>
          <p:cNvPr id="4" name="Footer Placeholder 3">
            <a:extLst>
              <a:ext uri="{FF2B5EF4-FFF2-40B4-BE49-F238E27FC236}">
                <a16:creationId xmlns:a16="http://schemas.microsoft.com/office/drawing/2014/main" id="{BD8D0D2D-E025-47AB-B5D0-852DF5F2D59A}"/>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72D4E518-D5AD-454D-9C23-3A5321747081}"/>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8</a:t>
            </a:fld>
            <a:endParaRPr lang="en-US" altLang="en-US" dirty="0"/>
          </a:p>
        </p:txBody>
      </p:sp>
      <p:graphicFrame>
        <p:nvGraphicFramePr>
          <p:cNvPr id="6" name="Diagram 5">
            <a:extLst>
              <a:ext uri="{FF2B5EF4-FFF2-40B4-BE49-F238E27FC236}">
                <a16:creationId xmlns:a16="http://schemas.microsoft.com/office/drawing/2014/main" id="{3B134677-A5B4-4776-881C-194385572C1E}"/>
              </a:ext>
            </a:extLst>
          </p:cNvPr>
          <p:cNvGraphicFramePr/>
          <p:nvPr>
            <p:extLst>
              <p:ext uri="{D42A27DB-BD31-4B8C-83A1-F6EECF244321}">
                <p14:modId xmlns:p14="http://schemas.microsoft.com/office/powerpoint/2010/main" val="1892436521"/>
              </p:ext>
            </p:extLst>
          </p:nvPr>
        </p:nvGraphicFramePr>
        <p:xfrm>
          <a:off x="308610" y="988306"/>
          <a:ext cx="8542494" cy="3615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72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5076-3C76-48C2-B538-40B2E236F684}"/>
              </a:ext>
            </a:extLst>
          </p:cNvPr>
          <p:cNvSpPr>
            <a:spLocks noGrp="1"/>
          </p:cNvSpPr>
          <p:nvPr>
            <p:ph type="title"/>
          </p:nvPr>
        </p:nvSpPr>
        <p:spPr>
          <a:xfrm>
            <a:off x="613647" y="205979"/>
            <a:ext cx="8229600" cy="782327"/>
          </a:xfrm>
        </p:spPr>
        <p:txBody>
          <a:bodyPr/>
          <a:lstStyle/>
          <a:p>
            <a:r>
              <a:rPr lang="en-CA"/>
              <a:t>What we’re trying to achieve</a:t>
            </a:r>
            <a:endParaRPr lang="en-CA" dirty="0"/>
          </a:p>
        </p:txBody>
      </p:sp>
      <p:sp>
        <p:nvSpPr>
          <p:cNvPr id="4" name="Footer Placeholder 3">
            <a:extLst>
              <a:ext uri="{FF2B5EF4-FFF2-40B4-BE49-F238E27FC236}">
                <a16:creationId xmlns:a16="http://schemas.microsoft.com/office/drawing/2014/main" id="{87425FBC-20BC-4BA2-9D80-0BFBEF6362E5}"/>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7EF63EB4-456E-4B7C-9A86-1E0B5C29C858}"/>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9</a:t>
            </a:fld>
            <a:endParaRPr lang="en-US" altLang="en-US" dirty="0"/>
          </a:p>
        </p:txBody>
      </p:sp>
      <p:grpSp>
        <p:nvGrpSpPr>
          <p:cNvPr id="21" name="Group 20">
            <a:extLst>
              <a:ext uri="{FF2B5EF4-FFF2-40B4-BE49-F238E27FC236}">
                <a16:creationId xmlns:a16="http://schemas.microsoft.com/office/drawing/2014/main" id="{D4017642-528E-4A79-A5E1-87B2A0BC3409}"/>
              </a:ext>
            </a:extLst>
          </p:cNvPr>
          <p:cNvGrpSpPr/>
          <p:nvPr/>
        </p:nvGrpSpPr>
        <p:grpSpPr>
          <a:xfrm>
            <a:off x="1804102" y="1444752"/>
            <a:ext cx="5136193" cy="791670"/>
            <a:chOff x="977040" y="1379"/>
            <a:chExt cx="3908162" cy="1413881"/>
          </a:xfrm>
        </p:grpSpPr>
        <p:sp>
          <p:nvSpPr>
            <p:cNvPr id="37" name="Rectangle 36">
              <a:extLst>
                <a:ext uri="{FF2B5EF4-FFF2-40B4-BE49-F238E27FC236}">
                  <a16:creationId xmlns:a16="http://schemas.microsoft.com/office/drawing/2014/main" id="{D7098BA3-2720-49B5-B76D-423F4AFC9085}"/>
                </a:ext>
              </a:extLst>
            </p:cNvPr>
            <p:cNvSpPr/>
            <p:nvPr/>
          </p:nvSpPr>
          <p:spPr>
            <a:xfrm>
              <a:off x="977040" y="1379"/>
              <a:ext cx="3908162" cy="1413881"/>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38" name="TextBox 37">
              <a:extLst>
                <a:ext uri="{FF2B5EF4-FFF2-40B4-BE49-F238E27FC236}">
                  <a16:creationId xmlns:a16="http://schemas.microsoft.com/office/drawing/2014/main" id="{5B7566B9-C44A-47C2-A325-E75D6961494F}"/>
                </a:ext>
              </a:extLst>
            </p:cNvPr>
            <p:cNvSpPr txBox="1"/>
            <p:nvPr/>
          </p:nvSpPr>
          <p:spPr>
            <a:xfrm>
              <a:off x="977040" y="1379"/>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Healthcare standards</a:t>
              </a:r>
            </a:p>
          </p:txBody>
        </p:sp>
      </p:grpSp>
      <p:grpSp>
        <p:nvGrpSpPr>
          <p:cNvPr id="23" name="Group 22">
            <a:extLst>
              <a:ext uri="{FF2B5EF4-FFF2-40B4-BE49-F238E27FC236}">
                <a16:creationId xmlns:a16="http://schemas.microsoft.com/office/drawing/2014/main" id="{B7FF6276-414B-4642-9956-7DA74FCD7A5B}"/>
              </a:ext>
            </a:extLst>
          </p:cNvPr>
          <p:cNvGrpSpPr/>
          <p:nvPr/>
        </p:nvGrpSpPr>
        <p:grpSpPr>
          <a:xfrm>
            <a:off x="1804102" y="2341879"/>
            <a:ext cx="5136193" cy="791670"/>
            <a:chOff x="977040" y="1500093"/>
            <a:chExt cx="3908162" cy="1413881"/>
          </a:xfrm>
        </p:grpSpPr>
        <p:sp>
          <p:nvSpPr>
            <p:cNvPr id="33" name="Rectangle 32">
              <a:extLst>
                <a:ext uri="{FF2B5EF4-FFF2-40B4-BE49-F238E27FC236}">
                  <a16:creationId xmlns:a16="http://schemas.microsoft.com/office/drawing/2014/main" id="{EEA35747-E412-4322-A3D3-ECFCDCC2B7B7}"/>
                </a:ext>
              </a:extLst>
            </p:cNvPr>
            <p:cNvSpPr/>
            <p:nvPr/>
          </p:nvSpPr>
          <p:spPr>
            <a:xfrm>
              <a:off x="977040" y="1500093"/>
              <a:ext cx="3908162" cy="1413881"/>
            </a:xfrm>
            <a:prstGeom prst="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34" name="TextBox 33">
              <a:extLst>
                <a:ext uri="{FF2B5EF4-FFF2-40B4-BE49-F238E27FC236}">
                  <a16:creationId xmlns:a16="http://schemas.microsoft.com/office/drawing/2014/main" id="{86469A94-42B1-4C3C-A0EB-3D385EF25D2D}"/>
                </a:ext>
              </a:extLst>
            </p:cNvPr>
            <p:cNvSpPr txBox="1"/>
            <p:nvPr/>
          </p:nvSpPr>
          <p:spPr>
            <a:xfrm>
              <a:off x="977040" y="1500093"/>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Healthcare IT</a:t>
              </a:r>
            </a:p>
          </p:txBody>
        </p:sp>
      </p:grpSp>
      <p:grpSp>
        <p:nvGrpSpPr>
          <p:cNvPr id="25" name="Group 24">
            <a:extLst>
              <a:ext uri="{FF2B5EF4-FFF2-40B4-BE49-F238E27FC236}">
                <a16:creationId xmlns:a16="http://schemas.microsoft.com/office/drawing/2014/main" id="{1CE5A3E1-4CB6-42CD-B817-BD460A66BBAF}"/>
              </a:ext>
            </a:extLst>
          </p:cNvPr>
          <p:cNvGrpSpPr/>
          <p:nvPr/>
        </p:nvGrpSpPr>
        <p:grpSpPr>
          <a:xfrm>
            <a:off x="1804102" y="3275102"/>
            <a:ext cx="5136193" cy="791670"/>
            <a:chOff x="977040" y="2998808"/>
            <a:chExt cx="3908162" cy="1413881"/>
          </a:xfrm>
        </p:grpSpPr>
        <p:sp>
          <p:nvSpPr>
            <p:cNvPr id="29" name="Rectangle 28">
              <a:extLst>
                <a:ext uri="{FF2B5EF4-FFF2-40B4-BE49-F238E27FC236}">
                  <a16:creationId xmlns:a16="http://schemas.microsoft.com/office/drawing/2014/main" id="{C15707A2-F75C-4F10-82F5-BB468C9CB0F5}"/>
                </a:ext>
              </a:extLst>
            </p:cNvPr>
            <p:cNvSpPr/>
            <p:nvPr/>
          </p:nvSpPr>
          <p:spPr>
            <a:xfrm>
              <a:off x="977040" y="2998808"/>
              <a:ext cx="3908162" cy="1413881"/>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30" name="TextBox 29">
              <a:extLst>
                <a:ext uri="{FF2B5EF4-FFF2-40B4-BE49-F238E27FC236}">
                  <a16:creationId xmlns:a16="http://schemas.microsoft.com/office/drawing/2014/main" id="{6565E1FD-746E-4ADE-81C5-657E1E0475B2}"/>
                </a:ext>
              </a:extLst>
            </p:cNvPr>
            <p:cNvSpPr txBox="1"/>
            <p:nvPr/>
          </p:nvSpPr>
          <p:spPr>
            <a:xfrm>
              <a:off x="977040" y="2998808"/>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a:t>
              </a:r>
              <a:r>
                <a:rPr lang="en-US" sz="3600" b="1" kern="1200" dirty="0">
                  <a:solidFill>
                    <a:schemeClr val="accent1"/>
                  </a:solidFill>
                </a:rPr>
                <a:t>Healthcare</a:t>
              </a:r>
              <a:endParaRPr lang="en-US" sz="2800" b="1" kern="1200" dirty="0">
                <a:solidFill>
                  <a:schemeClr val="accent1"/>
                </a:solidFill>
              </a:endParaRPr>
            </a:p>
          </p:txBody>
        </p:sp>
      </p:grpSp>
    </p:spTree>
    <p:extLst>
      <p:ext uri="{BB962C8B-B14F-4D97-AF65-F5344CB8AC3E}">
        <p14:creationId xmlns:p14="http://schemas.microsoft.com/office/powerpoint/2010/main" val="71970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4725</TotalTime>
  <Words>2186</Words>
  <Application>Microsoft Office PowerPoint</Application>
  <PresentationFormat>On-screen Show (16:9)</PresentationFormat>
  <Paragraphs>119</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The Future of Query-based Exchange</vt:lpstr>
      <vt:lpstr>Future for HL7 – Resource Maturity</vt:lpstr>
      <vt:lpstr>What else will HL7 be focusing on?</vt:lpstr>
      <vt:lpstr>What else will HL7 be focusing on?</vt:lpstr>
      <vt:lpstr>What else will HL7 be focusing on?</vt:lpstr>
      <vt:lpstr>The FHIR Community</vt:lpstr>
      <vt:lpstr>Future for implementers</vt:lpstr>
      <vt:lpstr>The standardization pyramid</vt:lpstr>
      <vt:lpstr>What we’re trying to achieve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Lloyd McKenzie</cp:lastModifiedBy>
  <cp:revision>63</cp:revision>
  <dcterms:created xsi:type="dcterms:W3CDTF">2019-03-22T18:05:01Z</dcterms:created>
  <dcterms:modified xsi:type="dcterms:W3CDTF">2019-06-04T04:09:32Z</dcterms:modified>
</cp:coreProperties>
</file>