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62"/>
  </p:notesMasterIdLst>
  <p:sldIdLst>
    <p:sldId id="2930" r:id="rId5"/>
    <p:sldId id="2147483182" r:id="rId6"/>
    <p:sldId id="2147483183" r:id="rId7"/>
    <p:sldId id="2147483181" r:id="rId8"/>
    <p:sldId id="2147483126" r:id="rId9"/>
    <p:sldId id="2147483242" r:id="rId10"/>
    <p:sldId id="2147483184" r:id="rId11"/>
    <p:sldId id="2147483254" r:id="rId12"/>
    <p:sldId id="2147483165" r:id="rId13"/>
    <p:sldId id="2147483200" r:id="rId14"/>
    <p:sldId id="2147483216" r:id="rId15"/>
    <p:sldId id="2147483255" r:id="rId16"/>
    <p:sldId id="2147483218" r:id="rId17"/>
    <p:sldId id="2147483219" r:id="rId18"/>
    <p:sldId id="2147483220" r:id="rId19"/>
    <p:sldId id="2147483221" r:id="rId20"/>
    <p:sldId id="2147483225" r:id="rId21"/>
    <p:sldId id="2147483224" r:id="rId22"/>
    <p:sldId id="2147483222" r:id="rId23"/>
    <p:sldId id="2147483238" r:id="rId24"/>
    <p:sldId id="2147483223" r:id="rId25"/>
    <p:sldId id="2147483208" r:id="rId26"/>
    <p:sldId id="2147483237" r:id="rId27"/>
    <p:sldId id="2147483209" r:id="rId28"/>
    <p:sldId id="2147483256" r:id="rId29"/>
    <p:sldId id="2147483201" r:id="rId30"/>
    <p:sldId id="2147483227" r:id="rId31"/>
    <p:sldId id="2147483226" r:id="rId32"/>
    <p:sldId id="2147483228" r:id="rId33"/>
    <p:sldId id="2147483232" r:id="rId34"/>
    <p:sldId id="2147483234" r:id="rId35"/>
    <p:sldId id="2147483235" r:id="rId36"/>
    <p:sldId id="2147483257" r:id="rId37"/>
    <p:sldId id="2147483239" r:id="rId38"/>
    <p:sldId id="2147483241" r:id="rId39"/>
    <p:sldId id="2147483243" r:id="rId40"/>
    <p:sldId id="2147483244" r:id="rId41"/>
    <p:sldId id="2147483245" r:id="rId42"/>
    <p:sldId id="2147483246" r:id="rId43"/>
    <p:sldId id="2147483258" r:id="rId44"/>
    <p:sldId id="2147483247" r:id="rId45"/>
    <p:sldId id="2147483249" r:id="rId46"/>
    <p:sldId id="2147483248" r:id="rId47"/>
    <p:sldId id="2147483253" r:id="rId48"/>
    <p:sldId id="2147483250" r:id="rId49"/>
    <p:sldId id="2147483252" r:id="rId50"/>
    <p:sldId id="2147483259" r:id="rId51"/>
    <p:sldId id="2147483203" r:id="rId52"/>
    <p:sldId id="2147483210" r:id="rId53"/>
    <p:sldId id="2147483211" r:id="rId54"/>
    <p:sldId id="2147483251" r:id="rId55"/>
    <p:sldId id="2147483215" r:id="rId56"/>
    <p:sldId id="2147483204" r:id="rId57"/>
    <p:sldId id="2147483205" r:id="rId58"/>
    <p:sldId id="2147483197" r:id="rId59"/>
    <p:sldId id="2147483260" r:id="rId60"/>
    <p:sldId id="2147483158" r:id="rId6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219BBCC-5B3F-4B50-82A3-B17EAA7DEC8A}">
          <p14:sldIdLst>
            <p14:sldId id="2930"/>
            <p14:sldId id="2147483182"/>
            <p14:sldId id="2147483183"/>
            <p14:sldId id="2147483181"/>
            <p14:sldId id="2147483126"/>
            <p14:sldId id="2147483242"/>
            <p14:sldId id="2147483184"/>
          </p14:sldIdLst>
        </p14:section>
        <p14:section name="SDC in DTR" id="{4D16FDAA-89F2-4E05-BB4D-45A11B2EA8BA}">
          <p14:sldIdLst>
            <p14:sldId id="2147483254"/>
            <p14:sldId id="2147483165"/>
            <p14:sldId id="2147483200"/>
            <p14:sldId id="2147483216"/>
          </p14:sldIdLst>
        </p14:section>
        <p14:section name="Core Expectations" id="{B357520A-03C4-4106-86B3-37971F2C7CD1}">
          <p14:sldIdLst>
            <p14:sldId id="2147483255"/>
            <p14:sldId id="2147483218"/>
            <p14:sldId id="2147483219"/>
            <p14:sldId id="2147483220"/>
            <p14:sldId id="2147483221"/>
            <p14:sldId id="2147483225"/>
            <p14:sldId id="2147483224"/>
            <p14:sldId id="2147483222"/>
            <p14:sldId id="2147483238"/>
            <p14:sldId id="2147483223"/>
            <p14:sldId id="2147483208"/>
            <p14:sldId id="2147483237"/>
            <p14:sldId id="2147483209"/>
          </p14:sldIdLst>
        </p14:section>
        <p14:section name="Supporting Elements" id="{4907E789-B924-4DCC-84AC-8D96AF5B9206}">
          <p14:sldIdLst>
            <p14:sldId id="2147483256"/>
            <p14:sldId id="2147483201"/>
            <p14:sldId id="2147483227"/>
            <p14:sldId id="2147483226"/>
            <p14:sldId id="2147483228"/>
            <p14:sldId id="2147483232"/>
            <p14:sldId id="2147483234"/>
            <p14:sldId id="2147483235"/>
          </p14:sldIdLst>
        </p14:section>
        <p14:section name="Special Elements" id="{71148EDD-0448-4D0F-8A30-1874C625C8A7}">
          <p14:sldIdLst>
            <p14:sldId id="2147483257"/>
            <p14:sldId id="2147483239"/>
            <p14:sldId id="2147483241"/>
            <p14:sldId id="2147483243"/>
            <p14:sldId id="2147483244"/>
            <p14:sldId id="2147483245"/>
            <p14:sldId id="2147483246"/>
          </p14:sldIdLst>
        </p14:section>
        <p14:section name="CQL in Questionnaires" id="{AD105E76-8BFD-4628-96B6-D4C0C651B2D9}">
          <p14:sldIdLst>
            <p14:sldId id="2147483258"/>
            <p14:sldId id="2147483247"/>
            <p14:sldId id="2147483249"/>
            <p14:sldId id="2147483248"/>
            <p14:sldId id="2147483253"/>
            <p14:sldId id="2147483250"/>
            <p14:sldId id="2147483252"/>
          </p14:sldIdLst>
        </p14:section>
        <p14:section name="Questionnaire Architecture Considerations" id="{C65FE3C2-3407-4FF8-8489-E7D7FC9EFDCF}">
          <p14:sldIdLst>
            <p14:sldId id="2147483259"/>
            <p14:sldId id="2147483203"/>
            <p14:sldId id="2147483210"/>
            <p14:sldId id="2147483211"/>
            <p14:sldId id="2147483251"/>
            <p14:sldId id="2147483215"/>
            <p14:sldId id="2147483204"/>
            <p14:sldId id="2147483205"/>
            <p14:sldId id="2147483197"/>
            <p14:sldId id="2147483260"/>
            <p14:sldId id="2147483158"/>
          </p14:sldIdLst>
        </p14:section>
      </p14:sectionLst>
    </p:ex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F24"/>
    <a:srgbClr val="51657F"/>
    <a:srgbClr val="042F52"/>
    <a:srgbClr val="EFB47F"/>
    <a:srgbClr val="677D9D"/>
    <a:srgbClr val="384049"/>
    <a:srgbClr val="E4E4E4"/>
    <a:srgbClr val="D6843C"/>
    <a:srgbClr val="D5A23C"/>
    <a:srgbClr val="425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234" y="90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68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>
          <a:solidFill>
            <a:srgbClr val="A91F24"/>
          </a:solidFill>
        </a:ln>
      </dgm:spPr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 w="57150"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 w="5715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A91F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referenceResource</a:t>
            </a:r>
            <a:r>
              <a:rPr lang="en-US" baseline="0" dirty="0"/>
              <a:t> is key for items of type Reference.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08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message: Think about your strategy for organizing your content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93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819-C129-2C66-2D47-23AD32D2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36851-2BC5-8854-472A-7C5694BC1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DDA74-D324-8C4E-5D6B-6AB906B6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3613-3597-20D0-43C7-0F392C467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2663" y="2733276"/>
            <a:ext cx="6335882" cy="9122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2ACF1BC-C0D6-B981-0F38-C5C9A5B3A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2663" y="3645568"/>
            <a:ext cx="6335882" cy="53553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 Subtitle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30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985B9-F630-831D-9C50-6933FEB39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4925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0958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1EB2-1E91-AC2D-A255-3F17DC0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3320FE43-286D-AC44-2E5C-B24A73BBE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411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3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674" r:id="rId2"/>
    <p:sldLayoutId id="2147483829" r:id="rId3"/>
    <p:sldLayoutId id="2147483772" r:id="rId4"/>
    <p:sldLayoutId id="2147483672" r:id="rId5"/>
    <p:sldLayoutId id="2147483676" r:id="rId6"/>
    <p:sldLayoutId id="2147483792" r:id="rId7"/>
    <p:sldLayoutId id="214748382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5-04-DaVinc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1324/arrow-simple-way-green-by-cyberscooty-19132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channel/197320-Da-Vinci-DTR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chat.fhir.org/#narrow/channel/179255-questionnai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0E64-17AE-949A-FBDC-1314A4DED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5581" y="3240679"/>
            <a:ext cx="8128388" cy="978729"/>
          </a:xfrm>
        </p:spPr>
        <p:txBody>
          <a:bodyPr wrap="square" lIns="91440" tIns="45720" rIns="91440" bIns="45720" anchor="b">
            <a:spAutoFit/>
          </a:bodyPr>
          <a:lstStyle/>
          <a:p>
            <a:r>
              <a:rPr lang="en-US" dirty="0"/>
              <a:t>Structured Data Capture (SDC) for Documentation Templates &amp; Rules (DTR)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222E4-7DF5-2E11-3F21-CE6F28CEC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8003" y="4230071"/>
            <a:ext cx="6335882" cy="1993366"/>
          </a:xfrm>
        </p:spPr>
        <p:txBody>
          <a:bodyPr lIns="91440" tIns="45720" rIns="91440" bIns="45720" anchor="t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2025 HL7 Da Vinci Burden Reduction and Payor API Implementer Support</a:t>
            </a:r>
          </a:p>
        </p:txBody>
      </p:sp>
      <p:sp>
        <p:nvSpPr>
          <p:cNvPr id="2" name="Google Shape;102;p19">
            <a:extLst>
              <a:ext uri="{FF2B5EF4-FFF2-40B4-BE49-F238E27FC236}">
                <a16:creationId xmlns:a16="http://schemas.microsoft.com/office/drawing/2014/main" id="{A9745C75-D4CF-A82B-7EC6-00339F6D133C}"/>
              </a:ext>
            </a:extLst>
          </p:cNvPr>
          <p:cNvSpPr txBox="1"/>
          <p:nvPr/>
        </p:nvSpPr>
        <p:spPr>
          <a:xfrm>
            <a:off x="7216999" y="2072965"/>
            <a:ext cx="436697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2"/>
                </a:solidFill>
                <a:latin typeface="+mj-lt"/>
                <a:cs typeface="Arial" panose="020B0604020202020204" pitchFamily="34" charset="0"/>
                <a:sym typeface="Arial"/>
              </a:rPr>
              <a:t>HL7 Da Vinci Training</a:t>
            </a:r>
            <a:endParaRPr lang="en-US" sz="2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01;p19">
            <a:extLst>
              <a:ext uri="{FF2B5EF4-FFF2-40B4-BE49-F238E27FC236}">
                <a16:creationId xmlns:a16="http://schemas.microsoft.com/office/drawing/2014/main" id="{29CBC5A0-438F-8693-D53F-162B5E6D85E5}"/>
              </a:ext>
            </a:extLst>
          </p:cNvPr>
          <p:cNvSpPr txBox="1">
            <a:spLocks/>
          </p:cNvSpPr>
          <p:nvPr/>
        </p:nvSpPr>
        <p:spPr>
          <a:xfrm>
            <a:off x="5383319" y="2609804"/>
            <a:ext cx="6051135" cy="36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February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??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2025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2DFF1DA-E5D7-AC74-CCB2-D50D63E2335C}"/>
              </a:ext>
            </a:extLst>
          </p:cNvPr>
          <p:cNvSpPr txBox="1">
            <a:spLocks/>
          </p:cNvSpPr>
          <p:nvPr/>
        </p:nvSpPr>
        <p:spPr>
          <a:xfrm>
            <a:off x="5087919" y="6533804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rgbClr val="7476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3752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028F9-6275-5900-C0DC-A818202B6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 separate Questionnaire profiles (regular, adaptive, search)</a:t>
            </a:r>
          </a:p>
          <a:p>
            <a:pPr lvl="1"/>
            <a:r>
              <a:rPr lang="en-US" dirty="0"/>
              <a:t>Support 1 population mechanism (expression based)</a:t>
            </a:r>
          </a:p>
          <a:p>
            <a:pPr lvl="1"/>
            <a:r>
              <a:rPr lang="en-US" dirty="0"/>
              <a:t>Support 1 expression language (CQL)</a:t>
            </a:r>
          </a:p>
          <a:p>
            <a:pPr lvl="1"/>
            <a:r>
              <a:rPr lang="en-US" dirty="0"/>
              <a:t>No support for extraction</a:t>
            </a:r>
          </a:p>
          <a:p>
            <a:pPr lvl="1"/>
            <a:r>
              <a:rPr lang="en-US" dirty="0"/>
              <a:t>No support for modular forms</a:t>
            </a:r>
          </a:p>
          <a:p>
            <a:pPr lvl="1"/>
            <a:r>
              <a:rPr lang="en-US" dirty="0"/>
              <a:t>mustSupport expectations constrained to reflect DTR requirements</a:t>
            </a:r>
          </a:p>
          <a:p>
            <a:pPr lvl="1"/>
            <a:r>
              <a:rPr lang="en-US" dirty="0"/>
              <a:t>Added expectations for packaging of referenced resources</a:t>
            </a:r>
          </a:p>
          <a:p>
            <a:r>
              <a:rPr lang="en-CA" dirty="0"/>
              <a:t>1 QuestionnaireResponse profile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4A187-59DB-49FA-4ED8-37CF7C2A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DTR constrain SDC?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89F5-DCE0-38E4-E3C8-65AF6C1B3D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0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498375-269D-823B-313A-33F332547B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has mustSupport, so does DTR</a:t>
            </a:r>
          </a:p>
          <a:p>
            <a:pPr lvl="1"/>
            <a:r>
              <a:rPr lang="en-CA" dirty="0"/>
              <a:t>Ignore SDC mustSupport</a:t>
            </a:r>
          </a:p>
          <a:p>
            <a:pPr lvl="1"/>
            <a:endParaRPr lang="en-CA" dirty="0"/>
          </a:p>
          <a:p>
            <a:pPr lvl="0"/>
            <a:r>
              <a:rPr lang="en-CA" dirty="0"/>
              <a:t>mustSupport = true</a:t>
            </a:r>
          </a:p>
          <a:p>
            <a:pPr lvl="1"/>
            <a:r>
              <a:rPr lang="en-CA" dirty="0"/>
              <a:t>Form fillers must handle properly</a:t>
            </a:r>
          </a:p>
          <a:p>
            <a:pPr lvl="0"/>
            <a:r>
              <a:rPr lang="en-CA" dirty="0"/>
              <a:t>mustSupport = false</a:t>
            </a:r>
          </a:p>
          <a:p>
            <a:pPr lvl="1"/>
            <a:r>
              <a:rPr lang="en-CA" dirty="0"/>
              <a:t>Form fillers shouldn’t blow up, can ignore</a:t>
            </a:r>
          </a:p>
          <a:p>
            <a:pPr lvl="0"/>
            <a:r>
              <a:rPr lang="en-CA" dirty="0"/>
              <a:t>Not listed</a:t>
            </a:r>
          </a:p>
          <a:p>
            <a:pPr lvl="1"/>
            <a:r>
              <a:rPr lang="en-CA" dirty="0"/>
              <a:t>Form fillers can</a:t>
            </a:r>
            <a:r>
              <a:rPr lang="en-CA" baseline="0" dirty="0"/>
              <a:t> ignore, could (but shouldn’t) blow 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2363D8-0133-9BF6-B18C-B4539915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 mustSupport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ADF2-8894-2769-33D2-C962651F5A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1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E07-5C60-A935-5EDD-D74D080E8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D94C2A-262C-E915-E593-BE7431B7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Expectations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1E9EB-8009-5746-8DF1-6B006455D5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52ED92-52FC-B5CA-8981-20664ACF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11969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28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151E6-F4A3-3DCF-784E-49DC869E8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&amp; version</a:t>
            </a:r>
          </a:p>
          <a:p>
            <a:pPr lvl="1"/>
            <a:r>
              <a:rPr lang="en-US" dirty="0"/>
              <a:t>Mandatory</a:t>
            </a:r>
          </a:p>
          <a:p>
            <a:pPr lvl="1"/>
            <a:r>
              <a:rPr lang="en-US" dirty="0"/>
              <a:t>Indicate the meaning of the QuestionnaireResponses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*can* be a URI (e.g. </a:t>
            </a:r>
            <a:r>
              <a:rPr lang="en-US" dirty="0" err="1"/>
              <a:t>urn:uuid</a:t>
            </a:r>
            <a:r>
              <a:rPr lang="en-US" dirty="0"/>
              <a:t>:[some </a:t>
            </a:r>
            <a:r>
              <a:rPr lang="en-US" dirty="0" err="1"/>
              <a:t>guid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It’s nice if URLs can be used to GET a Questionnaire</a:t>
            </a:r>
          </a:p>
          <a:p>
            <a:pPr lvl="1"/>
            <a:r>
              <a:rPr lang="en-US" dirty="0"/>
              <a:t>Multiple versions with same canonical SHOULD be compatible</a:t>
            </a:r>
          </a:p>
          <a:p>
            <a:pPr lvl="2"/>
            <a:r>
              <a:rPr lang="en-US" dirty="0"/>
              <a:t>i.e. data captured against one version should be valid against a different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15B6F2-A3A1-40B9-00DB-DD1D017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C281-EBE3-B2C5-3858-6C1F18CEE8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4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AF37C2-CC51-5618-07D7-DB8E15C7E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endParaRPr lang="en-CA" sz="2400" dirty="0">
              <a:effectLst/>
            </a:endParaRPr>
          </a:p>
          <a:p>
            <a:pPr lvl="1" rtl="0" eaLnBrk="1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user will see</a:t>
            </a:r>
            <a:endParaRPr lang="en-CA" dirty="0">
              <a:effectLst/>
            </a:endParaRPr>
          </a:p>
          <a:p>
            <a:r>
              <a:rPr lang="en-US" dirty="0"/>
              <a:t>status</a:t>
            </a:r>
          </a:p>
          <a:p>
            <a:pPr lvl="1"/>
            <a:r>
              <a:rPr lang="en-CA" dirty="0"/>
              <a:t>always ‘active’</a:t>
            </a:r>
          </a:p>
          <a:p>
            <a:pPr lvl="0"/>
            <a:r>
              <a:rPr lang="en-CA" dirty="0" err="1"/>
              <a:t>effectivePeriod</a:t>
            </a:r>
            <a:endParaRPr lang="en-CA" dirty="0"/>
          </a:p>
          <a:p>
            <a:pPr lvl="1"/>
            <a:r>
              <a:rPr lang="en-CA" dirty="0"/>
              <a:t>If present, start date should always be in past</a:t>
            </a:r>
          </a:p>
          <a:p>
            <a:pPr lvl="1"/>
            <a:r>
              <a:rPr lang="en-CA" dirty="0"/>
              <a:t>End date *could* be relevant, though is problematic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9A2F2-B283-182C-E644-70BABDE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43FAC-D5E9-6ED4-4C7F-CFCBB0E596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4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041B9-BCF2-94C5-BE5E-F79F04C38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linkId</a:t>
            </a:r>
            <a:endParaRPr lang="en-US" dirty="0"/>
          </a:p>
          <a:p>
            <a:pPr lvl="1"/>
            <a:r>
              <a:rPr lang="en-CA" dirty="0"/>
              <a:t>Meaningful is nice for maintainers</a:t>
            </a:r>
          </a:p>
          <a:p>
            <a:pPr lvl="1"/>
            <a:r>
              <a:rPr lang="en-CA" dirty="0"/>
              <a:t>Driving off sequence is risky – breaking change if order changes</a:t>
            </a:r>
          </a:p>
          <a:p>
            <a:pPr lvl="0"/>
            <a:r>
              <a:rPr lang="en-CA" dirty="0"/>
              <a:t>prefix</a:t>
            </a:r>
          </a:p>
          <a:p>
            <a:pPr lvl="1"/>
            <a:r>
              <a:rPr lang="en-CA" dirty="0"/>
              <a:t>Do you have text instructions that refer to it?</a:t>
            </a:r>
          </a:p>
          <a:p>
            <a:pPr lvl="0"/>
            <a:r>
              <a:rPr lang="en-CA" dirty="0" err="1"/>
              <a:t>readOnly</a:t>
            </a:r>
            <a:endParaRPr lang="en-CA" dirty="0"/>
          </a:p>
          <a:p>
            <a:pPr lvl="1"/>
            <a:r>
              <a:rPr lang="en-CA" dirty="0"/>
              <a:t>Scores?</a:t>
            </a:r>
          </a:p>
          <a:p>
            <a:r>
              <a:rPr lang="en-CA" dirty="0"/>
              <a:t>Initial</a:t>
            </a:r>
          </a:p>
          <a:p>
            <a:pPr lvl="1"/>
            <a:r>
              <a:rPr lang="en-CA" dirty="0"/>
              <a:t>Minimize user effort</a:t>
            </a:r>
          </a:p>
          <a:p>
            <a:pPr lvl="1"/>
            <a:r>
              <a:rPr lang="en-CA" dirty="0"/>
              <a:t>Only if high confidence that one answer will be most typical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92960-89C7-1607-5286-F8A46EBA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</a:t>
            </a:r>
            <a:r>
              <a:rPr lang="en-US" dirty="0" err="1"/>
              <a:t>mustSupportElements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2154-ADA8-4E26-5164-1EB2A61A6B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00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E6CDF-33FB-8D6E-00C5-4FF534B47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Items can nest inside items</a:t>
            </a:r>
          </a:p>
          <a:p>
            <a:pPr lvl="1"/>
            <a:r>
              <a:rPr lang="en-CA" dirty="0"/>
              <a:t>Use groups to organize ‘related’ content</a:t>
            </a:r>
          </a:p>
          <a:p>
            <a:pPr lvl="1"/>
            <a:r>
              <a:rPr lang="en-CA" dirty="0"/>
              <a:t>Nested questions to capture details about a specific answer</a:t>
            </a:r>
          </a:p>
          <a:p>
            <a:pPr lvl="0"/>
            <a:r>
              <a:rPr lang="en-CA" dirty="0"/>
              <a:t>Overly complex nesting</a:t>
            </a:r>
            <a:r>
              <a:rPr lang="en-CA" baseline="0" dirty="0"/>
              <a:t> should be avoided</a:t>
            </a:r>
          </a:p>
          <a:p>
            <a:pPr lvl="1"/>
            <a:r>
              <a:rPr lang="en-CA" dirty="0"/>
              <a:t>Harder</a:t>
            </a:r>
            <a:r>
              <a:rPr lang="en-CA" baseline="0" dirty="0"/>
              <a:t> to maintain</a:t>
            </a:r>
          </a:p>
          <a:p>
            <a:pPr lvl="1"/>
            <a:r>
              <a:rPr lang="en-CA" baseline="0" dirty="0"/>
              <a:t>Potentially confusing for clinicians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39F27-436C-A1E2-FB38-1D5EF77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hierarchy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C167-D42C-FC67-F596-639033FDC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4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F2ED1-88D1-6D9F-0372-5126A42749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of questions and labels will drive what answers you get</a:t>
            </a:r>
          </a:p>
          <a:p>
            <a:r>
              <a:rPr lang="en-US" dirty="0"/>
              <a:t>Balance between clarity and conciseness</a:t>
            </a:r>
          </a:p>
          <a:p>
            <a:r>
              <a:rPr lang="en-US" dirty="0"/>
              <a:t>Language should be targeted at intended user</a:t>
            </a:r>
          </a:p>
          <a:p>
            <a:pPr lvl="1"/>
            <a:r>
              <a:rPr lang="en-US" dirty="0"/>
              <a:t>Clinician vs. back-end-staff</a:t>
            </a:r>
          </a:p>
          <a:p>
            <a:r>
              <a:rPr lang="en-US" dirty="0"/>
              <a:t>Location in business flow may be different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2327B-6067-5A1D-F7DA-13C12136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group labels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7814-A1F5-9375-D3E6-9CD034281B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89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7F1D42-3EBC-3A51-530C-976A9622C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Can appear anywhere</a:t>
            </a:r>
          </a:p>
          <a:p>
            <a:r>
              <a:rPr lang="en-US" dirty="0"/>
              <a:t>Order and nesting controls rendering</a:t>
            </a:r>
          </a:p>
          <a:p>
            <a:r>
              <a:rPr lang="en-US" dirty="0"/>
              <a:t>Every</a:t>
            </a:r>
            <a:r>
              <a:rPr lang="en-US" baseline="0" dirty="0"/>
              <a:t> display item is more for a provider to read</a:t>
            </a:r>
          </a:p>
          <a:p>
            <a:pPr lvl="1"/>
            <a:r>
              <a:rPr lang="en-US" dirty="0"/>
              <a:t>Be judicious</a:t>
            </a:r>
          </a:p>
          <a:p>
            <a:pPr lvl="1"/>
            <a:r>
              <a:rPr lang="en-US" dirty="0"/>
              <a:t>Be concise</a:t>
            </a:r>
          </a:p>
          <a:p>
            <a:pPr lvl="1"/>
            <a:r>
              <a:rPr lang="en-US" dirty="0"/>
              <a:t>Only where really needed</a:t>
            </a:r>
          </a:p>
          <a:p>
            <a:r>
              <a:rPr lang="en-US" dirty="0"/>
              <a:t>Consider the ‘</a:t>
            </a:r>
            <a:r>
              <a:rPr lang="en-US" dirty="0" err="1"/>
              <a:t>supportLink</a:t>
            </a:r>
            <a:r>
              <a:rPr lang="en-US" dirty="0"/>
              <a:t>’ extension instead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90AAB-536A-A551-0ADC-BEC59BB1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‘display’ items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E6623-8BAA-A521-CA0B-093076E82C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47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6717B0-A574-8F3B-84E0-610A97FEE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/>
              <a:t>Avoid if there’s a need for ‘unknown’ or ‘unanswered’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/>
              <a:t>Don’t use for grades or enumerations, only for counting</a:t>
            </a:r>
          </a:p>
          <a:p>
            <a:r>
              <a:rPr lang="en-US" dirty="0"/>
              <a:t>Quantity</a:t>
            </a:r>
          </a:p>
          <a:p>
            <a:pPr lvl="1"/>
            <a:r>
              <a:rPr lang="en-US" dirty="0"/>
              <a:t>Use integer or decimal unless units can vary</a:t>
            </a:r>
          </a:p>
          <a:p>
            <a:pPr lvl="1"/>
            <a:r>
              <a:rPr lang="en-US" dirty="0"/>
              <a:t>Consider separate questions for value and unit if comparator not needed</a:t>
            </a:r>
          </a:p>
          <a:p>
            <a:pPr lvl="1"/>
            <a:r>
              <a:rPr lang="en-US" dirty="0"/>
              <a:t>Otherwise, need </a:t>
            </a:r>
            <a:r>
              <a:rPr lang="en-US" dirty="0" err="1"/>
              <a:t>unitOption</a:t>
            </a:r>
            <a:r>
              <a:rPr lang="en-US" dirty="0"/>
              <a:t> or </a:t>
            </a:r>
            <a:r>
              <a:rPr lang="en-US" dirty="0" err="1"/>
              <a:t>unitValueSet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DECEF-084A-850E-E327-25F9FE73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E806-A090-719B-70A9-3E1B1642CA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0ED0-D690-1A0C-3597-497A4FA4FD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Group, FMG member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Technical lead </a:t>
            </a:r>
            <a:r>
              <a:rPr lang="en-US"/>
              <a:t>for SDC </a:t>
            </a:r>
            <a:r>
              <a:rPr lang="en-US" dirty="0"/>
              <a:t>IG</a:t>
            </a:r>
          </a:p>
          <a:p>
            <a:pPr lvl="1"/>
            <a:r>
              <a:rPr lang="en-US" dirty="0"/>
              <a:t>Da Vinci Deputy Technical Director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E7EEC-39CE-9985-6986-BCCC6D80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CA" dirty="0"/>
          </a:p>
        </p:txBody>
      </p:sp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6D41174-6DFB-DF21-1281-A6F0BD76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27" y="1140903"/>
            <a:ext cx="2673731" cy="26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B2682E-57AC-B69F-415F-0E55EB7CF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Only if you’re confident that relevant data will be searchable</a:t>
            </a:r>
          </a:p>
          <a:p>
            <a:pPr lvl="1"/>
            <a:r>
              <a:rPr lang="en-CA" dirty="0"/>
              <a:t>At minimum need </a:t>
            </a:r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/>
              <a:t>SHOULD have </a:t>
            </a:r>
            <a:r>
              <a:rPr lang="en-CA" dirty="0" err="1"/>
              <a:t>candidateExpression</a:t>
            </a:r>
            <a:endParaRPr lang="en-CA" dirty="0"/>
          </a:p>
          <a:p>
            <a:pPr lvl="2"/>
            <a:r>
              <a:rPr lang="en-CA" dirty="0"/>
              <a:t>Better than </a:t>
            </a:r>
            <a:r>
              <a:rPr lang="en-CA" dirty="0" err="1"/>
              <a:t>referenceProfile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E7248-586B-6675-CFA4-BD37BB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7205-286F-CB35-1C4D-58716CD374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1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3EDCCB-2631-52B0-9E64-82635F013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Open-choice = Coding or free text</a:t>
            </a:r>
          </a:p>
          <a:p>
            <a:r>
              <a:rPr lang="en-US" dirty="0"/>
              <a:t>Consider</a:t>
            </a:r>
            <a:r>
              <a:rPr lang="en-US" baseline="0" dirty="0"/>
              <a:t> nested question on ‘other’ for more control</a:t>
            </a:r>
          </a:p>
          <a:p>
            <a:r>
              <a:rPr lang="en-US" baseline="0" dirty="0"/>
              <a:t>Free text will be of limited use in automated decision-making</a:t>
            </a:r>
          </a:p>
          <a:p>
            <a:endParaRPr lang="en-US" dirty="0"/>
          </a:p>
          <a:p>
            <a:r>
              <a:rPr lang="en-US" baseline="0" dirty="0"/>
              <a:t>In either case, need </a:t>
            </a:r>
            <a:r>
              <a:rPr lang="en-US" baseline="0" dirty="0" err="1"/>
              <a:t>answerOptions</a:t>
            </a:r>
            <a:r>
              <a:rPr lang="en-US" baseline="0" dirty="0"/>
              <a:t>, </a:t>
            </a:r>
            <a:r>
              <a:rPr lang="en-US" baseline="0" dirty="0" err="1"/>
              <a:t>answerValueSet</a:t>
            </a:r>
            <a:r>
              <a:rPr lang="en-US" baseline="0" dirty="0"/>
              <a:t> or </a:t>
            </a:r>
            <a:r>
              <a:rPr lang="en-US" baseline="0" dirty="0" err="1"/>
              <a:t>answerExpression</a:t>
            </a:r>
            <a:endParaRPr lang="en-US" baseline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9E6D6-6A01-FEE7-922B-32A0E3F9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vs. open-choice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B876-7B1E-B925-77C0-6D33961D63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5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19F53-6AC1-21B5-80CC-E22FED41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7B42D-625E-A160-CD90-512AF4F9F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87285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answerOptions</a:t>
            </a:r>
            <a:endParaRPr lang="en-US" b="1" dirty="0"/>
          </a:p>
          <a:p>
            <a:r>
              <a:rPr lang="en-CA" sz="2000" dirty="0"/>
              <a:t>Must be defined separately on each question</a:t>
            </a:r>
          </a:p>
          <a:p>
            <a:r>
              <a:rPr lang="en-CA" sz="2000" dirty="0"/>
              <a:t>Can be codes, dates, numbers, times, etc.</a:t>
            </a:r>
          </a:p>
          <a:p>
            <a:r>
              <a:rPr lang="en-CA" sz="2000" dirty="0"/>
              <a:t>Maintained as part of the Questionnaire</a:t>
            </a:r>
          </a:p>
          <a:p>
            <a:r>
              <a:rPr lang="en-CA" sz="2000" dirty="0"/>
              <a:t>Can have pictures, complex XHTML, mark certain items as exclusive</a:t>
            </a:r>
          </a:p>
          <a:p>
            <a:r>
              <a:rPr lang="en-CA" sz="2000" dirty="0"/>
              <a:t>Ordinals can vary for the same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EEA11-54B8-87C4-19EE-0813357C7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9395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answerValueSet</a:t>
            </a:r>
            <a:endParaRPr lang="en-US" b="1" dirty="0"/>
          </a:p>
          <a:p>
            <a:r>
              <a:rPr lang="en-CA" sz="2000" dirty="0"/>
              <a:t>Define once, use for many questions</a:t>
            </a:r>
          </a:p>
          <a:p>
            <a:pPr lvl="1"/>
            <a:r>
              <a:rPr lang="en-CA" sz="1800" dirty="0"/>
              <a:t>Ensures consistency</a:t>
            </a:r>
          </a:p>
          <a:p>
            <a:r>
              <a:rPr lang="en-CA" sz="2000" dirty="0"/>
              <a:t>Can only be codes</a:t>
            </a:r>
          </a:p>
          <a:p>
            <a:r>
              <a:rPr lang="en-CA" sz="2000" dirty="0"/>
              <a:t>Have to maintain a separate resource</a:t>
            </a:r>
          </a:p>
          <a:p>
            <a:pPr lvl="1"/>
            <a:r>
              <a:rPr lang="en-CA" sz="1800" dirty="0"/>
              <a:t>Can be contained</a:t>
            </a:r>
          </a:p>
          <a:p>
            <a:r>
              <a:rPr lang="en-CA" sz="2000" dirty="0"/>
              <a:t>No support for media, option exclusive, or rendering XHTML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Ordinals must be defined by the code system</a:t>
            </a:r>
            <a:endParaRPr lang="en-CA" sz="24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C60E8-D7D0-534D-7648-7585DB1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26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9F8DA-34C1-E72F-593C-5D3CEED9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7E7E1C-9093-F158-F0DC-F86217B34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3034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answerValueSet</a:t>
            </a:r>
            <a:r>
              <a:rPr lang="en-US" dirty="0"/>
              <a:t> w/ </a:t>
            </a:r>
            <a:r>
              <a:rPr lang="en-US" dirty="0" err="1"/>
              <a:t>cqf</a:t>
            </a:r>
            <a:r>
              <a:rPr lang="en-US" dirty="0"/>
              <a:t>-expression</a:t>
            </a:r>
          </a:p>
          <a:p>
            <a:r>
              <a:rPr lang="en-CA" dirty="0"/>
              <a:t>Similar to </a:t>
            </a:r>
            <a:r>
              <a:rPr lang="en-CA" dirty="0" err="1"/>
              <a:t>answerValueSet</a:t>
            </a:r>
            <a:r>
              <a:rPr lang="en-CA" dirty="0"/>
              <a:t>, but can point to different </a:t>
            </a:r>
            <a:r>
              <a:rPr lang="en-CA" dirty="0" err="1"/>
              <a:t>valueSets</a:t>
            </a:r>
            <a:r>
              <a:rPr lang="en-CA" dirty="0"/>
              <a:t> based on other answers</a:t>
            </a:r>
          </a:p>
          <a:p>
            <a:r>
              <a:rPr lang="en-CA" dirty="0"/>
              <a:t>Must still have a ‘base’ </a:t>
            </a:r>
            <a:r>
              <a:rPr lang="en-CA" dirty="0" err="1"/>
              <a:t>answerValueSet</a:t>
            </a:r>
            <a:r>
              <a:rPr lang="en-CA" dirty="0"/>
              <a:t> that contains all possible answers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2A0A3F-D563-80A2-E9F8-D771A53100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0623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answerExpression</a:t>
            </a:r>
            <a:endParaRPr lang="en-US" dirty="0"/>
          </a:p>
          <a:p>
            <a:pPr lvl="1"/>
            <a:r>
              <a:rPr lang="en-CA" dirty="0"/>
              <a:t>Uses CQL to determine the list of possible valid Codings</a:t>
            </a:r>
          </a:p>
          <a:p>
            <a:pPr lvl="1"/>
            <a:r>
              <a:rPr lang="en-CA" dirty="0"/>
              <a:t>Can theoretically be any data type</a:t>
            </a:r>
          </a:p>
          <a:p>
            <a:pPr lvl="1"/>
            <a:r>
              <a:rPr lang="en-CA" dirty="0"/>
              <a:t>Can depend on answers elsewhere in the instance</a:t>
            </a:r>
          </a:p>
          <a:p>
            <a:pPr lvl="1"/>
            <a:r>
              <a:rPr lang="en-CA" dirty="0"/>
              <a:t>Logic can complex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E90A45-F64A-7DD4-33D0-D9969EF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16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03BD93-1656-E450-2CA9-F16B49FD3B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External ValueSets</a:t>
            </a:r>
          </a:p>
          <a:p>
            <a:pPr lvl="1"/>
            <a:r>
              <a:rPr lang="en-US" dirty="0"/>
              <a:t>Share allowed answers across Questionnaires</a:t>
            </a:r>
          </a:p>
          <a:p>
            <a:pPr lvl="1"/>
            <a:r>
              <a:rPr lang="en-US" dirty="0"/>
              <a:t>Could change independent of the Questionnaire</a:t>
            </a:r>
          </a:p>
          <a:p>
            <a:pPr lvl="2"/>
            <a:r>
              <a:rPr lang="en-US" dirty="0"/>
              <a:t>Consider version-specific references</a:t>
            </a:r>
          </a:p>
          <a:p>
            <a:pPr lvl="1"/>
            <a:r>
              <a:rPr lang="en-US" dirty="0"/>
              <a:t>Make Questionnaire lighter</a:t>
            </a:r>
          </a:p>
          <a:p>
            <a:pPr lvl="1"/>
            <a:r>
              <a:rPr lang="en-US" dirty="0"/>
              <a:t>Could result in a smaller ‘package’ if many Questionnaires in the package share a ValueSet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3A9E5-19B4-9DA5-CBE8-6A4A616E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Contained vs. External ValueSets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0E239-2823-0C8B-08D7-FACC67A160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8D2B-0C83-805E-84DF-62099C533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D0FEA7-ACED-AB47-7A63-22D9DECD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Supporting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2FEFE-209E-9111-422A-F6EB4D71B2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9DAC30-333A-C748-1DE7-410E9B34C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537270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17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6106-C13A-423E-8DB6-E75AA5F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614A1-24C9-557B-0185-4056DEE94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934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Core:</a:t>
            </a:r>
          </a:p>
          <a:p>
            <a:pPr lvl="1"/>
            <a:r>
              <a:rPr lang="en-US" dirty="0" err="1"/>
              <a:t>maxLength</a:t>
            </a:r>
            <a:endParaRPr lang="en-US" dirty="0"/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repeats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pPr lvl="1"/>
            <a:r>
              <a:rPr lang="en-CA" dirty="0" err="1"/>
              <a:t>mimeType</a:t>
            </a:r>
            <a:endParaRPr lang="en-CA" dirty="0"/>
          </a:p>
          <a:p>
            <a:pPr lvl="1"/>
            <a:r>
              <a:rPr lang="en-CA" dirty="0" err="1"/>
              <a:t>referenceProfile</a:t>
            </a:r>
            <a:endParaRPr lang="en-CA" dirty="0"/>
          </a:p>
          <a:p>
            <a:pPr lvl="1"/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 err="1"/>
              <a:t>unitOption</a:t>
            </a:r>
            <a:endParaRPr lang="en-CA" dirty="0"/>
          </a:p>
          <a:p>
            <a:pPr lvl="1"/>
            <a:r>
              <a:rPr lang="en-CA" dirty="0" err="1"/>
              <a:t>unitValueSet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86030E-CA7F-FD82-C223-5A21E5CCA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752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CA" dirty="0"/>
              <a:t>DTR clients must:</a:t>
            </a:r>
          </a:p>
          <a:p>
            <a:pPr lvl="2"/>
            <a:r>
              <a:rPr lang="en-CA" dirty="0"/>
              <a:t>enforce these rules in their UIs</a:t>
            </a:r>
          </a:p>
          <a:p>
            <a:pPr lvl="2"/>
            <a:r>
              <a:rPr lang="en-CA" dirty="0"/>
              <a:t>Use these rules to filter allowed answer options</a:t>
            </a:r>
          </a:p>
          <a:p>
            <a:pPr lvl="2"/>
            <a:r>
              <a:rPr lang="en-CA" dirty="0"/>
              <a:t>Allow capture of data that conforms to the rules</a:t>
            </a:r>
          </a:p>
          <a:p>
            <a:pPr lvl="3"/>
            <a:r>
              <a:rPr lang="en-CA" dirty="0"/>
              <a:t>E.g. repeating answers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38C64-3B41-E8CC-0E8C-1BB1D952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041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0720C-FEDE-EC56-EED0-190ED6A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F68B-EB35-4563-0D37-4AE9982AC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180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answerOptionsToggleExpression</a:t>
            </a:r>
            <a:endParaRPr lang="en-CA" dirty="0"/>
          </a:p>
          <a:p>
            <a:pPr lvl="1"/>
            <a:r>
              <a:rPr lang="en-CA" dirty="0"/>
              <a:t>constraint (also on item)</a:t>
            </a:r>
          </a:p>
          <a:p>
            <a:pPr lvl="1"/>
            <a:r>
              <a:rPr lang="en-CA" dirty="0" err="1"/>
              <a:t>maxDecimalPlaces</a:t>
            </a:r>
            <a:endParaRPr lang="en-CA" dirty="0"/>
          </a:p>
          <a:p>
            <a:pPr lvl="1"/>
            <a:r>
              <a:rPr lang="en-CA" dirty="0" err="1"/>
              <a:t>maxSize</a:t>
            </a:r>
            <a:endParaRPr lang="en-CA" dirty="0"/>
          </a:p>
          <a:p>
            <a:pPr lvl="1"/>
            <a:r>
              <a:rPr lang="en-CA" dirty="0" err="1"/>
              <a:t>minLength</a:t>
            </a:r>
            <a:endParaRPr lang="en-CA" dirty="0"/>
          </a:p>
          <a:p>
            <a:pPr lvl="1"/>
            <a:r>
              <a:rPr lang="en-CA" dirty="0"/>
              <a:t>minOccurs, </a:t>
            </a:r>
            <a:r>
              <a:rPr lang="en-CA" dirty="0" err="1"/>
              <a:t>maxOccurs</a:t>
            </a:r>
            <a:endParaRPr lang="en-CA" dirty="0"/>
          </a:p>
          <a:p>
            <a:pPr lvl="1"/>
            <a:r>
              <a:rPr lang="en-CA" dirty="0" err="1"/>
              <a:t>minQuantity</a:t>
            </a:r>
            <a:r>
              <a:rPr lang="en-CA" dirty="0"/>
              <a:t>, </a:t>
            </a:r>
            <a:r>
              <a:rPr lang="en-CA" dirty="0" err="1"/>
              <a:t>maxQuantity</a:t>
            </a:r>
            <a:endParaRPr lang="en-CA" dirty="0"/>
          </a:p>
          <a:p>
            <a:pPr lvl="1"/>
            <a:r>
              <a:rPr lang="en-CA" dirty="0" err="1"/>
              <a:t>minValue</a:t>
            </a:r>
            <a:r>
              <a:rPr lang="en-CA" dirty="0"/>
              <a:t>, </a:t>
            </a:r>
            <a:r>
              <a:rPr lang="en-CA" dirty="0" err="1"/>
              <a:t>maxValue</a:t>
            </a:r>
            <a:endParaRPr lang="en-CA" dirty="0"/>
          </a:p>
          <a:p>
            <a:pPr lvl="1"/>
            <a:r>
              <a:rPr lang="en-CA" dirty="0" err="1"/>
              <a:t>optionExclusive</a:t>
            </a:r>
            <a:endParaRPr lang="en-CA" dirty="0"/>
          </a:p>
          <a:p>
            <a:pPr lvl="1"/>
            <a:r>
              <a:rPr lang="en-CA" dirty="0"/>
              <a:t>regex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0915-FF5B-F10F-28B9-151AF2F92B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829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fail if present</a:t>
            </a:r>
          </a:p>
          <a:p>
            <a:pPr lvl="1"/>
            <a:r>
              <a:rPr lang="en-US" dirty="0"/>
              <a:t>DTR clients MAY enforce rules when validating forms</a:t>
            </a:r>
          </a:p>
          <a:p>
            <a:pPr lvl="2"/>
            <a:r>
              <a:rPr lang="en-US" dirty="0"/>
              <a:t>On entry or completion</a:t>
            </a:r>
          </a:p>
          <a:p>
            <a:pPr lvl="1"/>
            <a:r>
              <a:rPr lang="en-US" dirty="0"/>
              <a:t>Questionnaires SHOULD provide user instructions (via display items) that describe these rules</a:t>
            </a:r>
          </a:p>
          <a:p>
            <a:pPr lvl="1"/>
            <a:r>
              <a:rPr lang="en-US" dirty="0"/>
              <a:t>DTR servers should anticipate that they may receive Questionnaires that don’t follow the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A692F7-48AC-77B4-7492-EB400A95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82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3E58B-77AA-AA65-1D61-B086727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7E6B-C6E2-7A49-449B-E9CA43E49A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290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US" dirty="0"/>
              <a:t>hidden</a:t>
            </a:r>
          </a:p>
          <a:p>
            <a:pPr lvl="1"/>
            <a:r>
              <a:rPr lang="en-US" dirty="0" err="1"/>
              <a:t>itemControl</a:t>
            </a:r>
            <a:endParaRPr lang="en-US" dirty="0"/>
          </a:p>
          <a:p>
            <a:pPr lvl="1"/>
            <a:r>
              <a:rPr lang="en-US" dirty="0" err="1"/>
              <a:t>renderingXhtml</a:t>
            </a:r>
            <a:endParaRPr lang="en-US" dirty="0"/>
          </a:p>
          <a:p>
            <a:pPr lvl="2"/>
            <a:r>
              <a:rPr lang="en-US" dirty="0"/>
              <a:t>(only mustSupport for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supportLink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C162-4442-E241-7F62-3E4566D6D5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34137"/>
          </a:xfrm>
        </p:spPr>
        <p:txBody>
          <a:bodyPr/>
          <a:lstStyle/>
          <a:p>
            <a:r>
              <a:rPr lang="en-US" dirty="0"/>
              <a:t>Expectations</a:t>
            </a:r>
          </a:p>
          <a:p>
            <a:pPr lvl="1"/>
            <a:r>
              <a:rPr lang="en-US" dirty="0"/>
              <a:t>Must be able to render as defined by the extensions</a:t>
            </a:r>
          </a:p>
          <a:p>
            <a:pPr lvl="2"/>
            <a:r>
              <a:rPr lang="en-US" dirty="0"/>
              <a:t>Must support all of the possible </a:t>
            </a:r>
            <a:r>
              <a:rPr lang="en-US" dirty="0" err="1"/>
              <a:t>itemControl</a:t>
            </a:r>
            <a:r>
              <a:rPr lang="en-US" dirty="0"/>
              <a:t> codes</a:t>
            </a:r>
          </a:p>
          <a:p>
            <a:pPr lvl="2"/>
            <a:r>
              <a:rPr lang="en-US" dirty="0"/>
              <a:t>Must handle rendering </a:t>
            </a:r>
            <a:r>
              <a:rPr lang="en-US" dirty="0" err="1"/>
              <a:t>Xhtml</a:t>
            </a:r>
            <a:r>
              <a:rPr lang="en-US" dirty="0"/>
              <a:t> content for item text</a:t>
            </a:r>
          </a:p>
          <a:p>
            <a:pPr lvl="3"/>
            <a:r>
              <a:rPr lang="en-US" dirty="0"/>
              <a:t>Must also check that the XHTML follows HL7 safety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339017-F8F6-5922-702C-A19417C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47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27B1C-2A8F-89AA-1C64-5CFC0900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6978-3BC0-B6B4-B42B-DDF20241D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524315"/>
          </a:xfrm>
        </p:spPr>
        <p:txBody>
          <a:bodyPr/>
          <a:lstStyle/>
          <a:p>
            <a:r>
              <a:rPr lang="en-US" sz="2000" dirty="0"/>
              <a:t>Extensions</a:t>
            </a:r>
          </a:p>
          <a:p>
            <a:pPr lvl="1"/>
            <a:r>
              <a:rPr lang="en-CA" sz="1800" dirty="0" err="1"/>
              <a:t>choiceColumn</a:t>
            </a:r>
            <a:r>
              <a:rPr lang="en-CA" sz="1800" dirty="0"/>
              <a:t>, </a:t>
            </a:r>
            <a:r>
              <a:rPr lang="en-CA" sz="1800" dirty="0" err="1"/>
              <a:t>choiceOrientation</a:t>
            </a:r>
            <a:endParaRPr lang="en-CA" sz="1800" dirty="0"/>
          </a:p>
          <a:p>
            <a:pPr lvl="1"/>
            <a:r>
              <a:rPr lang="en-CA" sz="1800" dirty="0"/>
              <a:t>collapsible</a:t>
            </a:r>
          </a:p>
          <a:p>
            <a:pPr lvl="1"/>
            <a:r>
              <a:rPr lang="en-CA" sz="1800" dirty="0" err="1"/>
              <a:t>displayCategory</a:t>
            </a:r>
            <a:endParaRPr lang="en-CA" sz="1800" dirty="0"/>
          </a:p>
          <a:p>
            <a:pPr lvl="1"/>
            <a:r>
              <a:rPr lang="en-CA" sz="1800" dirty="0" err="1"/>
              <a:t>entryFormat</a:t>
            </a:r>
            <a:endParaRPr lang="en-CA" sz="1800" dirty="0"/>
          </a:p>
          <a:p>
            <a:pPr lvl="1"/>
            <a:r>
              <a:rPr lang="en-CA" sz="1800" dirty="0" err="1"/>
              <a:t>itemMedia</a:t>
            </a:r>
            <a:r>
              <a:rPr lang="en-CA" sz="1800" dirty="0"/>
              <a:t>, </a:t>
            </a:r>
            <a:r>
              <a:rPr lang="en-CA" sz="1800" dirty="0" err="1"/>
              <a:t>itemAnswerMedia</a:t>
            </a:r>
            <a:endParaRPr lang="en-CA" sz="1800" dirty="0"/>
          </a:p>
          <a:p>
            <a:pPr lvl="1"/>
            <a:r>
              <a:rPr lang="en-CA" sz="1800" dirty="0" err="1"/>
              <a:t>openLabel</a:t>
            </a:r>
            <a:endParaRPr lang="en-CA" sz="1800" dirty="0"/>
          </a:p>
          <a:p>
            <a:pPr lvl="1"/>
            <a:r>
              <a:rPr lang="en-CA" sz="1800" dirty="0" err="1"/>
              <a:t>renderingStyle</a:t>
            </a:r>
            <a:r>
              <a:rPr lang="en-CA" sz="1800" dirty="0"/>
              <a:t>, </a:t>
            </a:r>
            <a:r>
              <a:rPr lang="en-CA" sz="1800" dirty="0" err="1"/>
              <a:t>renderingXhtml</a:t>
            </a:r>
            <a:r>
              <a:rPr lang="en-CA" sz="1800" dirty="0"/>
              <a:t>*</a:t>
            </a:r>
          </a:p>
          <a:p>
            <a:pPr lvl="1"/>
            <a:r>
              <a:rPr lang="en-CA" sz="1800" dirty="0" err="1"/>
              <a:t>shortText</a:t>
            </a:r>
            <a:endParaRPr lang="en-CA" sz="1800" dirty="0"/>
          </a:p>
          <a:p>
            <a:pPr lvl="1"/>
            <a:r>
              <a:rPr lang="en-CA" sz="1800" dirty="0" err="1"/>
              <a:t>sliderStepValue</a:t>
            </a:r>
            <a:endParaRPr lang="en-CA" sz="1800" dirty="0"/>
          </a:p>
          <a:p>
            <a:pPr lvl="1"/>
            <a:r>
              <a:rPr lang="en-CA" sz="1800" dirty="0" err="1"/>
              <a:t>styleSensitive</a:t>
            </a:r>
            <a:endParaRPr lang="en-CA" sz="1800" dirty="0"/>
          </a:p>
          <a:p>
            <a:pPr lvl="1"/>
            <a:r>
              <a:rPr lang="en-CA" sz="1800" dirty="0" err="1"/>
              <a:t>usageMode</a:t>
            </a:r>
            <a:endParaRPr lang="en-CA" sz="1800" dirty="0"/>
          </a:p>
          <a:p>
            <a:pPr lvl="1"/>
            <a:r>
              <a:rPr lang="en-CA" sz="1800" dirty="0"/>
              <a:t>width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80A7-5B60-01E7-604F-ED3231101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3060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blow up if these are present</a:t>
            </a:r>
          </a:p>
          <a:p>
            <a:pPr lvl="1"/>
            <a:r>
              <a:rPr lang="en-US" dirty="0"/>
              <a:t>DTR clients MAY adhere to some/all these rendering expectations</a:t>
            </a:r>
          </a:p>
          <a:p>
            <a:pPr lvl="1"/>
            <a:r>
              <a:rPr lang="en-US" dirty="0"/>
              <a:t>Questionnaires must function even if none of these are supported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C7F960-56CD-63C1-002C-CD2A609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C087E-1FDC-AA65-C3BB-9E31FD3B2B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Is part of a set of introductory training materials for the April 2025 Da Vinci Education Event</a:t>
            </a:r>
          </a:p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https://github.com/FHIR/documents/tree/master/presentations/2025-04-DaVinci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88FA6-F83B-1768-EEE0-61CD10E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5247-30C2-76BC-0FC0-8D3D85902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 descr="Creative Commons Licence">
            <a:extLst>
              <a:ext uri="{FF2B5EF4-FFF2-40B4-BE49-F238E27FC236}">
                <a16:creationId xmlns:a16="http://schemas.microsoft.com/office/drawing/2014/main" id="{2E2740D3-CE74-E684-C2A2-811B28EB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484382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4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C0F20-61A6-2AA2-6629-22CBB2A4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96EB-3D2F-932E-4DBF-BA05493283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1577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cqf</a:t>
            </a:r>
            <a:r>
              <a:rPr lang="en-CA" dirty="0"/>
              <a:t>-library</a:t>
            </a:r>
          </a:p>
          <a:p>
            <a:pPr lvl="1"/>
            <a:r>
              <a:rPr lang="en-CA" dirty="0" err="1"/>
              <a:t>launchContext</a:t>
            </a:r>
            <a:endParaRPr lang="en-CA" dirty="0"/>
          </a:p>
          <a:p>
            <a:pPr lvl="1"/>
            <a:r>
              <a:rPr lang="en-CA" dirty="0"/>
              <a:t>variable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9F3C-D668-C788-5D04-D84606A98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70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these</a:t>
            </a:r>
          </a:p>
          <a:p>
            <a:pPr lvl="1"/>
            <a:r>
              <a:rPr lang="en-US" dirty="0"/>
              <a:t>Only ‘defined’ contexts need to be supported</a:t>
            </a:r>
          </a:p>
          <a:p>
            <a:pPr lvl="1"/>
            <a:r>
              <a:rPr lang="en-US" dirty="0"/>
              <a:t>Regular forms:</a:t>
            </a:r>
          </a:p>
          <a:p>
            <a:pPr lvl="2"/>
            <a:r>
              <a:rPr lang="en-US" dirty="0"/>
              <a:t>Population &amp; flow control</a:t>
            </a:r>
          </a:p>
          <a:p>
            <a:pPr lvl="1"/>
            <a:r>
              <a:rPr lang="en-US" dirty="0"/>
              <a:t>Adaptive forms:</a:t>
            </a:r>
          </a:p>
          <a:p>
            <a:pPr lvl="2"/>
            <a:r>
              <a:rPr lang="en-US" dirty="0"/>
              <a:t>Population only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C4F9D0-D494-3F31-8CDE-C7ADFF63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Support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28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A68EF-45DA-4E7F-2D2F-21359681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10BF-013A-1B56-F753-904A9E88B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693045"/>
          </a:xfrm>
        </p:spPr>
        <p:txBody>
          <a:bodyPr/>
          <a:lstStyle/>
          <a:p>
            <a:r>
              <a:rPr lang="en-US" dirty="0"/>
              <a:t>Extensions</a:t>
            </a:r>
          </a:p>
          <a:p>
            <a:pPr lvl="1"/>
            <a:r>
              <a:rPr lang="fr-FR" dirty="0" err="1"/>
              <a:t>itemPopulationContext</a:t>
            </a:r>
            <a:endParaRPr lang="fr-FR" dirty="0"/>
          </a:p>
          <a:p>
            <a:pPr lvl="1"/>
            <a:r>
              <a:rPr lang="fr-FR" dirty="0" err="1"/>
              <a:t>initialExpression</a:t>
            </a:r>
            <a:endParaRPr lang="fr-FR" dirty="0"/>
          </a:p>
          <a:p>
            <a:pPr lvl="1"/>
            <a:r>
              <a:rPr lang="fr-FR" dirty="0" err="1"/>
              <a:t>calculatedExpression</a:t>
            </a:r>
            <a:endParaRPr lang="fr-FR" dirty="0"/>
          </a:p>
          <a:p>
            <a:pPr lvl="1"/>
            <a:r>
              <a:rPr lang="fr-FR" dirty="0" err="1"/>
              <a:t>candidateExpression</a:t>
            </a:r>
            <a:endParaRPr lang="fr-FR" dirty="0"/>
          </a:p>
          <a:p>
            <a:pPr lvl="1"/>
            <a:r>
              <a:rPr lang="fr-FR" dirty="0" err="1"/>
              <a:t>contextExpression</a:t>
            </a:r>
            <a:endParaRPr lang="fr-FR" dirty="0"/>
          </a:p>
          <a:p>
            <a:pPr lvl="1"/>
            <a:r>
              <a:rPr lang="fr-FR" dirty="0" err="1"/>
              <a:t>lookupQuestionnaire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BCE8-958C-A37C-DC62-CE9DF8DD59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1929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all of these</a:t>
            </a:r>
          </a:p>
          <a:p>
            <a:pPr lvl="1"/>
            <a:r>
              <a:rPr lang="en-US" dirty="0"/>
              <a:t>DTR servers will determine which of these are relevant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FCD23C-C306-79FC-EBFF-25A308E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Elements</a:t>
            </a:r>
            <a:endParaRPr lang="en-CA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C0A008-2D83-A0B1-7669-8BD8B885660C}"/>
              </a:ext>
            </a:extLst>
          </p:cNvPr>
          <p:cNvSpPr txBox="1">
            <a:spLocks/>
          </p:cNvSpPr>
          <p:nvPr/>
        </p:nvSpPr>
        <p:spPr>
          <a:xfrm>
            <a:off x="1104899" y="4754457"/>
            <a:ext cx="9576955" cy="12054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Recommendations</a:t>
            </a:r>
          </a:p>
          <a:p>
            <a:pPr lvl="1"/>
            <a:r>
              <a:rPr lang="en-US" dirty="0"/>
              <a:t>Preference order: </a:t>
            </a:r>
            <a:r>
              <a:rPr lang="en-US" dirty="0" err="1"/>
              <a:t>initialExpression</a:t>
            </a:r>
            <a:r>
              <a:rPr lang="en-US" dirty="0"/>
              <a:t>, </a:t>
            </a:r>
            <a:r>
              <a:rPr lang="en-US" dirty="0" err="1"/>
              <a:t>candidateExpression</a:t>
            </a:r>
            <a:r>
              <a:rPr lang="en-US" dirty="0"/>
              <a:t>, </a:t>
            </a:r>
            <a:r>
              <a:rPr lang="en-US" dirty="0" err="1"/>
              <a:t>contextExpression</a:t>
            </a:r>
            <a:endParaRPr lang="en-US" dirty="0"/>
          </a:p>
          <a:p>
            <a:pPr lvl="1"/>
            <a:r>
              <a:rPr lang="en-US" dirty="0" err="1"/>
              <a:t>calculatedExpression</a:t>
            </a:r>
            <a:r>
              <a:rPr lang="en-US" dirty="0"/>
              <a:t> should be </a:t>
            </a:r>
            <a:r>
              <a:rPr lang="en-US" dirty="0" err="1"/>
              <a:t>readOnly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290E3-3977-8CE0-E8F8-01539B4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6DE6-9ADF-1D0E-0C97-54710A248B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446824"/>
          </a:xfrm>
        </p:spPr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 err="1"/>
              <a:t>enableWhen</a:t>
            </a:r>
            <a:endParaRPr lang="en-US" dirty="0"/>
          </a:p>
          <a:p>
            <a:pPr lvl="1"/>
            <a:r>
              <a:rPr lang="en-US" dirty="0" err="1"/>
              <a:t>enableBehavior</a:t>
            </a:r>
            <a:endParaRPr lang="en-US" dirty="0"/>
          </a:p>
          <a:p>
            <a:r>
              <a:rPr lang="en-US" dirty="0"/>
              <a:t>Extensions</a:t>
            </a:r>
          </a:p>
          <a:p>
            <a:pPr lvl="1"/>
            <a:r>
              <a:rPr lang="en-US" dirty="0" err="1"/>
              <a:t>enableWhenExpression</a:t>
            </a:r>
            <a:endParaRPr lang="en-US" dirty="0"/>
          </a:p>
          <a:p>
            <a:pPr lvl="1"/>
            <a:r>
              <a:rPr lang="en-US" dirty="0" err="1"/>
              <a:t>cqfExpression</a:t>
            </a:r>
            <a:r>
              <a:rPr lang="en-US" dirty="0"/>
              <a:t> (optional)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EC40-FFE0-2A09-D934-E243070D1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503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Standard forms, not adaptive</a:t>
            </a:r>
          </a:p>
          <a:p>
            <a:pPr lvl="1"/>
            <a:r>
              <a:rPr lang="en-CA" dirty="0"/>
              <a:t>‘enable’ must be supported by all DTR clients</a:t>
            </a:r>
          </a:p>
          <a:p>
            <a:pPr lvl="1"/>
            <a:r>
              <a:rPr lang="en-CA" dirty="0" err="1"/>
              <a:t>cqfExpression</a:t>
            </a:r>
            <a:r>
              <a:rPr lang="en-CA" dirty="0"/>
              <a:t> is optional</a:t>
            </a:r>
          </a:p>
          <a:p>
            <a:pPr lvl="2"/>
            <a:r>
              <a:rPr lang="en-CA" dirty="0"/>
              <a:t>text, required, repeats, </a:t>
            </a:r>
            <a:r>
              <a:rPr lang="en-CA" dirty="0" err="1"/>
              <a:t>readOnly</a:t>
            </a:r>
            <a:r>
              <a:rPr lang="en-CA" dirty="0"/>
              <a:t>, </a:t>
            </a:r>
            <a:r>
              <a:rPr lang="en-CA" dirty="0" err="1"/>
              <a:t>valueSet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57CFC0-D002-33F6-68C7-344DB4CC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Elements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86B4B-1B19-8D98-4A3A-EFC9A7954855}"/>
              </a:ext>
            </a:extLst>
          </p:cNvPr>
          <p:cNvSpPr txBox="1"/>
          <p:nvPr/>
        </p:nvSpPr>
        <p:spPr>
          <a:xfrm>
            <a:off x="1104900" y="4738254"/>
            <a:ext cx="8988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enableWhen</a:t>
            </a:r>
            <a:r>
              <a:rPr lang="en-US" sz="2000" dirty="0"/>
              <a:t> rather than </a:t>
            </a:r>
            <a:r>
              <a:rPr lang="en-US" sz="2000" dirty="0" err="1"/>
              <a:t>enableBehavior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need </a:t>
            </a:r>
            <a:r>
              <a:rPr lang="en-US" sz="2000" dirty="0" err="1"/>
              <a:t>cqfExpression</a:t>
            </a:r>
            <a:r>
              <a:rPr lang="en-US" sz="2000" dirty="0"/>
              <a:t> capabilities, use </a:t>
            </a:r>
            <a:r>
              <a:rPr lang="en-US" sz="2000" dirty="0" err="1"/>
              <a:t>adaptiveForms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066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F1C1-EEF6-13CC-5A28-1A4EACF1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E9962-B0DC-C236-43CF-045E337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8347-EC37-B438-820D-4568F69797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33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9FE50D-6EEF-1BC1-6178-0563E7001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884445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47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A28A0-F821-A688-D13B-621B03519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US" dirty="0"/>
              <a:t>Drives rendering and user-experience of the form</a:t>
            </a:r>
          </a:p>
          <a:p>
            <a:pPr lvl="1"/>
            <a:r>
              <a:rPr lang="en-US" dirty="0"/>
              <a:t>Sequential with no prior editing</a:t>
            </a:r>
          </a:p>
          <a:p>
            <a:pPr lvl="1"/>
            <a:r>
              <a:rPr lang="en-US" dirty="0"/>
              <a:t>Sequential with prior editing</a:t>
            </a:r>
          </a:p>
          <a:p>
            <a:pPr lvl="1"/>
            <a:r>
              <a:rPr lang="en-US" dirty="0"/>
              <a:t>Random completion</a:t>
            </a:r>
          </a:p>
          <a:p>
            <a:r>
              <a:rPr lang="en-US" dirty="0"/>
              <a:t>DTR clients must support all of these</a:t>
            </a:r>
          </a:p>
          <a:p>
            <a:r>
              <a:rPr lang="en-US" dirty="0"/>
              <a:t>Flow logic is easier with the first option, but it’s harder for users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CF67B-B88B-6388-2E7E-C7C6574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entryMode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02918-9563-FAE7-7033-1AEBC9F79D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01F0B-502B-597F-08B7-71A470E4B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DTR clients must support</a:t>
            </a:r>
          </a:p>
          <a:p>
            <a:r>
              <a:rPr lang="en-US" dirty="0"/>
              <a:t>Determines who must provide the answers</a:t>
            </a:r>
          </a:p>
          <a:p>
            <a:r>
              <a:rPr lang="en-US" baseline="0" dirty="0"/>
              <a:t>Will</a:t>
            </a:r>
            <a:r>
              <a:rPr lang="en-US" dirty="0"/>
              <a:t> drive who us allowed to be ‘author’ of QuestionnaireResponse</a:t>
            </a:r>
          </a:p>
          <a:p>
            <a:r>
              <a:rPr lang="en-US" baseline="0" dirty="0"/>
              <a:t>It may be the same user entering the data</a:t>
            </a:r>
          </a:p>
          <a:p>
            <a:pPr lvl="1"/>
            <a:r>
              <a:rPr lang="en-US" baseline="0" dirty="0"/>
              <a:t>User must be told who must answer</a:t>
            </a:r>
          </a:p>
          <a:p>
            <a:pPr lvl="1"/>
            <a:r>
              <a:rPr lang="en-US" baseline="0" dirty="0"/>
              <a:t>System must allow capture of who’s providing answers if not user</a:t>
            </a:r>
          </a:p>
          <a:p>
            <a:pPr lvl="0"/>
            <a:r>
              <a:rPr lang="en-US" baseline="0" dirty="0"/>
              <a:t>If a Questionnaire has </a:t>
            </a:r>
            <a:r>
              <a:rPr lang="en-US" baseline="0" dirty="0" err="1"/>
              <a:t>performerType</a:t>
            </a:r>
            <a:r>
              <a:rPr lang="en-US" baseline="0" dirty="0"/>
              <a:t> of Patient, should also allow RelatedPerson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E9EA3-0160-10AA-0BAC-F2801D38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performerType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C6F3-7548-C386-489E-D3824C2F33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959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B1209-E804-839B-8FA0-A203A825A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mustSupport at root, optional on items</a:t>
            </a:r>
          </a:p>
          <a:p>
            <a:r>
              <a:rPr lang="en-US" dirty="0"/>
              <a:t>Use on items</a:t>
            </a:r>
            <a:r>
              <a:rPr lang="en-US" baseline="0" dirty="0"/>
              <a:t> requires site-specific agreement</a:t>
            </a:r>
          </a:p>
          <a:p>
            <a:r>
              <a:rPr lang="en-US" baseline="0" dirty="0"/>
              <a:t>Even on root, site-specific agreement needed for expected signature syntax</a:t>
            </a:r>
          </a:p>
          <a:p>
            <a:pPr lvl="1"/>
            <a:r>
              <a:rPr lang="en-CA" dirty="0"/>
              <a:t>Could be formal digital signature</a:t>
            </a:r>
          </a:p>
          <a:p>
            <a:pPr lvl="2"/>
            <a:r>
              <a:rPr lang="en-CA" dirty="0"/>
              <a:t>Need to agree on canonicalization</a:t>
            </a:r>
          </a:p>
          <a:p>
            <a:pPr lvl="1"/>
            <a:r>
              <a:rPr lang="en-CA" dirty="0"/>
              <a:t>Could be wet signature, initials,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30F00-5B8C-5323-D441-EAC2DCE9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828E-4B71-44C1-2F56-EF98F5697F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953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6962C-28E7-6686-8308-190C81DC98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CA" dirty="0"/>
              <a:t>Necessary if any value sets in package don’t have expansions</a:t>
            </a:r>
          </a:p>
          <a:p>
            <a:pPr lvl="1"/>
            <a:r>
              <a:rPr lang="en-CA" dirty="0"/>
              <a:t>I.e.</a:t>
            </a:r>
            <a:r>
              <a:rPr lang="en-CA" baseline="0" dirty="0"/>
              <a:t> &gt;~ 40 codes</a:t>
            </a:r>
          </a:p>
          <a:p>
            <a:r>
              <a:rPr lang="en-CA" dirty="0"/>
              <a:t>Must be supported on root, optional on items</a:t>
            </a:r>
          </a:p>
          <a:p>
            <a:pPr lvl="1"/>
            <a:r>
              <a:rPr lang="en-CA" dirty="0"/>
              <a:t>All relevant servers must be listed on root</a:t>
            </a:r>
          </a:p>
          <a:p>
            <a:pPr lvl="1"/>
            <a:r>
              <a:rPr lang="en-CA" dirty="0"/>
              <a:t>Should be in order of preference</a:t>
            </a:r>
          </a:p>
          <a:p>
            <a:pPr lvl="1"/>
            <a:r>
              <a:rPr lang="en-CA" dirty="0"/>
              <a:t>MAY list the server relevant to a particular value set on the item</a:t>
            </a:r>
          </a:p>
          <a:p>
            <a:pPr lvl="1"/>
            <a:r>
              <a:rPr lang="en-CA" dirty="0"/>
              <a:t>DTR Clients MAY take advantage of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EAE88-ED1A-2E1D-2ECF-C8CD45C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terminologyServer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CBDE-BB52-1A72-E580-C838169F31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35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72AE75-99A9-EA17-1BB4-4E65F1FDCA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to provide support when converting data from population sources</a:t>
            </a:r>
          </a:p>
          <a:p>
            <a:r>
              <a:rPr lang="en-US" dirty="0"/>
              <a:t>Because DTR</a:t>
            </a:r>
            <a:r>
              <a:rPr lang="en-US" baseline="0" dirty="0"/>
              <a:t> Clients can’t be counted on handling this, use CQL to handle conversion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51043-7339-E9C7-50C9-7FDB1C25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1101-F438-8552-4900-F02814ECAE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4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AD4E0-5AA7-E648-F03C-889E155488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for use in calculating scores (possibly for other logic)</a:t>
            </a:r>
          </a:p>
          <a:p>
            <a:r>
              <a:rPr lang="en-US" dirty="0"/>
              <a:t>Can’t count on DTR clients handling</a:t>
            </a:r>
            <a:r>
              <a:rPr lang="en-US" baseline="0" dirty="0"/>
              <a:t> this, use CQL to handle calculations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1CDA7-8AEC-310E-0CE4-F4D2556C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ordinalValue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5F3B5-E2B2-6986-2121-5F411BA02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0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822C-0F1A-F04A-EE31-3F149548D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Before taking this course, you should take:</a:t>
            </a:r>
          </a:p>
          <a:p>
            <a:pPr lvl="1"/>
            <a:r>
              <a:rPr lang="en-US" dirty="0"/>
              <a:t>Introduction to FHIR</a:t>
            </a:r>
          </a:p>
          <a:p>
            <a:pPr lvl="1"/>
            <a:r>
              <a:rPr lang="en-US" dirty="0"/>
              <a:t>How to read a FHIR IG</a:t>
            </a:r>
          </a:p>
          <a:p>
            <a:pPr lvl="1"/>
            <a:r>
              <a:rPr lang="en-US" dirty="0"/>
              <a:t>USCDI/US Core</a:t>
            </a:r>
          </a:p>
          <a:p>
            <a:pPr lvl="1"/>
            <a:r>
              <a:rPr lang="en-US" dirty="0"/>
              <a:t>CQL</a:t>
            </a:r>
          </a:p>
          <a:p>
            <a:pPr lvl="1"/>
            <a:r>
              <a:rPr lang="en-US" dirty="0"/>
              <a:t>Questionnaire &amp; SDC</a:t>
            </a:r>
          </a:p>
          <a:p>
            <a:pPr lvl="1"/>
            <a:r>
              <a:rPr lang="en-US" dirty="0"/>
              <a:t>Documentation and Templates Rules (DTR)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19EFE-5254-0ECD-A972-87E7202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&amp; Post-requisites</a:t>
            </a:r>
            <a:endParaRPr lang="en-CA" dirty="0"/>
          </a:p>
        </p:txBody>
      </p:sp>
      <p:pic>
        <p:nvPicPr>
          <p:cNvPr id="7" name="Picture 6" descr="A green arrow pointing to the right&#10;&#10;Description automatically generated">
            <a:extLst>
              <a:ext uri="{FF2B5EF4-FFF2-40B4-BE49-F238E27FC236}">
                <a16:creationId xmlns:a16="http://schemas.microsoft.com/office/drawing/2014/main" id="{5E49E309-A5D7-75BA-1BC1-A8B6B58A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8396423" y="2603076"/>
            <a:ext cx="2937377" cy="19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D826C-0C5A-4703-99E7-5B2C1509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1DB67-3915-7AD2-D735-C41A70A8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CQL in Questionnaires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5FB05-3A1D-D1F1-3776-378B5D4F9C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40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B3B7B2-AD22-0541-184A-53ADBB5BB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90140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290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F4326-81C8-552C-7C19-D0D406FA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C7CB1-7678-0D7E-3E75-29B2BD8F77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CQL can appear in two locations</a:t>
            </a:r>
          </a:p>
          <a:p>
            <a:pPr lvl="1"/>
            <a:r>
              <a:rPr lang="en-US" dirty="0"/>
              <a:t>Inline in expressions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-expression</a:t>
            </a:r>
          </a:p>
          <a:p>
            <a:pPr lvl="2"/>
            <a:r>
              <a:rPr lang="en-US" dirty="0"/>
              <a:t>Companion </a:t>
            </a:r>
            <a:r>
              <a:rPr lang="en-US" dirty="0" err="1"/>
              <a:t>alternateExpression</a:t>
            </a:r>
            <a:r>
              <a:rPr lang="en-US" dirty="0"/>
              <a:t> extension with ELM</a:t>
            </a:r>
          </a:p>
          <a:p>
            <a:pPr lvl="2"/>
            <a:r>
              <a:rPr lang="en-US" dirty="0"/>
              <a:t>Expression contains logic directly</a:t>
            </a:r>
          </a:p>
          <a:p>
            <a:pPr lvl="3"/>
            <a:r>
              <a:rPr lang="en-US" dirty="0"/>
              <a:t>Could still depend on libraries</a:t>
            </a:r>
          </a:p>
          <a:p>
            <a:pPr lvl="1"/>
            <a:r>
              <a:rPr lang="en-US" dirty="0"/>
              <a:t>In libraries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-identifier</a:t>
            </a:r>
          </a:p>
          <a:p>
            <a:pPr lvl="2"/>
            <a:r>
              <a:rPr lang="en-US" dirty="0"/>
              <a:t>No need for companion ELM</a:t>
            </a:r>
          </a:p>
          <a:p>
            <a:pPr lvl="2"/>
            <a:r>
              <a:rPr lang="en-US" dirty="0"/>
              <a:t>Expression contains the name of a CQL expression in a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8B640-54BC-B6CF-1E64-33E72492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20874-4347-8B71-44A9-4E10325C1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29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02F23-753D-CFBD-9480-D6DED0F36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Inline benefits:</a:t>
            </a:r>
          </a:p>
          <a:p>
            <a:pPr lvl="1"/>
            <a:r>
              <a:rPr lang="en-US"/>
              <a:t>May make data-element assembly easier for maintenance</a:t>
            </a:r>
          </a:p>
          <a:p>
            <a:pPr lvl="1"/>
            <a:r>
              <a:rPr lang="en-US"/>
              <a:t>Logic for an element clearly lives with the element</a:t>
            </a:r>
          </a:p>
          <a:p>
            <a:r>
              <a:rPr lang="en-US"/>
              <a:t>Library benefits</a:t>
            </a:r>
          </a:p>
          <a:p>
            <a:pPr lvl="1"/>
            <a:r>
              <a:rPr lang="en-US"/>
              <a:t>Works better for most authoring environments</a:t>
            </a:r>
          </a:p>
          <a:p>
            <a:pPr lvl="1"/>
            <a:r>
              <a:rPr lang="en-US"/>
              <a:t>If using shared functions, all code is together</a:t>
            </a:r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A4462-A773-B1F5-AAF2-26887E0B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642F-FD32-AC77-A1F3-B678DF253F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506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78DEC-91A5-AADF-4EA1-D5462AED18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Necessary to execute logic</a:t>
            </a:r>
          </a:p>
          <a:p>
            <a:pPr lvl="0"/>
            <a:r>
              <a:rPr lang="en-US" dirty="0"/>
              <a:t>DTR Clients are </a:t>
            </a:r>
            <a:r>
              <a:rPr lang="en-US" b="1" dirty="0"/>
              <a:t>not</a:t>
            </a:r>
            <a:r>
              <a:rPr lang="en-US" b="0" dirty="0"/>
              <a:t> expected to be able to compile CQL</a:t>
            </a:r>
          </a:p>
          <a:p>
            <a:pPr lvl="0"/>
            <a:r>
              <a:rPr lang="en-US" b="0" dirty="0"/>
              <a:t>For expressions, sent using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alternativeExpression</a:t>
            </a:r>
            <a:r>
              <a:rPr lang="en-US" b="0" dirty="0"/>
              <a:t> extension</a:t>
            </a:r>
          </a:p>
          <a:p>
            <a:pPr lvl="0"/>
            <a:r>
              <a:rPr lang="en-US" b="0" dirty="0"/>
              <a:t>For Libraries, sent as an additional </a:t>
            </a:r>
            <a:r>
              <a:rPr lang="en-US" b="0" dirty="0" err="1"/>
              <a:t>Library.content</a:t>
            </a:r>
            <a:r>
              <a:rPr lang="en-US" b="0" dirty="0"/>
              <a:t> repetition</a:t>
            </a:r>
          </a:p>
          <a:p>
            <a:pPr lvl="0"/>
            <a:r>
              <a:rPr lang="en-US" b="0" dirty="0"/>
              <a:t>ELM must always be in JSON</a:t>
            </a:r>
          </a:p>
          <a:p>
            <a:pPr lvl="1"/>
            <a:r>
              <a:rPr lang="en-US" dirty="0"/>
              <a:t>lang</a:t>
            </a:r>
            <a:endParaRPr lang="en-US" b="0" dirty="0"/>
          </a:p>
          <a:p>
            <a:pPr lvl="0"/>
            <a:r>
              <a:rPr lang="en-US" b="0" dirty="0"/>
              <a:t>In either case, language/mime type is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elm+json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05D97-4F27-4186-07CF-E3221BBA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5FC8A-8725-397B-C0BC-B9CB55224B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452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6FDECF-25C2-0580-F2EE-4D99ED501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CQL may depend</a:t>
            </a:r>
            <a:r>
              <a:rPr lang="en-US" baseline="0" dirty="0"/>
              <a:t> on launch parameters</a:t>
            </a:r>
          </a:p>
          <a:p>
            <a:pPr lvl="1"/>
            <a:r>
              <a:rPr lang="en-CA" dirty="0"/>
              <a:t>Best practice: </a:t>
            </a:r>
          </a:p>
          <a:p>
            <a:pPr lvl="2"/>
            <a:r>
              <a:rPr lang="en-CA" dirty="0"/>
              <a:t>depend on answers to hidden</a:t>
            </a:r>
            <a:r>
              <a:rPr lang="en-CA" baseline="0" dirty="0"/>
              <a:t> questions</a:t>
            </a:r>
          </a:p>
          <a:p>
            <a:pPr lvl="2"/>
            <a:r>
              <a:rPr lang="en-CA" baseline="0" dirty="0"/>
              <a:t>populate answers from launch parameters</a:t>
            </a:r>
          </a:p>
          <a:p>
            <a:r>
              <a:rPr lang="en-CA" dirty="0"/>
              <a:t>CQL may depend on answers to other questions</a:t>
            </a:r>
          </a:p>
          <a:p>
            <a:pPr lvl="1"/>
            <a:r>
              <a:rPr lang="en-CA" dirty="0"/>
              <a:t>Re-evaluate the CQL when the answers change</a:t>
            </a:r>
          </a:p>
          <a:p>
            <a:pPr lvl="1"/>
            <a:r>
              <a:rPr lang="en-CA" dirty="0"/>
              <a:t>This may trigger a cascade of changes</a:t>
            </a:r>
          </a:p>
          <a:p>
            <a:pPr lvl="1"/>
            <a:r>
              <a:rPr lang="en-CA" dirty="0"/>
              <a:t>Watch for looping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A2929-71FE-710D-4103-6FF4FAA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Dynamic CQL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4963B-B7B1-F510-0A06-601B0426F7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341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2E0E1B-C5BE-DC5F-A105-8C0FB363EA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New libraries may be added to a form when calling $next-question</a:t>
            </a:r>
          </a:p>
          <a:p>
            <a:r>
              <a:rPr lang="en-US" dirty="0"/>
              <a:t>Old libraries will remain</a:t>
            </a:r>
          </a:p>
          <a:p>
            <a:pPr lvl="0"/>
            <a:r>
              <a:rPr lang="en-US" dirty="0"/>
              <a:t>DTR Clients should retain variable values and past search responses</a:t>
            </a:r>
          </a:p>
          <a:p>
            <a:pPr lvl="0"/>
            <a:r>
              <a:rPr lang="en-US" dirty="0"/>
              <a:t>Will still need to perform queries or evaluations for newly retrieved libraries</a:t>
            </a:r>
          </a:p>
          <a:p>
            <a:pPr lvl="1"/>
            <a:r>
              <a:rPr lang="en-US" dirty="0"/>
              <a:t>And evaluations needed for new 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CF753-C698-6EE0-AD23-EB08352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CQL in adaptive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06FC-88F2-53A8-1CA0-015AA43ED2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54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9BCF2-8238-548E-1A5C-1D51DC34A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Libraries can vary</a:t>
            </a:r>
            <a:r>
              <a:rPr lang="en-US" baseline="0" dirty="0"/>
              <a:t> significantly in size</a:t>
            </a:r>
          </a:p>
          <a:p>
            <a:r>
              <a:rPr lang="en-US" baseline="0" dirty="0"/>
              <a:t>Objectives:</a:t>
            </a:r>
          </a:p>
          <a:p>
            <a:pPr lvl="1"/>
            <a:r>
              <a:rPr lang="en-CA" dirty="0"/>
              <a:t>Allow re-use of common components</a:t>
            </a:r>
          </a:p>
          <a:p>
            <a:pPr lvl="1"/>
            <a:r>
              <a:rPr lang="en-CA" dirty="0"/>
              <a:t>Don’t require sharing libraries that are too large</a:t>
            </a:r>
          </a:p>
          <a:p>
            <a:pPr lvl="1"/>
            <a:r>
              <a:rPr lang="en-CA" dirty="0"/>
              <a:t>Make maintenance straight-forward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E237E-CFB0-D66B-3550-A1862C49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Library organization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978B-AE4C-3B70-2980-34F87E59D9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761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BEAE-5ABC-1517-0140-A3103755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80CE61-A395-37C5-469F-AEF0E034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Considerations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2E73-FB31-2061-60AC-84FF41ACD2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524BDA-8FB3-317F-5277-C2F55B768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0617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1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FB21B-826F-CE33-B8E3-954FE3D2DE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Small numbers of big questionnaire, lots of optionality</a:t>
            </a:r>
          </a:p>
          <a:p>
            <a:pPr lvl="0"/>
            <a:r>
              <a:rPr lang="en-US" dirty="0"/>
              <a:t>Lots of smaller questionnaires</a:t>
            </a:r>
          </a:p>
          <a:p>
            <a:pPr lvl="0"/>
            <a:r>
              <a:rPr lang="en-US" dirty="0"/>
              <a:t>On-the</a:t>
            </a:r>
            <a:r>
              <a:rPr lang="en-US" baseline="0" dirty="0"/>
              <a:t>-fly generation of custom forms based on what’s known/what’s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C41FB-A4F0-52A8-8C7F-53105AD1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Questionnaire Size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E07A-F530-86FF-ADA5-148295ACCD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769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1A59-27E9-228E-94B0-132A5429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70DA71-47D6-03D6-9023-9EF90C4F0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adaptive if:</a:t>
            </a:r>
          </a:p>
          <a:p>
            <a:pPr lvl="0"/>
            <a:r>
              <a:rPr lang="en-US" dirty="0"/>
              <a:t>Might return coverage-information</a:t>
            </a:r>
          </a:p>
          <a:p>
            <a:pPr lvl="1"/>
            <a:r>
              <a:rPr lang="en-US" dirty="0"/>
              <a:t>including prior authorization numbers</a:t>
            </a:r>
          </a:p>
          <a:p>
            <a:pPr lvl="0"/>
            <a:r>
              <a:rPr lang="en-US" dirty="0"/>
              <a:t>Don’t like writing CQL</a:t>
            </a:r>
          </a:p>
          <a:p>
            <a:pPr lvl="1"/>
            <a:r>
              <a:rPr lang="en-US" dirty="0"/>
              <a:t>Still needed for population</a:t>
            </a:r>
          </a:p>
          <a:p>
            <a:pPr lvl="0"/>
            <a:r>
              <a:rPr lang="en-US" dirty="0"/>
              <a:t>Existing back-end can drive question logic</a:t>
            </a:r>
          </a:p>
          <a:p>
            <a:pPr lvl="0"/>
            <a:r>
              <a:rPr lang="en-US" dirty="0"/>
              <a:t>Logic not all driven form Questionnaire answers</a:t>
            </a:r>
          </a:p>
          <a:p>
            <a:pPr lvl="1"/>
            <a:r>
              <a:rPr lang="en-US" dirty="0"/>
              <a:t>I.e., need to interact with payer back-end systems during questionnaire evaluation</a:t>
            </a:r>
          </a:p>
          <a:p>
            <a:pPr lvl="0"/>
            <a:r>
              <a:rPr lang="en-US" dirty="0"/>
              <a:t>Too many questions for a single questionnaire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9B3D75-2262-E467-F83F-9E1518B1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EEFAE-36C9-4E60-3901-59C91DAFFE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9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ED2FDA-B6FF-3A47-5D05-CCF1E7D34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7770D-5E0E-69B5-A21E-605C58B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A0229187-D5FC-6F99-5467-0997516B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0862-90AC-EEE3-39F5-A33000E7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2E7552-4614-6CC1-86B7-7EC48C2992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standard forms if:</a:t>
            </a:r>
          </a:p>
          <a:p>
            <a:r>
              <a:rPr lang="en-US" dirty="0"/>
              <a:t>Lots of existing paper forms</a:t>
            </a:r>
          </a:p>
          <a:p>
            <a:r>
              <a:rPr lang="en-CA" dirty="0"/>
              <a:t>Logic is simple (and answer-driven)</a:t>
            </a:r>
          </a:p>
          <a:p>
            <a:r>
              <a:rPr lang="en-CA" dirty="0"/>
              <a:t>Don’t want to build an adaptive service</a:t>
            </a:r>
          </a:p>
          <a:p>
            <a:pPr lvl="1"/>
            <a:r>
              <a:rPr lang="en-CA" dirty="0"/>
              <a:t>Minimize interactions</a:t>
            </a:r>
          </a:p>
          <a:p>
            <a:pPr lvl="1"/>
            <a:r>
              <a:rPr lang="en-CA" dirty="0"/>
              <a:t>Performance/load concerns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AC542-41CE-5279-C841-B242EB25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D052-BB47-2BF9-C1A1-119FA99A22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6EB6CB-145D-AD2E-2DAC-364D88204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Adaptive Questionnaires will use Libraries &amp; ValueSets too</a:t>
            </a:r>
          </a:p>
          <a:p>
            <a:r>
              <a:rPr lang="en-US" dirty="0"/>
              <a:t>Can be sent to client in two ways:</a:t>
            </a:r>
          </a:p>
          <a:p>
            <a:pPr lvl="1"/>
            <a:r>
              <a:rPr lang="en-CA" dirty="0"/>
              <a:t>As part of the Questionnaire Package</a:t>
            </a:r>
          </a:p>
          <a:p>
            <a:pPr lvl="2"/>
            <a:r>
              <a:rPr lang="en-CA" dirty="0"/>
              <a:t>Always sent</a:t>
            </a:r>
          </a:p>
          <a:p>
            <a:pPr lvl="2"/>
            <a:r>
              <a:rPr lang="en-CA" dirty="0"/>
              <a:t>For common/likely-to-be-used resources</a:t>
            </a:r>
          </a:p>
          <a:p>
            <a:pPr lvl="1"/>
            <a:r>
              <a:rPr lang="en-CA" dirty="0"/>
              <a:t>As contained resources</a:t>
            </a:r>
          </a:p>
          <a:p>
            <a:pPr lvl="2"/>
            <a:r>
              <a:rPr lang="en-CA" dirty="0"/>
              <a:t>When items that require them are added to the contained Questionnaire by $next-question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ABB74E-190F-0D63-4B66-190CD71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Questionnaire Packages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0D173-871E-3DDB-D9B0-CF09075512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234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D4A98-8E35-A9AD-E7FB-6E237BEA0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Modular forms</a:t>
            </a:r>
          </a:p>
          <a:p>
            <a:pPr lvl="1"/>
            <a:r>
              <a:rPr lang="en-US" dirty="0"/>
              <a:t>DTR doesn’t support modular forms – but it doesn’t need to</a:t>
            </a:r>
          </a:p>
          <a:p>
            <a:pPr lvl="0"/>
            <a:r>
              <a:rPr lang="en-US" dirty="0"/>
              <a:t>Derived forms</a:t>
            </a:r>
          </a:p>
          <a:p>
            <a:pPr lvl="1"/>
            <a:r>
              <a:rPr lang="en-US" dirty="0"/>
              <a:t>For CQL logic</a:t>
            </a:r>
          </a:p>
          <a:p>
            <a:r>
              <a:rPr lang="en-US" dirty="0"/>
              <a:t>Versioning will be important</a:t>
            </a:r>
          </a:p>
          <a:p>
            <a:pPr lvl="1"/>
            <a:r>
              <a:rPr lang="en-US" dirty="0"/>
              <a:t>Change version if validity expectations change or meaning changes</a:t>
            </a:r>
          </a:p>
          <a:p>
            <a:pPr lvl="2"/>
            <a:r>
              <a:rPr lang="en-US" dirty="0"/>
              <a:t>Or maybe change always…</a:t>
            </a:r>
          </a:p>
          <a:p>
            <a:pPr lvl="1"/>
            <a:r>
              <a:rPr lang="en-US" dirty="0"/>
              <a:t>Keep older versions available</a:t>
            </a:r>
          </a:p>
          <a:p>
            <a:pPr lvl="2"/>
            <a:r>
              <a:rPr lang="en-US" dirty="0"/>
              <a:t>QuestionnaireResponses may point to older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D41C9-7769-9153-F619-4C38CA1A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Strategies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2FCC-8E4F-2EF2-AAEF-A956BC63F9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90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F7ACC-8B2B-EBEF-5892-50DE73EFB5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Existing form</a:t>
            </a:r>
            <a:r>
              <a:rPr lang="en-US" baseline="0" dirty="0"/>
              <a:t> system?</a:t>
            </a:r>
          </a:p>
          <a:p>
            <a:pPr lvl="1"/>
            <a:r>
              <a:rPr lang="en-US" dirty="0"/>
              <a:t>Write code to convert forms &amp; supplement with CQL</a:t>
            </a:r>
          </a:p>
          <a:p>
            <a:pPr lvl="1"/>
            <a:r>
              <a:rPr lang="en-US" dirty="0"/>
              <a:t>Manually</a:t>
            </a:r>
            <a:r>
              <a:rPr lang="en-US" baseline="0" dirty="0"/>
              <a:t> re-develop the forms from scratch</a:t>
            </a:r>
          </a:p>
          <a:p>
            <a:pPr lvl="1"/>
            <a:r>
              <a:rPr lang="en-US" baseline="0" dirty="0"/>
              <a:t>Partial conversion/manual supplementation</a:t>
            </a:r>
            <a:endParaRPr lang="en-US" dirty="0"/>
          </a:p>
          <a:p>
            <a:pPr lvl="0"/>
            <a:r>
              <a:rPr lang="en-US" dirty="0"/>
              <a:t>Otherwise, pick a form authoring tool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15E32-10D1-E268-EF6D-B6CDF08B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Resourcing</a:t>
            </a:r>
            <a:r>
              <a:rPr lang="en-US" baseline="0" dirty="0"/>
              <a:t> DTR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05A6B-4DD8-E59C-B8B1-4C1F6824EC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72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1845E-DBE6-A585-944F-14B3EEB54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Those who write the questions</a:t>
            </a:r>
          </a:p>
          <a:p>
            <a:pPr lvl="1"/>
            <a:r>
              <a:rPr lang="en-US" dirty="0"/>
              <a:t>Business expertise</a:t>
            </a:r>
          </a:p>
          <a:p>
            <a:pPr lvl="1"/>
            <a:r>
              <a:rPr lang="en-US" dirty="0"/>
              <a:t>Knowledge</a:t>
            </a:r>
            <a:r>
              <a:rPr lang="en-US" baseline="0" dirty="0"/>
              <a:t> of clinical practice and language</a:t>
            </a:r>
          </a:p>
          <a:p>
            <a:pPr lvl="1"/>
            <a:r>
              <a:rPr lang="en-US" baseline="0" dirty="0"/>
              <a:t>Knowledge of good form design</a:t>
            </a:r>
            <a:endParaRPr lang="en-US" dirty="0"/>
          </a:p>
          <a:p>
            <a:pPr lvl="0"/>
            <a:r>
              <a:rPr lang="en-US" dirty="0"/>
              <a:t>Those who write the logic</a:t>
            </a:r>
          </a:p>
          <a:p>
            <a:pPr lvl="1"/>
            <a:r>
              <a:rPr lang="en-US" dirty="0"/>
              <a:t>CQL understanding</a:t>
            </a:r>
          </a:p>
          <a:p>
            <a:pPr lvl="0"/>
            <a:r>
              <a:rPr lang="en-US" dirty="0"/>
              <a:t>Those who define the population rules</a:t>
            </a:r>
          </a:p>
          <a:p>
            <a:pPr lvl="1"/>
            <a:r>
              <a:rPr lang="en-US" dirty="0"/>
              <a:t>CQL understanding</a:t>
            </a:r>
          </a:p>
          <a:p>
            <a:pPr lvl="1"/>
            <a:r>
              <a:rPr lang="en-US" dirty="0"/>
              <a:t>US</a:t>
            </a:r>
            <a:r>
              <a:rPr lang="en-US" baseline="0" dirty="0"/>
              <a:t> Core knowledge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C6D8A-2B0A-B34B-2CDD-C300A3BB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involved?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16FF-163A-EC53-C84C-F41B6BB94F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141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AC44F5-049C-063F-C5F3-ECBFF4E5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8BFCE-4331-87D7-383E-43D1A8027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8ACD-D625-83E7-69B7-376C13B4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D5DCE9A-17A2-0869-F985-E5168DC5F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B164F-5937-912D-BE4F-0E7E0CB1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AA32185-A579-7705-6775-F638FE7CA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6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D0B72-F99D-90C5-7F10-38784B7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41" y="513593"/>
            <a:ext cx="6324599" cy="535532"/>
          </a:xfrm>
        </p:spPr>
        <p:txBody>
          <a:bodyPr/>
          <a:lstStyle/>
          <a:p>
            <a:pPr algn="r"/>
            <a:r>
              <a:rPr lang="en-US" dirty="0"/>
              <a:t>Questions/Discussion</a:t>
            </a:r>
            <a:endParaRPr lang="en-CA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12951BB-4D12-43D6-9842-1228457329E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2743" y="1986505"/>
            <a:ext cx="9558671" cy="2056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CA" sz="2600" dirty="0">
                <a:hlinkClick r:id="rId2"/>
              </a:rPr>
              <a:t>lloyd@dogwoodhealthconsulting.com</a:t>
            </a:r>
            <a:br>
              <a:rPr lang="en-CA" sz="2600" dirty="0"/>
            </a:br>
            <a:endParaRPr lang="en-CA" sz="2600" dirty="0"/>
          </a:p>
          <a:p>
            <a:pPr marL="0" indent="0">
              <a:buNone/>
            </a:pPr>
            <a:r>
              <a:rPr lang="en-CA" sz="2600" dirty="0"/>
              <a:t>Or, better yet, include the community and ask/discuss on</a:t>
            </a:r>
            <a:br>
              <a:rPr lang="en-CA" sz="2600" dirty="0"/>
            </a:br>
            <a:r>
              <a:rPr lang="en-US" sz="2600" b="0" dirty="0">
                <a:solidFill>
                  <a:srgbClr val="1F262C"/>
                </a:solidFill>
                <a:hlinkClick r:id="rId3"/>
              </a:rPr>
              <a:t>https://chat.fhir.org/#narrow/channel/197320-Da-Vinci-DTR</a:t>
            </a:r>
            <a:r>
              <a:rPr lang="en-US" sz="2600" b="0" dirty="0">
                <a:solidFill>
                  <a:srgbClr val="1F262C"/>
                </a:solidFill>
              </a:rPr>
              <a:t> or</a:t>
            </a:r>
          </a:p>
          <a:p>
            <a:pPr marL="0" indent="0">
              <a:buNone/>
            </a:pPr>
            <a:r>
              <a:rPr lang="en-CA" sz="2600" b="0" dirty="0">
                <a:solidFill>
                  <a:srgbClr val="1F262C"/>
                </a:solidFill>
                <a:hlinkClick r:id="rId4"/>
              </a:rPr>
              <a:t>https://chat.fhir.org/#narrow/channel/179255-questionnaire</a:t>
            </a:r>
            <a:r>
              <a:rPr lang="en-US" sz="2600" dirty="0">
                <a:solidFill>
                  <a:srgbClr val="1F262C"/>
                </a:solidFill>
              </a:rPr>
              <a:t> </a:t>
            </a:r>
            <a:r>
              <a:rPr lang="en-CA" sz="2600" b="0" dirty="0">
                <a:solidFill>
                  <a:srgbClr val="1F262C"/>
                </a:solidFill>
              </a:rPr>
              <a:t> </a:t>
            </a:r>
            <a:endParaRPr lang="en-US" sz="2600" b="0" dirty="0">
              <a:solidFill>
                <a:srgbClr val="1F262C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1E8E4-B246-26C1-2BBE-2EF87B099190}"/>
              </a:ext>
            </a:extLst>
          </p:cNvPr>
          <p:cNvGrpSpPr/>
          <p:nvPr/>
        </p:nvGrpSpPr>
        <p:grpSpPr>
          <a:xfrm>
            <a:off x="4326072" y="4191874"/>
            <a:ext cx="2572111" cy="2152533"/>
            <a:chOff x="2646128" y="2565307"/>
            <a:chExt cx="2572111" cy="21525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4440D9-A76E-1981-5BB4-5D689C3D8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AE59E2-76D9-80C5-7089-FDB50E1DF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85D26C-FAF0-ABAB-60CB-2833367A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68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BF893-C597-75DA-2AA7-5DB1619E4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Lots of discussion about detailed elements</a:t>
            </a:r>
          </a:p>
          <a:p>
            <a:r>
              <a:rPr lang="en-US" dirty="0"/>
              <a:t>Your brain may feel like mush</a:t>
            </a:r>
          </a:p>
          <a:p>
            <a:pPr lvl="1"/>
            <a:r>
              <a:rPr lang="en-US" dirty="0"/>
              <a:t>Take breaks</a:t>
            </a:r>
          </a:p>
          <a:p>
            <a:pPr lvl="1"/>
            <a:r>
              <a:rPr lang="en-US" dirty="0"/>
              <a:t>Pause after each element discussion and ask yourself</a:t>
            </a:r>
          </a:p>
          <a:p>
            <a:pPr lvl="2"/>
            <a:r>
              <a:rPr lang="en-US" dirty="0"/>
              <a:t>“Where might this be relevant in my organization’s questionnaires?”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634E3-168B-542C-93E1-82D4C9D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</a:t>
            </a:r>
            <a:r>
              <a:rPr lang="en-US" baseline="0" dirty="0"/>
              <a:t> this Content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3223-1AFD-C42F-53E3-757A3DFE0C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B06B6-BA6C-5E44-8904-8973FD00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02B4-9FA6-4065-4406-A41413068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B6DEE-5AFC-CFC5-6604-2689607A5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48139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93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96FD2-49B2-B81C-8A74-36114B7F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84150-D1DC-7743-C481-A93D9B6D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SDC in DTR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7E94-EB9B-F4BC-2E0E-A614230CC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CED119-6041-F7C1-5981-6CDCFC4A9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59777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03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3357E-7718-DBD5-E464-E7AA34DE72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defines a wide range of functionality</a:t>
            </a:r>
          </a:p>
          <a:p>
            <a:pPr lvl="1"/>
            <a:r>
              <a:rPr lang="en-US" dirty="0"/>
              <a:t>21 rendering extensions</a:t>
            </a:r>
          </a:p>
          <a:p>
            <a:pPr lvl="1"/>
            <a:r>
              <a:rPr lang="en-US" dirty="0"/>
              <a:t>38 behavior extensions</a:t>
            </a:r>
          </a:p>
          <a:p>
            <a:pPr lvl="1"/>
            <a:r>
              <a:rPr lang="en-US" dirty="0"/>
              <a:t>3 population mechanisms</a:t>
            </a:r>
          </a:p>
          <a:p>
            <a:pPr lvl="1"/>
            <a:r>
              <a:rPr lang="en-US" dirty="0"/>
              <a:t>4 extraction mechanisms</a:t>
            </a:r>
          </a:p>
          <a:p>
            <a:pPr lvl="1"/>
            <a:r>
              <a:rPr lang="en-US" dirty="0"/>
              <a:t>Modular forms</a:t>
            </a:r>
          </a:p>
          <a:p>
            <a:r>
              <a:rPr lang="en-US" dirty="0"/>
              <a:t>No existing implementations support all these capabilities</a:t>
            </a:r>
          </a:p>
          <a:p>
            <a:r>
              <a:rPr lang="en-US" dirty="0"/>
              <a:t>DTR doesn’t need all this functionality</a:t>
            </a:r>
          </a:p>
          <a:p>
            <a:r>
              <a:rPr lang="en-US" dirty="0"/>
              <a:t>MustSupport expectations differ from what DTR needs</a:t>
            </a:r>
          </a:p>
          <a:p>
            <a:r>
              <a:rPr lang="en-US" dirty="0"/>
              <a:t>Supporting everything would create less consistency across forms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1626C-C5D4-AE7B-3F3F-0161425C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SDC directly?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3F6C5-739D-5F2E-776D-20AE5793F3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922612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inci Template.potx" id="{34EECB1E-73B2-471C-AFBD-1668F3DB8884}" vid="{45381E6B-B93A-4F9B-A2D6-F200669F6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DaVinci Template 1</Template>
  <TotalTime>18929</TotalTime>
  <Words>2579</Words>
  <Application>Microsoft Office PowerPoint</Application>
  <PresentationFormat>Widescreen</PresentationFormat>
  <Paragraphs>547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Courier New</vt:lpstr>
      <vt:lpstr>CV Master Rev 02-2024</vt:lpstr>
      <vt:lpstr>PowerPoint Presentation</vt:lpstr>
      <vt:lpstr>Who am I?</vt:lpstr>
      <vt:lpstr>This presentation</vt:lpstr>
      <vt:lpstr>Pre-requisites &amp; Post-requisites</vt:lpstr>
      <vt:lpstr>Course Objectives</vt:lpstr>
      <vt:lpstr>Approaching this Content</vt:lpstr>
      <vt:lpstr>Outline</vt:lpstr>
      <vt:lpstr>SDC in DTR</vt:lpstr>
      <vt:lpstr>Why not just use SDC directly?</vt:lpstr>
      <vt:lpstr>How does DTR constrain SDC?</vt:lpstr>
      <vt:lpstr>SDC mustSupport</vt:lpstr>
      <vt:lpstr>Core Expectations</vt:lpstr>
      <vt:lpstr>Core mustSupport elements</vt:lpstr>
      <vt:lpstr>Core mustSupport elements (cont’d)</vt:lpstr>
      <vt:lpstr>Item mustSupportElements</vt:lpstr>
      <vt:lpstr>Item hierarchy</vt:lpstr>
      <vt:lpstr>Questions and group labels</vt:lpstr>
      <vt:lpstr>Using ‘display’ items</vt:lpstr>
      <vt:lpstr>Item Type Considerations</vt:lpstr>
      <vt:lpstr>Item Type Considerations (cont’d)</vt:lpstr>
      <vt:lpstr>Choice vs. open-choice</vt:lpstr>
      <vt:lpstr>Defining Allowed Choices</vt:lpstr>
      <vt:lpstr>Defining Allowed Choices (cont’d)</vt:lpstr>
      <vt:lpstr>Contained vs. External ValueSets</vt:lpstr>
      <vt:lpstr>Supporting Elements</vt:lpstr>
      <vt:lpstr>mustSupport Behavior Elements</vt:lpstr>
      <vt:lpstr>Optional Behavior Elements</vt:lpstr>
      <vt:lpstr>mustSupport Rendering Elements</vt:lpstr>
      <vt:lpstr>Optional Rendering Elements</vt:lpstr>
      <vt:lpstr>Logic Support</vt:lpstr>
      <vt:lpstr>Population Elements</vt:lpstr>
      <vt:lpstr>Flow Control Elements</vt:lpstr>
      <vt:lpstr>Special Elements</vt:lpstr>
      <vt:lpstr>entryMode</vt:lpstr>
      <vt:lpstr>performerType</vt:lpstr>
      <vt:lpstr>signature</vt:lpstr>
      <vt:lpstr>terminologyServer</vt:lpstr>
      <vt:lpstr>unit</vt:lpstr>
      <vt:lpstr>ordinalValue</vt:lpstr>
      <vt:lpstr>CQL in Questionnaires</vt:lpstr>
      <vt:lpstr>CQL Location</vt:lpstr>
      <vt:lpstr>CQL Location Considerations</vt:lpstr>
      <vt:lpstr>ELM</vt:lpstr>
      <vt:lpstr>Handling Dynamic CQL</vt:lpstr>
      <vt:lpstr>CQL in adaptive forms</vt:lpstr>
      <vt:lpstr>Library organization</vt:lpstr>
      <vt:lpstr>Architecture Considerations</vt:lpstr>
      <vt:lpstr>Questionnaire Size</vt:lpstr>
      <vt:lpstr>Adaptive Forms</vt:lpstr>
      <vt:lpstr>Adaptive forms (cont’d)</vt:lpstr>
      <vt:lpstr>Adaptive Questionnaire Packages</vt:lpstr>
      <vt:lpstr>Maintenance Strategies</vt:lpstr>
      <vt:lpstr>Resourcing DTR forms</vt:lpstr>
      <vt:lpstr>Who’s involved?</vt:lpstr>
      <vt:lpstr>Summing Up</vt:lpstr>
      <vt:lpstr>Course Objectives</vt:lpstr>
      <vt:lpstr>Questions/Discussion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Kallem</dc:creator>
  <cp:lastModifiedBy>Lloyd McKenzie</cp:lastModifiedBy>
  <cp:revision>31</cp:revision>
  <dcterms:created xsi:type="dcterms:W3CDTF">2024-03-06T23:02:36Z</dcterms:created>
  <dcterms:modified xsi:type="dcterms:W3CDTF">2025-02-08T22:20:55Z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