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handoutMasterIdLst>
    <p:handoutMasterId r:id="rId17"/>
  </p:handoutMasterIdLst>
  <p:sldIdLst>
    <p:sldId id="258" r:id="rId2"/>
    <p:sldId id="259" r:id="rId3"/>
    <p:sldId id="260" r:id="rId4"/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56" autoAdjust="0"/>
  </p:normalViewPr>
  <p:slideViewPr>
    <p:cSldViewPr>
      <p:cViewPr varScale="1">
        <p:scale>
          <a:sx n="83" d="100"/>
          <a:sy n="83" d="100"/>
        </p:scale>
        <p:origin x="120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3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DEDFBE-EFA6-4EAA-859F-A1D2EC1CBE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E1F18-F2C1-4644-8DF1-72C7E8CEED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BBF1A-5C4C-4870-B444-F2EF0104FD55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E6556-18D1-4177-9990-CCC470B13E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B5581-7DC2-4583-BED3-0A854798D2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1CC4B-7489-4F32-A20B-AD3BAFB1E7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529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92D5FE-85CA-40E6-8273-48A5F35DE01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947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3">
            <a:extLst>
              <a:ext uri="{FF2B5EF4-FFF2-40B4-BE49-F238E27FC236}">
                <a16:creationId xmlns:a16="http://schemas.microsoft.com/office/drawing/2014/main" id="{8EF5D54B-A1AC-4459-9A67-E69F5E5F67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1131" y="309155"/>
            <a:ext cx="1161288" cy="638708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10E3F-E164-4C4B-AF15-F5BA5880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872C-6838-4325-B31E-2A36B74B53EE}" type="datetime1">
              <a:rPr lang="en-CA" smtClean="0"/>
              <a:pPr/>
              <a:t>2019-09-10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5B67A-8824-41E5-A6AE-ED48CAABE6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951CD24-567E-4762-A810-2FA216135B5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51775" y="3790167"/>
            <a:ext cx="10266171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98791571-1C4C-453A-92D3-AF691CC643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4C7D1-64DD-4C67-8D4D-8B2063F76273}"/>
              </a:ext>
            </a:extLst>
          </p:cNvPr>
          <p:cNvSpPr/>
          <p:nvPr userDrawn="1"/>
        </p:nvSpPr>
        <p:spPr bwMode="auto">
          <a:xfrm>
            <a:off x="533400" y="1447800"/>
            <a:ext cx="11201400" cy="30479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B57D4C4-F597-4815-924B-A909A07A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36712"/>
            <a:ext cx="9601200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17" name="Picture 16" descr="Creative Commons Licence">
            <a:extLst>
              <a:ext uri="{FF2B5EF4-FFF2-40B4-BE49-F238E27FC236}">
                <a16:creationId xmlns:a16="http://schemas.microsoft.com/office/drawing/2014/main" id="{B1E515C6-DB20-46BD-B85F-438A2B883C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93" y="6209251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07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13">
            <a:extLst>
              <a:ext uri="{FF2B5EF4-FFF2-40B4-BE49-F238E27FC236}">
                <a16:creationId xmlns:a16="http://schemas.microsoft.com/office/drawing/2014/main" id="{45E51267-D0F0-4088-B771-658151DCBD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2440" y="304800"/>
            <a:ext cx="1161288" cy="638708"/>
          </a:xfrm>
          <a:prstGeom prst="rect">
            <a:avLst/>
          </a:prstGeom>
          <a:noFill/>
        </p:spPr>
      </p:pic>
      <p:sp>
        <p:nvSpPr>
          <p:cNvPr id="7" name="Rectangle 16">
            <a:extLst>
              <a:ext uri="{FF2B5EF4-FFF2-40B4-BE49-F238E27FC236}">
                <a16:creationId xmlns:a16="http://schemas.microsoft.com/office/drawing/2014/main" id="{FBA16F3D-AACA-46ED-825C-83C58C69F44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2019-09-10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03BEF7E-6B0B-4779-997C-5263692E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40559B8-B05C-4725-BB2B-AF8014A46B7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2019-09-10</a:t>
            </a:fld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1BA7175-A5A5-4B44-B075-A40328ED8F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A70D3640-D561-4ACB-AD03-05058867268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2019-09-10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97506B1-81DE-4847-9689-5406526A5F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E9CCF5FC-CC37-4A8C-862C-8147F27C06D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2019-09-10</a:t>
            </a:fld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11885A3-355E-4895-963B-45D1203818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F38651-0427-48E3-AAC4-5E64384A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73075"/>
            <a:ext cx="9329038" cy="822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F151D98D-DB24-4069-88A1-6D7B995FCA7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2019-09-10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8B68671-7B40-4B52-86FA-BAC7978BA7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7BC4CC-B8B8-4C5B-8245-D59E9C48FD8C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5EEB214-0B45-4190-BD70-FCD1946DD2E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2019-09-10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968297F-9291-4F81-BFD1-F0B46D2853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457999-65D6-4B06-9ECD-16C2FB588E8D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D8456BC5-2420-4AEE-82A2-BF2DF966829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2019-09-10</a:t>
            </a:fld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294EACC-5A74-4301-BFFE-9077DEAC01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DE5FCA-C33A-43D1-BAD8-64A3B36227D6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C9EE21EE-95BF-4D45-AB59-99A101F0253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2019-09-10</a:t>
            </a:fld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9A1B694-7B20-4356-A0A9-D217A8418C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blackWhite">
          <a:xfrm>
            <a:off x="309034" y="236539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473075"/>
            <a:ext cx="93290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781" name="Rectangle 13"/>
          <p:cNvSpPr>
            <a:spLocks noChangeArrowheads="1"/>
          </p:cNvSpPr>
          <p:nvPr userDrawn="1"/>
        </p:nvSpPr>
        <p:spPr bwMode="auto">
          <a:xfrm>
            <a:off x="304800" y="6629401"/>
            <a:ext cx="5892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" b="1" dirty="0"/>
              <a:t>© 2017 Health Level Seven ® International. All Rights Reserved. </a:t>
            </a:r>
          </a:p>
          <a:p>
            <a:r>
              <a:rPr lang="en-US" sz="600" b="1" dirty="0"/>
              <a:t>HL7, Health Level Seven, FHIR and the FHIR flame logo are registered trademarks of Health Level Seven International. Reg. U.S. TM Office.</a:t>
            </a:r>
          </a:p>
        </p:txBody>
      </p:sp>
      <p:pic>
        <p:nvPicPr>
          <p:cNvPr id="32783" name="Picture 15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601" y="6682252"/>
            <a:ext cx="220675" cy="121371"/>
          </a:xfrm>
          <a:prstGeom prst="rect">
            <a:avLst/>
          </a:prstGeom>
          <a:noFill/>
        </p:spPr>
      </p:pic>
      <p:sp>
        <p:nvSpPr>
          <p:cNvPr id="327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2019-09-10</a:t>
            </a:fld>
            <a:endParaRPr lang="en-US" dirty="0"/>
          </a:p>
        </p:txBody>
      </p:sp>
      <p:sp>
        <p:nvSpPr>
          <p:cNvPr id="327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91200" y="6534150"/>
            <a:ext cx="71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E06B55-15DA-4330-877C-A23F972B12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837038" y="253314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6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someone@somewhere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blob/master/presentations/2017-09%20Webinars/FHIR%20for%20Architects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Using Trifolia-on-FHIR to Profile and Create FHIR Implementation Guides</a:t>
            </a:r>
            <a:endParaRPr lang="en-US" noProof="0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2997288" y="4221088"/>
            <a:ext cx="6400800" cy="1338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AU" kern="0" dirty="0"/>
              <a:t>Sarah Gaunt</a:t>
            </a:r>
          </a:p>
          <a:p>
            <a:r>
              <a:rPr lang="en-AU" kern="0" dirty="0"/>
              <a:t>11/09/2019</a:t>
            </a:r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1D09-2503-413A-827F-3684BE63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and editing Terminology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DD3C5-6118-4FC6-A26F-B8BE33E3C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25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1FD27-F466-49CF-B948-89B83905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Importing 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A8BDD-334E-4B94-AA82-2BB514BAA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57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8056-6EF4-4181-9800-C37573AC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Publishing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929E2-17B6-4DD2-8232-4AE26DEA9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21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0977-89B8-4680-97F2-063F8D4C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Exporting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905D4-561C-4DF2-82F8-386685D9B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5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DE40-376C-4AC0-9ABB-034BDA82B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Live 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66D15-93C0-4EFE-9F9F-8294F694F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Who am I?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Name: Sarah Gaunt</a:t>
            </a:r>
          </a:p>
          <a:p>
            <a:r>
              <a:rPr lang="en-US" noProof="0" dirty="0"/>
              <a:t>Company: Lantana Consulting</a:t>
            </a:r>
            <a:r>
              <a:rPr lang="en-US" dirty="0"/>
              <a:t> Group</a:t>
            </a:r>
            <a:endParaRPr lang="en-US" noProof="0" dirty="0"/>
          </a:p>
          <a:p>
            <a:r>
              <a:rPr lang="en-US" noProof="0" dirty="0"/>
              <a:t>Background:</a:t>
            </a:r>
          </a:p>
          <a:p>
            <a:pPr lvl="1"/>
            <a:r>
              <a:rPr lang="en-US" noProof="0" dirty="0"/>
              <a:t>Data Analyst</a:t>
            </a:r>
          </a:p>
          <a:p>
            <a:pPr lvl="1"/>
            <a:r>
              <a:rPr lang="en-US" dirty="0"/>
              <a:t>Oracle/SQL Server Programmer</a:t>
            </a:r>
          </a:p>
          <a:p>
            <a:pPr lvl="1"/>
            <a:r>
              <a:rPr lang="en-US" noProof="0" dirty="0"/>
              <a:t>CDA IG Specialist</a:t>
            </a:r>
          </a:p>
          <a:p>
            <a:pPr lvl="1"/>
            <a:r>
              <a:rPr lang="en-US" dirty="0"/>
              <a:t>FHIR IG Almost-specialist</a:t>
            </a:r>
            <a:endParaRPr lang="en-US" noProof="0" dirty="0"/>
          </a:p>
          <a:p>
            <a:pPr lvl="1"/>
            <a:r>
              <a:rPr lang="en-US" dirty="0">
                <a:hlinkClick r:id="rId2"/>
              </a:rPr>
              <a:t>s</a:t>
            </a:r>
            <a:r>
              <a:rPr lang="en-US" noProof="0" dirty="0">
                <a:hlinkClick r:id="rId2"/>
              </a:rPr>
              <a:t>arah.gaunt@lantanagroup.com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  <p:pic>
        <p:nvPicPr>
          <p:cNvPr id="6" name="Picture 5" descr="A person looking at a computer&#10;&#10;Description automatically generated">
            <a:extLst>
              <a:ext uri="{FF2B5EF4-FFF2-40B4-BE49-F238E27FC236}">
                <a16:creationId xmlns:a16="http://schemas.microsoft.com/office/drawing/2014/main" id="{B9CB80E8-687B-4CF5-A10B-AF8984C64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1896496"/>
            <a:ext cx="1872208" cy="215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9844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https://github.com/FHIR/documents/blob/master/presentations/???.pptx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credit)</a:t>
            </a:r>
            <a:endParaRPr lang="en-CA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4343400"/>
            <a:ext cx="1514168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63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A2B76-4E4A-42D5-92C0-DB3759717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7DEE1-C3AA-4185-A07A-3D9739581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Creating a FHIR IG (Quick overview)</a:t>
            </a:r>
          </a:p>
          <a:p>
            <a:r>
              <a:rPr lang="en-AU" dirty="0"/>
              <a:t>Trifolia-on-FHIR</a:t>
            </a:r>
          </a:p>
          <a:p>
            <a:pPr lvl="1"/>
            <a:r>
              <a:rPr lang="en-AU" dirty="0"/>
              <a:t>Overview of tool</a:t>
            </a:r>
          </a:p>
          <a:p>
            <a:pPr lvl="1"/>
            <a:r>
              <a:rPr lang="en-AU" dirty="0"/>
              <a:t>Main Functions</a:t>
            </a:r>
          </a:p>
          <a:p>
            <a:pPr lvl="1"/>
            <a:r>
              <a:rPr lang="en-AU" dirty="0"/>
              <a:t>Creating and editing an ImplementationGuide</a:t>
            </a:r>
          </a:p>
          <a:p>
            <a:pPr lvl="1"/>
            <a:r>
              <a:rPr lang="en-AU" dirty="0"/>
              <a:t>Creating and editing Profiles (StructureDefinition)</a:t>
            </a:r>
          </a:p>
          <a:p>
            <a:pPr lvl="1"/>
            <a:r>
              <a:rPr lang="en-AU" dirty="0"/>
              <a:t>Creating and editing Terminology</a:t>
            </a:r>
          </a:p>
          <a:p>
            <a:pPr lvl="1"/>
            <a:r>
              <a:rPr lang="en-AU" dirty="0"/>
              <a:t>Importing files</a:t>
            </a:r>
          </a:p>
          <a:p>
            <a:pPr lvl="1"/>
            <a:r>
              <a:rPr lang="en-AU" dirty="0"/>
              <a:t>Publishing</a:t>
            </a:r>
          </a:p>
          <a:p>
            <a:pPr lvl="1"/>
            <a:r>
              <a:rPr lang="en-AU" dirty="0"/>
              <a:t>Exporting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8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6075-915F-42B2-98DB-8042C9C7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a FHIR IG (Quick overview)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0A44A-4F40-46C7-A15A-64B12986A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Define resources needed for an IG</a:t>
            </a:r>
          </a:p>
          <a:p>
            <a:pPr lvl="1"/>
            <a:r>
              <a:rPr lang="en-AU" dirty="0"/>
              <a:t>Implementation Guide</a:t>
            </a:r>
          </a:p>
          <a:p>
            <a:pPr lvl="1"/>
            <a:r>
              <a:rPr lang="en-AU" dirty="0"/>
              <a:t>Use Case Profiles (StructureDefinition)</a:t>
            </a:r>
          </a:p>
          <a:p>
            <a:pPr lvl="1"/>
            <a:r>
              <a:rPr lang="en-AU" dirty="0"/>
              <a:t>Terminology (</a:t>
            </a:r>
            <a:r>
              <a:rPr lang="en-AU" dirty="0" err="1"/>
              <a:t>ValueSet</a:t>
            </a:r>
            <a:r>
              <a:rPr lang="en-AU" dirty="0"/>
              <a:t>, CodeSystem)</a:t>
            </a:r>
          </a:p>
          <a:p>
            <a:pPr lvl="1"/>
            <a:r>
              <a:rPr lang="en-US" dirty="0"/>
              <a:t>Conformance statements etc.</a:t>
            </a:r>
          </a:p>
          <a:p>
            <a:r>
              <a:rPr lang="en-US" dirty="0"/>
              <a:t>Develop the structure of the IG</a:t>
            </a:r>
          </a:p>
          <a:p>
            <a:pPr lvl="1"/>
            <a:r>
              <a:rPr lang="en-US" dirty="0"/>
              <a:t>Page Structure</a:t>
            </a:r>
          </a:p>
          <a:p>
            <a:pPr lvl="1"/>
            <a:r>
              <a:rPr lang="en-US" dirty="0"/>
              <a:t>Narrative guidance</a:t>
            </a:r>
          </a:p>
          <a:p>
            <a:r>
              <a:rPr lang="en-US" dirty="0"/>
              <a:t>Run the IG Publisher to publish the IG</a:t>
            </a:r>
          </a:p>
          <a:p>
            <a:pPr lvl="1"/>
            <a:r>
              <a:rPr lang="en-US" dirty="0"/>
              <a:t>Results in a set of HTML pages that can be posted to a web server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528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D069D-F5F3-4256-9076-27E2F5DB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Trifolia-on-FHR: Overview of Tool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3960-C459-4B5F-8263-86967D50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Trifolia-on-FHIR</a:t>
            </a:r>
          </a:p>
          <a:p>
            <a:pPr lvl="1"/>
            <a:r>
              <a:rPr lang="en-AU" dirty="0"/>
              <a:t>Web-based tool </a:t>
            </a:r>
          </a:p>
          <a:p>
            <a:pPr lvl="1"/>
            <a:r>
              <a:rPr lang="en-AU" dirty="0"/>
              <a:t>Back end is FHIR servers (HAPI)</a:t>
            </a:r>
          </a:p>
          <a:p>
            <a:pPr lvl="1"/>
            <a:r>
              <a:rPr lang="en-AU" dirty="0"/>
              <a:t>Supports multiple servers and version of FHIR</a:t>
            </a:r>
          </a:p>
          <a:p>
            <a:pPr lvl="1"/>
            <a:r>
              <a:rPr lang="en-AU" dirty="0"/>
              <a:t>Integrated with the HL7 FHIR IG Publisher</a:t>
            </a:r>
          </a:p>
        </p:txBody>
      </p:sp>
    </p:spTree>
    <p:extLst>
      <p:ext uri="{BB962C8B-B14F-4D97-AF65-F5344CB8AC3E}">
        <p14:creationId xmlns:p14="http://schemas.microsoft.com/office/powerpoint/2010/main" val="362324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200F-3B3C-4367-B5E5-FEE22F89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Trifolia-on-FHIR: Main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1D266-4691-497B-ACAA-02DA05C53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Create and edit an ImplementationGuide</a:t>
            </a:r>
          </a:p>
          <a:p>
            <a:r>
              <a:rPr lang="en-AU" dirty="0"/>
              <a:t>Create and edit profiles and extensions (StructureDefinition)</a:t>
            </a:r>
          </a:p>
          <a:p>
            <a:r>
              <a:rPr lang="en-AU" dirty="0"/>
              <a:t>Add resources to an ImplementationGuide</a:t>
            </a:r>
          </a:p>
          <a:p>
            <a:r>
              <a:rPr lang="en-AU" dirty="0"/>
              <a:t>Create and edit the pages and narrative content of an IG</a:t>
            </a:r>
          </a:p>
          <a:p>
            <a:r>
              <a:rPr lang="en-AU" dirty="0"/>
              <a:t>Publish the IG (using the HL7 IG Publisher)</a:t>
            </a:r>
          </a:p>
          <a:p>
            <a:pPr lvl="1"/>
            <a:r>
              <a:rPr lang="en-AU" dirty="0"/>
              <a:t>Run the FHIR IG Publisher right in </a:t>
            </a:r>
            <a:r>
              <a:rPr lang="en-AU" dirty="0" err="1"/>
              <a:t>ToF</a:t>
            </a:r>
            <a:endParaRPr lang="en-AU" dirty="0"/>
          </a:p>
          <a:p>
            <a:pPr lvl="1"/>
            <a:r>
              <a:rPr lang="en-AU" dirty="0"/>
              <a:t>View the resulting IG</a:t>
            </a:r>
          </a:p>
          <a:p>
            <a:pPr lvl="1"/>
            <a:r>
              <a:rPr lang="en-AU" dirty="0"/>
              <a:t>QA and validate </a:t>
            </a:r>
          </a:p>
          <a:p>
            <a:pPr lvl="1"/>
            <a:r>
              <a:rPr lang="en-AU" dirty="0"/>
              <a:t>Export all files needed to publish the IG elsewhere (like the FHIR CI build)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7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7504-08E0-43E1-86F8-6263CD56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and editing an Implementation Guide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54BEA-C03A-4809-B32F-D7F06BA0B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84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7026-E9D5-4648-BC09-1D1AFBFD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Creating and editing Profiles (StructureDefinition)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52D7C-C07C-4BB3-B16E-310FD24D8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35065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ial FHIR HL7 Template 2018.potx" id="{22971D24-C2A5-4BF8-A9D2-1B30264A11C6}" vid="{9767C740-4017-4AA0-902D-FB372EBA6EF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Official FHIR HL7 Template 2018</Template>
  <TotalTime>12</TotalTime>
  <Words>333</Words>
  <Application>Microsoft Office PowerPoint</Application>
  <PresentationFormat>Widescreen</PresentationFormat>
  <Paragraphs>65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Verdana</vt:lpstr>
      <vt:lpstr>Wingdings</vt:lpstr>
      <vt:lpstr>Refined</vt:lpstr>
      <vt:lpstr>Using Trifolia-on-FHIR to Profile and Create FHIR Implementation Guides</vt:lpstr>
      <vt:lpstr>Who am I?</vt:lpstr>
      <vt:lpstr>This presentation</vt:lpstr>
      <vt:lpstr>Agenda</vt:lpstr>
      <vt:lpstr>Creating a FHIR IG (Quick overview)</vt:lpstr>
      <vt:lpstr>Trifolia-on-FHR: Overview of Tool</vt:lpstr>
      <vt:lpstr>Trifolia-on-FHIR: Main Functions</vt:lpstr>
      <vt:lpstr>Creating and editing an Implementation Guide</vt:lpstr>
      <vt:lpstr>Creating and editing Profiles (StructureDefinition)</vt:lpstr>
      <vt:lpstr>Creating and editing Terminology</vt:lpstr>
      <vt:lpstr>Importing files</vt:lpstr>
      <vt:lpstr>Publishing</vt:lpstr>
      <vt:lpstr>Exporting</vt:lpstr>
      <vt:lpstr>Live Demo</vt:lpstr>
    </vt:vector>
  </TitlesOfParts>
  <Company>Stewardshop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Trifolia-on-FHIR to Profile and Create FHIR Implementation Guides</dc:title>
  <dc:creator>Sarah Gaunt</dc:creator>
  <cp:lastModifiedBy>Sarah Gaunt</cp:lastModifiedBy>
  <cp:revision>2</cp:revision>
  <dcterms:created xsi:type="dcterms:W3CDTF">2019-09-09T22:44:31Z</dcterms:created>
  <dcterms:modified xsi:type="dcterms:W3CDTF">2019-09-09T22:56:32Z</dcterms:modified>
</cp:coreProperties>
</file>