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797" r:id="rId5"/>
    <p:sldId id="690" r:id="rId6"/>
    <p:sldId id="665" r:id="rId7"/>
    <p:sldId id="680" r:id="rId8"/>
    <p:sldId id="758" r:id="rId9"/>
    <p:sldId id="313" r:id="rId10"/>
    <p:sldId id="4811" r:id="rId11"/>
    <p:sldId id="4810" r:id="rId12"/>
    <p:sldId id="4813" r:id="rId13"/>
    <p:sldId id="4812" r:id="rId14"/>
    <p:sldId id="4802" r:id="rId15"/>
    <p:sldId id="4815" r:id="rId16"/>
    <p:sldId id="4814" r:id="rId17"/>
    <p:sldId id="4816" r:id="rId18"/>
    <p:sldId id="759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797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</p14:sldIdLst>
        </p14:section>
        <p14:section name="Rendering &amp; Behavior" id="{695EE475-FC50-41D1-90DA-04675E84D08B}">
          <p14:sldIdLst>
            <p14:sldId id="4811"/>
            <p14:sldId id="4810"/>
            <p14:sldId id="4813"/>
          </p14:sldIdLst>
        </p14:section>
        <p14:section name="Rendering &amp; Behavior Exercises" id="{C125BBFB-E8EC-4EA3-8D87-67C91AA3B670}">
          <p14:sldIdLst>
            <p14:sldId id="4812"/>
            <p14:sldId id="4802"/>
            <p14:sldId id="4815"/>
            <p14:sldId id="4814"/>
            <p14:sldId id="4816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B4E22-CA02-3813-FF3B-25AE24901535}" v="1" dt="2025-02-06T20:09:59.956"/>
    <p1510:client id="{FC84101D-73EE-8C30-384A-8AB6C6315A8C}" v="26" dt="2025-02-07T18:23:4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FC84101D-73EE-8C30-384A-8AB6C6315A8C}"/>
    <pc:docChg chg="addSld delSld modSld modMainMaster modSection">
      <pc:chgData name="McKenzie, Lloyd" userId="S::lloyd.mckenzie@ontariohealth.ca::4544ac19-90a7-4bc9-9dda-63119ceabc25" providerId="AD" clId="Web-{FC84101D-73EE-8C30-384A-8AB6C6315A8C}" dt="2025-02-07T18:23:44.057" v="20" actId="20577"/>
      <pc:docMkLst>
        <pc:docMk/>
      </pc:docMkLst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FC84101D-73EE-8C30-384A-8AB6C6315A8C}" dt="2025-02-07T18:21:28.711" v="1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02:21.189" v="1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8:23:44.057" v="20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FC84101D-73EE-8C30-384A-8AB6C6315A8C}" dt="2025-02-07T18:23:44.057" v="20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FC84101D-73EE-8C30-384A-8AB6C6315A8C}" dt="2025-02-07T18:21:25.993" v="16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FC84101D-73EE-8C30-384A-8AB6C6315A8C}" dt="2025-02-07T18:21:25.993" v="16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708608978" sldId="481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708608978" sldId="4810"/>
            <ac:spMk id="2" creationId="{2E434361-1D74-CFC0-B25B-156607EC81B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091643366" sldId="4811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091643366" sldId="4811"/>
            <ac:spMk id="4" creationId="{BCEE14B1-0C42-4AB0-526A-5D8C8B6AC86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76814399" sldId="481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76814399" sldId="4812"/>
            <ac:spMk id="4" creationId="{AD2BB4A2-6DD7-9AF7-CB0D-258144FF2379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73007550" sldId="4813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73007550" sldId="4813"/>
            <ac:spMk id="4" creationId="{1A9C12C4-9155-E54A-944C-82F5CCBD365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101138151" sldId="4814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101138151" sldId="4814"/>
            <ac:spMk id="4" creationId="{7315CCF3-5919-D40C-72D0-ED331EE4980C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247397392" sldId="481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47397392" sldId="4815"/>
            <ac:spMk id="4" creationId="{AFD55B95-F090-ECE0-3C5B-E95086F7AC2A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7887285" sldId="4816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7887285" sldId="4816"/>
            <ac:spMk id="4" creationId="{916FF461-A1FC-0922-EB69-7AFB8D245AC6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FC84101D-73EE-8C30-384A-8AB6C6315A8C}" dt="2025-02-07T18:21:16.305" v="1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FC84101D-73EE-8C30-384A-8AB6C6315A8C}" dt="2025-02-07T18:21:16.305" v="13"/>
          <pc:sldLayoutMkLst>
            <pc:docMk/>
            <pc:sldMasterMk cId="0" sldId="2147483648"/>
            <pc:sldLayoutMk cId="3495972574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2/17/2025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2/17/2025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render.html" TargetMode="External"/><Relationship Id="rId2" Type="http://schemas.openxmlformats.org/officeDocument/2006/relationships/hyperlink" Target="https://build.fhir.org/ig/HL7/sdc/rendering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sdc/StructureDefinition-sdc-questionnaire-behave.html" TargetMode="External"/><Relationship Id="rId4" Type="http://schemas.openxmlformats.org/officeDocument/2006/relationships/hyperlink" Target="https://build.fhir.org/ig/HL7/sdc/behavio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Rendering &amp; 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AB7C64-7F56-BFAC-22B6-BD4EFF1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 Exercises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B4A2-6DD7-9AF7-CB0D-258144FF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EA1EF-6A41-370E-61D4-A46F5635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8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B23F-0748-D475-B1BA-B7DF28E1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957-97C0-0BCB-7D5B-B72B92A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DC-0CED-AFDB-F0EA-763F4BAD4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960120" lvl="2" indent="0">
              <a:buNone/>
            </a:pPr>
            <a:r>
              <a:rPr lang="en-US" dirty="0"/>
              <a:t>	rendering-</a:t>
            </a:r>
            <a:r>
              <a:rPr lang="en-US" dirty="0" err="1"/>
              <a:t>xhtml</a:t>
            </a:r>
            <a:r>
              <a:rPr lang="en-US" dirty="0"/>
              <a:t> (on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960120" lvl="2" indent="0">
              <a:buNone/>
            </a:pPr>
            <a:r>
              <a:rPr lang="en-US" dirty="0"/>
              <a:t>	</a:t>
            </a:r>
            <a:r>
              <a:rPr lang="en-US" dirty="0" err="1"/>
              <a:t>itemControl</a:t>
            </a:r>
            <a:r>
              <a:rPr lang="en-US" dirty="0"/>
              <a:t> with code of ‘table’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960120" lvl="2" indent="0">
              <a:buNone/>
            </a:pPr>
            <a:r>
              <a:rPr lang="en-CA" dirty="0"/>
              <a:t>	display item with </a:t>
            </a:r>
            <a:r>
              <a:rPr lang="en-CA" dirty="0" err="1"/>
              <a:t>itemMedia</a:t>
            </a:r>
            <a:endParaRPr lang="en-CA" dirty="0"/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5B95-F090-ECE0-3C5B-E95086F7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2523-2A8B-F0A0-D74F-2A4B90A1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9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288-30E9-DCC6-4FD3-6EA08C0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72EE-B6FD-2F5E-FF1D-80A9E08F7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enforce the phone number syntax 111-111-1111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not display certain conditions as answer choices if the patient was below age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limit referred to clinicians selected from a dropdown to be cardiologists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CCF3-5919-D40C-72D0-ED331EE49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56A9-0643-8417-C464-9260B14EE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3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390D-D40A-FFD1-938D-B9387D0D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C36-BAE1-0A5C-C58D-AF01CBF0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B74A-B91F-65DD-80AC-D5D4101E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enforce the phone number syntax 111-111-1111</a:t>
            </a:r>
          </a:p>
          <a:p>
            <a:pPr marL="857250" lvl="2" indent="0">
              <a:buNone/>
            </a:pPr>
            <a:r>
              <a:rPr lang="en-US" sz="1800" i="1" dirty="0"/>
              <a:t>		regex (deprecated) or </a:t>
            </a:r>
            <a:r>
              <a:rPr lang="en-US" sz="1800" i="1" dirty="0" err="1"/>
              <a:t>itemConstraint</a:t>
            </a:r>
            <a:r>
              <a:rPr lang="en-US" sz="1800" i="1" dirty="0"/>
              <a:t> (preferred)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not display certain conditions as answer choices if the patient was below age 20</a:t>
            </a:r>
          </a:p>
          <a:p>
            <a:pPr marL="857250" lvl="2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answerOptionsToggleExpression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limit referred to clinicians selected from a dropdown to be cardiologists</a:t>
            </a:r>
          </a:p>
          <a:p>
            <a:pPr marL="1314450" lvl="3" indent="0">
              <a:buNone/>
            </a:pPr>
            <a:r>
              <a:rPr lang="en-US" sz="1800" i="1" dirty="0" err="1"/>
              <a:t>allowedProfile</a:t>
            </a:r>
            <a:r>
              <a:rPr lang="en-US" sz="1800" i="1" dirty="0"/>
              <a:t> (where profile enforces qualification of cardiologist)</a:t>
            </a:r>
          </a:p>
          <a:p>
            <a:pPr marL="1314450" lvl="3" indent="0">
              <a:buNone/>
            </a:pPr>
            <a:r>
              <a:rPr lang="en-US" sz="1800" i="1" dirty="0" err="1"/>
              <a:t>optionExpression</a:t>
            </a:r>
            <a:r>
              <a:rPr lang="en-US" sz="1800" i="1" dirty="0"/>
              <a:t>(with x-</a:t>
            </a:r>
            <a:r>
              <a:rPr lang="en-US" sz="1800" i="1" dirty="0" err="1"/>
              <a:t>fhir</a:t>
            </a:r>
            <a:r>
              <a:rPr lang="en-US" sz="1800" i="1" dirty="0"/>
              <a:t>-query, though </a:t>
            </a:r>
            <a:r>
              <a:rPr lang="en-US" sz="1800" i="1"/>
              <a:t>need custom search)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F461-A1FC-0922-EB69-7AFB8D245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50AD-8B5D-3E3E-09D1-9E23A99DE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88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Interpret the SDC rendering and behavior profiles</a:t>
            </a:r>
          </a:p>
          <a:p>
            <a:pPr lvl="1"/>
            <a:r>
              <a:rPr lang="en-CA" sz="1800" dirty="0"/>
              <a:t>Find the desired a desired rendering or behavioral capability within the SDC specification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077B2-B0B6-A57D-6F3F-0894CD1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14B1-0C42-4AB0-526A-5D8C8B6AC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2354-635D-8A8A-CB24-7EC4481B4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0DD36-996D-D2F4-58AE-9AF2B31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vs. Behavior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16C1-2301-7067-4ADC-5490BE75D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Rendering</a:t>
            </a:r>
            <a:r>
              <a:rPr lang="en-US" dirty="0"/>
              <a:t>: What do things look like</a:t>
            </a:r>
          </a:p>
          <a:p>
            <a:pPr lvl="1"/>
            <a:r>
              <a:rPr lang="en-US" dirty="0">
                <a:hlinkClick r:id="rId2"/>
              </a:rPr>
              <a:t>https://build.fhir.org/ig/HL7/sdc/rendering.html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https://build.fhir.org/ig/HL7/sdc/StructureDefinition-sdc-questionnaire-render.html</a:t>
            </a:r>
            <a:endParaRPr lang="en-US" dirty="0"/>
          </a:p>
          <a:p>
            <a:r>
              <a:rPr lang="en-US" b="1" dirty="0"/>
              <a:t>Behavior</a:t>
            </a:r>
            <a:r>
              <a:rPr lang="en-US" dirty="0"/>
              <a:t>: What are the validation rules, calculating values</a:t>
            </a:r>
          </a:p>
          <a:p>
            <a:pPr lvl="1"/>
            <a:r>
              <a:rPr lang="en-US" dirty="0"/>
              <a:t>including what’s enabled/disabled</a:t>
            </a:r>
          </a:p>
          <a:p>
            <a:pPr lvl="1"/>
            <a:r>
              <a:rPr lang="en-CA" dirty="0">
                <a:hlinkClick r:id="rId4"/>
              </a:rPr>
              <a:t>https://build.fhir.org/ig/HL7/sdc/behavior.html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https://build.fhir.org/ig/HL7/sdc/StructureDefinition-sdc-questionnaire-behave.html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34361-1D74-CFC0-B25B-156607EC8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755F-BE14-54E0-3351-CABB1387A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60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2F6-4C7B-A720-BBF6-E1E693F5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rendering-critical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66A5-D7EA-4BBA-ACC8-125B541E8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is not ‘safe’ to display the Questionnaire if the feature isn’t supported</a:t>
            </a:r>
          </a:p>
          <a:p>
            <a:r>
              <a:rPr lang="en-US" dirty="0"/>
              <a:t>Data collected will not be considered ‘valid’</a:t>
            </a:r>
          </a:p>
          <a:p>
            <a:endParaRPr lang="en-US" dirty="0"/>
          </a:p>
          <a:p>
            <a:r>
              <a:rPr lang="en-US" dirty="0"/>
              <a:t>The more you require support for, the smaller the pool of Form Fillers that will work with your form…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12C4-9155-E54A-944C-82F5CCBD3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6F98-C944-13FD-FB03-3547F5BC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1C1C2-E226-4504-8AEC-FA8BD7CCD1CA}">
  <ds:schemaRefs>
    <ds:schemaRef ds:uri="2371556d-c2f8-4c27-a7c5-4c2acf225d2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7F5B7C-7F2B-4FC3-82DB-361369866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29CC91-84EA-4FF3-9875-EEB6B66730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19146</TotalTime>
  <Words>907</Words>
  <Application>Microsoft Office PowerPoint</Application>
  <PresentationFormat>On-screen Show (16:9)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Rendering &amp; Behavior</vt:lpstr>
      <vt:lpstr>Rendering vs. Behavior</vt:lpstr>
      <vt:lpstr>When to use rendering-critical</vt:lpstr>
      <vt:lpstr>Rendering &amp; Behavior Exercises</vt:lpstr>
      <vt:lpstr>Rendering Quiz</vt:lpstr>
      <vt:lpstr>Rendering Answers</vt:lpstr>
      <vt:lpstr>Behavior Quiz</vt:lpstr>
      <vt:lpstr>Behavior 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166</cp:revision>
  <dcterms:created xsi:type="dcterms:W3CDTF">2019-03-22T18:05:01Z</dcterms:created>
  <dcterms:modified xsi:type="dcterms:W3CDTF">2025-02-18T00:09:33Z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