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39_EB3DEB53.xml" ContentType="application/vnd.ms-powerpoint.comment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4914" r:id="rId5"/>
    <p:sldId id="690" r:id="rId6"/>
    <p:sldId id="665" r:id="rId7"/>
    <p:sldId id="680" r:id="rId8"/>
    <p:sldId id="758" r:id="rId9"/>
    <p:sldId id="313" r:id="rId10"/>
    <p:sldId id="4817" r:id="rId11"/>
    <p:sldId id="312" r:id="rId12"/>
    <p:sldId id="4906" r:id="rId13"/>
    <p:sldId id="4907" r:id="rId14"/>
    <p:sldId id="4908" r:id="rId15"/>
    <p:sldId id="4909" r:id="rId16"/>
    <p:sldId id="4910" r:id="rId17"/>
    <p:sldId id="4911" r:id="rId18"/>
    <p:sldId id="4912" r:id="rId19"/>
    <p:sldId id="4861" r:id="rId20"/>
    <p:sldId id="4802" r:id="rId21"/>
    <p:sldId id="4913" r:id="rId22"/>
    <p:sldId id="759" r:id="rId2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7BF1A-48CE-4925-8F93-96FAB591DFC7}">
          <p14:sldIdLst>
            <p14:sldId id="4914"/>
          </p14:sldIdLst>
        </p14:section>
        <p14:section name="Expressions Introduction" id="{2A578097-FEE4-49B0-858C-B6A0014658D4}">
          <p14:sldIdLst>
            <p14:sldId id="690"/>
            <p14:sldId id="665"/>
            <p14:sldId id="680"/>
            <p14:sldId id="758"/>
            <p14:sldId id="313"/>
          </p14:sldIdLst>
        </p14:section>
        <p14:section name="Adaptive Forms" id="{695EE475-FC50-41D1-90DA-04675E84D08B}">
          <p14:sldIdLst>
            <p14:sldId id="4817"/>
            <p14:sldId id="312"/>
            <p14:sldId id="4906"/>
            <p14:sldId id="4907"/>
            <p14:sldId id="4908"/>
            <p14:sldId id="4909"/>
            <p14:sldId id="4910"/>
            <p14:sldId id="4911"/>
            <p14:sldId id="4912"/>
            <p14:sldId id="4861"/>
          </p14:sldIdLst>
        </p14:section>
        <p14:section name="Adaptive Questions" id="{C125BBFB-E8EC-4EA3-8D87-67C91AA3B670}">
          <p14:sldIdLst>
            <p14:sldId id="4802"/>
            <p14:sldId id="4913"/>
            <p14:sldId id="7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F7EB04-2042-28C4-7D23-DF347712863D}" name="Forouzi, Sam" initials="SF" userId="S::sam.forouzi@ontariohealth.ca::0b6d262b-2292-43d2-8971-5e6d1ff463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9F1"/>
    <a:srgbClr val="99CCFF"/>
    <a:srgbClr val="FFFF99"/>
    <a:srgbClr val="4F81BD"/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B6E23-8F9B-ACA2-584E-5212D4123238}" v="14" dt="2025-02-07T18:23:15.763"/>
    <p1510:client id="{81415E43-7AE1-88FC-722D-7BAEA6069BC6}" v="1" dt="2025-02-06T20:18:49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76835" autoAdjust="0"/>
  </p:normalViewPr>
  <p:slideViewPr>
    <p:cSldViewPr snapToGrid="0" snapToObjects="1">
      <p:cViewPr varScale="1">
        <p:scale>
          <a:sx n="128" d="100"/>
          <a:sy n="128" d="100"/>
        </p:scale>
        <p:origin x="1140" y="126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Kenzie, Lloyd" userId="S::lloyd.mckenzie@ontariohealth.ca::4544ac19-90a7-4bc9-9dda-63119ceabc25" providerId="AD" clId="Web-{31CB6E23-8F9B-ACA2-584E-5212D4123238}"/>
    <pc:docChg chg="addSld delSld modSld modMainMaster modSection">
      <pc:chgData name="McKenzie, Lloyd" userId="S::lloyd.mckenzie@ontariohealth.ca::4544ac19-90a7-4bc9-9dda-63119ceabc25" providerId="AD" clId="Web-{31CB6E23-8F9B-ACA2-584E-5212D4123238}" dt="2025-02-07T18:23:15.763" v="13" actId="20577"/>
      <pc:docMkLst>
        <pc:docMk/>
      </pc:docMkLst>
      <pc:sldChg chg="modSp modCm">
        <pc:chgData name="McKenzie, Lloyd" userId="S::lloyd.mckenzie@ontariohealth.ca::4544ac19-90a7-4bc9-9dda-63119ceabc25" providerId="AD" clId="Web-{31CB6E23-8F9B-ACA2-584E-5212D4123238}" dt="2025-02-07T16:36:28.315" v="5" actId="20577"/>
        <pc:sldMkLst>
          <pc:docMk/>
          <pc:sldMk cId="3946703699" sldId="313"/>
        </pc:sldMkLst>
        <pc:spChg chg="mod">
          <ac:chgData name="McKenzie, Lloyd" userId="S::lloyd.mckenzie@ontariohealth.ca::4544ac19-90a7-4bc9-9dda-63119ceabc25" providerId="AD" clId="Web-{31CB6E23-8F9B-ACA2-584E-5212D4123238}" dt="2025-02-07T16:36:28.315" v="5" actId="20577"/>
          <ac:spMkLst>
            <pc:docMk/>
            <pc:sldMk cId="3946703699" sldId="313"/>
            <ac:spMk id="3" creationId="{05BD942B-24C0-401F-A1D8-9D7B5AADF76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McKenzie, Lloyd" userId="S::lloyd.mckenzie@ontariohealth.ca::4544ac19-90a7-4bc9-9dda-63119ceabc25" providerId="AD" clId="Web-{31CB6E23-8F9B-ACA2-584E-5212D4123238}" dt="2025-02-07T16:35:39.674" v="4" actId="20577"/>
              <pc2:cmMkLst xmlns:pc2="http://schemas.microsoft.com/office/powerpoint/2019/9/main/command">
                <pc:docMk/>
                <pc:sldMk cId="3946703699" sldId="313"/>
                <pc2:cmMk id="{1EEE0974-02BE-412B-A987-4301799DB759}"/>
              </pc2:cmMkLst>
            </pc226:cmChg>
          </p:ext>
        </pc:extLst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655917162" sldId="665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655917162" sldId="665"/>
            <ac:spMk id="11" creationId="{E5D67FA5-D1E9-4E1E-B63E-097C12003FCF}"/>
          </ac:spMkLst>
        </pc:spChg>
      </pc:sldChg>
      <pc:sldChg chg="modSp del">
        <pc:chgData name="McKenzie, Lloyd" userId="S::lloyd.mckenzie@ontariohealth.ca::4544ac19-90a7-4bc9-9dda-63119ceabc25" providerId="AD" clId="Web-{31CB6E23-8F9B-ACA2-584E-5212D4123238}" dt="2025-02-07T18:22:36.903" v="10"/>
        <pc:sldMkLst>
          <pc:docMk/>
          <pc:sldMk cId="1226924551" sldId="672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226924551" sldId="672"/>
            <ac:spMk id="2" creationId="{2DB8BFEF-A591-4AA8-9418-E34A204D637F}"/>
          </ac:spMkLst>
        </pc:spChg>
        <pc:spChg chg="mod">
          <ac:chgData name="McKenzie, Lloyd" userId="S::lloyd.mckenzie@ontariohealth.ca::4544ac19-90a7-4bc9-9dda-63119ceabc25" providerId="AD" clId="Web-{31CB6E23-8F9B-ACA2-584E-5212D4123238}" dt="2025-02-07T16:36:33.737" v="6" actId="20577"/>
          <ac:spMkLst>
            <pc:docMk/>
            <pc:sldMk cId="1226924551" sldId="672"/>
            <ac:spMk id="8" creationId="{62EAEE4D-DFDC-4EFC-B01D-4E1EAA084740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1920275464" sldId="680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920275464" sldId="680"/>
            <ac:spMk id="2" creationId="{12A36B17-60AD-40D9-B33D-C4B147E58C6F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1547336493" sldId="690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547336493" sldId="690"/>
            <ac:spMk id="6" creationId="{6800A3FA-C98F-470C-B249-AC7AFCD5482D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8:23:15.763" v="13" actId="20577"/>
        <pc:sldMkLst>
          <pc:docMk/>
          <pc:sldMk cId="1068210073" sldId="758"/>
        </pc:sldMkLst>
        <pc:spChg chg="mod">
          <ac:chgData name="McKenzie, Lloyd" userId="S::lloyd.mckenzie@ontariohealth.ca::4544ac19-90a7-4bc9-9dda-63119ceabc25" providerId="AD" clId="Web-{31CB6E23-8F9B-ACA2-584E-5212D4123238}" dt="2025-02-07T18:23:15.763" v="13" actId="20577"/>
          <ac:spMkLst>
            <pc:docMk/>
            <pc:sldMk cId="1068210073" sldId="758"/>
            <ac:spMk id="3" creationId="{265F06E4-AA8E-0233-8B95-FA7FA4341F19}"/>
          </ac:spMkLst>
        </pc:spChg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068210073" sldId="758"/>
            <ac:spMk id="4" creationId="{E203CAF6-E711-E44D-32E7-0E369101B9FF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2805408624" sldId="4802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2805408624" sldId="4802"/>
            <ac:spMk id="4" creationId="{146EE1AE-A93F-AB55-8489-EA018C625A48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2725813447" sldId="4817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2725813447" sldId="4817"/>
            <ac:spMk id="3" creationId="{D8136FED-0229-CDD8-8100-DABD768C7D44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3762182957" sldId="4861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3762182957" sldId="4861"/>
            <ac:spMk id="3" creationId="{0D997C32-2ED6-21A0-8EFE-3094FB53FA96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2947599730" sldId="4906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2947599730" sldId="4906"/>
            <ac:spMk id="4" creationId="{4CEDDEA6-744F-B66A-6B13-565C12320E58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2367082532" sldId="4907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2367082532" sldId="4907"/>
            <ac:spMk id="4" creationId="{F26FF560-412B-B66D-8CF5-A3F0794CF07F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1458005931" sldId="4908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458005931" sldId="4908"/>
            <ac:spMk id="4" creationId="{0EDDF636-5B2D-978D-21A4-03CFFC6E6872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282437923" sldId="4909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282437923" sldId="4909"/>
            <ac:spMk id="4" creationId="{C9772DD7-ED7B-67B2-313F-2FD039322C74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1792920941" sldId="4910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792920941" sldId="4910"/>
            <ac:spMk id="4" creationId="{C0DE46A1-FA57-F000-647A-644C8177CBF5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3327539244" sldId="4911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3327539244" sldId="4911"/>
            <ac:spMk id="4" creationId="{BDDA01A4-597B-1697-7EF4-DC069227C92D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2541718150" sldId="4912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2541718150" sldId="4912"/>
            <ac:spMk id="4" creationId="{B6135CB3-2D3E-BEB2-378C-D24531CBC951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1217799398" sldId="4913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217799398" sldId="4913"/>
            <ac:spMk id="4" creationId="{AD448638-C45C-91B8-2701-E0F24B8F4A32}"/>
          </ac:spMkLst>
        </pc:spChg>
      </pc:sldChg>
      <pc:sldChg chg="modSp add">
        <pc:chgData name="McKenzie, Lloyd" userId="S::lloyd.mckenzie@ontariohealth.ca::4544ac19-90a7-4bc9-9dda-63119ceabc25" providerId="AD" clId="Web-{31CB6E23-8F9B-ACA2-584E-5212D4123238}" dt="2025-02-07T18:22:33.637" v="9" actId="20577"/>
        <pc:sldMkLst>
          <pc:docMk/>
          <pc:sldMk cId="2030768388" sldId="4914"/>
        </pc:sldMkLst>
        <pc:spChg chg="mod">
          <ac:chgData name="McKenzie, Lloyd" userId="S::lloyd.mckenzie@ontariohealth.ca::4544ac19-90a7-4bc9-9dda-63119ceabc25" providerId="AD" clId="Web-{31CB6E23-8F9B-ACA2-584E-5212D4123238}" dt="2025-02-07T18:22:33.637" v="9" actId="20577"/>
          <ac:spMkLst>
            <pc:docMk/>
            <pc:sldMk cId="2030768388" sldId="4914"/>
            <ac:spMk id="2" creationId="{E265F639-6FEA-A56A-8782-FB04C81D81D5}"/>
          </ac:spMkLst>
        </pc:spChg>
      </pc:sldChg>
      <pc:sldMasterChg chg="modSp addSldLayout modSldLayout">
        <pc:chgData name="McKenzie, Lloyd" userId="S::lloyd.mckenzie@ontariohealth.ca::4544ac19-90a7-4bc9-9dda-63119ceabc25" providerId="AD" clId="Web-{31CB6E23-8F9B-ACA2-584E-5212D4123238}" dt="2025-02-07T18:22:26.215" v="8"/>
        <pc:sldMasterMkLst>
          <pc:docMk/>
          <pc:sldMasterMk cId="0" sldId="2147483648"/>
        </pc:sldMaster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asterMk cId="0" sldId="2147483648"/>
            <ac:spMk id="5" creationId="{B9753632-C492-4515-B901-41AFB25873CC}"/>
          </ac:spMkLst>
        </pc:sp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2237845615" sldId="2147483682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2237845615" sldId="2147483682"/>
              <ac:spMk id="8" creationId="{8E2087E9-637C-4C09-8985-3BAE95EB3A0C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3769414896" sldId="2147483683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3769414896" sldId="2147483683"/>
              <ac:spMk id="8" creationId="{9170F17B-552A-4993-A6F0-1A6FE335872E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2024429228" sldId="2147483684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2024429228" sldId="2147483684"/>
              <ac:spMk id="25" creationId="{6C4765DB-7105-45CC-BD97-DDD21BCA1C4A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1828050307" sldId="2147483685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1828050307" sldId="2147483685"/>
              <ac:spMk id="41" creationId="{86364F0F-A2BB-480B-88A7-F41748072267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4066057111" sldId="2147483686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4066057111" sldId="2147483686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1509802494" sldId="2147483687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1509802494" sldId="2147483687"/>
              <ac:spMk id="27" creationId="{1B1954A0-3B1F-45BD-8FA9-A14758770218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3002454115" sldId="2147483688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3002454115" sldId="2147483688"/>
              <ac:spMk id="27" creationId="{3E9F65D5-F0E8-4EA4-B4AD-024D025D4000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2112457495" sldId="2147483689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2112457495" sldId="2147483689"/>
              <ac:spMk id="9" creationId="{50BB96CA-A2ED-4646-843D-EEE743521AEF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2809160247" sldId="2147483690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2809160247" sldId="2147483690"/>
              <ac:spMk id="19" creationId="{736339CA-3043-4229-B59B-66EFA864600D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4228695043" sldId="2147483699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4228695043" sldId="2147483699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3475593088" sldId="2147483700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3475593088" sldId="2147483700"/>
              <ac:spMk id="23" creationId="{3278E695-3242-46C8-A5D0-91F98BE1AA7A}"/>
            </ac:spMkLst>
          </pc:spChg>
        </pc:sldLayoutChg>
        <pc:sldLayoutChg chg="add">
          <pc:chgData name="McKenzie, Lloyd" userId="S::lloyd.mckenzie@ontariohealth.ca::4544ac19-90a7-4bc9-9dda-63119ceabc25" providerId="AD" clId="Web-{31CB6E23-8F9B-ACA2-584E-5212D4123238}" dt="2025-02-07T18:22:26.215" v="8"/>
          <pc:sldLayoutMkLst>
            <pc:docMk/>
            <pc:sldMasterMk cId="0" sldId="2147483648"/>
            <pc:sldLayoutMk cId="4032560361" sldId="2147483707"/>
          </pc:sldLayoutMkLst>
        </pc:sldLayoutChg>
      </pc:sldMasterChg>
    </pc:docChg>
  </pc:docChgLst>
</pc:chgInfo>
</file>

<file path=ppt/comments/modernComment_139_EB3DEB5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EEE0974-02BE-412B-A987-4301799DB759}" authorId="{E7F7EB04-2042-28C4-7D23-DF347712863D}" status="resolved" created="2025-02-03T18:54:17.462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46703699" sldId="313"/>
      <ac:spMk id="3" creationId="{05BD942B-24C0-401F-A1D8-9D7B5AADF767}"/>
      <ac:txMk cp="62" len="40">
        <ac:context len="306" hash="3387830371"/>
      </ac:txMk>
    </ac:txMkLst>
    <p188:pos x="8147389" y="478985"/>
    <p188:txBody>
      <a:bodyPr/>
      <a:lstStyle/>
      <a:p>
        <a:r>
          <a:rPr lang="en-CA"/>
          <a:t>"adaptive forms" instead of standard forms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2/7/2025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2/7/2025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LOINC codes were added after the fact when Dan </a:t>
            </a:r>
            <a:r>
              <a:rPr lang="en-CA" dirty="0" err="1"/>
              <a:t>Vreeman</a:t>
            </a:r>
            <a:r>
              <a:rPr lang="en-CA" dirty="0"/>
              <a:t> pointed out that there are standard codes for these questions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5BD69-57D5-1D91-28BB-D3DE8C93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446816-B4B0-C077-A4E6-D2FC3C3B3DF2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tly White single p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E29EF-C41F-E731-E0E3-D32489513F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A17-2754-44B0-A863-18EF095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B1A6-717F-4637-830A-B6DB9AD2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CE6-BDB8-4D28-A17C-E36651D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5C2-806B-4997-8C0A-E780F2B14CC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F2A9-B910-41CD-911A-245BEA27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4569-2F20-486D-8F78-C9DDBAC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9F9-1A4D-4CBA-92D7-C7A88A03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7">
            <a:extLst>
              <a:ext uri="{FF2B5EF4-FFF2-40B4-BE49-F238E27FC236}">
                <a16:creationId xmlns:a16="http://schemas.microsoft.com/office/drawing/2014/main" id="{D350924A-494F-9580-8CE1-82EE38F3FB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4075" y="4578144"/>
            <a:ext cx="4057650" cy="233013"/>
          </a:xfrm>
        </p:spPr>
        <p:txBody>
          <a:bodyPr wrap="square" anchor="t">
            <a:spAutoFit/>
          </a:bodyPr>
          <a:lstStyle>
            <a:lvl1pPr marL="0" indent="0">
              <a:buNone/>
              <a:defRPr sz="15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>
              <a:lnSpc>
                <a:spcPts val="1979"/>
              </a:lnSpc>
              <a:spcAft>
                <a:spcPts val="600"/>
              </a:spcAft>
            </a:pPr>
            <a:r>
              <a:rPr lang="en-US" altLang="en-US" sz="1200" u="none" dirty="0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200" u="none" dirty="0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200" u="none" dirty="0">
                <a:latin typeface="Calibri"/>
                <a:ea typeface="MS PGothic"/>
                <a:cs typeface="Calibri"/>
              </a:rPr>
              <a:t>  Date</a:t>
            </a:r>
            <a:endParaRPr lang="en-CA" altLang="en-US" sz="1200" u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075" y="2756496"/>
            <a:ext cx="4057650" cy="609398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2250">
                <a:latin typeface="+mj-lt"/>
              </a:defRPr>
            </a:lvl1pPr>
            <a:lvl2pPr>
              <a:defRPr sz="2250">
                <a:latin typeface="+mj-lt"/>
              </a:defRPr>
            </a:lvl2pPr>
            <a:lvl3pPr>
              <a:defRPr sz="2250">
                <a:latin typeface="+mj-lt"/>
              </a:defRPr>
            </a:lvl3pPr>
            <a:lvl4pPr>
              <a:defRPr sz="2250">
                <a:latin typeface="+mj-lt"/>
              </a:defRPr>
            </a:lvl4pPr>
            <a:lvl5pPr>
              <a:defRPr sz="225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2250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2250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075" y="1593411"/>
            <a:ext cx="4383157" cy="853167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3150" b="1"/>
            </a:lvl1pPr>
            <a:lvl2pPr marL="342900" indent="0">
              <a:lnSpc>
                <a:spcPct val="88000"/>
              </a:lnSpc>
              <a:buNone/>
              <a:defRPr sz="3150" b="1"/>
            </a:lvl2pPr>
            <a:lvl3pPr marL="685800" indent="0">
              <a:lnSpc>
                <a:spcPct val="88000"/>
              </a:lnSpc>
              <a:buNone/>
              <a:defRPr sz="3150" b="1"/>
            </a:lvl3pPr>
            <a:lvl4pPr marL="1028700" indent="0">
              <a:lnSpc>
                <a:spcPct val="88000"/>
              </a:lnSpc>
              <a:buNone/>
              <a:defRPr sz="3150" b="1"/>
            </a:lvl4pPr>
            <a:lvl5pPr marL="1371600" indent="0">
              <a:lnSpc>
                <a:spcPct val="88000"/>
              </a:lnSpc>
              <a:buNone/>
              <a:defRPr sz="3150" b="1"/>
            </a:lvl5pPr>
          </a:lstStyle>
          <a:p>
            <a:pPr>
              <a:lnSpc>
                <a:spcPct val="88000"/>
              </a:lnSpc>
              <a:spcAft>
                <a:spcPts val="600"/>
              </a:spcAft>
            </a:pPr>
            <a:r>
              <a:rPr lang="en-US" sz="3150" b="1" u="none" dirty="0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3150" b="1" u="none" dirty="0">
                <a:latin typeface="Calibri"/>
                <a:ea typeface="MS PGothic"/>
                <a:cs typeface="Calibri"/>
              </a:rPr>
            </a:br>
            <a:r>
              <a:rPr lang="en-US" sz="3150" b="1" u="none" dirty="0">
                <a:latin typeface="Calibri"/>
                <a:ea typeface="MS PGothic"/>
                <a:cs typeface="Calibri"/>
              </a:rPr>
              <a:t>Can be 2-3 lines in length</a:t>
            </a:r>
            <a:endParaRPr lang="en-US" sz="3150" b="1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92F6B-E831-308F-C985-13BDB8D63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E3E3-D409-BCAE-B326-682ADC262D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141722" y="4160771"/>
            <a:ext cx="2002278" cy="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6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4" r:id="rId15"/>
    <p:sldLayoutId id="2147483706" r:id="rId16"/>
    <p:sldLayoutId id="2147483707" r:id="rId17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behavior.html#entryMode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StructureDefinition-sdc-questionnaire-questionnaireAdaptive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build.fhir.org/ig/HL7/sdc/adaptive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20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://chat.fhir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4-1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39_EB3DEB5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ixabay.com/en/target-dart-aim-success-goal-1414775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editor/6698208975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55B74-6F49-9F22-9178-DE37CD82D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075" y="460316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Lloyd McKenzie | February 2025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5F639-6FEA-A56A-8782-FB04C81D81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075" y="275649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Adaptive Forms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F09CA-AAA3-4BE6-D1C9-77D304F05A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75" y="2263771"/>
            <a:ext cx="4383157" cy="182807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Structured Data Capture (SDC)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7EB45-C247-3B54-4921-3BF1D56F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80" y="4601608"/>
            <a:ext cx="13049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6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33F2-C440-C65A-BBF1-61792455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$next-question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B1C32-CC79-B9D3-6251-F806C8AD5A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Adds new items to contained Questionnaire or marks it as ‘complete’</a:t>
            </a:r>
          </a:p>
          <a:p>
            <a:r>
              <a:rPr lang="en-US" sz="2000" dirty="0"/>
              <a:t>Can add 1 new item or multiple</a:t>
            </a:r>
          </a:p>
          <a:p>
            <a:r>
              <a:rPr lang="en-US" sz="2000" dirty="0"/>
              <a:t>For each item, can vary:</a:t>
            </a:r>
          </a:p>
          <a:p>
            <a:pPr lvl="1"/>
            <a:r>
              <a:rPr lang="en-US" sz="1800" dirty="0"/>
              <a:t>Allowed answer choices</a:t>
            </a:r>
          </a:p>
          <a:p>
            <a:pPr lvl="1"/>
            <a:r>
              <a:rPr lang="en-US" sz="1800" dirty="0"/>
              <a:t>Required/optional, repeating/not, formatting, question text, etc.</a:t>
            </a:r>
          </a:p>
          <a:p>
            <a:pPr lvl="1"/>
            <a:r>
              <a:rPr lang="en-US" sz="1800" dirty="0"/>
              <a:t>Population logic</a:t>
            </a:r>
          </a:p>
          <a:p>
            <a:pPr marL="0" indent="-102870">
              <a:buNone/>
            </a:pPr>
            <a:r>
              <a:rPr lang="en-US" sz="1600" dirty="0"/>
              <a:t>(i.e. no </a:t>
            </a:r>
            <a:r>
              <a:rPr lang="en-US" sz="1600" dirty="0" err="1"/>
              <a:t>FHIRPath</a:t>
            </a:r>
            <a:r>
              <a:rPr lang="en-US" sz="1600" dirty="0"/>
              <a:t> or CQL for any of this)</a:t>
            </a:r>
          </a:p>
          <a:p>
            <a:r>
              <a:rPr lang="en-US" sz="2000" dirty="0"/>
              <a:t>Alternatively, can indicate that previous QR wasn’t valid and provide an </a:t>
            </a:r>
            <a:r>
              <a:rPr lang="en-US" sz="2000" dirty="0" err="1"/>
              <a:t>OperationOutcome</a:t>
            </a:r>
            <a:endParaRPr lang="en-C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FF560-412B-B66D-8CF5-A3F0794CF0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FC7F7-86A2-8901-4768-5310E6C74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708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5110-3CE1-5698-0A6E-DF3AA260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adaptive doesn’t avoid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A66B1-8044-77D9-3342-2051177C2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Form filler still needs to:</a:t>
            </a:r>
          </a:p>
          <a:p>
            <a:pPr lvl="1"/>
            <a:r>
              <a:rPr lang="en-US" dirty="0"/>
              <a:t>Run population logic if server can’t</a:t>
            </a:r>
          </a:p>
          <a:p>
            <a:pPr lvl="1"/>
            <a:r>
              <a:rPr lang="en-US" dirty="0"/>
              <a:t>Handle the different ‘complex display’ capabilities</a:t>
            </a:r>
          </a:p>
          <a:p>
            <a:pPr lvl="1"/>
            <a:r>
              <a:rPr lang="en-US" dirty="0"/>
              <a:t>Ideally, perform some level of answer validation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DF636-5B2D-978D-21A4-03CFFC6E68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F5D8-6B70-8BFA-56D4-5C38CA7D9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800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DBDB-5D4C-F8AC-CD6E-D284A5B4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user changes a prior answer?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BB2BF-481E-CB2A-902B-CA464FED1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stop them from doing this with</a:t>
            </a:r>
            <a:r>
              <a:rPr lang="en-US" dirty="0">
                <a:latin typeface="+mj-lt"/>
              </a:rPr>
              <a:t> </a:t>
            </a:r>
            <a:r>
              <a:rPr lang="en-CA" b="0" i="0" u="none" strike="noStrike" dirty="0" err="1">
                <a:effectLst/>
                <a:latin typeface="+mj-lt"/>
                <a:hlinkClick r:id="rId2"/>
              </a:rPr>
              <a:t>sdc</a:t>
            </a:r>
            <a:r>
              <a:rPr lang="en-CA" b="0" i="0" u="none" strike="noStrike" dirty="0">
                <a:effectLst/>
                <a:latin typeface="+mj-lt"/>
                <a:hlinkClick r:id="rId2"/>
              </a:rPr>
              <a:t>-questionnaire-</a:t>
            </a:r>
            <a:r>
              <a:rPr lang="en-CA" b="0" i="0" u="none" strike="noStrike" dirty="0" err="1">
                <a:effectLst/>
                <a:latin typeface="+mj-lt"/>
                <a:hlinkClick r:id="rId2"/>
              </a:rPr>
              <a:t>entryMode</a:t>
            </a:r>
            <a:endParaRPr lang="en-CA" b="0" i="0" u="none" strike="noStrike" dirty="0">
              <a:effectLst/>
              <a:latin typeface="+mj-lt"/>
            </a:endParaRPr>
          </a:p>
          <a:p>
            <a:r>
              <a:rPr lang="en-CA" dirty="0">
                <a:latin typeface="+mj-lt"/>
              </a:rPr>
              <a:t>Alternatively, throw away all answers after the answer changed and start from there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2DD7-ED7B-67B2-313F-2FD039322C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A8B7-EDC8-52B3-8741-085645E04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43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0C75-D35C-38C7-2C23-16576120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adaptive forms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D271-78A3-E113-A478-222C64440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Can’t be a contained Questionnaire when searching</a:t>
            </a:r>
          </a:p>
          <a:p>
            <a:r>
              <a:rPr lang="en-US" dirty="0"/>
              <a:t>Searchable adaptive form will have metadata, but no items</a:t>
            </a:r>
          </a:p>
          <a:p>
            <a:r>
              <a:rPr lang="en-US" dirty="0">
                <a:latin typeface="+mj-lt"/>
                <a:ea typeface="Verdana" panose="020B0604030504040204" pitchFamily="34" charset="0"/>
              </a:rPr>
              <a:t>Will include </a:t>
            </a:r>
            <a:r>
              <a:rPr lang="en-CA" b="0" i="0" u="none" strike="noStrike" dirty="0" err="1">
                <a:effectLst/>
                <a:latin typeface="+mj-lt"/>
                <a:ea typeface="Verdana" panose="020B0604030504040204" pitchFamily="34" charset="0"/>
                <a:hlinkClick r:id="rId2"/>
              </a:rPr>
              <a:t>sdc</a:t>
            </a:r>
            <a:r>
              <a:rPr lang="en-CA" b="0" i="0" u="none" strike="noStrike" dirty="0">
                <a:effectLst/>
                <a:latin typeface="+mj-lt"/>
                <a:ea typeface="Verdana" panose="020B0604030504040204" pitchFamily="34" charset="0"/>
                <a:hlinkClick r:id="rId2"/>
              </a:rPr>
              <a:t>-questionnaire-</a:t>
            </a:r>
            <a:r>
              <a:rPr lang="en-CA" b="0" i="0" u="none" strike="noStrike" dirty="0" err="1">
                <a:effectLst/>
                <a:latin typeface="+mj-lt"/>
                <a:ea typeface="Verdana" panose="020B0604030504040204" pitchFamily="34" charset="0"/>
                <a:hlinkClick r:id="rId2"/>
              </a:rPr>
              <a:t>questionnaireAdaptive</a:t>
            </a:r>
            <a:endParaRPr lang="en-CA" u="none" strike="noStrike" dirty="0">
              <a:solidFill>
                <a:srgbClr val="333333"/>
              </a:solidFill>
              <a:latin typeface="+mj-lt"/>
              <a:ea typeface="Verdana" panose="020B0604030504040204" pitchFamily="34" charset="0"/>
            </a:endParaRPr>
          </a:p>
          <a:p>
            <a:pPr lvl="1"/>
            <a:r>
              <a:rPr lang="en-CA" dirty="0" err="1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  <a:t>boolean</a:t>
            </a:r>
            <a:r>
              <a:rPr lang="en-CA" dirty="0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  <a:t> or</a:t>
            </a:r>
          </a:p>
          <a:p>
            <a:pPr lvl="1"/>
            <a:r>
              <a:rPr lang="en-CA" dirty="0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  <a:t>List of servers that can support that Questionnaire with</a:t>
            </a:r>
            <a:br>
              <a:rPr lang="en-CA" dirty="0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</a:br>
            <a:r>
              <a:rPr lang="en-CA" dirty="0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  <a:t>$next-question</a:t>
            </a:r>
            <a:endParaRPr lang="en-US" dirty="0">
              <a:latin typeface="+mj-lt"/>
              <a:ea typeface="Verdana" panose="020B0604030504040204" pitchFamily="34" charset="0"/>
            </a:endParaRP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E46A1-FA57-F000-647A-644C8177CB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31E85-8717-86BB-D99B-869564E20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2920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1FF7-6832-FEEF-DF68-EBC42D5C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adaptive forms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75B06-3B7C-AAB0-C485-8C8EC7F6B5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Population </a:t>
            </a:r>
            <a:r>
              <a:rPr lang="en-US" b="1" dirty="0"/>
              <a:t>could</a:t>
            </a:r>
            <a:r>
              <a:rPr lang="en-US" dirty="0"/>
              <a:t> be done by $next-question</a:t>
            </a:r>
          </a:p>
          <a:p>
            <a:pPr lvl="1"/>
            <a:r>
              <a:rPr lang="en-US" dirty="0"/>
              <a:t>Server would need access to the relevant data, no token passed</a:t>
            </a:r>
          </a:p>
          <a:p>
            <a:r>
              <a:rPr lang="en-US" dirty="0"/>
              <a:t>Can’t do </a:t>
            </a:r>
            <a:r>
              <a:rPr lang="en-US" dirty="0" err="1"/>
              <a:t>StructureMap</a:t>
            </a:r>
            <a:r>
              <a:rPr lang="en-US" dirty="0"/>
              <a:t>-based</a:t>
            </a:r>
          </a:p>
          <a:p>
            <a:r>
              <a:rPr lang="en-US" dirty="0"/>
              <a:t>If doing expression-based or CQL, need to hold onto existing variables in memory</a:t>
            </a:r>
          </a:p>
          <a:p>
            <a:r>
              <a:rPr lang="en-US" dirty="0"/>
              <a:t>Might list all Libraries up-front, may add new ones as they become relevant, or mixture of both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A01A4-597B-1697-7EF4-DC069227C9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325B2-8E37-93D2-B39E-E814156D7D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7539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EA8F-4129-3AC1-F7CB-452A899F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completed forms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12AB9-978F-AD5C-E1B1-4D956431A9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When adaptive form is ‘complete’, that doesn’t mean it’s ‘submitted’</a:t>
            </a:r>
          </a:p>
          <a:p>
            <a:r>
              <a:rPr lang="en-US" dirty="0"/>
              <a:t>$submit is a separate process (as is $extract)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35CB3-2D3E-BEB2-378C-D24531CBC9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63FF-8272-23CD-E697-87089D1AF8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1718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E80F2-E551-1FB3-B881-E4F44DEC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Forms </a:t>
            </a:r>
            <a:r>
              <a:rPr lang="en-US" dirty="0"/>
              <a:t>in the SDC Spec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7C32-2ED6-21A0-8EFE-3094FB53FA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234E-1D68-C869-880B-1FA12FF1E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BC388-C449-76DC-33A2-A4F449C02919}"/>
              </a:ext>
            </a:extLst>
          </p:cNvPr>
          <p:cNvSpPr txBox="1"/>
          <p:nvPr/>
        </p:nvSpPr>
        <p:spPr>
          <a:xfrm>
            <a:off x="6233020" y="988306"/>
            <a:ext cx="2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A98687-01A0-0B14-EC0A-52D567216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525" y="988306"/>
            <a:ext cx="2136950" cy="37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82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1B0-7950-F7B3-0EA3-3FF43DB2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Questions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7653-8BC4-5706-3A28-D8E1AD89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CA" dirty="0"/>
              <a:t>How many items will an adaptive search Questionnaire have?</a:t>
            </a:r>
          </a:p>
          <a:p>
            <a:pPr marL="457200" indent="-457200">
              <a:buAutoNum type="arabicPeriod"/>
            </a:pPr>
            <a:r>
              <a:rPr lang="en-CA" dirty="0"/>
              <a:t>How many items can $next-question add to an adaptive Questionnaire?</a:t>
            </a:r>
          </a:p>
          <a:p>
            <a:pPr marL="457200" indent="-457200">
              <a:buAutoNum type="arabicPeriod"/>
            </a:pPr>
            <a:r>
              <a:rPr lang="en-CA" dirty="0"/>
              <a:t>What population approach is incompatible with adaptive Questionnaires?</a:t>
            </a:r>
          </a:p>
          <a:p>
            <a:pPr marL="457200" indent="-457200">
              <a:buAutoNum type="arabicPeriod"/>
            </a:pPr>
            <a:r>
              <a:rPr lang="en-CA" dirty="0"/>
              <a:t>What values can the </a:t>
            </a:r>
            <a:r>
              <a:rPr lang="en-CA" dirty="0" err="1"/>
              <a:t>sdc</a:t>
            </a:r>
            <a:r>
              <a:rPr lang="en-CA" dirty="0"/>
              <a:t>-questionnaire-</a:t>
            </a:r>
            <a:r>
              <a:rPr lang="en-CA" dirty="0" err="1"/>
              <a:t>questionnaireAdaptive</a:t>
            </a:r>
            <a:r>
              <a:rPr lang="en-CA" dirty="0"/>
              <a:t> extension have?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EE1AE-A93F-AB55-8489-EA018C625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53C-DB91-760F-54D1-E572FFC4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540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67A7-0E12-8CD4-42C3-0A92DA42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06DBC-20C3-7057-F5C8-9D7412E70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5. Which of the following is </a:t>
            </a:r>
            <a:r>
              <a:rPr lang="en-CA" b="1" dirty="0"/>
              <a:t>not</a:t>
            </a:r>
            <a:r>
              <a:rPr lang="en-CA" dirty="0"/>
              <a:t> a common reason for using adaptive forms</a:t>
            </a:r>
          </a:p>
          <a:p>
            <a:pPr marL="914400" lvl="1" indent="-457200">
              <a:buAutoNum type="alphaLcParenR"/>
            </a:pPr>
            <a:r>
              <a:rPr lang="en-CA" dirty="0"/>
              <a:t>Simpler for form fillers</a:t>
            </a:r>
          </a:p>
          <a:p>
            <a:pPr marL="914400" lvl="1" indent="-457200">
              <a:buAutoNum type="alphaLcParenR"/>
            </a:pPr>
            <a:r>
              <a:rPr lang="en-CA" dirty="0"/>
              <a:t>Can extract resources earlier</a:t>
            </a:r>
          </a:p>
          <a:p>
            <a:pPr marL="914400" lvl="1" indent="-457200">
              <a:buAutoNum type="alphaLcParenR"/>
            </a:pPr>
            <a:r>
              <a:rPr lang="en-CA" dirty="0"/>
              <a:t>Form logic includes sensitive IP</a:t>
            </a:r>
          </a:p>
          <a:p>
            <a:pPr marL="914400" lvl="1" indent="-457200">
              <a:buAutoNum type="alphaLcParenR"/>
            </a:pPr>
            <a:r>
              <a:rPr lang="en-CA" dirty="0"/>
              <a:t>Form authors don’t want to write </a:t>
            </a:r>
            <a:r>
              <a:rPr lang="en-CA" dirty="0" err="1"/>
              <a:t>FHIRPath</a:t>
            </a:r>
            <a:r>
              <a:rPr lang="en-CA" dirty="0"/>
              <a:t> or CQL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48638-C45C-91B8-2701-E0F24B8F4A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B823D-E15C-096F-13DE-0E4D47F863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7799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endParaRPr lang="en-CA" dirty="0"/>
          </a:p>
          <a:p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http://chat.fhir.org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56530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06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https://github.com/FHIR/documents/tree/master/presentations/sdc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A close-up of colorful text&#10;&#10;Description automatically generated">
            <a:extLst>
              <a:ext uri="{FF2B5EF4-FFF2-40B4-BE49-F238E27FC236}">
                <a16:creationId xmlns:a16="http://schemas.microsoft.com/office/drawing/2014/main" id="{EB2C76BC-55E1-5249-ECB2-3F41F4CC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SDC Collection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SDC Overview</a:t>
            </a:r>
          </a:p>
          <a:p>
            <a:r>
              <a:rPr lang="en-US" sz="1800" dirty="0"/>
              <a:t>SDC Workflow</a:t>
            </a:r>
          </a:p>
          <a:p>
            <a:r>
              <a:rPr lang="en-US" sz="1800" dirty="0"/>
              <a:t>SDC Expressions</a:t>
            </a:r>
            <a:endParaRPr lang="en-US" sz="1800" b="1" dirty="0"/>
          </a:p>
          <a:p>
            <a:r>
              <a:rPr lang="en-US" sz="1800" dirty="0"/>
              <a:t>SDC Rendering &amp; Behavior</a:t>
            </a:r>
          </a:p>
          <a:p>
            <a:r>
              <a:rPr lang="en-US" sz="1800" dirty="0"/>
              <a:t>SDC Population</a:t>
            </a:r>
          </a:p>
          <a:p>
            <a:r>
              <a:rPr lang="en-US" sz="1800" dirty="0"/>
              <a:t>SDC Extraction</a:t>
            </a:r>
          </a:p>
          <a:p>
            <a:r>
              <a:rPr lang="en-US" sz="1800" b="1" dirty="0"/>
              <a:t>SDC Adaptive Forms </a:t>
            </a:r>
            <a:r>
              <a:rPr lang="en-US" sz="1800" dirty="0"/>
              <a:t>(you are here)</a:t>
            </a:r>
            <a:endParaRPr lang="en-US" sz="1800" b="1" dirty="0"/>
          </a:p>
          <a:p>
            <a:r>
              <a:rPr lang="en-US" sz="1800">
                <a:ea typeface="ヒラギノ角ゴ Pro W3"/>
              </a:rPr>
              <a:t>SDC Modular &amp; Derived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CFF6F728-96A8-7235-4C40-599BDBE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You should be able to:</a:t>
            </a:r>
          </a:p>
          <a:p>
            <a:pPr lvl="1"/>
            <a:r>
              <a:rPr lang="en-CA" sz="1800" dirty="0">
                <a:ea typeface="ヒラギノ角ゴ Pro W3"/>
              </a:rPr>
              <a:t>Explain some of the benefits for using adaptive forms instead of standard forms</a:t>
            </a:r>
          </a:p>
          <a:p>
            <a:pPr lvl="1"/>
            <a:r>
              <a:rPr lang="en-CA" sz="1800" dirty="0"/>
              <a:t>Describe the workflow for completing an adaptive form</a:t>
            </a:r>
          </a:p>
          <a:p>
            <a:pPr lvl="1"/>
            <a:r>
              <a:rPr lang="en-CA" sz="1800" dirty="0"/>
              <a:t>Understand the difference between a Questionnaire intended for searching for an adaptive form as opposed to one used for completing an adaptive form</a:t>
            </a:r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6ED6BA6-FC0D-841F-97E3-95B6041EB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45A3EF-F95F-1ADA-66F9-800ADE9B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for adaptive forms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5FD7C-AA28-D0B4-33C4-A9DDAD291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4779759" cy="3098780"/>
          </a:xfrm>
        </p:spPr>
        <p:txBody>
          <a:bodyPr/>
          <a:lstStyle/>
          <a:p>
            <a:r>
              <a:rPr lang="en-US" dirty="0"/>
              <a:t>Protect IP</a:t>
            </a:r>
          </a:p>
          <a:p>
            <a:r>
              <a:rPr lang="en-US" dirty="0"/>
              <a:t>Less burden on fillers</a:t>
            </a:r>
          </a:p>
          <a:p>
            <a:r>
              <a:rPr lang="en-US" dirty="0"/>
              <a:t>Forms can get too big</a:t>
            </a:r>
          </a:p>
          <a:p>
            <a:r>
              <a:rPr lang="en-US" dirty="0"/>
              <a:t>Use a familiar language for logic</a:t>
            </a:r>
          </a:p>
          <a:p>
            <a:r>
              <a:rPr lang="en-US" dirty="0"/>
              <a:t>Use back-end functionality for logic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36FED-0229-CDD8-8100-DABD768C7D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4CF50-A2AB-9E57-631F-D717DB7B4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8" name="Picture 7" descr="A hand holding a yellow paper with black text&#10;&#10;Description automatically generated">
            <a:extLst>
              <a:ext uri="{FF2B5EF4-FFF2-40B4-BE49-F238E27FC236}">
                <a16:creationId xmlns:a16="http://schemas.microsoft.com/office/drawing/2014/main" id="{609A5118-F888-EB8B-E4FB-A7DC35D2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30875" y="1476462"/>
            <a:ext cx="2495725" cy="18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1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5ABA-1165-47B1-BD79-EBA51F3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8A71-587A-41FD-B965-124D13341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105" y="1357310"/>
            <a:ext cx="3644140" cy="3098780"/>
          </a:xfrm>
        </p:spPr>
        <p:txBody>
          <a:bodyPr/>
          <a:lstStyle/>
          <a:p>
            <a:r>
              <a:rPr lang="en-CA" sz="1800" dirty="0"/>
              <a:t>Q:What is your name?</a:t>
            </a:r>
          </a:p>
          <a:p>
            <a:pPr lvl="1"/>
            <a:r>
              <a:rPr lang="en-CA" sz="1600" dirty="0"/>
              <a:t>A: Arthur</a:t>
            </a:r>
          </a:p>
          <a:p>
            <a:r>
              <a:rPr lang="en-CA" sz="1800" dirty="0"/>
              <a:t>Q: What is your quest?</a:t>
            </a:r>
          </a:p>
          <a:p>
            <a:pPr lvl="1"/>
            <a:r>
              <a:rPr lang="en-CA" sz="1600" dirty="0"/>
              <a:t>A: Holy Grail</a:t>
            </a:r>
          </a:p>
          <a:p>
            <a:r>
              <a:rPr lang="en-CA" sz="1800" dirty="0"/>
              <a:t>Q: What is the air-speed velocity of an unladen swallow?</a:t>
            </a:r>
          </a:p>
          <a:p>
            <a:pPr lvl="1"/>
            <a:r>
              <a:rPr lang="en-CA" sz="1600" dirty="0"/>
              <a:t>A: </a:t>
            </a:r>
          </a:p>
        </p:txBody>
      </p:sp>
      <p:pic>
        <p:nvPicPr>
          <p:cNvPr id="1026" name="Picture 2" descr="Adaptive Questionnaire Administration Abstract Model">
            <a:extLst>
              <a:ext uri="{FF2B5EF4-FFF2-40B4-BE49-F238E27FC236}">
                <a16:creationId xmlns:a16="http://schemas.microsoft.com/office/drawing/2014/main" id="{9C9FE738-3AE8-46CA-A598-F00414661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3425" r="17108" b="15884"/>
          <a:stretch/>
        </p:blipFill>
        <p:spPr bwMode="auto">
          <a:xfrm>
            <a:off x="340783" y="1208250"/>
            <a:ext cx="4858322" cy="35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56787-70FA-43D0-9CD9-445C0264F732}"/>
              </a:ext>
            </a:extLst>
          </p:cNvPr>
          <p:cNvSpPr txBox="1"/>
          <p:nvPr/>
        </p:nvSpPr>
        <p:spPr>
          <a:xfrm>
            <a:off x="7699244" y="1582249"/>
            <a:ext cx="1144001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54125-0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86505-5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86508-9</a:t>
            </a:r>
          </a:p>
        </p:txBody>
      </p:sp>
    </p:spTree>
    <p:extLst>
      <p:ext uri="{BB962C8B-B14F-4D97-AF65-F5344CB8AC3E}">
        <p14:creationId xmlns:p14="http://schemas.microsoft.com/office/powerpoint/2010/main" val="34268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7C46-D4D7-4EB2-0539-C5DC32DC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 of an adaptive form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80163-3728-4F39-79CB-C543C1DA35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1" y="1357310"/>
            <a:ext cx="6776339" cy="3098780"/>
          </a:xfrm>
        </p:spPr>
        <p:txBody>
          <a:bodyPr/>
          <a:lstStyle/>
          <a:p>
            <a:r>
              <a:rPr lang="en-US" dirty="0"/>
              <a:t>Separate Q for every QR</a:t>
            </a:r>
          </a:p>
          <a:p>
            <a:r>
              <a:rPr lang="en-US" dirty="0"/>
              <a:t>Q is ‘contained’</a:t>
            </a:r>
          </a:p>
          <a:p>
            <a:r>
              <a:rPr lang="en-US" dirty="0"/>
              <a:t>Contained Q points to ‘base’</a:t>
            </a:r>
            <a:br>
              <a:rPr lang="en-US" dirty="0"/>
            </a:br>
            <a:r>
              <a:rPr lang="en-US" dirty="0"/>
              <a:t> Questionnaire canonical via </a:t>
            </a:r>
            <a:br>
              <a:rPr lang="en-US" dirty="0"/>
            </a:br>
            <a:r>
              <a:rPr lang="en-US" dirty="0" err="1"/>
              <a:t>derivedFrom</a:t>
            </a:r>
            <a:endParaRPr lang="en-US" dirty="0"/>
          </a:p>
          <a:p>
            <a:r>
              <a:rPr lang="en-US" dirty="0"/>
              <a:t>Contained Q has </a:t>
            </a:r>
            <a:r>
              <a:rPr lang="en-US" b="1" dirty="0"/>
              <a:t>no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or version</a:t>
            </a:r>
          </a:p>
          <a:p>
            <a:r>
              <a:rPr lang="en-US" dirty="0"/>
              <a:t>Call $next-question to get updated list of items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DDEA6-744F-B66A-6B13-565C12320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27CE0-6367-67DF-9455-31AC27CBDC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415A73-B5DC-7E45-595B-AC4239F4842A}"/>
              </a:ext>
            </a:extLst>
          </p:cNvPr>
          <p:cNvSpPr/>
          <p:nvPr/>
        </p:nvSpPr>
        <p:spPr>
          <a:xfrm>
            <a:off x="5075339" y="1357310"/>
            <a:ext cx="3540155" cy="19227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questionnaire = #someQ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115D4E-9592-A8FB-403A-6D6FEBA7A7E7}"/>
              </a:ext>
            </a:extLst>
          </p:cNvPr>
          <p:cNvSpPr/>
          <p:nvPr/>
        </p:nvSpPr>
        <p:spPr>
          <a:xfrm>
            <a:off x="5227739" y="1509711"/>
            <a:ext cx="3301899" cy="1062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QuestionnaireResponse</a:t>
            </a:r>
          </a:p>
          <a:p>
            <a:r>
              <a:rPr lang="en-CA" dirty="0">
                <a:solidFill>
                  <a:schemeClr val="tx1"/>
                </a:solidFill>
              </a:rPr>
              <a:t>	id = </a:t>
            </a:r>
            <a:r>
              <a:rPr lang="en-CA" dirty="0" err="1">
                <a:solidFill>
                  <a:schemeClr val="tx1"/>
                </a:solidFill>
              </a:rPr>
              <a:t>someQ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	derived=http://realQ#ver</a:t>
            </a:r>
          </a:p>
        </p:txBody>
      </p:sp>
    </p:spTree>
    <p:extLst>
      <p:ext uri="{BB962C8B-B14F-4D97-AF65-F5344CB8AC3E}">
        <p14:creationId xmlns:p14="http://schemas.microsoft.com/office/powerpoint/2010/main" val="294759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B6A228CEBB844FBC6B8633F16E3300" ma:contentTypeVersion="4" ma:contentTypeDescription="Create a new document." ma:contentTypeScope="" ma:versionID="5b56d2be9ea1ecaf21ca08678214dcd0">
  <xsd:schema xmlns:xsd="http://www.w3.org/2001/XMLSchema" xmlns:xs="http://www.w3.org/2001/XMLSchema" xmlns:p="http://schemas.microsoft.com/office/2006/metadata/properties" xmlns:ns2="2371556d-c2f8-4c27-a7c5-4c2acf225d27" targetNamespace="http://schemas.microsoft.com/office/2006/metadata/properties" ma:root="true" ma:fieldsID="e32f1ed78c00c18b31e32be9b8f4ba9c" ns2:_="">
    <xsd:import namespace="2371556d-c2f8-4c27-a7c5-4c2acf225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1556d-c2f8-4c27-a7c5-4c2acf225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5EAE69-B60D-496C-9008-BE045A7C2CA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2371556d-c2f8-4c27-a7c5-4c2acf225d27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B0796CF-91BF-466A-A9B4-B047A70902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703D73-139F-4FE5-AB1C-FE1CA34CA4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71556d-c2f8-4c27-a7c5-4c2acf225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27477</TotalTime>
  <Words>1104</Words>
  <Application>Microsoft Office PowerPoint</Application>
  <PresentationFormat>On-screen Show (16:9)</PresentationFormat>
  <Paragraphs>155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Who am I?</vt:lpstr>
      <vt:lpstr>This presentation</vt:lpstr>
      <vt:lpstr>Credit</vt:lpstr>
      <vt:lpstr>The SDC Collection</vt:lpstr>
      <vt:lpstr>Objectives</vt:lpstr>
      <vt:lpstr>Rationale for adaptive forms</vt:lpstr>
      <vt:lpstr>Adaptive forms</vt:lpstr>
      <vt:lpstr>Key elements of an adaptive form</vt:lpstr>
      <vt:lpstr>$next-question</vt:lpstr>
      <vt:lpstr>What adaptive doesn’t avoid</vt:lpstr>
      <vt:lpstr>What if the user changes a prior answer?</vt:lpstr>
      <vt:lpstr>Searching for adaptive forms</vt:lpstr>
      <vt:lpstr>Populating adaptive forms</vt:lpstr>
      <vt:lpstr>Handling completed forms</vt:lpstr>
      <vt:lpstr>Adaptive Forms in the SDC Spec</vt:lpstr>
      <vt:lpstr>Adaptive Questions</vt:lpstr>
      <vt:lpstr>Adaptive Questions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Forouzi, Sam</cp:lastModifiedBy>
  <cp:revision>194</cp:revision>
  <dcterms:created xsi:type="dcterms:W3CDTF">2019-03-22T18:05:01Z</dcterms:created>
  <dcterms:modified xsi:type="dcterms:W3CDTF">2025-02-07T18:23:24Z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0x01010046B6A228CEBB844FBC6B8633F16E3300</vt:lpwstr>
  </property>
</Properties>
</file>