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672" r:id="rId5"/>
    <p:sldId id="797" r:id="rId6"/>
    <p:sldId id="690" r:id="rId7"/>
    <p:sldId id="665" r:id="rId8"/>
    <p:sldId id="680" r:id="rId9"/>
    <p:sldId id="758" r:id="rId10"/>
    <p:sldId id="313" r:id="rId11"/>
    <p:sldId id="4850" r:id="rId12"/>
    <p:sldId id="4924" r:id="rId13"/>
    <p:sldId id="4817" r:id="rId14"/>
    <p:sldId id="4914" r:id="rId15"/>
    <p:sldId id="4916" r:id="rId16"/>
    <p:sldId id="4918" r:id="rId17"/>
    <p:sldId id="4917" r:id="rId18"/>
    <p:sldId id="4920" r:id="rId19"/>
    <p:sldId id="4921" r:id="rId20"/>
    <p:sldId id="4922" r:id="rId21"/>
    <p:sldId id="4919" r:id="rId22"/>
    <p:sldId id="4861" r:id="rId23"/>
    <p:sldId id="4923" r:id="rId24"/>
    <p:sldId id="4925" r:id="rId25"/>
    <p:sldId id="4927" r:id="rId26"/>
    <p:sldId id="4930" r:id="rId27"/>
    <p:sldId id="4932" r:id="rId28"/>
    <p:sldId id="4931" r:id="rId29"/>
    <p:sldId id="4933" r:id="rId30"/>
    <p:sldId id="4928" r:id="rId31"/>
    <p:sldId id="4929" r:id="rId32"/>
    <p:sldId id="4926" r:id="rId33"/>
    <p:sldId id="4802" r:id="rId34"/>
    <p:sldId id="759" r:id="rId3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797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Modular Forms" id="{695EE475-FC50-41D1-90DA-04675E84D08B}">
          <p14:sldIdLst>
            <p14:sldId id="4924"/>
            <p14:sldId id="4817"/>
            <p14:sldId id="4914"/>
            <p14:sldId id="4916"/>
            <p14:sldId id="4918"/>
            <p14:sldId id="4917"/>
            <p14:sldId id="4920"/>
            <p14:sldId id="4921"/>
            <p14:sldId id="4922"/>
            <p14:sldId id="4919"/>
            <p14:sldId id="4861"/>
            <p14:sldId id="4923"/>
          </p14:sldIdLst>
        </p14:section>
        <p14:section name="Derived Forms" id="{40428587-254C-4FF2-A222-83EF5E12AF52}">
          <p14:sldIdLst>
            <p14:sldId id="4925"/>
            <p14:sldId id="4927"/>
            <p14:sldId id="4930"/>
            <p14:sldId id="4932"/>
            <p14:sldId id="4931"/>
            <p14:sldId id="4933"/>
            <p14:sldId id="4928"/>
            <p14:sldId id="4929"/>
          </p14:sldIdLst>
        </p14:section>
        <p14:section name="Questions" id="{C125BBFB-E8EC-4EA3-8D87-67C91AA3B670}">
          <p14:sldIdLst>
            <p14:sldId id="4926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D43B1-B72A-3C28-DC18-F765FEBA4B6D}" v="41" dt="2025-02-07T18:23:06.457"/>
    <p1510:client id="{F3C0F137-8028-7069-C88C-5C1CD85F0653}" v="2" dt="2025-02-06T20:23:10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28" d="100"/>
          <a:sy n="128" d="100"/>
        </p:scale>
        <p:origin x="1140" y="12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24D43B1-B72A-3C28-DC18-F765FEBA4B6D}"/>
    <pc:docChg chg="addSld modSld modMainMaster modSection">
      <pc:chgData name="McKenzie, Lloyd" userId="S::lloyd.mckenzie@ontariohealth.ca::4544ac19-90a7-4bc9-9dda-63119ceabc25" providerId="AD" clId="Web-{324D43B1-B72A-3C28-DC18-F765FEBA4B6D}" dt="2025-02-07T18:23:06.457" v="24" actId="20577"/>
      <pc:docMkLst>
        <pc:docMk/>
      </pc:docMkLst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36:16.675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8:23:06.457" v="24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24D43B1-B72A-3C28-DC18-F765FEBA4B6D}" dt="2025-02-07T18:23:06.457" v="24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324D43B1-B72A-3C28-DC18-F765FEBA4B6D}" dt="2025-02-07T18:22:58.973" v="21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324D43B1-B72A-3C28-DC18-F765FEBA4B6D}" dt="2025-02-07T18:22:58.973" v="21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199103371" sldId="49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199103371" sldId="4917"/>
            <ac:spMk id="3" creationId="{0F3704A9-4D62-77E7-6F5E-8592E27B2B0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026169221" sldId="491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026169221" sldId="4918"/>
            <ac:spMk id="3" creationId="{0E31A4B4-B142-624D-85D7-40D577C2665C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7651299" sldId="491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7651299" sldId="4919"/>
            <ac:spMk id="4" creationId="{8BF7D378-8C9E-7A85-8277-B8B2566FA18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4008174" sldId="492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4008174" sldId="4920"/>
            <ac:spMk id="4" creationId="{3CF9F33D-4161-1BDC-7903-FCD8C279234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778096081" sldId="492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778096081" sldId="4922"/>
            <ac:spMk id="4" creationId="{E2A67A32-D1A2-4460-8BBE-626A9BD96DB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19625314" sldId="492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19625314" sldId="4923"/>
            <ac:spMk id="3" creationId="{99B083D1-315F-D551-1B58-9AB82CD7DDC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562261403" sldId="4924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562261403" sldId="4924"/>
            <ac:spMk id="4" creationId="{CBE3CC94-D79E-FF12-5D61-26BAD83B2CF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194817898" sldId="492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194817898" sldId="4925"/>
            <ac:spMk id="4" creationId="{20410346-A835-A266-FF36-1227F3854B5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2753277" sldId="4926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2753277" sldId="4926"/>
            <ac:spMk id="4" creationId="{2551CC32-52C0-837C-9730-80CF6BC3A1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47966441" sldId="492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47966441" sldId="4927"/>
            <ac:spMk id="3" creationId="{BEE9D176-1C75-57E3-08F5-021E73B5DF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965815765" sldId="492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965815765" sldId="4928"/>
            <ac:spMk id="4" creationId="{7848216F-9791-8452-D978-B10D89EA8E3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219241533" sldId="492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219241533" sldId="4929"/>
            <ac:spMk id="3" creationId="{329C3964-4EA6-7276-D783-369EF7FB455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3645235" sldId="493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3645235" sldId="4930"/>
            <ac:spMk id="4" creationId="{959205CF-4FB7-B48E-0512-96ACB4D3BFAA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658522808" sldId="493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658522808" sldId="4931"/>
            <ac:spMk id="3" creationId="{55DE4CFA-BE45-09D0-7473-1B44EFA6D3F2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83608553" sldId="493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83608553" sldId="4932"/>
            <ac:spMk id="4" creationId="{2EAB6887-69A8-9320-87BC-0BC69331437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82372968" sldId="493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82372968" sldId="4933"/>
            <ac:spMk id="4" creationId="{A3400775-4BA1-5C02-8FB1-455BEBC87263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24D43B1-B72A-3C28-DC18-F765FEBA4B6D}" dt="2025-02-07T18:22:46.941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24D43B1-B72A-3C28-DC18-F765FEBA4B6D}" dt="2025-02-07T18:22:46.941" v="8"/>
          <pc:sldLayoutMkLst>
            <pc:docMk/>
            <pc:sldMasterMk cId="0" sldId="2147483648"/>
            <pc:sldLayoutMk cId="3858933367" sldId="214748370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9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fhir-extensions/StructureDefinition-elementdefinition-question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modular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sdc-modular-name.html" TargetMode="External"/><Relationship Id="rId2" Type="http://schemas.openxmlformats.org/officeDocument/2006/relationships/hyperlink" Target="https://build.fhir.org/ig/HL7/sdc/Questionnaire-sdc-modular-roo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Parameters-sdc-modular-root-assembled.html" TargetMode="External"/><Relationship Id="rId5" Type="http://schemas.openxmlformats.org/officeDocument/2006/relationships/hyperlink" Target="https://build.fhir.org/ig/HL7/sdc/StructureDefinition-SdcQuestionLibrary.html" TargetMode="External"/><Relationship Id="rId4" Type="http://schemas.openxmlformats.org/officeDocument/2006/relationships/hyperlink" Target="https://build.fhir.org/ig/HL7/sdc/Questionnaire-sdc-modular-contac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extensions/5.1.0/StructureDefinition-questionnaire-derivationType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optionalDisplay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uild.fhir.org/ig/HL7/sdc/derive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chat.fhi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Modular and Derived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>
                <a:ea typeface="ヒラギノ角ゴ Pro W3"/>
              </a:rPr>
              <a:t>February 2025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modular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More consistency</a:t>
            </a:r>
          </a:p>
          <a:p>
            <a:pPr lvl="1"/>
            <a:r>
              <a:rPr lang="en-US" dirty="0"/>
              <a:t>Better data quality</a:t>
            </a:r>
          </a:p>
          <a:p>
            <a:pPr lvl="1"/>
            <a:r>
              <a:rPr lang="en-US" dirty="0"/>
              <a:t>Leverage known ‘good’ questions</a:t>
            </a:r>
          </a:p>
          <a:p>
            <a:pPr lvl="1"/>
            <a:r>
              <a:rPr lang="en-US" dirty="0"/>
              <a:t>More user familiarity</a:t>
            </a:r>
          </a:p>
          <a:p>
            <a:r>
              <a:rPr lang="en-US" dirty="0"/>
              <a:t>Reduce maintenance effort</a:t>
            </a:r>
          </a:p>
          <a:p>
            <a:pPr lvl="1"/>
            <a:r>
              <a:rPr lang="en-US" dirty="0"/>
              <a:t>Including on population/extraction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8A4F-0F68-4853-56D1-3686588D2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2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18B3135C-9198-7F66-79F2-28BBCE0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72E140-C378-3CBB-BE3F-7FB36D360578}"/>
              </a:ext>
            </a:extLst>
          </p:cNvPr>
          <p:cNvSpPr/>
          <p:nvPr/>
        </p:nvSpPr>
        <p:spPr>
          <a:xfrm>
            <a:off x="2088859" y="-1400"/>
            <a:ext cx="7046752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1E5EB-5BFD-9A1E-FA4A-A1C20C265BC9}"/>
              </a:ext>
            </a:extLst>
          </p:cNvPr>
          <p:cNvSpPr/>
          <p:nvPr/>
        </p:nvSpPr>
        <p:spPr>
          <a:xfrm>
            <a:off x="3951215" y="-1400"/>
            <a:ext cx="5192785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EF5-458B-A061-1184-F0EF94D80877}"/>
              </a:ext>
            </a:extLst>
          </p:cNvPr>
          <p:cNvSpPr/>
          <p:nvPr/>
        </p:nvSpPr>
        <p:spPr>
          <a:xfrm>
            <a:off x="5914238" y="-1400"/>
            <a:ext cx="3229761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58F22-D4DC-63ED-2E76-E05C732B50DA}"/>
              </a:ext>
            </a:extLst>
          </p:cNvPr>
          <p:cNvSpPr/>
          <p:nvPr/>
        </p:nvSpPr>
        <p:spPr>
          <a:xfrm>
            <a:off x="7550092" y="-1400"/>
            <a:ext cx="1593907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425-213B-10B7-996F-CD81837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E8F1B-238F-0A44-D62A-993B5615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1668"/>
              </p:ext>
            </p:extLst>
          </p:nvPr>
        </p:nvGraphicFramePr>
        <p:xfrm>
          <a:off x="542488" y="988306"/>
          <a:ext cx="798911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-questionnaire-assemble-expectation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Indicates if the form is intended to be used as part of assembly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root: Can form the base of a questionnaire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child: Can be referenced from another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</a:t>
                      </a:r>
                      <a:r>
                        <a:rPr lang="en-US" dirty="0" err="1"/>
                        <a:t>subQuestionnaire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Appears on a ‘display’ item to be substituted for the content of a different questionnaire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Indicates the canonical (and version) of the questionnaire to substitute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sdc</a:t>
                      </a:r>
                      <a:r>
                        <a:rPr lang="en-CA" dirty="0"/>
                        <a:t>-questionnaire-</a:t>
                      </a:r>
                      <a:r>
                        <a:rPr lang="en-CA" dirty="0" err="1"/>
                        <a:t>assembleContext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On a sub-form, indicates variables that must be made available by the </a:t>
                      </a:r>
                      <a:r>
                        <a:rPr lang="en-CA" dirty="0" err="1"/>
                        <a:t>parrent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3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DDC3-1B4B-8194-0CCD-3C85410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</a:t>
            </a:r>
            <a:r>
              <a:rPr lang="en-CA" dirty="0" err="1"/>
              <a:t>ElementDefinition</a:t>
            </a:r>
            <a:r>
              <a:rPr lang="en-CA" dirty="0"/>
              <a:t> to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A4B4-B142-624D-85D7-40D577C2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708-8BE9-CF43-E86D-408F55D5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A4D43-CA09-DA8A-8E72-D4A8A8A3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9032"/>
              </p:ext>
            </p:extLst>
          </p:nvPr>
        </p:nvGraphicFramePr>
        <p:xfrm>
          <a:off x="542488" y="1177559"/>
          <a:ext cx="7989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Questionnaire.item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label (or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elementdefinition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-question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min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max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answerValueSet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binding.valueSet</a:t>
                      </a:r>
                      <a:r>
                        <a:rPr lang="en-CA" dirty="0"/>
                        <a:t> (extensible =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carry across (and max &amp; min get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D44-248E-5A16-A703-59D026D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$assemble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5E08-63E0-1923-7AAE-ACADAF7B9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‘display’ items with ‘</a:t>
            </a:r>
            <a:r>
              <a:rPr lang="en-CA" sz="2000" dirty="0" err="1"/>
              <a:t>subQuestionnaire</a:t>
            </a:r>
            <a:r>
              <a:rPr lang="en-CA" sz="2000" dirty="0"/>
              <a:t>’ turn into ‘group’ items containing all items in the referenced Questionnaire</a:t>
            </a:r>
          </a:p>
          <a:p>
            <a:r>
              <a:rPr lang="en-CA" sz="2000" dirty="0"/>
              <a:t>Items with definitions grab all data elements from the referenced Element</a:t>
            </a:r>
          </a:p>
          <a:p>
            <a:r>
              <a:rPr lang="en-CA" sz="2000" dirty="0"/>
              <a:t>Contained resources and most extensions propagate from </a:t>
            </a:r>
            <a:r>
              <a:rPr lang="en-CA" sz="2000" dirty="0" err="1"/>
              <a:t>subforms</a:t>
            </a:r>
            <a:endParaRPr lang="en-CA" sz="2000" dirty="0"/>
          </a:p>
          <a:p>
            <a:pPr lvl="1"/>
            <a:r>
              <a:rPr lang="en-CA" sz="1800" dirty="0"/>
              <a:t>Duplicates are checked</a:t>
            </a:r>
          </a:p>
          <a:p>
            <a:r>
              <a:rPr lang="en-CA" sz="2000" dirty="0"/>
              <a:t>Definitions for backbone elements turn into groups of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704A9-4D62-77E7-6F5E-8592E27B2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13F3-6DF3-E148-E494-8790F618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10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856-BB53-D700-FCFC-A563916A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</a:t>
            </a:r>
            <a:r>
              <a:rPr lang="en-CA" dirty="0" err="1"/>
              <a:t>linkIds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0733-27B5-47F7-6458-94FB945DB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Same Questionnaire could appear in multiple places in a parent</a:t>
            </a:r>
          </a:p>
          <a:p>
            <a:pPr lvl="1"/>
            <a:r>
              <a:rPr lang="en-CA" dirty="0"/>
              <a:t>Would result in </a:t>
            </a:r>
            <a:r>
              <a:rPr lang="en-CA" dirty="0" err="1"/>
              <a:t>duplicateLinkIds</a:t>
            </a:r>
            <a:endParaRPr lang="en-CA" dirty="0"/>
          </a:p>
          <a:p>
            <a:r>
              <a:rPr lang="en-CA" dirty="0"/>
              <a:t>Solution:</a:t>
            </a:r>
          </a:p>
          <a:p>
            <a:pPr lvl="1"/>
            <a:r>
              <a:rPr lang="en-CA" dirty="0" err="1"/>
              <a:t>subQuestionnaire</a:t>
            </a:r>
            <a:r>
              <a:rPr lang="en-CA" dirty="0"/>
              <a:t> identifies a </a:t>
            </a:r>
            <a:r>
              <a:rPr lang="en-CA" dirty="0" err="1"/>
              <a:t>linkIdPrefix</a:t>
            </a:r>
            <a:endParaRPr lang="en-CA" dirty="0"/>
          </a:p>
          <a:p>
            <a:pPr lvl="2"/>
            <a:r>
              <a:rPr lang="en-CA" dirty="0"/>
              <a:t>Gets pre-pended to all </a:t>
            </a:r>
            <a:r>
              <a:rPr lang="en-CA" dirty="0" err="1"/>
              <a:t>linkIds</a:t>
            </a:r>
            <a:r>
              <a:rPr lang="en-CA" dirty="0"/>
              <a:t> and </a:t>
            </a:r>
            <a:r>
              <a:rPr lang="en-CA" dirty="0" err="1"/>
              <a:t>emableWhen.question</a:t>
            </a:r>
            <a:r>
              <a:rPr lang="en-CA" dirty="0"/>
              <a:t> elements in the imported form</a:t>
            </a:r>
          </a:p>
          <a:p>
            <a:pPr lvl="2"/>
            <a:r>
              <a:rPr lang="en-CA" dirty="0"/>
              <a:t>Also sets a variable that can be used in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F33D-4161-1BDC-7903-FCD8C2792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074E-CC0E-6057-A274-0EAD25EF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00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5E72-B053-C106-4AE7-EF7B232D1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BE6AB56D-D09E-4E78-F5E7-C08E75B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1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A7327-5668-5449-3654-75914898A7A2}"/>
              </a:ext>
            </a:extLst>
          </p:cNvPr>
          <p:cNvGrpSpPr/>
          <p:nvPr/>
        </p:nvGrpSpPr>
        <p:grpSpPr>
          <a:xfrm>
            <a:off x="873853" y="612397"/>
            <a:ext cx="7540305" cy="1644242"/>
            <a:chOff x="873853" y="612397"/>
            <a:chExt cx="7540305" cy="16442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9166D-66B4-6541-0D71-C047D754E6C4}"/>
                </a:ext>
              </a:extLst>
            </p:cNvPr>
            <p:cNvSpPr/>
            <p:nvPr/>
          </p:nvSpPr>
          <p:spPr>
            <a:xfrm>
              <a:off x="2634143" y="61239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71BEC-D787-F071-3EBD-F9D3472C9810}"/>
                </a:ext>
              </a:extLst>
            </p:cNvPr>
            <p:cNvSpPr/>
            <p:nvPr/>
          </p:nvSpPr>
          <p:spPr>
            <a:xfrm>
              <a:off x="873853" y="202174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1D3FF-1902-46E3-EC95-68A9912FBF5B}"/>
                </a:ext>
              </a:extLst>
            </p:cNvPr>
            <p:cNvSpPr/>
            <p:nvPr/>
          </p:nvSpPr>
          <p:spPr>
            <a:xfrm>
              <a:off x="8113552" y="1100356"/>
              <a:ext cx="30060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09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11E-B260-0977-BFC9-0F16665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ElementDefinition</a:t>
            </a:r>
            <a:r>
              <a:rPr lang="en-CA" dirty="0"/>
              <a:t>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AE0-ECE4-026F-5F76-677E36663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approaches:</a:t>
            </a:r>
          </a:p>
          <a:p>
            <a:pPr lvl="1"/>
            <a:r>
              <a:rPr lang="en-CA" dirty="0"/>
              <a:t>One </a:t>
            </a:r>
            <a:r>
              <a:rPr lang="en-CA" dirty="0" err="1"/>
              <a:t>StructureDefinition</a:t>
            </a:r>
            <a:r>
              <a:rPr lang="en-CA" dirty="0"/>
              <a:t> with all elements</a:t>
            </a:r>
          </a:p>
          <a:p>
            <a:pPr lvl="2"/>
            <a:r>
              <a:rPr lang="en-CA" dirty="0"/>
              <a:t>Must maintain elements together, one version for everything</a:t>
            </a:r>
          </a:p>
          <a:p>
            <a:pPr lvl="1"/>
            <a:r>
              <a:rPr lang="en-CA" dirty="0"/>
              <a:t>Different </a:t>
            </a:r>
            <a:r>
              <a:rPr lang="en-CA" dirty="0" err="1"/>
              <a:t>StructureDefinitions</a:t>
            </a:r>
            <a:r>
              <a:rPr lang="en-CA" dirty="0"/>
              <a:t> for different element ‘collections’</a:t>
            </a:r>
          </a:p>
          <a:p>
            <a:pPr lvl="2"/>
            <a:r>
              <a:rPr lang="en-CA" dirty="0"/>
              <a:t>More control, but still must version elements together</a:t>
            </a:r>
          </a:p>
          <a:p>
            <a:pPr lvl="1"/>
            <a:r>
              <a:rPr lang="en-CA" dirty="0"/>
              <a:t>Separate </a:t>
            </a:r>
            <a:r>
              <a:rPr lang="en-CA" dirty="0" err="1"/>
              <a:t>StructureDefinitions</a:t>
            </a:r>
            <a:r>
              <a:rPr lang="en-CA" dirty="0"/>
              <a:t> per element</a:t>
            </a:r>
          </a:p>
          <a:p>
            <a:pPr lvl="2"/>
            <a:r>
              <a:rPr lang="en-CA" dirty="0"/>
              <a:t>Very heavy</a:t>
            </a:r>
          </a:p>
          <a:p>
            <a:pPr lvl="2"/>
            <a:r>
              <a:rPr lang="en-CA" dirty="0"/>
              <a:t>Can version each element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7A32-D1A2-4460-8BBE-626A9BD9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E5990-A287-84B4-218D-88BFA3F3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48AB-A353-8E4D-19BD-71F38B5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5342-A636-FC1E-F704-6956A37E1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Modifiers are prohibited on sub-forms</a:t>
            </a:r>
          </a:p>
          <a:p>
            <a:r>
              <a:rPr lang="en-CA" dirty="0"/>
              <a:t>Language must match across root and child forms (and </a:t>
            </a:r>
            <a:r>
              <a:rPr lang="en-CA" dirty="0" err="1"/>
              <a:t>StructureDefinitions</a:t>
            </a:r>
            <a:r>
              <a:rPr lang="en-CA" dirty="0"/>
              <a:t>)</a:t>
            </a:r>
          </a:p>
          <a:p>
            <a:r>
              <a:rPr lang="en-CA" dirty="0"/>
              <a:t>If extracting child elements from a definition, match against item children if there are any, otherwise just create needed children</a:t>
            </a:r>
          </a:p>
          <a:p>
            <a:r>
              <a:rPr lang="en-CA" dirty="0"/>
              <a:t>The canonical of an unassembled and assembled Questionnaire is </a:t>
            </a:r>
            <a:r>
              <a:rPr lang="en-CA" b="1" dirty="0"/>
              <a:t>the same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D378-8C9E-7A85-8277-B8B2566F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A0A9-8912-A9ED-F7F0-4B52244D5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5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9DB1B-D7FD-37BF-FA5A-8B7CFF74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12" y="988305"/>
            <a:ext cx="2150976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Modular and Derived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ED8A22-A188-FB83-5BCB-77FD275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82228-16D3-4642-53AF-32B5713C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2"/>
              </a:rPr>
              <a:t>modular-root</a:t>
            </a: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CA" b="0" i="0" u="sng" dirty="0">
                <a:effectLst/>
                <a:latin typeface="verdana" panose="020B0604030504040204" pitchFamily="34" charset="0"/>
                <a:hlinkClick r:id="rId3"/>
              </a:rPr>
              <a:t>modular-name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4"/>
              </a:rPr>
              <a:t>modular-contact</a:t>
            </a:r>
            <a:endParaRPr lang="en-CA" b="0" i="0" u="sng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5"/>
              </a:rPr>
              <a:t>question-library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6"/>
              </a:rPr>
              <a:t>modular-root-assembled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83D1-315F-D551-1B58-9AB82CD7D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CBD-FC4D-6964-098E-9638C42C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62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12C-011F-ECCF-4F11-12DF584A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0346-A835-A266-FF36-1227F3854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40E9-1652-DFC1-E3EB-6B787196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5A85E1-C027-B186-08DB-17DE4A1B7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00930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CD78-9F57-25E1-B754-157733C9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07DE2-0DA9-54F0-D8FC-F1D6A5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derived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144-AC8A-DA6E-62DB-221B5522C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Remove non-relevant questions/answers</a:t>
            </a:r>
          </a:p>
          <a:p>
            <a:pPr lvl="1"/>
            <a:r>
              <a:rPr lang="en-US" dirty="0"/>
              <a:t>Add new ones</a:t>
            </a:r>
          </a:p>
          <a:p>
            <a:pPr lvl="1"/>
            <a:r>
              <a:rPr lang="en-US" dirty="0"/>
              <a:t>Tweak item text, change language</a:t>
            </a:r>
          </a:p>
          <a:p>
            <a:r>
              <a:rPr lang="en-US" dirty="0"/>
              <a:t>Separation of responsibilities</a:t>
            </a:r>
          </a:p>
          <a:p>
            <a:pPr lvl="1"/>
            <a:r>
              <a:rPr lang="en-US" dirty="0"/>
              <a:t>Question authoring vs. population &amp; 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D176-1C75-57E3-08F5-021E73B5D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C3ED-37A2-8A48-464B-C07F987D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815C3AF3-5843-0166-6F8F-2656275C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7D8-7DDF-B34E-D231-83341E67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derivedFro</a:t>
            </a:r>
            <a:r>
              <a:rPr lang="en-CA" dirty="0" err="1">
                <a:latin typeface="+mj-lt"/>
              </a:rPr>
              <a:t>m</a:t>
            </a:r>
            <a:r>
              <a:rPr lang="en-CA" dirty="0">
                <a:latin typeface="+mj-lt"/>
              </a:rPr>
              <a:t> 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derivationType</a:t>
            </a:r>
            <a:endParaRPr lang="en-CA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05CF-4FB7-B48E-0512-96ACB4D3B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3985-9F50-0E34-92D3-DE8F9B847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EBFB9-3430-B526-C9A2-C0B63F86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32883"/>
              </p:ext>
            </p:extLst>
          </p:nvPr>
        </p:nvGraphicFramePr>
        <p:xfrm>
          <a:off x="1478666" y="1146621"/>
          <a:ext cx="6186668" cy="3472584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6667">
                  <a:extLst>
                    <a:ext uri="{9D8B030D-6E8A-4147-A177-3AD203B41FA5}">
                      <a16:colId xmlns:a16="http://schemas.microsoft.com/office/drawing/2014/main" val="2462427079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412873780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830866558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681406807"/>
                    </a:ext>
                  </a:extLst>
                </a:gridCol>
              </a:tblGrid>
              <a:tr h="86785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Relationship Type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Instance of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Validates against original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Validates against derived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543745253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extends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not usually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942875383"/>
                  </a:ext>
                </a:extLst>
              </a:tr>
              <a:tr h="66163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/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Possibly (if extended items are optional)</a:t>
                      </a:r>
                      <a:endParaRPr lang="en-US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410607515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compliesWith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yes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18050463"/>
                  </a:ext>
                </a:extLst>
              </a:tr>
              <a:tr h="86785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Possibly (depending on nature of constraints)</a:t>
                      </a:r>
                      <a:endParaRPr lang="en-US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480538610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inspiredBy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no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50596308"/>
                  </a:ext>
                </a:extLst>
              </a:tr>
              <a:tr h="2491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17013809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8618241-8448-331F-28E1-6E672FE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2-BE60-E1E3-45E1-411FDE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canonicals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0E8-67B0-C5FD-C71A-1D8FE9ED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derived form cannot use the same canonical as the parent</a:t>
            </a:r>
          </a:p>
          <a:p>
            <a:r>
              <a:rPr lang="en-CA" dirty="0"/>
              <a:t>However, if the </a:t>
            </a:r>
            <a:r>
              <a:rPr lang="en-CA" dirty="0" err="1"/>
              <a:t>derivationType</a:t>
            </a:r>
            <a:r>
              <a:rPr lang="en-CA" dirty="0"/>
              <a:t> is </a:t>
            </a:r>
            <a:r>
              <a:rPr lang="en-CA" dirty="0" err="1"/>
              <a:t>compliesWith</a:t>
            </a:r>
            <a:r>
              <a:rPr lang="en-CA" dirty="0"/>
              <a:t>, a QuestionnaireResponse </a:t>
            </a:r>
            <a:r>
              <a:rPr lang="en-CA" b="1" dirty="0"/>
              <a:t>may</a:t>
            </a:r>
            <a:r>
              <a:rPr lang="en-CA" dirty="0"/>
              <a:t> refer to the ‘</a:t>
            </a:r>
            <a:r>
              <a:rPr lang="en-CA" dirty="0" err="1"/>
              <a:t>derivedFrom</a:t>
            </a:r>
            <a:r>
              <a:rPr lang="en-CA" dirty="0"/>
              <a:t>’ Questionnaire instead of the Questionnaire actually used</a:t>
            </a:r>
          </a:p>
          <a:p>
            <a:pPr lvl="1"/>
            <a:r>
              <a:rPr lang="en-CA" dirty="0"/>
              <a:t>Useful if derivation was to inject population or extraction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6887-69A8-9320-87BC-0BC693314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4CA6-F1E4-10AE-6B27-E1FF706FE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60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1B7DD-0C25-CDE7-8171-B3031A8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forms for localization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06A08-06BB-9D33-F8DC-B7DEEBDED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‘optional’ questions are essential to instrument validity, others can safely be yanked</a:t>
            </a:r>
          </a:p>
          <a:p>
            <a:r>
              <a:rPr lang="en-CA" dirty="0">
                <a:latin typeface="+mj-lt"/>
              </a:rPr>
              <a:t>Differentiate using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optionalDisplay</a:t>
            </a:r>
            <a:endParaRPr lang="en-CA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4CFA-BE45-09D0-7473-1B44EFA6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8FD8-38F8-4BA1-3F08-1F4287C8D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2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D9F-0E8D-FDD7-45DB-2292B844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vs. derived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D971-D149-1B7B-DB34-B77AB433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New information can be injected in a base form using either modular forms or derived forms</a:t>
            </a:r>
          </a:p>
          <a:p>
            <a:pPr lvl="1"/>
            <a:r>
              <a:rPr lang="en-CA" sz="1800" dirty="0"/>
              <a:t>With modular, place the additional information in an </a:t>
            </a:r>
            <a:r>
              <a:rPr lang="en-CA" sz="1800" dirty="0" err="1"/>
              <a:t>ElementDefinition</a:t>
            </a:r>
            <a:r>
              <a:rPr lang="en-CA" sz="1800" dirty="0"/>
              <a:t> and have the parent point to that definition</a:t>
            </a:r>
          </a:p>
          <a:p>
            <a:pPr lvl="1"/>
            <a:r>
              <a:rPr lang="en-CA" sz="1800" dirty="0"/>
              <a:t>With derived, copy the parent information and add the new information</a:t>
            </a:r>
          </a:p>
          <a:p>
            <a:r>
              <a:rPr lang="en-CA" sz="2000" dirty="0"/>
              <a:t>Modular is easier to maintain, but requires control over parent.</a:t>
            </a:r>
          </a:p>
          <a:p>
            <a:r>
              <a:rPr lang="en-CA" sz="2000" dirty="0"/>
              <a:t>Derived approach can be used even with no control of parent, but takes more maintenance &amp; changes canonical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0775-4BA1-5C02-8FB1-455BEBC87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D499-4C97-E73C-B747-13966463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37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E19-9EEA-4115-C1F1-4DF8E16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special case – language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8761-5C31-BCE4-4A9C-BAE0BBD1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options</a:t>
            </a:r>
          </a:p>
          <a:p>
            <a:pPr lvl="1"/>
            <a:r>
              <a:rPr lang="en-CA" dirty="0"/>
              <a:t>Use modular forms to inject ‘translation’ extensions from definitions</a:t>
            </a:r>
          </a:p>
          <a:p>
            <a:pPr lvl="1"/>
            <a:r>
              <a:rPr lang="en-CA" dirty="0"/>
              <a:t>Use derived forms to override the text</a:t>
            </a:r>
          </a:p>
          <a:p>
            <a:pPr lvl="2"/>
            <a:r>
              <a:rPr lang="en-CA" dirty="0"/>
              <a:t>Whether a form ‘</a:t>
            </a:r>
            <a:r>
              <a:rPr lang="en-CA" dirty="0" err="1"/>
              <a:t>compliesWith</a:t>
            </a:r>
            <a:r>
              <a:rPr lang="en-CA" dirty="0"/>
              <a:t>’ depends on your rules</a:t>
            </a:r>
          </a:p>
          <a:p>
            <a:pPr lvl="1"/>
            <a:r>
              <a:rPr lang="en-CA" dirty="0"/>
              <a:t>Use the new .po file IG publisher mechanism</a:t>
            </a:r>
          </a:p>
          <a:p>
            <a:pPr lvl="2"/>
            <a:r>
              <a:rPr lang="en-CA" dirty="0"/>
              <a:t>Create .po files for text and answers, then use the IG publisher to integrate that content into the Questionnaire resource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216F-9791-8452-D978-B10D89EA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011E-0E7F-F687-0980-B37AE027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81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B1BB-31DD-68A0-D70E-F12C9315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25756-5BC0-3146-FD40-8F68904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3964-4EA6-7276-D783-369EF7FB4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79B1-3AB0-6695-22A9-769A72E6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2C42-B08F-2BE4-A85A-667B63FFD3D7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7935-1412-5DA9-75A9-1F446C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90" y="983753"/>
            <a:ext cx="2134019" cy="37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7AAB-FBE6-7C35-F649-3989785D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C32-52C0-837C-9730-80CF6BC3A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E05-DD97-C433-6A53-928C5BAD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B9563D-7C5F-64C1-F6B0-A9CDE385A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7673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What are the two types of re-use in a modular form?</a:t>
            </a:r>
          </a:p>
          <a:p>
            <a:pPr marL="457200" indent="-457200">
              <a:buAutoNum type="arabicPeriod"/>
            </a:pPr>
            <a:r>
              <a:rPr lang="en-CA" dirty="0"/>
              <a:t>Where does the </a:t>
            </a:r>
            <a:r>
              <a:rPr lang="en-CA" dirty="0" err="1"/>
              <a:t>item.text</a:t>
            </a:r>
            <a:r>
              <a:rPr lang="en-CA" dirty="0"/>
              <a:t> come from in </a:t>
            </a:r>
            <a:r>
              <a:rPr lang="en-CA" dirty="0" err="1"/>
              <a:t>ElementDefinition</a:t>
            </a:r>
            <a:r>
              <a:rPr lang="en-CA" dirty="0"/>
              <a:t>?</a:t>
            </a:r>
          </a:p>
          <a:p>
            <a:pPr marL="457200" indent="-457200">
              <a:buAutoNum type="arabicPeriod"/>
            </a:pPr>
            <a:r>
              <a:rPr lang="en-CA" dirty="0"/>
              <a:t>What two elements get a </a:t>
            </a:r>
            <a:r>
              <a:rPr lang="en-CA" dirty="0" err="1"/>
              <a:t>linkIdPrefix</a:t>
            </a:r>
            <a:r>
              <a:rPr lang="en-CA" dirty="0"/>
              <a:t> auto-prepended?</a:t>
            </a:r>
          </a:p>
          <a:p>
            <a:pPr marL="457200" indent="-457200">
              <a:buAutoNum type="arabicPeriod"/>
            </a:pPr>
            <a:r>
              <a:rPr lang="en-CA" dirty="0"/>
              <a:t>Do canonicals change for modular forms, derived forms, or both?</a:t>
            </a:r>
          </a:p>
          <a:p>
            <a:pPr marL="457200" indent="-457200">
              <a:buAutoNum type="arabicPeriod"/>
            </a:pPr>
            <a:r>
              <a:rPr lang="en-CA" dirty="0"/>
              <a:t>If Q1 extends Q2</a:t>
            </a:r>
            <a:r>
              <a:rPr lang="en-CA"/>
              <a:t>, can </a:t>
            </a:r>
            <a:r>
              <a:rPr lang="en-CA" dirty="0"/>
              <a:t>a Q2 response be </a:t>
            </a:r>
            <a:r>
              <a:rPr lang="en-CA"/>
              <a:t>valid against Q1?</a:t>
            </a: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>
                <a:ea typeface="ヒラギノ角ゴ Pro W3"/>
              </a:rPr>
              <a:t>SDC Modular &amp; Derived Forms </a:t>
            </a:r>
            <a:r>
              <a:rPr lang="en-US" sz="1800">
                <a:ea typeface="ヒラギノ角ゴ Pro W3"/>
              </a:rPr>
              <a:t>(you are here)</a:t>
            </a:r>
            <a:endParaRPr lang="en-US" sz="1800" b="1">
              <a:ea typeface="ヒラギノ角ゴ Pro W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Differentiate modular and derived forms</a:t>
            </a:r>
          </a:p>
          <a:p>
            <a:pPr lvl="1"/>
            <a:r>
              <a:rPr lang="en-CA" sz="1800" dirty="0"/>
              <a:t>Explain why authors might use modular forms or choose to derive forms</a:t>
            </a:r>
          </a:p>
          <a:p>
            <a:pPr lvl="1"/>
            <a:r>
              <a:rPr lang="en-CA" sz="1800" dirty="0"/>
              <a:t>List the two types of form modularity</a:t>
            </a:r>
          </a:p>
          <a:p>
            <a:pPr lvl="1"/>
            <a:r>
              <a:rPr lang="en-CA" sz="1800" dirty="0"/>
              <a:t>Describe how assembled and unassembled questionnaires are linked and how derived forms are linked to their parent</a:t>
            </a:r>
          </a:p>
          <a:p>
            <a:pPr lvl="1"/>
            <a:r>
              <a:rPr lang="en-CA" sz="1800" dirty="0"/>
              <a:t>Identify how Questionnaire item elements map to </a:t>
            </a:r>
            <a:r>
              <a:rPr lang="en-CA" sz="1800" dirty="0" err="1"/>
              <a:t>ElementDefinition</a:t>
            </a:r>
            <a:endParaRPr lang="en-CA" sz="1800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1857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80120-7391-7BB2-A7E1-09E15E04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94-D79E-FF12-5D61-26BAD83B2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8616-15C6-9A74-A4B5-BFE85CAE7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4B9B2-5F9F-6FF4-F117-7BD09B91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01008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6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561847-7309-464A-A49C-3BBB6A514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163E8-E28C-4AB1-8667-5D8B77F57B40}">
  <ds:schemaRefs>
    <ds:schemaRef ds:uri="http://purl.org/dc/terms/"/>
    <ds:schemaRef ds:uri="http://purl.org/dc/dcmitype/"/>
    <ds:schemaRef ds:uri="http://schemas.microsoft.com/office/2006/metadata/properties"/>
    <ds:schemaRef ds:uri="2371556d-c2f8-4c27-a7c5-4c2acf225d27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4BB759-F51B-43FB-A13F-86518DC1BE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29416</TotalTime>
  <Words>1579</Words>
  <Application>Microsoft Office PowerPoint</Application>
  <PresentationFormat>On-screen Show (16:9)</PresentationFormat>
  <Paragraphs>248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modular forms</vt:lpstr>
      <vt:lpstr>PowerPoint Presentation</vt:lpstr>
      <vt:lpstr>Extensions</vt:lpstr>
      <vt:lpstr>Mapping ElementDefinition to item</vt:lpstr>
      <vt:lpstr>$assemble</vt:lpstr>
      <vt:lpstr>Managing linkIds</vt:lpstr>
      <vt:lpstr>PowerPoint Presentation</vt:lpstr>
      <vt:lpstr>ElementDefinition libraries</vt:lpstr>
      <vt:lpstr>Additional considerations</vt:lpstr>
      <vt:lpstr>Modular Forms in the SDC Spec</vt:lpstr>
      <vt:lpstr>Assembly examples</vt:lpstr>
      <vt:lpstr>PowerPoint Presentation</vt:lpstr>
      <vt:lpstr>Rationale for derived forms</vt:lpstr>
      <vt:lpstr>derivedFrom questionnaire-derivationType</vt:lpstr>
      <vt:lpstr>Derivation and canonicals</vt:lpstr>
      <vt:lpstr>Creating forms for localization</vt:lpstr>
      <vt:lpstr>Modular vs. derived</vt:lpstr>
      <vt:lpstr>A special case – language translation</vt:lpstr>
      <vt:lpstr>Derived Forms in the SDC Spec</vt:lpstr>
      <vt:lpstr>PowerPoint Presentation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Forouzi, Sam</cp:lastModifiedBy>
  <cp:revision>195</cp:revision>
  <dcterms:created xsi:type="dcterms:W3CDTF">2019-03-22T18:05:01Z</dcterms:created>
  <dcterms:modified xsi:type="dcterms:W3CDTF">2025-02-07T18:23:07Z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