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72" r:id="rId2"/>
    <p:sldId id="690" r:id="rId3"/>
    <p:sldId id="665" r:id="rId4"/>
    <p:sldId id="702" r:id="rId5"/>
    <p:sldId id="691" r:id="rId6"/>
    <p:sldId id="696" r:id="rId7"/>
    <p:sldId id="700" r:id="rId8"/>
    <p:sldId id="706" r:id="rId9"/>
    <p:sldId id="291" r:id="rId10"/>
    <p:sldId id="292" r:id="rId11"/>
    <p:sldId id="293" r:id="rId12"/>
    <p:sldId id="703" r:id="rId13"/>
    <p:sldId id="704" r:id="rId14"/>
    <p:sldId id="705" r:id="rId15"/>
    <p:sldId id="697" r:id="rId16"/>
    <p:sldId id="707" r:id="rId17"/>
    <p:sldId id="699" r:id="rId18"/>
    <p:sldId id="708" r:id="rId19"/>
    <p:sldId id="709" r:id="rId20"/>
    <p:sldId id="684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07" autoAdjust="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-45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10/15/2019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10/15/2019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461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EC83C4-DF20-9145-AEF2-0D80C71FE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4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hat.fhir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Leveraging Legacy with FHIR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en-US" dirty="0">
                <a:latin typeface="Arial" panose="020B0604020202020204" pitchFamily="34" charset="0"/>
              </a:rPr>
              <a:t>How can my organization employ FHIR without having to redo everything we have already?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100" dirty="0"/>
              <a:t>Lloyd McKenzie</a:t>
            </a:r>
          </a:p>
          <a:p>
            <a:r>
              <a:rPr lang="en-US" sz="2100" dirty="0"/>
              <a:t>October 16,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57B-5E0A-48D1-A7AA-7B1E83AD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what if I need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71FC-F02E-4A24-8B28-79B92A284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/>
          <a:lstStyle/>
          <a:p>
            <a:r>
              <a:rPr lang="en-CA" sz="1800" dirty="0"/>
              <a:t>IF</a:t>
            </a:r>
          </a:p>
          <a:p>
            <a:pPr lvl="1"/>
            <a:r>
              <a:rPr lang="en-CA" sz="1600" dirty="0"/>
              <a:t>You need tight control over how data is presented to humans,</a:t>
            </a:r>
          </a:p>
          <a:p>
            <a:pPr lvl="1"/>
            <a:r>
              <a:rPr lang="en-CA" sz="1600" dirty="0"/>
              <a:t>You need formal attestation of exactly how that data was displayed and/or</a:t>
            </a:r>
          </a:p>
          <a:p>
            <a:pPr lvl="1"/>
            <a:r>
              <a:rPr lang="en-CA" sz="1600" dirty="0"/>
              <a:t>You MUST pass a collection of resources together over email or some other non-messaging/non-HTTP transport</a:t>
            </a:r>
          </a:p>
          <a:p>
            <a:r>
              <a:rPr lang="en-CA" sz="1800" dirty="0"/>
              <a:t>THEN</a:t>
            </a:r>
          </a:p>
          <a:p>
            <a:pPr lvl="1"/>
            <a:r>
              <a:rPr lang="en-CA" sz="1600" dirty="0"/>
              <a:t>Use FHIR documents</a:t>
            </a:r>
          </a:p>
          <a:p>
            <a:pPr lvl="1"/>
            <a:r>
              <a:rPr lang="en-CA" sz="1600" dirty="0"/>
              <a:t>(and try to use standard document profiles – e.g. C-CDA on FHIR)</a:t>
            </a:r>
          </a:p>
          <a:p>
            <a:r>
              <a:rPr lang="en-CA" sz="1800" dirty="0"/>
              <a:t>OTHERWISE</a:t>
            </a:r>
          </a:p>
          <a:p>
            <a:pPr lvl="1"/>
            <a:r>
              <a:rPr lang="en-CA" sz="1600" dirty="0"/>
              <a:t>Seriously consider using REST</a:t>
            </a:r>
          </a:p>
        </p:txBody>
      </p:sp>
    </p:spTree>
    <p:extLst>
      <p:ext uri="{BB962C8B-B14F-4D97-AF65-F5344CB8AC3E}">
        <p14:creationId xmlns:p14="http://schemas.microsoft.com/office/powerpoint/2010/main" val="147646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80C8-A9CD-48E6-8E9C-B311856D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what if I need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37A4-1EE1-4C01-BB87-BA3EC73DFB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You only need messaging if:</a:t>
            </a:r>
          </a:p>
          <a:p>
            <a:pPr lvl="1"/>
            <a:r>
              <a:rPr lang="en-CA" sz="1600" dirty="0"/>
              <a:t>You need to support asynchronous routed </a:t>
            </a:r>
            <a:r>
              <a:rPr lang="en-CA" sz="1800" dirty="0"/>
              <a:t>Otherwise</a:t>
            </a:r>
          </a:p>
          <a:p>
            <a:pPr lvl="1"/>
            <a:r>
              <a:rPr lang="en-CA" sz="1600" dirty="0"/>
              <a:t>Contained resources and transactions with conditional references can handle situations where ‘identity’ isn’t known/exposed</a:t>
            </a:r>
          </a:p>
          <a:p>
            <a:pPr lvl="2"/>
            <a:r>
              <a:rPr lang="en-CA" sz="1600" dirty="0"/>
              <a:t>Though refactoring implementations to expose identity is even better</a:t>
            </a:r>
          </a:p>
          <a:p>
            <a:pPr lvl="1"/>
            <a:r>
              <a:rPr lang="en-CA" sz="1600" dirty="0"/>
              <a:t>Asynchronous requests can be handled via Task</a:t>
            </a:r>
          </a:p>
          <a:p>
            <a:pPr lvl="1"/>
            <a:r>
              <a:rPr lang="en-CA" sz="1600" dirty="0"/>
              <a:t>Complex behaviors can be handled via custom FHIR operations</a:t>
            </a:r>
          </a:p>
          <a:p>
            <a:pPr lvl="2"/>
            <a:r>
              <a:rPr lang="en-CA" sz="1600" dirty="0"/>
              <a:t>Though custom operations won’t save you much in the way of costs…</a:t>
            </a:r>
          </a:p>
        </p:txBody>
      </p:sp>
    </p:spTree>
    <p:extLst>
      <p:ext uri="{BB962C8B-B14F-4D97-AF65-F5344CB8AC3E}">
        <p14:creationId xmlns:p14="http://schemas.microsoft.com/office/powerpoint/2010/main" val="144612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CC95-790A-4216-AA01-2AB84B6D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#2 Re-use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AC862-5319-496D-A76A-AD4BB27C4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DBB3E-8E4A-4C5D-B353-2494F39FA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659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4A11-8015-40A2-B21A-EBC78321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</a:t>
            </a:r>
            <a:r>
              <a:rPr lang="en-CA" baseline="0" dirty="0"/>
              <a:t> can be Leveraged?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BE069-F655-4807-B5B1-7F1D57906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  <a:p>
            <a:pPr lvl="1"/>
            <a:r>
              <a:rPr lang="en-CA" dirty="0"/>
              <a:t>If data is currently being shared, then:</a:t>
            </a:r>
          </a:p>
          <a:p>
            <a:pPr lvl="2"/>
            <a:r>
              <a:rPr lang="en-CA" dirty="0"/>
              <a:t>You know what elements exist</a:t>
            </a:r>
          </a:p>
          <a:p>
            <a:pPr lvl="2"/>
            <a:r>
              <a:rPr lang="en-CA" dirty="0"/>
              <a:t>You know the data types, terminologies &amp; constraints</a:t>
            </a:r>
          </a:p>
          <a:p>
            <a:pPr lvl="2"/>
            <a:r>
              <a:rPr lang="en-CA" dirty="0"/>
              <a:t>You know how to extract them from/store them in your data base</a:t>
            </a:r>
          </a:p>
          <a:p>
            <a:pPr lvl="2"/>
            <a:r>
              <a:rPr lang="en-CA" dirty="0"/>
              <a:t>You know how to enforce business rules on external facing data</a:t>
            </a:r>
          </a:p>
          <a:p>
            <a:pPr lvl="1"/>
            <a:r>
              <a:rPr lang="en-CA" dirty="0"/>
              <a:t>Use FHIR mappings from core spec (or jurisdictions)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70C6B-D6A6-4AB0-890A-C3C494B0BA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69A4B-62BB-4F38-A223-ED3B9DCEC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643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865-905B-48AE-9C08-1FA186A7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be leveraged?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837B6-3E91-443C-A480-093BC5E70E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Identifiers</a:t>
            </a:r>
          </a:p>
          <a:p>
            <a:pPr lvl="1"/>
            <a:r>
              <a:rPr lang="en-CA" dirty="0"/>
              <a:t>Should have unique identifiers for and maybe even registries for:</a:t>
            </a:r>
          </a:p>
          <a:p>
            <a:pPr lvl="2"/>
            <a:r>
              <a:rPr lang="en-CA" dirty="0"/>
              <a:t>patient,</a:t>
            </a:r>
            <a:r>
              <a:rPr lang="en-CA" baseline="0" dirty="0"/>
              <a:t> provider, organization, location, sending/receiving applications</a:t>
            </a:r>
          </a:p>
          <a:p>
            <a:pPr lvl="1"/>
            <a:r>
              <a:rPr lang="en-CA" baseline="0" dirty="0"/>
              <a:t>Should have a way to uniquely identify records (and incorporate data received from other systems)</a:t>
            </a:r>
          </a:p>
          <a:p>
            <a:pPr lvl="1"/>
            <a:r>
              <a:rPr lang="en-CA" dirty="0"/>
              <a:t>Have ‘OIDs’ to define identifier systems</a:t>
            </a:r>
          </a:p>
          <a:p>
            <a:pPr lvl="2"/>
            <a:r>
              <a:rPr lang="en-CA" dirty="0"/>
              <a:t>Should still convert to URLs</a:t>
            </a:r>
          </a:p>
          <a:p>
            <a:pPr lvl="2"/>
            <a:r>
              <a:rPr lang="en-CA" dirty="0"/>
              <a:t>Use NamingSystem to 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520A0-2191-41DE-8C2E-12C5ADB929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54304-3514-472D-9E58-0542FFF6C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826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CB51-A7B0-41EB-998E-137AED8A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00979-54AB-4195-B2CC-D9FF03883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Most v3 interoperability happened over HTTP</a:t>
            </a:r>
          </a:p>
          <a:p>
            <a:pPr lvl="1"/>
            <a:r>
              <a:rPr lang="en-CA" dirty="0"/>
              <a:t>Transport layers, SSL, certificates still apply</a:t>
            </a:r>
          </a:p>
          <a:p>
            <a:pPr lvl="1"/>
            <a:r>
              <a:rPr lang="en-CA" dirty="0"/>
              <a:t>Identity verification services can be wrapped by OAuth</a:t>
            </a:r>
          </a:p>
          <a:p>
            <a:r>
              <a:rPr lang="en-CA" dirty="0"/>
              <a:t>Tricky bits</a:t>
            </a:r>
          </a:p>
          <a:p>
            <a:pPr lvl="1"/>
            <a:r>
              <a:rPr lang="en-CA" dirty="0"/>
              <a:t>Access scopes/permissions look different in RESTful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4B16A-0C91-455B-88FA-B9C8A0B1B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F1746-483B-45ED-A241-7F021AB31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363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3F4-AC04-47EC-8634-891AB0B9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459C3-0A37-4FFB-A5A6-B7F3A40063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XML</a:t>
            </a:r>
          </a:p>
          <a:p>
            <a:pPr lvl="1"/>
            <a:r>
              <a:rPr lang="en-CA" dirty="0"/>
              <a:t>CDA, V3 messaging both used XML</a:t>
            </a:r>
          </a:p>
          <a:p>
            <a:pPr lvl="2"/>
            <a:r>
              <a:rPr lang="en-CA" dirty="0"/>
              <a:t>Some v2 implementations used XML too</a:t>
            </a:r>
          </a:p>
          <a:p>
            <a:pPr lvl="1"/>
            <a:r>
              <a:rPr lang="en-CA" dirty="0"/>
              <a:t>Knowledge of syntax, schema validation, Schematron, etc. carry over</a:t>
            </a:r>
          </a:p>
          <a:p>
            <a:pPr lvl="2"/>
            <a:r>
              <a:rPr lang="en-CA" dirty="0"/>
              <a:t>Might want to use FHIR validators instead though</a:t>
            </a:r>
          </a:p>
          <a:p>
            <a:r>
              <a:rPr lang="en-CA" dirty="0"/>
              <a:t>JSON, RDF?</a:t>
            </a:r>
          </a:p>
          <a:p>
            <a:pPr lvl="1"/>
            <a:r>
              <a:rPr lang="en-CA" dirty="0"/>
              <a:t>Use reference implementations to convert to/from XML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6D6B0-2F45-4EFE-9C88-19BB1C645D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2A77F-F7DB-481D-8B43-36B2897AD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239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0D21-C5A7-45DA-BEC2-2477FD36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Testing/certification</a:t>
            </a:r>
            <a:r>
              <a:rPr lang="en-CA" baseline="0" dirty="0"/>
              <a:t> processes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2B35-9C6C-4729-A779-AD5BF35D4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processes are often in place</a:t>
            </a:r>
          </a:p>
          <a:p>
            <a:pPr lvl="1"/>
            <a:r>
              <a:rPr lang="en-CA" dirty="0"/>
              <a:t>Processes to register vendors/applications</a:t>
            </a:r>
          </a:p>
          <a:p>
            <a:pPr lvl="1"/>
            <a:r>
              <a:rPr lang="en-CA" dirty="0"/>
              <a:t>Processes to conduct application testing (including monitoring of data in-flight)</a:t>
            </a:r>
          </a:p>
          <a:p>
            <a:r>
              <a:rPr lang="en-CA" dirty="0"/>
              <a:t>May want to leverage the FHIR validator and TestScript resource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A9BC0-D7A8-4B45-ADE9-F95E682A2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E6593-9A7A-45A5-B06A-B59AADF2A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233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B6E0-ED33-4499-9F85-98996E7E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#3 Do the reverse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96F4-B01B-46DD-87DD-28EDDD445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Even after you support FHIR, will still need to support legacy (and maybe new?) non-FHIR interfaces</a:t>
            </a:r>
          </a:p>
          <a:p>
            <a:r>
              <a:rPr lang="en-CA" dirty="0"/>
              <a:t>If you support FHIR APIs, not so hard to build messaging &amp; document interfaces on top</a:t>
            </a:r>
          </a:p>
          <a:p>
            <a:pPr lvl="1"/>
            <a:r>
              <a:rPr lang="en-CA" dirty="0"/>
              <a:t>While converting from messages/documents -&gt; FHIR can be tricky, the reverse is much easier</a:t>
            </a:r>
          </a:p>
          <a:p>
            <a:pPr lvl="1"/>
            <a:r>
              <a:rPr lang="en-CA" dirty="0"/>
              <a:t>Have mappings underway to round-trip FHIR &amp; C-CDA and v2</a:t>
            </a:r>
          </a:p>
          <a:p>
            <a:pPr lvl="1"/>
            <a:r>
              <a:rPr lang="en-CA" dirty="0"/>
              <a:t>FHIR might be easier to maintain – one interface for everything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80B1-EABB-42D8-8F6E-5E539F770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5B7A-4A2E-4AF8-BAE2-96E06698B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596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5061-AC13-47A5-BA98-338B6C46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3793-FEEC-40DF-89F5-738752825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doesn’t mean starting from scratch</a:t>
            </a:r>
          </a:p>
          <a:p>
            <a:pPr lvl="1"/>
            <a:r>
              <a:rPr lang="en-CA" dirty="0"/>
              <a:t>Wrap where you can</a:t>
            </a:r>
          </a:p>
          <a:p>
            <a:pPr lvl="1"/>
            <a:r>
              <a:rPr lang="en-CA" dirty="0"/>
              <a:t>Leverage much of your work when building a new REST API</a:t>
            </a:r>
          </a:p>
          <a:p>
            <a:pPr lvl="1"/>
            <a:r>
              <a:rPr lang="en-CA" dirty="0"/>
              <a:t>Consider migrating to FHIR as your primary </a:t>
            </a:r>
            <a:r>
              <a:rPr lang="en-CA"/>
              <a:t>internal interface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1F47F-A0CA-4AA1-BBA0-C0D43CEAF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79662-9AD8-4E6A-996A-8396EA9FB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977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last 20 years (v2, v3, CDA, etc.)</a:t>
            </a:r>
          </a:p>
          <a:p>
            <a:pPr lvl="1"/>
            <a:r>
              <a:rPr lang="en-US" dirty="0">
                <a:hlinkClick r:id="rId3"/>
              </a:rPr>
              <a:t>lmckenzie@gevityinc.com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8AD99-CA8E-477D-BDFD-0C17C5579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4" t="27794" r="21441" b="34497"/>
          <a:stretch/>
        </p:blipFill>
        <p:spPr bwMode="auto">
          <a:xfrm>
            <a:off x="4439258" y="1618587"/>
            <a:ext cx="1557337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Wrap Up - Discussion (Q&amp;A)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EE09B-D0AC-4E12-9B25-1EBA8ACBE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2018 Health Level Seven ® International. All Rights Reserved. Published under the Creative Commons 3.0 Attribution Unported license</a:t>
            </a:r>
            <a:endParaRPr lang="en-US" kern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E426E1-466C-45F5-AB31-BBB3FB414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12" descr="https://yuhanonmilitos.files.wordpress.com/2012/07/question-and-answer.jpg">
            <a:extLst>
              <a:ext uri="{FF2B5EF4-FFF2-40B4-BE49-F238E27FC236}">
                <a16:creationId xmlns:a16="http://schemas.microsoft.com/office/drawing/2014/main" id="{C93EA7F9-487E-43BC-9055-AFC20D78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0" y="1357310"/>
            <a:ext cx="3535749" cy="2353003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444C4-F5F7-4FD9-850E-797CB729F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4888" y="1357310"/>
            <a:ext cx="4198358" cy="3098780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lmckenzie@gevityinc.com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find me 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24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https://github.com/FHIR/documents/tree/master/presentations/2019-09%20FHIR%20North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Unported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24" y="3293270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3B85-E502-4688-BF26-58D48632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F82C0-FFAD-4A30-B424-728B5F61C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Identify strategies to maximize use of non-FHIR</a:t>
            </a:r>
            <a:r>
              <a:rPr lang="en-CA" baseline="0" dirty="0"/>
              <a:t> implementations when adopting FHIR</a:t>
            </a:r>
          </a:p>
          <a:p>
            <a:r>
              <a:rPr lang="en-CA" baseline="0" dirty="0"/>
              <a:t>Examine where maximizing</a:t>
            </a:r>
            <a:r>
              <a:rPr lang="en-CA" dirty="0"/>
              <a:t> legacy re-use may reduce FHIR benefit</a:t>
            </a:r>
            <a:endParaRPr lang="en-CA" baseline="0" dirty="0"/>
          </a:p>
          <a:p>
            <a:r>
              <a:rPr lang="en-CA" baseline="0" dirty="0"/>
              <a:t>What investments from prior implementations carry over</a:t>
            </a:r>
            <a:r>
              <a:rPr lang="en-CA" dirty="0"/>
              <a:t> to FHIR?</a:t>
            </a:r>
            <a:r>
              <a:rPr lang="en-CA" baseline="0" dirty="0"/>
              <a:t> 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19E8E-6C2B-4D36-BFBA-7B64B6660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4A7A6-57BA-4EDD-A775-3B236910D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435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85B2-5415-46C0-909D-79241EC0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legacy?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994EE-4251-44A0-A949-F4CD27F2A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V2</a:t>
            </a:r>
          </a:p>
          <a:p>
            <a:pPr lvl="1"/>
            <a:r>
              <a:rPr lang="en-CA" dirty="0"/>
              <a:t>widely used, occasionally ‘standardized’ through provincial initiatives</a:t>
            </a:r>
          </a:p>
          <a:p>
            <a:r>
              <a:rPr lang="en-CA" dirty="0"/>
              <a:t>V3</a:t>
            </a:r>
          </a:p>
          <a:p>
            <a:pPr lvl="1"/>
            <a:r>
              <a:rPr lang="en-CA" dirty="0"/>
              <a:t>pan-Canadian standards – and variations there-of</a:t>
            </a:r>
          </a:p>
          <a:p>
            <a:r>
              <a:rPr lang="en-CA" dirty="0"/>
              <a:t>CDA</a:t>
            </a:r>
          </a:p>
          <a:p>
            <a:pPr lvl="1"/>
            <a:r>
              <a:rPr lang="en-CA" dirty="0"/>
              <a:t>various jurisdictional/local specifications, plus C-CDA 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46EF-4026-4470-90E4-056D0B0F1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52B07-66DE-45DE-A013-C66F6A1E50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17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1E77-E04F-482D-AE42-BAF48D3E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#1 Wrap the legacy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1DF5-846C-4792-BF97-FD1734E342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4" y="1022360"/>
            <a:ext cx="8228883" cy="3098780"/>
          </a:xfrm>
        </p:spPr>
        <p:txBody>
          <a:bodyPr/>
          <a:lstStyle/>
          <a:p>
            <a:r>
              <a:rPr lang="en-CA" dirty="0"/>
              <a:t>When</a:t>
            </a:r>
          </a:p>
          <a:p>
            <a:pPr lvl="1"/>
            <a:r>
              <a:rPr lang="en-CA" dirty="0"/>
              <a:t>Simple queries that map nicely to resource boundaries</a:t>
            </a:r>
          </a:p>
          <a:p>
            <a:pPr lvl="1"/>
            <a:r>
              <a:rPr lang="en-CA" dirty="0"/>
              <a:t>Mapping messaging or documents to FHIR equivalent</a:t>
            </a:r>
          </a:p>
          <a:p>
            <a:pPr lvl="0"/>
            <a:r>
              <a:rPr lang="en-CA" dirty="0"/>
              <a:t>How</a:t>
            </a:r>
          </a:p>
          <a:p>
            <a:pPr lvl="1"/>
            <a:r>
              <a:rPr lang="en-CA" dirty="0"/>
              <a:t>Off-the-shelf interface engines</a:t>
            </a:r>
          </a:p>
          <a:p>
            <a:pPr lvl="1"/>
            <a:r>
              <a:rPr lang="en-CA" dirty="0"/>
              <a:t>Custom wrappers inserted at the ‘HIAL’ layer</a:t>
            </a:r>
          </a:p>
          <a:p>
            <a:pPr lvl="1"/>
            <a:r>
              <a:rPr lang="en-CA" dirty="0"/>
              <a:t>Leverage guidance from FHIR mappings</a:t>
            </a:r>
          </a:p>
          <a:p>
            <a:pPr lvl="1"/>
            <a:r>
              <a:rPr lang="en-CA" dirty="0"/>
              <a:t>Use extensions as necessary</a:t>
            </a:r>
          </a:p>
          <a:p>
            <a:pPr lvl="1"/>
            <a:r>
              <a:rPr lang="en-CA" dirty="0"/>
              <a:t>Share</a:t>
            </a:r>
            <a:r>
              <a:rPr lang="en-CA" baseline="0" dirty="0"/>
              <a:t> maps using StructureMap &amp; ConceptMap?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12E05-997D-45CD-A06E-911460DA46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C1705-DF14-4A7A-9D71-7813FE9B9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376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C023-FD96-41BE-B813-705949D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#1 Wrap the legacy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5818D-CDE7-444E-B8D0-1BD400B16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Issues</a:t>
            </a:r>
          </a:p>
          <a:p>
            <a:pPr lvl="1"/>
            <a:r>
              <a:rPr lang="en-CA" dirty="0"/>
              <a:t>Performance expectations may not be met</a:t>
            </a:r>
          </a:p>
          <a:p>
            <a:pPr lvl="2"/>
            <a:r>
              <a:rPr lang="en-CA" dirty="0"/>
              <a:t>E.g. asynchronous</a:t>
            </a:r>
            <a:r>
              <a:rPr lang="en-CA" baseline="0" dirty="0"/>
              <a:t> messaging</a:t>
            </a:r>
          </a:p>
          <a:p>
            <a:pPr lvl="1"/>
            <a:r>
              <a:rPr lang="en-CA" dirty="0"/>
              <a:t>May be missing reliable identifiers for RESTful query</a:t>
            </a:r>
          </a:p>
          <a:p>
            <a:pPr lvl="1"/>
            <a:r>
              <a:rPr lang="en-CA" dirty="0"/>
              <a:t>In rare cases,</a:t>
            </a:r>
            <a:r>
              <a:rPr lang="en-CA" baseline="0" dirty="0"/>
              <a:t> may not expose all needed core elements</a:t>
            </a:r>
          </a:p>
          <a:p>
            <a:pPr lvl="1"/>
            <a:r>
              <a:rPr lang="en-CA" dirty="0"/>
              <a:t>When mapping documents, resource boundaries may not accommodate narrative well</a:t>
            </a:r>
          </a:p>
          <a:p>
            <a:pPr lvl="1"/>
            <a:endParaRPr lang="en-CA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BFC7C-C00C-424D-8C8D-0240FE49C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2D6EE-2A28-474E-B4B0-EA43EC2F7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303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C023-FD96-41BE-B813-705949D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#1 Wrap the legacy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5818D-CDE7-444E-B8D0-1BD400B16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Biggest issue:</a:t>
            </a:r>
          </a:p>
          <a:p>
            <a:pPr lvl="1"/>
            <a:r>
              <a:rPr lang="en-CA" baseline="0" dirty="0"/>
              <a:t>Messaging &amp; documents don’t give the benefits of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BFC7C-C00C-424D-8C8D-0240FE49C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2D6EE-2A28-474E-B4B0-EA43EC2F7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470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BC0C-3D95-44BE-A79A-E2DBF972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Why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5E674-CAC8-4B81-AB32-DBBC56D8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With REST, data is granular – no need to worry about what bits are grouped together or how they’re presented</a:t>
            </a:r>
          </a:p>
          <a:p>
            <a:r>
              <a:rPr lang="en-CA" sz="1800" dirty="0"/>
              <a:t>Documents &amp; messaging add an additional cost: implementations need to be consistent about what resources are present and how they’re organized</a:t>
            </a:r>
          </a:p>
          <a:p>
            <a:pPr lvl="1"/>
            <a:r>
              <a:rPr lang="en-CA" sz="1600" dirty="0"/>
              <a:t>For documents also consistency around ‘sections’</a:t>
            </a:r>
          </a:p>
          <a:p>
            <a:r>
              <a:rPr lang="en-CA" sz="1800" dirty="0"/>
              <a:t>Messaging adds additional costs of standardizing event codes and allowed responses</a:t>
            </a:r>
          </a:p>
          <a:p>
            <a:r>
              <a:rPr lang="en-CA" sz="1800" dirty="0"/>
              <a:t>Biggest difference: Documents &amp; messages are more purpose-specific</a:t>
            </a:r>
          </a:p>
          <a:p>
            <a:pPr lvl="1"/>
            <a:r>
              <a:rPr lang="en-CA" sz="1600" dirty="0"/>
              <a:t>REST (not operations) is purpose-agnostic</a:t>
            </a:r>
          </a:p>
          <a:p>
            <a:r>
              <a:rPr lang="en-CA" sz="2000" dirty="0"/>
              <a:t>REST = one interface for all purposes</a:t>
            </a:r>
          </a:p>
        </p:txBody>
      </p:sp>
    </p:spTree>
    <p:extLst>
      <p:ext uri="{BB962C8B-B14F-4D97-AF65-F5344CB8AC3E}">
        <p14:creationId xmlns:p14="http://schemas.microsoft.com/office/powerpoint/2010/main" val="84041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3513</TotalTime>
  <Words>1322</Words>
  <Application>Microsoft Office PowerPoint</Application>
  <PresentationFormat>On-screen Show (16:9)</PresentationFormat>
  <Paragraphs>166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Leveraging Legacy with FHIR</vt:lpstr>
      <vt:lpstr>Who am I?</vt:lpstr>
      <vt:lpstr>This presentation</vt:lpstr>
      <vt:lpstr>Objectives</vt:lpstr>
      <vt:lpstr>What is the legacy?</vt:lpstr>
      <vt:lpstr>#1 Wrap the legacy interface</vt:lpstr>
      <vt:lpstr>#1 Wrap the legacy interface</vt:lpstr>
      <vt:lpstr>#1 Wrap the legacy interface</vt:lpstr>
      <vt:lpstr>Why REST?</vt:lpstr>
      <vt:lpstr>But what if I need documents?</vt:lpstr>
      <vt:lpstr>But what if I need messaging?</vt:lpstr>
      <vt:lpstr>#2 Re-use components</vt:lpstr>
      <vt:lpstr>What can be Leveraged?</vt:lpstr>
      <vt:lpstr>What can be leveraged?</vt:lpstr>
      <vt:lpstr>Security layer</vt:lpstr>
      <vt:lpstr>Syntax</vt:lpstr>
      <vt:lpstr>Testing/certification processes</vt:lpstr>
      <vt:lpstr>#3 Do the reverse</vt:lpstr>
      <vt:lpstr>Summary</vt:lpstr>
      <vt:lpstr>Wrap Up - Discussion (Q&amp;A)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90</cp:revision>
  <dcterms:created xsi:type="dcterms:W3CDTF">2019-03-22T18:05:01Z</dcterms:created>
  <dcterms:modified xsi:type="dcterms:W3CDTF">2019-10-15T22:34:58Z</dcterms:modified>
</cp:coreProperties>
</file>