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6" r:id="rId2"/>
    <p:sldId id="390" r:id="rId3"/>
    <p:sldId id="475" r:id="rId4"/>
    <p:sldId id="260" r:id="rId5"/>
    <p:sldId id="490" r:id="rId6"/>
    <p:sldId id="261" r:id="rId7"/>
    <p:sldId id="262" r:id="rId8"/>
    <p:sldId id="329" r:id="rId9"/>
    <p:sldId id="270" r:id="rId10"/>
    <p:sldId id="272" r:id="rId11"/>
    <p:sldId id="393" r:id="rId12"/>
    <p:sldId id="394" r:id="rId13"/>
    <p:sldId id="334" r:id="rId14"/>
    <p:sldId id="479" r:id="rId15"/>
    <p:sldId id="283" r:id="rId16"/>
    <p:sldId id="284" r:id="rId17"/>
    <p:sldId id="290" r:id="rId18"/>
    <p:sldId id="419" r:id="rId19"/>
    <p:sldId id="430" r:id="rId20"/>
    <p:sldId id="431" r:id="rId21"/>
    <p:sldId id="432" r:id="rId22"/>
    <p:sldId id="435" r:id="rId23"/>
    <p:sldId id="491" r:id="rId24"/>
    <p:sldId id="477" r:id="rId25"/>
    <p:sldId id="340" r:id="rId26"/>
    <p:sldId id="341" r:id="rId27"/>
    <p:sldId id="342" r:id="rId28"/>
    <p:sldId id="478" r:id="rId29"/>
    <p:sldId id="437" r:id="rId30"/>
    <p:sldId id="47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66"/>
    <a:srgbClr val="CC3300"/>
    <a:srgbClr val="97DCFF"/>
    <a:srgbClr val="B6DF89"/>
    <a:srgbClr val="059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86465" autoAdjust="0"/>
  </p:normalViewPr>
  <p:slideViewPr>
    <p:cSldViewPr>
      <p:cViewPr varScale="1">
        <p:scale>
          <a:sx n="100" d="100"/>
          <a:sy n="100" d="100"/>
        </p:scale>
        <p:origin x="312" y="78"/>
      </p:cViewPr>
      <p:guideLst>
        <p:guide orient="horz" pos="2160"/>
        <p:guide pos="2880"/>
      </p:guideLst>
    </p:cSldViewPr>
  </p:slideViewPr>
  <p:outlineViewPr>
    <p:cViewPr>
      <p:scale>
        <a:sx n="33" d="100"/>
        <a:sy n="33" d="100"/>
      </p:scale>
      <p:origin x="0" y="-16272"/>
    </p:cViewPr>
  </p:outlineViewPr>
  <p:notesTextViewPr>
    <p:cViewPr>
      <p:scale>
        <a:sx n="1" d="1"/>
        <a:sy n="1" d="1"/>
      </p:scale>
      <p:origin x="0" y="0"/>
    </p:cViewPr>
  </p:notesTextViewPr>
  <p:sorterViewPr>
    <p:cViewPr varScale="1">
      <p:scale>
        <a:sx n="1" d="1"/>
        <a:sy n="1" d="1"/>
      </p:scale>
      <p:origin x="0" y="-7314"/>
    </p:cViewPr>
  </p:sorterViewPr>
  <p:notesViewPr>
    <p:cSldViewPr>
      <p:cViewPr varScale="1">
        <p:scale>
          <a:sx n="91" d="100"/>
          <a:sy n="91" d="100"/>
        </p:scale>
        <p:origin x="37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176AFB-5ADE-4DAC-B229-54E3F51B7BA4}"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CA"/>
        </a:p>
      </dgm:t>
    </dgm:pt>
    <dgm:pt modelId="{654E097C-24C8-4BD2-BAC7-B96959FF36F3}">
      <dgm:prSet phldrT="[Text]"/>
      <dgm:spPr>
        <a:solidFill>
          <a:srgbClr val="00B0F0"/>
        </a:solidFill>
      </dgm:spPr>
      <dgm:t>
        <a:bodyPr/>
        <a:lstStyle/>
        <a:p>
          <a:r>
            <a:rPr lang="en-CA" dirty="0"/>
            <a:t>Value Sets</a:t>
          </a:r>
        </a:p>
      </dgm:t>
    </dgm:pt>
    <dgm:pt modelId="{E12016A1-4EDA-4783-886F-D64783E3A82E}" type="parTrans" cxnId="{C90A0D51-4760-4609-BA93-859C46924738}">
      <dgm:prSet/>
      <dgm:spPr/>
      <dgm:t>
        <a:bodyPr/>
        <a:lstStyle/>
        <a:p>
          <a:endParaRPr lang="en-CA"/>
        </a:p>
      </dgm:t>
    </dgm:pt>
    <dgm:pt modelId="{F97A9EA3-6E66-405F-926B-64B2124CC6C8}" type="sibTrans" cxnId="{C90A0D51-4760-4609-BA93-859C46924738}">
      <dgm:prSet/>
      <dgm:spPr/>
      <dgm:t>
        <a:bodyPr/>
        <a:lstStyle/>
        <a:p>
          <a:r>
            <a:rPr lang="en-CA" dirty="0"/>
            <a:t>Profiles</a:t>
          </a:r>
        </a:p>
      </dgm:t>
    </dgm:pt>
    <dgm:pt modelId="{909F7016-4642-4295-B2D4-9E814D784D34}">
      <dgm:prSet phldrT="[Text]" phldr="1"/>
      <dgm:spPr/>
      <dgm:t>
        <a:bodyPr/>
        <a:lstStyle/>
        <a:p>
          <a:endParaRPr lang="en-CA"/>
        </a:p>
      </dgm:t>
    </dgm:pt>
    <dgm:pt modelId="{764EC891-DB0B-4F6F-92B9-ED4293FF10D7}" type="parTrans" cxnId="{40264128-0B81-4D94-AF9A-19C2FF2B32F1}">
      <dgm:prSet/>
      <dgm:spPr/>
      <dgm:t>
        <a:bodyPr/>
        <a:lstStyle/>
        <a:p>
          <a:endParaRPr lang="en-CA"/>
        </a:p>
      </dgm:t>
    </dgm:pt>
    <dgm:pt modelId="{A2301D92-81F5-48C2-91FC-D03D7A553871}" type="sibTrans" cxnId="{40264128-0B81-4D94-AF9A-19C2FF2B32F1}">
      <dgm:prSet/>
      <dgm:spPr/>
      <dgm:t>
        <a:bodyPr/>
        <a:lstStyle/>
        <a:p>
          <a:endParaRPr lang="en-CA"/>
        </a:p>
      </dgm:t>
    </dgm:pt>
    <dgm:pt modelId="{95871B7E-6EF2-4B33-BE65-897BC5AFF95C}">
      <dgm:prSet phldrT="[Text]"/>
      <dgm:spPr>
        <a:solidFill>
          <a:srgbClr val="00CC66"/>
        </a:solidFill>
      </dgm:spPr>
      <dgm:t>
        <a:bodyPr/>
        <a:lstStyle/>
        <a:p>
          <a:r>
            <a:rPr lang="en-CA" dirty="0"/>
            <a:t>Code Systems</a:t>
          </a:r>
        </a:p>
      </dgm:t>
    </dgm:pt>
    <dgm:pt modelId="{6C9E1112-D97D-462A-97FF-57A58BF35A01}" type="parTrans" cxnId="{CDCD87EA-A255-47CD-A02C-4AC5AE211505}">
      <dgm:prSet/>
      <dgm:spPr/>
      <dgm:t>
        <a:bodyPr/>
        <a:lstStyle/>
        <a:p>
          <a:endParaRPr lang="en-CA"/>
        </a:p>
      </dgm:t>
    </dgm:pt>
    <dgm:pt modelId="{86C2AB5F-E383-4E1C-B585-0D91E9FD80EC}" type="sibTrans" cxnId="{CDCD87EA-A255-47CD-A02C-4AC5AE211505}">
      <dgm:prSet/>
      <dgm:spPr>
        <a:solidFill>
          <a:srgbClr val="FFC000"/>
        </a:solidFill>
      </dgm:spPr>
      <dgm:t>
        <a:bodyPr/>
        <a:lstStyle/>
        <a:p>
          <a:r>
            <a:rPr lang="en-CA" dirty="0"/>
            <a:t>Capability Statements</a:t>
          </a:r>
        </a:p>
      </dgm:t>
    </dgm:pt>
    <dgm:pt modelId="{3BCC5846-B2F9-4F28-A08D-DA33A488919D}">
      <dgm:prSet phldrT="[Text]" phldr="1"/>
      <dgm:spPr/>
      <dgm:t>
        <a:bodyPr/>
        <a:lstStyle/>
        <a:p>
          <a:endParaRPr lang="en-CA" dirty="0"/>
        </a:p>
      </dgm:t>
    </dgm:pt>
    <dgm:pt modelId="{B1A3325F-3C36-457C-8FD9-79FEBB63BA70}" type="parTrans" cxnId="{1426CD12-3716-4AEC-A239-62E511F852D4}">
      <dgm:prSet/>
      <dgm:spPr/>
      <dgm:t>
        <a:bodyPr/>
        <a:lstStyle/>
        <a:p>
          <a:endParaRPr lang="en-CA"/>
        </a:p>
      </dgm:t>
    </dgm:pt>
    <dgm:pt modelId="{6DDCAC6E-37FB-4288-8E8D-D76D23307E26}" type="sibTrans" cxnId="{1426CD12-3716-4AEC-A239-62E511F852D4}">
      <dgm:prSet/>
      <dgm:spPr/>
      <dgm:t>
        <a:bodyPr/>
        <a:lstStyle/>
        <a:p>
          <a:endParaRPr lang="en-CA"/>
        </a:p>
      </dgm:t>
    </dgm:pt>
    <dgm:pt modelId="{A444CFCC-B914-4FF5-B2EE-5F0453C6450C}">
      <dgm:prSet phldrT="[Text]" phldr="1"/>
      <dgm:spPr/>
      <dgm:t>
        <a:bodyPr/>
        <a:lstStyle/>
        <a:p>
          <a:endParaRPr lang="en-CA"/>
        </a:p>
      </dgm:t>
    </dgm:pt>
    <dgm:pt modelId="{31C4959F-D9FD-4E4B-9711-5B08A89688E1}" type="sibTrans" cxnId="{14DC4A24-E1E7-47E3-83E3-984B644EAA8C}">
      <dgm:prSet/>
      <dgm:spPr/>
      <dgm:t>
        <a:bodyPr/>
        <a:lstStyle/>
        <a:p>
          <a:endParaRPr lang="en-CA"/>
        </a:p>
      </dgm:t>
    </dgm:pt>
    <dgm:pt modelId="{B6E1F922-50EC-49B5-9CFB-DB0C7C2DBAD0}" type="parTrans" cxnId="{14DC4A24-E1E7-47E3-83E3-984B644EAA8C}">
      <dgm:prSet/>
      <dgm:spPr/>
      <dgm:t>
        <a:bodyPr/>
        <a:lstStyle/>
        <a:p>
          <a:endParaRPr lang="en-CA"/>
        </a:p>
      </dgm:t>
    </dgm:pt>
    <dgm:pt modelId="{DC04A472-191A-40FF-945B-2031295265E7}">
      <dgm:prSet phldrT="[Text]"/>
      <dgm:spPr>
        <a:solidFill>
          <a:schemeClr val="accent1">
            <a:lumMod val="60000"/>
            <a:lumOff val="40000"/>
          </a:schemeClr>
        </a:solidFill>
      </dgm:spPr>
      <dgm:t>
        <a:bodyPr/>
        <a:lstStyle/>
        <a:p>
          <a:r>
            <a:rPr lang="en-CA" dirty="0"/>
            <a:t>Naming Systems</a:t>
          </a:r>
        </a:p>
      </dgm:t>
    </dgm:pt>
    <dgm:pt modelId="{CBD396C1-2812-4A0F-8976-9E9AA8C01C95}" type="sibTrans" cxnId="{94AF2130-CD34-4438-93D8-4AEC9834E237}">
      <dgm:prSet/>
      <dgm:spPr>
        <a:solidFill>
          <a:srgbClr val="7030A0"/>
        </a:solidFill>
      </dgm:spPr>
      <dgm:t>
        <a:bodyPr/>
        <a:lstStyle/>
        <a:p>
          <a:r>
            <a:rPr lang="en-CA" dirty="0"/>
            <a:t>Operation Definitions</a:t>
          </a:r>
        </a:p>
      </dgm:t>
    </dgm:pt>
    <dgm:pt modelId="{9BED2758-89D2-4811-926B-CC2213D6AD55}" type="parTrans" cxnId="{94AF2130-CD34-4438-93D8-4AEC9834E237}">
      <dgm:prSet/>
      <dgm:spPr/>
      <dgm:t>
        <a:bodyPr/>
        <a:lstStyle/>
        <a:p>
          <a:endParaRPr lang="en-CA"/>
        </a:p>
      </dgm:t>
    </dgm:pt>
    <dgm:pt modelId="{E3354DAE-5EF4-4A74-8CA7-04A8F3B2B269}" type="pres">
      <dgm:prSet presAssocID="{89176AFB-5ADE-4DAC-B229-54E3F51B7BA4}" presName="Name0" presStyleCnt="0">
        <dgm:presLayoutVars>
          <dgm:chMax/>
          <dgm:chPref/>
          <dgm:dir/>
          <dgm:animLvl val="lvl"/>
        </dgm:presLayoutVars>
      </dgm:prSet>
      <dgm:spPr/>
    </dgm:pt>
    <dgm:pt modelId="{801F35FD-BF88-404B-B035-49421F9F2C64}" type="pres">
      <dgm:prSet presAssocID="{654E097C-24C8-4BD2-BAC7-B96959FF36F3}" presName="composite" presStyleCnt="0"/>
      <dgm:spPr/>
    </dgm:pt>
    <dgm:pt modelId="{1A44B850-08C1-415A-AED8-73541D488A20}" type="pres">
      <dgm:prSet presAssocID="{654E097C-24C8-4BD2-BAC7-B96959FF36F3}" presName="Parent1" presStyleLbl="node1" presStyleIdx="0" presStyleCnt="6" custLinFactX="25979" custLinFactNeighborX="100000">
        <dgm:presLayoutVars>
          <dgm:chMax val="1"/>
          <dgm:chPref val="1"/>
          <dgm:bulletEnabled val="1"/>
        </dgm:presLayoutVars>
      </dgm:prSet>
      <dgm:spPr/>
    </dgm:pt>
    <dgm:pt modelId="{02795FC5-C77D-4A3E-8430-067F9B0FAE90}" type="pres">
      <dgm:prSet presAssocID="{654E097C-24C8-4BD2-BAC7-B96959FF36F3}" presName="Childtext1" presStyleLbl="revTx" presStyleIdx="0" presStyleCnt="3">
        <dgm:presLayoutVars>
          <dgm:chMax val="0"/>
          <dgm:chPref val="0"/>
          <dgm:bulletEnabled val="1"/>
        </dgm:presLayoutVars>
      </dgm:prSet>
      <dgm:spPr/>
    </dgm:pt>
    <dgm:pt modelId="{A2708CF1-3522-4453-8A65-83435234292A}" type="pres">
      <dgm:prSet presAssocID="{654E097C-24C8-4BD2-BAC7-B96959FF36F3}" presName="BalanceSpacing" presStyleCnt="0"/>
      <dgm:spPr/>
    </dgm:pt>
    <dgm:pt modelId="{21248485-CB17-4B33-9DA1-E79705C8C426}" type="pres">
      <dgm:prSet presAssocID="{654E097C-24C8-4BD2-BAC7-B96959FF36F3}" presName="BalanceSpacing1" presStyleCnt="0"/>
      <dgm:spPr/>
    </dgm:pt>
    <dgm:pt modelId="{71018B7C-A41A-4D49-A8F0-04DCDB432DDE}" type="pres">
      <dgm:prSet presAssocID="{F97A9EA3-6E66-405F-926B-64B2124CC6C8}" presName="Accent1Text" presStyleLbl="node1" presStyleIdx="1" presStyleCnt="6" custLinFactX="25979" custLinFactNeighborX="100000"/>
      <dgm:spPr/>
    </dgm:pt>
    <dgm:pt modelId="{20A180B0-B633-4A9F-8BD5-D446EDA0F09D}" type="pres">
      <dgm:prSet presAssocID="{F97A9EA3-6E66-405F-926B-64B2124CC6C8}" presName="spaceBetweenRectangles" presStyleCnt="0"/>
      <dgm:spPr/>
    </dgm:pt>
    <dgm:pt modelId="{F1E1EE2B-9CFD-45F2-8EB9-36FD921DBE5E}" type="pres">
      <dgm:prSet presAssocID="{95871B7E-6EF2-4B33-BE65-897BC5AFF95C}" presName="composite" presStyleCnt="0"/>
      <dgm:spPr/>
    </dgm:pt>
    <dgm:pt modelId="{90C5E8A2-D7F5-410D-878D-3701EAD3D6CE}" type="pres">
      <dgm:prSet presAssocID="{95871B7E-6EF2-4B33-BE65-897BC5AFF95C}" presName="Parent1" presStyleLbl="node1" presStyleIdx="2" presStyleCnt="6" custLinFactX="25979" custLinFactNeighborX="100000">
        <dgm:presLayoutVars>
          <dgm:chMax val="1"/>
          <dgm:chPref val="1"/>
          <dgm:bulletEnabled val="1"/>
        </dgm:presLayoutVars>
      </dgm:prSet>
      <dgm:spPr/>
    </dgm:pt>
    <dgm:pt modelId="{A8AADF8E-DF58-46DD-AF48-E4D159B6371C}" type="pres">
      <dgm:prSet presAssocID="{95871B7E-6EF2-4B33-BE65-897BC5AFF95C}" presName="Childtext1" presStyleLbl="revTx" presStyleIdx="1" presStyleCnt="3">
        <dgm:presLayoutVars>
          <dgm:chMax val="0"/>
          <dgm:chPref val="0"/>
          <dgm:bulletEnabled val="1"/>
        </dgm:presLayoutVars>
      </dgm:prSet>
      <dgm:spPr/>
    </dgm:pt>
    <dgm:pt modelId="{9E8D4258-6DBF-4F2E-A4A6-DED0C7DF188D}" type="pres">
      <dgm:prSet presAssocID="{95871B7E-6EF2-4B33-BE65-897BC5AFF95C}" presName="BalanceSpacing" presStyleCnt="0"/>
      <dgm:spPr/>
    </dgm:pt>
    <dgm:pt modelId="{778348C0-631E-46D4-9F72-8F75BCF83238}" type="pres">
      <dgm:prSet presAssocID="{95871B7E-6EF2-4B33-BE65-897BC5AFF95C}" presName="BalanceSpacing1" presStyleCnt="0"/>
      <dgm:spPr/>
    </dgm:pt>
    <dgm:pt modelId="{DD8E81DC-0013-4BB8-9617-04C71F1BA520}" type="pres">
      <dgm:prSet presAssocID="{86C2AB5F-E383-4E1C-B585-0D91E9FD80EC}" presName="Accent1Text" presStyleLbl="node1" presStyleIdx="3" presStyleCnt="6" custLinFactX="21937" custLinFactNeighborX="100000"/>
      <dgm:spPr/>
    </dgm:pt>
    <dgm:pt modelId="{3A810D56-FED5-4211-8C6E-776363992E65}" type="pres">
      <dgm:prSet presAssocID="{86C2AB5F-E383-4E1C-B585-0D91E9FD80EC}" presName="spaceBetweenRectangles" presStyleCnt="0"/>
      <dgm:spPr/>
    </dgm:pt>
    <dgm:pt modelId="{B79FD706-FF9F-405F-9902-EE40BE9F8350}" type="pres">
      <dgm:prSet presAssocID="{DC04A472-191A-40FF-945B-2031295265E7}" presName="composite" presStyleCnt="0"/>
      <dgm:spPr/>
    </dgm:pt>
    <dgm:pt modelId="{B9D67185-C441-4888-9FC6-16237D1E56DF}" type="pres">
      <dgm:prSet presAssocID="{DC04A472-191A-40FF-945B-2031295265E7}" presName="Parent1" presStyleLbl="node1" presStyleIdx="4" presStyleCnt="6" custLinFactX="25979" custLinFactNeighborX="100000">
        <dgm:presLayoutVars>
          <dgm:chMax val="1"/>
          <dgm:chPref val="1"/>
          <dgm:bulletEnabled val="1"/>
        </dgm:presLayoutVars>
      </dgm:prSet>
      <dgm:spPr/>
    </dgm:pt>
    <dgm:pt modelId="{832DF2D2-09C3-45E6-89C3-2D996EED9C6A}" type="pres">
      <dgm:prSet presAssocID="{DC04A472-191A-40FF-945B-2031295265E7}" presName="Childtext1" presStyleLbl="revTx" presStyleIdx="2" presStyleCnt="3">
        <dgm:presLayoutVars>
          <dgm:chMax val="0"/>
          <dgm:chPref val="0"/>
          <dgm:bulletEnabled val="1"/>
        </dgm:presLayoutVars>
      </dgm:prSet>
      <dgm:spPr/>
    </dgm:pt>
    <dgm:pt modelId="{C2BA6424-9AD7-489B-99EC-5A367CC14B63}" type="pres">
      <dgm:prSet presAssocID="{DC04A472-191A-40FF-945B-2031295265E7}" presName="BalanceSpacing" presStyleCnt="0"/>
      <dgm:spPr/>
    </dgm:pt>
    <dgm:pt modelId="{A367807F-8630-437E-B3A1-7690D05F12F1}" type="pres">
      <dgm:prSet presAssocID="{DC04A472-191A-40FF-945B-2031295265E7}" presName="BalanceSpacing1" presStyleCnt="0"/>
      <dgm:spPr/>
    </dgm:pt>
    <dgm:pt modelId="{5CB95282-C586-4AB9-B567-50BAFED4D0D1}" type="pres">
      <dgm:prSet presAssocID="{CBD396C1-2812-4A0F-8976-9E9AA8C01C95}" presName="Accent1Text" presStyleLbl="node1" presStyleIdx="5" presStyleCnt="6" custLinFactX="25979" custLinFactNeighborX="100000"/>
      <dgm:spPr/>
    </dgm:pt>
  </dgm:ptLst>
  <dgm:cxnLst>
    <dgm:cxn modelId="{1426CD12-3716-4AEC-A239-62E511F852D4}" srcId="{95871B7E-6EF2-4B33-BE65-897BC5AFF95C}" destId="{3BCC5846-B2F9-4F28-A08D-DA33A488919D}" srcOrd="0" destOrd="0" parTransId="{B1A3325F-3C36-457C-8FD9-79FEBB63BA70}" sibTransId="{6DDCAC6E-37FB-4288-8E8D-D76D23307E26}"/>
    <dgm:cxn modelId="{A1D1B520-20C0-467A-AD87-1A458F9D66CE}" type="presOf" srcId="{F97A9EA3-6E66-405F-926B-64B2124CC6C8}" destId="{71018B7C-A41A-4D49-A8F0-04DCDB432DDE}" srcOrd="0" destOrd="0" presId="urn:microsoft.com/office/officeart/2008/layout/AlternatingHexagons"/>
    <dgm:cxn modelId="{14DC4A24-E1E7-47E3-83E3-984B644EAA8C}" srcId="{DC04A472-191A-40FF-945B-2031295265E7}" destId="{A444CFCC-B914-4FF5-B2EE-5F0453C6450C}" srcOrd="0" destOrd="0" parTransId="{B6E1F922-50EC-49B5-9CFB-DB0C7C2DBAD0}" sibTransId="{31C4959F-D9FD-4E4B-9711-5B08A89688E1}"/>
    <dgm:cxn modelId="{6B8DEF27-E823-43F6-820A-7A6FC96A97A7}" type="presOf" srcId="{DC04A472-191A-40FF-945B-2031295265E7}" destId="{B9D67185-C441-4888-9FC6-16237D1E56DF}" srcOrd="0" destOrd="0" presId="urn:microsoft.com/office/officeart/2008/layout/AlternatingHexagons"/>
    <dgm:cxn modelId="{40264128-0B81-4D94-AF9A-19C2FF2B32F1}" srcId="{654E097C-24C8-4BD2-BAC7-B96959FF36F3}" destId="{909F7016-4642-4295-B2D4-9E814D784D34}" srcOrd="0" destOrd="0" parTransId="{764EC891-DB0B-4F6F-92B9-ED4293FF10D7}" sibTransId="{A2301D92-81F5-48C2-91FC-D03D7A553871}"/>
    <dgm:cxn modelId="{7241D22C-300D-4C71-92B0-78E40EB98A2A}" type="presOf" srcId="{95871B7E-6EF2-4B33-BE65-897BC5AFF95C}" destId="{90C5E8A2-D7F5-410D-878D-3701EAD3D6CE}" srcOrd="0" destOrd="0" presId="urn:microsoft.com/office/officeart/2008/layout/AlternatingHexagons"/>
    <dgm:cxn modelId="{9A84E32F-6350-4970-A56B-9144D746D0EF}" type="presOf" srcId="{89176AFB-5ADE-4DAC-B229-54E3F51B7BA4}" destId="{E3354DAE-5EF4-4A74-8CA7-04A8F3B2B269}" srcOrd="0" destOrd="0" presId="urn:microsoft.com/office/officeart/2008/layout/AlternatingHexagons"/>
    <dgm:cxn modelId="{94AF2130-CD34-4438-93D8-4AEC9834E237}" srcId="{89176AFB-5ADE-4DAC-B229-54E3F51B7BA4}" destId="{DC04A472-191A-40FF-945B-2031295265E7}" srcOrd="2" destOrd="0" parTransId="{9BED2758-89D2-4811-926B-CC2213D6AD55}" sibTransId="{CBD396C1-2812-4A0F-8976-9E9AA8C01C95}"/>
    <dgm:cxn modelId="{F0DF815B-06D4-4A66-8F9D-A954881FE18F}" type="presOf" srcId="{909F7016-4642-4295-B2D4-9E814D784D34}" destId="{02795FC5-C77D-4A3E-8430-067F9B0FAE90}" srcOrd="0" destOrd="0" presId="urn:microsoft.com/office/officeart/2008/layout/AlternatingHexagons"/>
    <dgm:cxn modelId="{C666B65C-365E-4192-B8C0-8E6A332D3CC1}" type="presOf" srcId="{3BCC5846-B2F9-4F28-A08D-DA33A488919D}" destId="{A8AADF8E-DF58-46DD-AF48-E4D159B6371C}" srcOrd="0" destOrd="0" presId="urn:microsoft.com/office/officeart/2008/layout/AlternatingHexagons"/>
    <dgm:cxn modelId="{AC989F4E-66D8-4ECB-823F-B750A5761825}" type="presOf" srcId="{86C2AB5F-E383-4E1C-B585-0D91E9FD80EC}" destId="{DD8E81DC-0013-4BB8-9617-04C71F1BA520}" srcOrd="0" destOrd="0" presId="urn:microsoft.com/office/officeart/2008/layout/AlternatingHexagons"/>
    <dgm:cxn modelId="{1470524F-B413-4C02-B91A-8A840A9052A7}" type="presOf" srcId="{CBD396C1-2812-4A0F-8976-9E9AA8C01C95}" destId="{5CB95282-C586-4AB9-B567-50BAFED4D0D1}" srcOrd="0" destOrd="0" presId="urn:microsoft.com/office/officeart/2008/layout/AlternatingHexagons"/>
    <dgm:cxn modelId="{C90A0D51-4760-4609-BA93-859C46924738}" srcId="{89176AFB-5ADE-4DAC-B229-54E3F51B7BA4}" destId="{654E097C-24C8-4BD2-BAC7-B96959FF36F3}" srcOrd="0" destOrd="0" parTransId="{E12016A1-4EDA-4783-886F-D64783E3A82E}" sibTransId="{F97A9EA3-6E66-405F-926B-64B2124CC6C8}"/>
    <dgm:cxn modelId="{F350C7BB-E553-4107-BC91-ECE10EA4D6EA}" type="presOf" srcId="{A444CFCC-B914-4FF5-B2EE-5F0453C6450C}" destId="{832DF2D2-09C3-45E6-89C3-2D996EED9C6A}" srcOrd="0" destOrd="0" presId="urn:microsoft.com/office/officeart/2008/layout/AlternatingHexagons"/>
    <dgm:cxn modelId="{74A9F3E0-5308-43FB-B230-91392FA91467}" type="presOf" srcId="{654E097C-24C8-4BD2-BAC7-B96959FF36F3}" destId="{1A44B850-08C1-415A-AED8-73541D488A20}" srcOrd="0" destOrd="0" presId="urn:microsoft.com/office/officeart/2008/layout/AlternatingHexagons"/>
    <dgm:cxn modelId="{CDCD87EA-A255-47CD-A02C-4AC5AE211505}" srcId="{89176AFB-5ADE-4DAC-B229-54E3F51B7BA4}" destId="{95871B7E-6EF2-4B33-BE65-897BC5AFF95C}" srcOrd="1" destOrd="0" parTransId="{6C9E1112-D97D-462A-97FF-57A58BF35A01}" sibTransId="{86C2AB5F-E383-4E1C-B585-0D91E9FD80EC}"/>
    <dgm:cxn modelId="{C770CACC-E2DD-4439-9F64-58E3F43FB326}" type="presParOf" srcId="{E3354DAE-5EF4-4A74-8CA7-04A8F3B2B269}" destId="{801F35FD-BF88-404B-B035-49421F9F2C64}" srcOrd="0" destOrd="0" presId="urn:microsoft.com/office/officeart/2008/layout/AlternatingHexagons"/>
    <dgm:cxn modelId="{4460BBF8-8F20-4EDD-90ED-3E253F76DEC6}" type="presParOf" srcId="{801F35FD-BF88-404B-B035-49421F9F2C64}" destId="{1A44B850-08C1-415A-AED8-73541D488A20}" srcOrd="0" destOrd="0" presId="urn:microsoft.com/office/officeart/2008/layout/AlternatingHexagons"/>
    <dgm:cxn modelId="{320EB6F2-5C2F-4A15-B415-EAC82091A4C4}" type="presParOf" srcId="{801F35FD-BF88-404B-B035-49421F9F2C64}" destId="{02795FC5-C77D-4A3E-8430-067F9B0FAE90}" srcOrd="1" destOrd="0" presId="urn:microsoft.com/office/officeart/2008/layout/AlternatingHexagons"/>
    <dgm:cxn modelId="{BC9F54C1-F912-4A5A-80F8-F8396F36F0D3}" type="presParOf" srcId="{801F35FD-BF88-404B-B035-49421F9F2C64}" destId="{A2708CF1-3522-4453-8A65-83435234292A}" srcOrd="2" destOrd="0" presId="urn:microsoft.com/office/officeart/2008/layout/AlternatingHexagons"/>
    <dgm:cxn modelId="{D7200955-7D8D-43C6-A44F-314814775468}" type="presParOf" srcId="{801F35FD-BF88-404B-B035-49421F9F2C64}" destId="{21248485-CB17-4B33-9DA1-E79705C8C426}" srcOrd="3" destOrd="0" presId="urn:microsoft.com/office/officeart/2008/layout/AlternatingHexagons"/>
    <dgm:cxn modelId="{B8A5EC7B-D67E-443E-82BE-3AAAD3BE3D42}" type="presParOf" srcId="{801F35FD-BF88-404B-B035-49421F9F2C64}" destId="{71018B7C-A41A-4D49-A8F0-04DCDB432DDE}" srcOrd="4" destOrd="0" presId="urn:microsoft.com/office/officeart/2008/layout/AlternatingHexagons"/>
    <dgm:cxn modelId="{D10B7632-ABCD-4A33-A49D-DD6C6CC3F7E1}" type="presParOf" srcId="{E3354DAE-5EF4-4A74-8CA7-04A8F3B2B269}" destId="{20A180B0-B633-4A9F-8BD5-D446EDA0F09D}" srcOrd="1" destOrd="0" presId="urn:microsoft.com/office/officeart/2008/layout/AlternatingHexagons"/>
    <dgm:cxn modelId="{17DA981E-00C1-4001-8C50-D28A66A70B45}" type="presParOf" srcId="{E3354DAE-5EF4-4A74-8CA7-04A8F3B2B269}" destId="{F1E1EE2B-9CFD-45F2-8EB9-36FD921DBE5E}" srcOrd="2" destOrd="0" presId="urn:microsoft.com/office/officeart/2008/layout/AlternatingHexagons"/>
    <dgm:cxn modelId="{0D02C346-DE8F-43E6-BF10-95FEC2D45B90}" type="presParOf" srcId="{F1E1EE2B-9CFD-45F2-8EB9-36FD921DBE5E}" destId="{90C5E8A2-D7F5-410D-878D-3701EAD3D6CE}" srcOrd="0" destOrd="0" presId="urn:microsoft.com/office/officeart/2008/layout/AlternatingHexagons"/>
    <dgm:cxn modelId="{BB7E818D-3F92-41F9-999D-4CFB99501974}" type="presParOf" srcId="{F1E1EE2B-9CFD-45F2-8EB9-36FD921DBE5E}" destId="{A8AADF8E-DF58-46DD-AF48-E4D159B6371C}" srcOrd="1" destOrd="0" presId="urn:microsoft.com/office/officeart/2008/layout/AlternatingHexagons"/>
    <dgm:cxn modelId="{C89CFB07-C385-4A7E-A0E9-BECC50500A64}" type="presParOf" srcId="{F1E1EE2B-9CFD-45F2-8EB9-36FD921DBE5E}" destId="{9E8D4258-6DBF-4F2E-A4A6-DED0C7DF188D}" srcOrd="2" destOrd="0" presId="urn:microsoft.com/office/officeart/2008/layout/AlternatingHexagons"/>
    <dgm:cxn modelId="{931AC10C-18B2-47A2-AAC7-B8BE948DD0FE}" type="presParOf" srcId="{F1E1EE2B-9CFD-45F2-8EB9-36FD921DBE5E}" destId="{778348C0-631E-46D4-9F72-8F75BCF83238}" srcOrd="3" destOrd="0" presId="urn:microsoft.com/office/officeart/2008/layout/AlternatingHexagons"/>
    <dgm:cxn modelId="{4E55519B-D8CB-42EC-BCD0-F83D8062B26D}" type="presParOf" srcId="{F1E1EE2B-9CFD-45F2-8EB9-36FD921DBE5E}" destId="{DD8E81DC-0013-4BB8-9617-04C71F1BA520}" srcOrd="4" destOrd="0" presId="urn:microsoft.com/office/officeart/2008/layout/AlternatingHexagons"/>
    <dgm:cxn modelId="{5A3A6E89-C3A5-4D55-9712-616D876AF89D}" type="presParOf" srcId="{E3354DAE-5EF4-4A74-8CA7-04A8F3B2B269}" destId="{3A810D56-FED5-4211-8C6E-776363992E65}" srcOrd="3" destOrd="0" presId="urn:microsoft.com/office/officeart/2008/layout/AlternatingHexagons"/>
    <dgm:cxn modelId="{2326786C-D3AB-4E93-8F2E-B2A471343EAE}" type="presParOf" srcId="{E3354DAE-5EF4-4A74-8CA7-04A8F3B2B269}" destId="{B79FD706-FF9F-405F-9902-EE40BE9F8350}" srcOrd="4" destOrd="0" presId="urn:microsoft.com/office/officeart/2008/layout/AlternatingHexagons"/>
    <dgm:cxn modelId="{AC6CD3A3-5DDC-4D1A-8FDD-12D13D0C1C78}" type="presParOf" srcId="{B79FD706-FF9F-405F-9902-EE40BE9F8350}" destId="{B9D67185-C441-4888-9FC6-16237D1E56DF}" srcOrd="0" destOrd="0" presId="urn:microsoft.com/office/officeart/2008/layout/AlternatingHexagons"/>
    <dgm:cxn modelId="{F6404488-3A7B-4A1A-9AAB-B39D72BBB1A0}" type="presParOf" srcId="{B79FD706-FF9F-405F-9902-EE40BE9F8350}" destId="{832DF2D2-09C3-45E6-89C3-2D996EED9C6A}" srcOrd="1" destOrd="0" presId="urn:microsoft.com/office/officeart/2008/layout/AlternatingHexagons"/>
    <dgm:cxn modelId="{B7177B41-CAE6-4A06-BC7E-7C20D936D42E}" type="presParOf" srcId="{B79FD706-FF9F-405F-9902-EE40BE9F8350}" destId="{C2BA6424-9AD7-489B-99EC-5A367CC14B63}" srcOrd="2" destOrd="0" presId="urn:microsoft.com/office/officeart/2008/layout/AlternatingHexagons"/>
    <dgm:cxn modelId="{7FD654CC-5BCE-4AF1-ACB2-4E9CBF68A650}" type="presParOf" srcId="{B79FD706-FF9F-405F-9902-EE40BE9F8350}" destId="{A367807F-8630-437E-B3A1-7690D05F12F1}" srcOrd="3" destOrd="0" presId="urn:microsoft.com/office/officeart/2008/layout/AlternatingHexagons"/>
    <dgm:cxn modelId="{62B748B8-B6AE-4EFF-AC9F-29E1272E75A4}" type="presParOf" srcId="{B79FD706-FF9F-405F-9902-EE40BE9F8350}" destId="{5CB95282-C586-4AB9-B567-50BAFED4D0D1}"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44B850-08C1-415A-AED8-73541D488A20}">
      <dsp:nvSpPr>
        <dsp:cNvPr id="0" name=""/>
        <dsp:cNvSpPr/>
      </dsp:nvSpPr>
      <dsp:spPr>
        <a:xfrm rot="5400000">
          <a:off x="5592590" y="114144"/>
          <a:ext cx="1712143" cy="1489564"/>
        </a:xfrm>
        <a:prstGeom prst="hexagon">
          <a:avLst>
            <a:gd name="adj" fmla="val 25000"/>
            <a:gd name="vf" fmla="val 11547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t>Value Sets</a:t>
          </a:r>
        </a:p>
      </dsp:txBody>
      <dsp:txXfrm rot="-5400000">
        <a:off x="5936003" y="269664"/>
        <a:ext cx="1025316" cy="1178525"/>
      </dsp:txXfrm>
    </dsp:sp>
    <dsp:sp modelId="{02795FC5-C77D-4A3E-8430-067F9B0FAE90}">
      <dsp:nvSpPr>
        <dsp:cNvPr id="0" name=""/>
        <dsp:cNvSpPr/>
      </dsp:nvSpPr>
      <dsp:spPr>
        <a:xfrm>
          <a:off x="5362106" y="345283"/>
          <a:ext cx="1910752" cy="1027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endParaRPr lang="en-CA" sz="1800" kern="1200"/>
        </a:p>
      </dsp:txBody>
      <dsp:txXfrm>
        <a:off x="5362106" y="345283"/>
        <a:ext cx="1910752" cy="1027286"/>
      </dsp:txXfrm>
    </dsp:sp>
    <dsp:sp modelId="{71018B7C-A41A-4D49-A8F0-04DCDB432DDE}">
      <dsp:nvSpPr>
        <dsp:cNvPr id="0" name=""/>
        <dsp:cNvSpPr/>
      </dsp:nvSpPr>
      <dsp:spPr>
        <a:xfrm rot="5400000">
          <a:off x="3983860" y="114144"/>
          <a:ext cx="1712143" cy="1489564"/>
        </a:xfrm>
        <a:prstGeom prst="hexagon">
          <a:avLst>
            <a:gd name="adj" fmla="val 2500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CA" sz="2400" kern="1200" dirty="0"/>
            <a:t>Profiles</a:t>
          </a:r>
        </a:p>
      </dsp:txBody>
      <dsp:txXfrm rot="-5400000">
        <a:off x="4327273" y="269664"/>
        <a:ext cx="1025316" cy="1178525"/>
      </dsp:txXfrm>
    </dsp:sp>
    <dsp:sp modelId="{90C5E8A2-D7F5-410D-878D-3701EAD3D6CE}">
      <dsp:nvSpPr>
        <dsp:cNvPr id="0" name=""/>
        <dsp:cNvSpPr/>
      </dsp:nvSpPr>
      <dsp:spPr>
        <a:xfrm rot="5400000">
          <a:off x="4785143" y="1567411"/>
          <a:ext cx="1712143" cy="1489564"/>
        </a:xfrm>
        <a:prstGeom prst="hexagon">
          <a:avLst>
            <a:gd name="adj" fmla="val 25000"/>
            <a:gd name="vf" fmla="val 115470"/>
          </a:avLst>
        </a:prstGeom>
        <a:solidFill>
          <a:srgbClr val="00CC6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t>Code Systems</a:t>
          </a:r>
        </a:p>
      </dsp:txBody>
      <dsp:txXfrm rot="-5400000">
        <a:off x="5128556" y="1722931"/>
        <a:ext cx="1025316" cy="1178525"/>
      </dsp:txXfrm>
    </dsp:sp>
    <dsp:sp modelId="{A8AADF8E-DF58-46DD-AF48-E4D159B6371C}">
      <dsp:nvSpPr>
        <dsp:cNvPr id="0" name=""/>
        <dsp:cNvSpPr/>
      </dsp:nvSpPr>
      <dsp:spPr>
        <a:xfrm>
          <a:off x="1109141" y="1798550"/>
          <a:ext cx="1849115" cy="1027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r" defTabSz="800100">
            <a:lnSpc>
              <a:spcPct val="90000"/>
            </a:lnSpc>
            <a:spcBef>
              <a:spcPct val="0"/>
            </a:spcBef>
            <a:spcAft>
              <a:spcPct val="35000"/>
            </a:spcAft>
            <a:buNone/>
          </a:pPr>
          <a:endParaRPr lang="en-CA" sz="1800" kern="1200" dirty="0"/>
        </a:p>
      </dsp:txBody>
      <dsp:txXfrm>
        <a:off x="1109141" y="1798550"/>
        <a:ext cx="1849115" cy="1027286"/>
      </dsp:txXfrm>
    </dsp:sp>
    <dsp:sp modelId="{DD8E81DC-0013-4BB8-9617-04C71F1BA520}">
      <dsp:nvSpPr>
        <dsp:cNvPr id="0" name=""/>
        <dsp:cNvSpPr/>
      </dsp:nvSpPr>
      <dsp:spPr>
        <a:xfrm rot="5400000">
          <a:off x="6333665" y="1567411"/>
          <a:ext cx="1712143" cy="1489564"/>
        </a:xfrm>
        <a:prstGeom prst="hexagon">
          <a:avLst>
            <a:gd name="adj" fmla="val 25000"/>
            <a:gd name="vf" fmla="val 11547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CA" sz="1500" kern="1200" dirty="0"/>
            <a:t>Capability Statements</a:t>
          </a:r>
        </a:p>
      </dsp:txBody>
      <dsp:txXfrm rot="-5400000">
        <a:off x="6677078" y="1722931"/>
        <a:ext cx="1025316" cy="1178525"/>
      </dsp:txXfrm>
    </dsp:sp>
    <dsp:sp modelId="{B9D67185-C441-4888-9FC6-16237D1E56DF}">
      <dsp:nvSpPr>
        <dsp:cNvPr id="0" name=""/>
        <dsp:cNvSpPr/>
      </dsp:nvSpPr>
      <dsp:spPr>
        <a:xfrm rot="5400000">
          <a:off x="5592590" y="3020679"/>
          <a:ext cx="1712143" cy="1489564"/>
        </a:xfrm>
        <a:prstGeom prst="hexagon">
          <a:avLst>
            <a:gd name="adj" fmla="val 25000"/>
            <a:gd name="vf" fmla="val 115470"/>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t>Naming Systems</a:t>
          </a:r>
        </a:p>
      </dsp:txBody>
      <dsp:txXfrm rot="-5400000">
        <a:off x="5936003" y="3176199"/>
        <a:ext cx="1025316" cy="1178525"/>
      </dsp:txXfrm>
    </dsp:sp>
    <dsp:sp modelId="{832DF2D2-09C3-45E6-89C3-2D996EED9C6A}">
      <dsp:nvSpPr>
        <dsp:cNvPr id="0" name=""/>
        <dsp:cNvSpPr/>
      </dsp:nvSpPr>
      <dsp:spPr>
        <a:xfrm>
          <a:off x="5362106" y="3251818"/>
          <a:ext cx="1910752" cy="1027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endParaRPr lang="en-CA" sz="1800" kern="1200"/>
        </a:p>
      </dsp:txBody>
      <dsp:txXfrm>
        <a:off x="5362106" y="3251818"/>
        <a:ext cx="1910752" cy="1027286"/>
      </dsp:txXfrm>
    </dsp:sp>
    <dsp:sp modelId="{5CB95282-C586-4AB9-B567-50BAFED4D0D1}">
      <dsp:nvSpPr>
        <dsp:cNvPr id="0" name=""/>
        <dsp:cNvSpPr/>
      </dsp:nvSpPr>
      <dsp:spPr>
        <a:xfrm rot="5400000">
          <a:off x="3983860" y="3020679"/>
          <a:ext cx="1712143" cy="1489564"/>
        </a:xfrm>
        <a:prstGeom prst="hexagon">
          <a:avLst>
            <a:gd name="adj" fmla="val 25000"/>
            <a:gd name="vf" fmla="val 115470"/>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CA" sz="1700" kern="1200" dirty="0"/>
            <a:t>Operation Definitions</a:t>
          </a:r>
        </a:p>
      </dsp:txBody>
      <dsp:txXfrm rot="-5400000">
        <a:off x="4327273" y="3176199"/>
        <a:ext cx="1025316" cy="1178525"/>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76BA0D-8F11-41A0-82B4-C647E2FAE447}" type="datetimeFigureOut">
              <a:rPr lang="en-CA" smtClean="0"/>
              <a:pPr/>
              <a:t>2018-04-12</a:t>
            </a:fld>
            <a:endParaRPr lang="en-CA"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6D78D6-D8F9-42F4-9566-778346103BAF}" type="slidenum">
              <a:rPr lang="en-CA" smtClean="0"/>
              <a:pPr/>
              <a:t>‹#›</a:t>
            </a:fld>
            <a:endParaRPr lang="en-CA" dirty="0"/>
          </a:p>
        </p:txBody>
      </p:sp>
    </p:spTree>
    <p:extLst>
      <p:ext uri="{BB962C8B-B14F-4D97-AF65-F5344CB8AC3E}">
        <p14:creationId xmlns:p14="http://schemas.microsoft.com/office/powerpoint/2010/main" val="18470902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pPr/>
              <a:t>2018-04-12</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pPr/>
              <a:t>‹#›</a:t>
            </a:fld>
            <a:endParaRPr lang="en-CA" dirty="0"/>
          </a:p>
        </p:txBody>
      </p:sp>
    </p:spTree>
    <p:extLst>
      <p:ext uri="{BB962C8B-B14F-4D97-AF65-F5344CB8AC3E}">
        <p14:creationId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1931944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Lower learning curve</a:t>
            </a:r>
          </a:p>
          <a:p>
            <a:r>
              <a:rPr lang="en-US" dirty="0"/>
              <a:t>Unlikely to see significant new v3 initiatives</a:t>
            </a:r>
            <a:r>
              <a:rPr lang="en-US" baseline="0" dirty="0"/>
              <a:t> in areas that aren’t already committed to it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20</a:t>
            </a:fld>
            <a:endParaRPr lang="en-CA" dirty="0"/>
          </a:p>
        </p:txBody>
      </p:sp>
    </p:spTree>
    <p:extLst>
      <p:ext uri="{BB962C8B-B14F-4D97-AF65-F5344CB8AC3E}">
        <p14:creationId xmlns:p14="http://schemas.microsoft.com/office/powerpoint/2010/main" val="2380989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Significant work on CCDA &lt;-&gt; FHIR</a:t>
            </a:r>
          </a:p>
          <a:p>
            <a:r>
              <a:rPr lang="en-CA" dirty="0"/>
              <a:t>Can use both FHIR and CCDA documents with XDS</a:t>
            </a:r>
            <a:r>
              <a:rPr lang="en-CA" baseline="0" dirty="0"/>
              <a:t> and with MHD</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21</a:t>
            </a:fld>
            <a:endParaRPr lang="en-CA" dirty="0"/>
          </a:p>
        </p:txBody>
      </p:sp>
    </p:spTree>
    <p:extLst>
      <p:ext uri="{BB962C8B-B14F-4D97-AF65-F5344CB8AC3E}">
        <p14:creationId xmlns:p14="http://schemas.microsoft.com/office/powerpoint/2010/main" val="97957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0" dirty="0"/>
              <a:t>Few will throw away their investment in older standards to use FHIR until</a:t>
            </a:r>
          </a:p>
          <a:p>
            <a:pPr marL="971550" lvl="1" indent="-514350">
              <a:buFont typeface="+mj-lt"/>
              <a:buAutoNum type="arabicPeriod"/>
            </a:pPr>
            <a:r>
              <a:rPr lang="en-US" sz="2400" dirty="0"/>
              <a:t>The specification has a good track record</a:t>
            </a:r>
          </a:p>
          <a:p>
            <a:pPr marL="971550" lvl="1" indent="-514350">
              <a:buFont typeface="+mj-lt"/>
              <a:buAutoNum type="arabicPeriod"/>
            </a:pPr>
            <a:r>
              <a:rPr lang="en-US" sz="2400" b="0" dirty="0"/>
              <a:t>It’s clear the new thing provides significant benefits</a:t>
            </a:r>
          </a:p>
        </p:txBody>
      </p:sp>
      <p:sp>
        <p:nvSpPr>
          <p:cNvPr id="4" name="Slide Number Placeholder 3"/>
          <p:cNvSpPr>
            <a:spLocks noGrp="1"/>
          </p:cNvSpPr>
          <p:nvPr>
            <p:ph type="sldNum" sz="quarter" idx="10"/>
          </p:nvPr>
        </p:nvSpPr>
        <p:spPr/>
        <p:txBody>
          <a:bodyPr/>
          <a:lstStyle/>
          <a:p>
            <a:fld id="{3A1F50BE-48AE-4332-BF46-C112AB8C5E91}" type="slidenum">
              <a:rPr lang="en-CA" smtClean="0"/>
              <a:pPr/>
              <a:t>22</a:t>
            </a:fld>
            <a:endParaRPr lang="en-CA" dirty="0"/>
          </a:p>
        </p:txBody>
      </p:sp>
    </p:spTree>
    <p:extLst>
      <p:ext uri="{BB962C8B-B14F-4D97-AF65-F5344CB8AC3E}">
        <p14:creationId xmlns:p14="http://schemas.microsoft.com/office/powerpoint/2010/main" val="2993318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profile, they can interoperate ‘ok’.</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solidFill>
                  <a:prstClr val="black"/>
                </a:solidFill>
              </a:rPr>
              <a:pPr/>
              <a:t>25</a:t>
            </a:fld>
            <a:endParaRPr lang="en-CA" dirty="0">
              <a:solidFill>
                <a:prstClr val="black"/>
              </a:solidFill>
            </a:endParaRPr>
          </a:p>
        </p:txBody>
      </p:sp>
    </p:spTree>
    <p:extLst>
      <p:ext uri="{BB962C8B-B14F-4D97-AF65-F5344CB8AC3E}">
        <p14:creationId xmlns:p14="http://schemas.microsoft.com/office/powerpoint/2010/main" val="1367339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Note that dates are subject</a:t>
            </a:r>
            <a:r>
              <a:rPr lang="en-CA" baseline="0" dirty="0"/>
              <a:t> to change based on resources and the standards process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29</a:t>
            </a:fld>
            <a:endParaRPr lang="en-CA" dirty="0"/>
          </a:p>
        </p:txBody>
      </p:sp>
    </p:spTree>
    <p:extLst>
      <p:ext uri="{BB962C8B-B14F-4D97-AF65-F5344CB8AC3E}">
        <p14:creationId xmlns:p14="http://schemas.microsoft.com/office/powerpoint/2010/main" val="3468732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3363228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actually have a formal manifesto, but these are the principles we adhere to.</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2608702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your</a:t>
            </a:r>
            <a:r>
              <a:rPr lang="en-US" baseline="0" dirty="0"/>
              <a:t> systems have user interfaces that support even ¼ of this?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a:t>
            </a:fld>
            <a:endParaRPr lang="en-CA" dirty="0"/>
          </a:p>
        </p:txBody>
      </p:sp>
    </p:spTree>
    <p:extLst>
      <p:ext uri="{BB962C8B-B14F-4D97-AF65-F5344CB8AC3E}">
        <p14:creationId xmlns:p14="http://schemas.microsoft.com/office/powerpoint/2010/main" val="3404696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happens when you apply the 80%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12</a:t>
            </a:fld>
            <a:endParaRPr lang="en-CA" dirty="0"/>
          </a:p>
        </p:txBody>
      </p:sp>
    </p:spTree>
    <p:extLst>
      <p:ext uri="{BB962C8B-B14F-4D97-AF65-F5344CB8AC3E}">
        <p14:creationId xmlns:p14="http://schemas.microsoft.com/office/powerpoint/2010/main" val="2899657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28" indent="-171428">
              <a:buFontTx/>
              <a:buChar char="-"/>
            </a:pPr>
            <a:r>
              <a:rPr lang="nl-NL" dirty="0"/>
              <a:t>Resources are building blocks, but useful in their own right</a:t>
            </a:r>
          </a:p>
          <a:p>
            <a:pPr marL="171428" indent="-171428">
              <a:buFontTx/>
              <a:buChar char="-"/>
            </a:pPr>
            <a:r>
              <a:rPr lang="nl-NL" dirty="0"/>
              <a:t>Extensions supplement what resource doesn’t cover</a:t>
            </a:r>
          </a:p>
          <a:p>
            <a:pPr marL="171428" indent="-171428">
              <a:buFontTx/>
              <a:buChar char="-"/>
            </a:pPr>
            <a:r>
              <a:rPr lang="nl-NL" dirty="0"/>
              <a:t>Solutions can be simple or complex</a:t>
            </a:r>
          </a:p>
        </p:txBody>
      </p:sp>
      <p:sp>
        <p:nvSpPr>
          <p:cNvPr id="4" name="Date Placeholder 3"/>
          <p:cNvSpPr>
            <a:spLocks noGrp="1"/>
          </p:cNvSpPr>
          <p:nvPr>
            <p:ph type="dt" idx="10"/>
          </p:nvPr>
        </p:nvSpPr>
        <p:spPr/>
        <p:txBody>
          <a:bodyPr/>
          <a:lstStyle/>
          <a:p>
            <a:r>
              <a:rPr lang="nl-NL">
                <a:solidFill>
                  <a:prstClr val="black"/>
                </a:solidFill>
              </a:rPr>
              <a:t>25-6-2010</a:t>
            </a:r>
          </a:p>
        </p:txBody>
      </p:sp>
      <p:sp>
        <p:nvSpPr>
          <p:cNvPr id="5" name="Footer Placeholder 4"/>
          <p:cNvSpPr>
            <a:spLocks noGrp="1"/>
          </p:cNvSpPr>
          <p:nvPr>
            <p:ph type="ftr" sz="quarter" idx="11"/>
          </p:nvPr>
        </p:nvSpPr>
        <p:spPr/>
        <p:txBody>
          <a:bodyPr/>
          <a:lstStyle/>
          <a:p>
            <a:endParaRPr lang="nl-NL">
              <a:solidFill>
                <a:prstClr val="black"/>
              </a:solidFill>
            </a:endParaRPr>
          </a:p>
        </p:txBody>
      </p:sp>
      <p:sp>
        <p:nvSpPr>
          <p:cNvPr id="6" name="Slide Number Placeholder 5"/>
          <p:cNvSpPr>
            <a:spLocks noGrp="1"/>
          </p:cNvSpPr>
          <p:nvPr>
            <p:ph type="sldNum" sz="quarter" idx="12"/>
          </p:nvPr>
        </p:nvSpPr>
        <p:spPr/>
        <p:txBody>
          <a:bodyPr/>
          <a:lstStyle/>
          <a:p>
            <a:fld id="{016844DE-39AC-45D5-92A8-262EC95D3BAB}" type="slidenum">
              <a:rPr lang="nl-NL" smtClean="0">
                <a:solidFill>
                  <a:prstClr val="black"/>
                </a:solidFill>
              </a:rPr>
              <a:pPr/>
              <a:t>15</a:t>
            </a:fld>
            <a:endParaRPr lang="nl-NL">
              <a:solidFill>
                <a:prstClr val="black"/>
              </a:solidFill>
            </a:endParaRPr>
          </a:p>
        </p:txBody>
      </p:sp>
    </p:spTree>
    <p:extLst>
      <p:ext uri="{BB962C8B-B14F-4D97-AF65-F5344CB8AC3E}">
        <p14:creationId xmlns:p14="http://schemas.microsoft.com/office/powerpoint/2010/main" val="2287369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Published</a:t>
            </a:r>
            <a:r>
              <a:rPr lang="en-US" baseline="0" dirty="0"/>
              <a:t> as HTML</a:t>
            </a:r>
          </a:p>
          <a:p>
            <a:r>
              <a:rPr lang="en-US" baseline="0" dirty="0"/>
              <a:t>Published using validation process  that performs consistency checks – like a software build</a:t>
            </a:r>
          </a:p>
          <a:p>
            <a:r>
              <a:rPr lang="en-US" baseline="0" dirty="0"/>
              <a:t>Really shouldn’t require much guidance to read, but a few things to call out</a:t>
            </a:r>
          </a:p>
          <a:p>
            <a:r>
              <a:rPr lang="en-US" baseline="0" dirty="0"/>
              <a:t>Objective of spec is developer can skim and decide in &lt; day</a:t>
            </a:r>
            <a:endParaRPr lang="en-CA" dirty="0"/>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17</a:t>
            </a:fld>
            <a:endParaRPr lang="en-CA" dirty="0"/>
          </a:p>
        </p:txBody>
      </p:sp>
    </p:spTree>
    <p:extLst>
      <p:ext uri="{BB962C8B-B14F-4D97-AF65-F5344CB8AC3E}">
        <p14:creationId xmlns:p14="http://schemas.microsoft.com/office/powerpoint/2010/main" val="2540567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18</a:t>
            </a:fld>
            <a:endParaRPr lang="en-CA" dirty="0"/>
          </a:p>
        </p:txBody>
      </p:sp>
    </p:spTree>
    <p:extLst>
      <p:ext uri="{BB962C8B-B14F-4D97-AF65-F5344CB8AC3E}">
        <p14:creationId xmlns:p14="http://schemas.microsoft.com/office/powerpoint/2010/main" val="2123708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Many interface engine vendors working</a:t>
            </a:r>
            <a:r>
              <a:rPr lang="en-CA" baseline="0" dirty="0"/>
              <a:t> on FHIR support</a:t>
            </a:r>
          </a:p>
          <a:p>
            <a:r>
              <a:rPr lang="en-CA" baseline="0" dirty="0"/>
              <a:t>May make sense for internals of some v2 systems</a:t>
            </a:r>
          </a:p>
          <a:p>
            <a:r>
              <a:rPr lang="en-CA" baseline="0" dirty="0"/>
              <a:t>Add-on interface for mobile, personal health record</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19</a:t>
            </a:fld>
            <a:endParaRPr lang="en-CA" dirty="0"/>
          </a:p>
        </p:txBody>
      </p:sp>
    </p:spTree>
    <p:extLst>
      <p:ext uri="{BB962C8B-B14F-4D97-AF65-F5344CB8AC3E}">
        <p14:creationId xmlns:p14="http://schemas.microsoft.com/office/powerpoint/2010/main" val="16777574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extLst>
      <p:ext uri="{BB962C8B-B14F-4D97-AF65-F5344CB8AC3E}">
        <p14:creationId xmlns:p14="http://schemas.microsoft.com/office/powerpoint/2010/main" val="1124626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60357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02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a:t>Click to edit Master title style</a:t>
            </a:r>
          </a:p>
        </p:txBody>
      </p:sp>
      <p:sp>
        <p:nvSpPr>
          <p:cNvPr id="3" name="Content Placeholder 2"/>
          <p:cNvSpPr>
            <a:spLocks noGrp="1"/>
          </p:cNvSpPr>
          <p:nvPr>
            <p:ph idx="1"/>
          </p:nvPr>
        </p:nvSpPr>
        <p:spPr>
          <a:xfrm>
            <a:off x="381000" y="1828800"/>
            <a:ext cx="8382000" cy="46245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6385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55576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197847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49678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extLst>
      <p:ext uri="{BB962C8B-B14F-4D97-AF65-F5344CB8AC3E}">
        <p14:creationId xmlns:p14="http://schemas.microsoft.com/office/powerpoint/2010/main" val="1232765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2218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30" name="Rectangle 7"/>
          <p:cNvSpPr>
            <a:spLocks noGrp="1" noChangeArrowheads="1"/>
          </p:cNvSpPr>
          <p:nvPr>
            <p:ph type="body" idx="1"/>
          </p:nvPr>
        </p:nvSpPr>
        <p:spPr bwMode="auto">
          <a:xfrm>
            <a:off x="381000" y="1828800"/>
            <a:ext cx="8382000" cy="46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Rectangle 13"/>
          <p:cNvSpPr>
            <a:spLocks noChangeArrowheads="1"/>
          </p:cNvSpPr>
          <p:nvPr/>
        </p:nvSpPr>
        <p:spPr bwMode="auto">
          <a:xfrm>
            <a:off x="-5516" y="6643688"/>
            <a:ext cx="9144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800" b="1" dirty="0"/>
              <a:t>© 2017 HL7 ® Int’l. Licensed</a:t>
            </a:r>
            <a:r>
              <a:rPr lang="en-US" sz="800" b="1" baseline="0" dirty="0"/>
              <a:t> under Creative Commons</a:t>
            </a:r>
            <a:r>
              <a:rPr lang="en-US" sz="800" b="1" dirty="0"/>
              <a:t>. HL7, Health Level Seven, FHIR &amp; flame logo are registered trademarks of Health Level Seven International. Reg. U.S. TM Office.</a:t>
            </a:r>
          </a:p>
        </p:txBody>
      </p:sp>
      <p:pic>
        <p:nvPicPr>
          <p:cNvPr id="1032" name="Picture 14" descr="HL7 International 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4038" y="579120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14" cstate="print">
            <a:extLst>
              <a:ext uri="{28A0092B-C50C-407E-A947-70E740481C1C}">
                <a14:useLocalDpi xmlns:a14="http://schemas.microsoft.com/office/drawing/2010/main" val="0"/>
              </a:ext>
            </a:extLst>
          </a:blip>
          <a:srcRect l="27071" t="19101" r="26890" b="29814"/>
          <a:stretch/>
        </p:blipFill>
        <p:spPr>
          <a:xfrm>
            <a:off x="6853009" y="260648"/>
            <a:ext cx="2034746" cy="1252151"/>
          </a:xfrm>
          <a:prstGeom prst="rect">
            <a:avLst/>
          </a:prstGeom>
        </p:spPr>
      </p:pic>
      <p:sp>
        <p:nvSpPr>
          <p:cNvPr id="10" name="TextBox 9"/>
          <p:cNvSpPr txBox="1"/>
          <p:nvPr userDrawn="1"/>
        </p:nvSpPr>
        <p:spPr>
          <a:xfrm>
            <a:off x="8670974" y="759222"/>
            <a:ext cx="288032" cy="276999"/>
          </a:xfrm>
          <a:prstGeom prst="rect">
            <a:avLst/>
          </a:prstGeom>
          <a:noFill/>
        </p:spPr>
        <p:txBody>
          <a:bodyPr wrap="square" rtlCol="0">
            <a:spAutoFit/>
          </a:bodyPr>
          <a:lstStyle/>
          <a:p>
            <a:r>
              <a:rPr lang="en-CA" sz="1200" dirty="0">
                <a:solidFill>
                  <a:srgbClr val="CC3300"/>
                </a:solidFill>
              </a:rPr>
              <a:t>®</a:t>
            </a:r>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8" r:id="rId1"/>
    <p:sldLayoutId id="2147483663" r:id="rId2"/>
    <p:sldLayoutId id="2147483662" r:id="rId3"/>
    <p:sldLayoutId id="2147483664" r:id="rId4"/>
    <p:sldLayoutId id="2147483665" r:id="rId5"/>
    <p:sldLayoutId id="2147483666" r:id="rId6"/>
    <p:sldLayoutId id="2147483667" r:id="rId7"/>
    <p:sldLayoutId id="2147483670" r:id="rId8"/>
    <p:sldLayoutId id="2147483676" r:id="rId9"/>
    <p:sldLayoutId id="2147483678" r:id="rId10"/>
    <p:sldLayoutId id="2147483684" r:id="rId11"/>
  </p:sldLayoutIdLst>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reativecommons.org/licenses/by/3.0/deed.en_GB"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2" Type="http://schemas.openxmlformats.org/officeDocument/2006/relationships/hyperlink" Target="http://chat.fhir.org/"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Overview</a:t>
            </a:r>
            <a:br>
              <a:rPr lang="en-US" noProof="0" dirty="0"/>
            </a:br>
            <a:r>
              <a:rPr lang="en-US" noProof="0" dirty="0"/>
              <a:t>CCIM</a:t>
            </a:r>
          </a:p>
        </p:txBody>
      </p:sp>
      <p:sp>
        <p:nvSpPr>
          <p:cNvPr id="3" name="Subtitle 2"/>
          <p:cNvSpPr>
            <a:spLocks noGrp="1"/>
          </p:cNvSpPr>
          <p:nvPr>
            <p:ph type="subTitle" idx="1"/>
          </p:nvPr>
        </p:nvSpPr>
        <p:spPr>
          <a:xfrm>
            <a:off x="1473288" y="4221088"/>
            <a:ext cx="6400800" cy="1338808"/>
          </a:xfrm>
        </p:spPr>
        <p:txBody>
          <a:bodyPr/>
          <a:lstStyle/>
          <a:p>
            <a:r>
              <a:rPr lang="en-US" noProof="0" dirty="0"/>
              <a:t>Lloyd McKenzie</a:t>
            </a:r>
          </a:p>
          <a:p>
            <a:r>
              <a:rPr lang="en-US" dirty="0"/>
              <a:t>Apr.</a:t>
            </a:r>
            <a:r>
              <a:rPr lang="en-US" noProof="0" dirty="0"/>
              <a:t> 13, 2018</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 Key differences</a:t>
            </a:r>
          </a:p>
        </p:txBody>
      </p:sp>
      <p:sp>
        <p:nvSpPr>
          <p:cNvPr id="4" name="Content Placeholder 3"/>
          <p:cNvSpPr>
            <a:spLocks noGrp="1"/>
          </p:cNvSpPr>
          <p:nvPr>
            <p:ph idx="1"/>
          </p:nvPr>
        </p:nvSpPr>
        <p:spPr/>
        <p:txBody>
          <a:bodyPr/>
          <a:lstStyle/>
          <a:p>
            <a:pPr lvl="0"/>
            <a:r>
              <a:rPr lang="en-US" noProof="0" dirty="0"/>
              <a:t>Focus on </a:t>
            </a:r>
            <a:r>
              <a:rPr lang="en-US" b="1" noProof="0" dirty="0"/>
              <a:t>Implementers</a:t>
            </a:r>
          </a:p>
          <a:p>
            <a:pPr lvl="0"/>
            <a:r>
              <a:rPr lang="en-US" noProof="0" dirty="0"/>
              <a:t>Target support for </a:t>
            </a:r>
            <a:r>
              <a:rPr lang="en-US" b="1" noProof="0" dirty="0"/>
              <a:t>common</a:t>
            </a:r>
            <a:r>
              <a:rPr lang="en-US" noProof="0" dirty="0"/>
              <a:t> </a:t>
            </a:r>
            <a:r>
              <a:rPr lang="en-US" b="1" noProof="0" dirty="0"/>
              <a:t>scenarios</a:t>
            </a:r>
          </a:p>
          <a:p>
            <a:r>
              <a:rPr lang="en-US" noProof="0" dirty="0"/>
              <a:t>Leverage cross-industry </a:t>
            </a:r>
            <a:r>
              <a:rPr lang="en-US" b="1" noProof="0" dirty="0"/>
              <a:t>web technologies</a:t>
            </a:r>
          </a:p>
          <a:p>
            <a:r>
              <a:rPr lang="en-US" noProof="0" dirty="0"/>
              <a:t>Require </a:t>
            </a:r>
            <a:r>
              <a:rPr lang="en-US" b="1" noProof="0" dirty="0"/>
              <a:t>human readability</a:t>
            </a:r>
            <a:r>
              <a:rPr lang="en-US" noProof="0" dirty="0"/>
              <a:t> as base level of interoperability</a:t>
            </a:r>
          </a:p>
          <a:p>
            <a:r>
              <a:rPr lang="en-US" noProof="0" dirty="0"/>
              <a:t>Make content </a:t>
            </a:r>
            <a:r>
              <a:rPr lang="en-US" b="1" noProof="0" dirty="0"/>
              <a:t>freely available</a:t>
            </a:r>
          </a:p>
          <a:p>
            <a:r>
              <a:rPr lang="en-US" b="0" noProof="0" dirty="0"/>
              <a:t>Support multiple </a:t>
            </a:r>
            <a:r>
              <a:rPr lang="en-US" b="1" noProof="0" dirty="0"/>
              <a:t>paradigms </a:t>
            </a:r>
            <a:r>
              <a:rPr lang="en-US" b="0" noProof="0" dirty="0"/>
              <a:t>&amp; architectures</a:t>
            </a:r>
          </a:p>
          <a:p>
            <a:pPr marL="342900" marR="0"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3100" b="0" noProof="0" dirty="0">
                <a:solidFill>
                  <a:schemeClr val="tx1"/>
                </a:solidFill>
                <a:effectLst/>
                <a:latin typeface="+mn-lt"/>
                <a:ea typeface="+mn-ea"/>
                <a:cs typeface="+mn-cs"/>
              </a:rPr>
              <a:t>Demonstrate best practice </a:t>
            </a:r>
            <a:r>
              <a:rPr lang="en-US" sz="3100" b="1" noProof="0" dirty="0">
                <a:solidFill>
                  <a:schemeClr val="tx1"/>
                </a:solidFill>
                <a:effectLst/>
                <a:latin typeface="+mn-lt"/>
                <a:ea typeface="+mn-ea"/>
                <a:cs typeface="+mn-cs"/>
              </a:rPr>
              <a:t>governance</a:t>
            </a:r>
            <a:endParaRPr lang="en-US" sz="3100" noProof="0" dirty="0">
              <a:effectLst/>
            </a:endParaRPr>
          </a:p>
        </p:txBody>
      </p:sp>
      <p:sp>
        <p:nvSpPr>
          <p:cNvPr id="3" name="Slide Number Placeholder 2"/>
          <p:cNvSpPr>
            <a:spLocks noGrp="1"/>
          </p:cNvSpPr>
          <p:nvPr>
            <p:ph type="sldNum" sz="quarter" idx="4"/>
          </p:nvPr>
        </p:nvSpPr>
        <p:spPr/>
        <p:txBody>
          <a:bodyPr/>
          <a:lstStyle/>
          <a:p>
            <a:fld id="{5CC3E5C4-3E2B-40F1-9F2B-C46CEB0C88DF}" type="slidenum">
              <a:rPr lang="en-CA" smtClean="0"/>
              <a:pPr/>
              <a:t>10</a:t>
            </a:fld>
            <a:endParaRPr lang="en-CA" dirty="0"/>
          </a:p>
        </p:txBody>
      </p:sp>
    </p:spTree>
    <p:extLst>
      <p:ext uri="{BB962C8B-B14F-4D97-AF65-F5344CB8AC3E}">
        <p14:creationId xmlns:p14="http://schemas.microsoft.com/office/powerpoint/2010/main" val="1763149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Example – ISO AD type</a:t>
            </a:r>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noProof="0" dirty="0"/>
              <a:t>isNotOrdered, updateMode, flavorId, nullFlavor, controlAct root &amp; extension, validTime low and high, useable period (GTS – no room on the slide), use</a:t>
            </a:r>
          </a:p>
          <a:p>
            <a:pPr lvl="1"/>
            <a:r>
              <a:rPr lang="en-US" noProof="0" dirty="0"/>
              <a:t>home, primary home, vacation home, workplace, direct, public, bad, physical, postal, temporary, alphabetic, ideographic, syllabic, search, soundex, phonetic</a:t>
            </a:r>
          </a:p>
          <a:p>
            <a:r>
              <a:rPr lang="en-US" noProof="0" dirty="0"/>
              <a:t>0..* parts, each with:</a:t>
            </a:r>
          </a:p>
          <a:p>
            <a:pPr lvl="1"/>
            <a:r>
              <a:rPr lang="en-US" noProof="0" dirty="0"/>
              <a:t>value, code, code system, code system name, code system version, language, type:</a:t>
            </a:r>
          </a:p>
          <a:p>
            <a:pPr lvl="2"/>
            <a:r>
              <a:rPr lang="en-US" noProof="0" dirty="0"/>
              <a:t>address line,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country, county or parish, municipality, delimiter, post box, precinct, state or province, postal code, delivery point identifier</a:t>
            </a:r>
          </a:p>
        </p:txBody>
      </p:sp>
    </p:spTree>
    <p:extLst>
      <p:ext uri="{BB962C8B-B14F-4D97-AF65-F5344CB8AC3E}">
        <p14:creationId xmlns:p14="http://schemas.microsoft.com/office/powerpoint/2010/main" val="41759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Example – FHIR Address</a:t>
            </a:r>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strike="sngStrike" noProof="0" dirty="0">
                <a:solidFill>
                  <a:srgbClr val="FF0000"/>
                </a:solidFill>
              </a:rPr>
              <a:t>isNotOrdered, updateMode, flavorId, nullFlavor, controlAct root &amp; extension, validTime low and high, useable </a:t>
            </a:r>
            <a:r>
              <a:rPr lang="en-US" b="1" noProof="0" dirty="0"/>
              <a:t>period</a:t>
            </a:r>
            <a:r>
              <a:rPr lang="en-US" noProof="0" dirty="0"/>
              <a:t> (low, high)</a:t>
            </a:r>
            <a:r>
              <a:rPr lang="en-US" strike="sngStrike" noProof="0" dirty="0">
                <a:solidFill>
                  <a:srgbClr val="FF0000"/>
                </a:solidFill>
              </a:rPr>
              <a:t> (GTS – no room on the slide), </a:t>
            </a:r>
            <a:r>
              <a:rPr lang="en-US" b="1" noProof="0" dirty="0"/>
              <a:t>use</a:t>
            </a:r>
          </a:p>
          <a:p>
            <a:pPr lvl="1"/>
            <a:r>
              <a:rPr lang="en-US" b="1" noProof="0" dirty="0"/>
              <a:t>home</a:t>
            </a:r>
            <a:r>
              <a:rPr lang="en-US" strike="sngStrike" noProof="0" dirty="0">
                <a:solidFill>
                  <a:srgbClr val="FF0000"/>
                </a:solidFill>
              </a:rPr>
              <a:t>, primary home, vacation home, </a:t>
            </a:r>
            <a:r>
              <a:rPr lang="en-US" b="1" noProof="0" dirty="0"/>
              <a:t>work</a:t>
            </a:r>
            <a:r>
              <a:rPr lang="en-US" strike="sngStrike" noProof="0" dirty="0">
                <a:solidFill>
                  <a:srgbClr val="FF0000"/>
                </a:solidFill>
              </a:rPr>
              <a:t>place, direct, public, bad, physical</a:t>
            </a:r>
            <a:r>
              <a:rPr lang="en-US" noProof="0" dirty="0"/>
              <a:t>visit</a:t>
            </a:r>
            <a:r>
              <a:rPr lang="en-US" b="1" noProof="0" dirty="0"/>
              <a:t>, postal,</a:t>
            </a:r>
            <a:r>
              <a:rPr lang="en-US" noProof="0" dirty="0"/>
              <a:t> </a:t>
            </a:r>
            <a:r>
              <a:rPr lang="en-US" b="1" noProof="0" dirty="0"/>
              <a:t>temp</a:t>
            </a:r>
            <a:r>
              <a:rPr lang="en-US" strike="sngStrike" noProof="0" dirty="0">
                <a:solidFill>
                  <a:srgbClr val="FF0000"/>
                </a:solidFill>
              </a:rPr>
              <a:t>orary, alphabetic, ideographic, syllabic, search, soundex, phonetic, </a:t>
            </a:r>
            <a:r>
              <a:rPr lang="en-US" noProof="0" dirty="0"/>
              <a:t>old</a:t>
            </a:r>
          </a:p>
          <a:p>
            <a:r>
              <a:rPr lang="en-US" strike="sngStrike" noProof="0" dirty="0">
                <a:solidFill>
                  <a:srgbClr val="FF0000"/>
                </a:solidFill>
              </a:rPr>
              <a:t>0..* parts, each with:</a:t>
            </a:r>
            <a:r>
              <a:rPr lang="en-US" noProof="0" dirty="0"/>
              <a:t>text</a:t>
            </a:r>
          </a:p>
          <a:p>
            <a:pPr lvl="1"/>
            <a:r>
              <a:rPr lang="en-US" strike="sngStrike" noProof="0" dirty="0">
                <a:solidFill>
                  <a:srgbClr val="FF0000"/>
                </a:solidFill>
              </a:rPr>
              <a:t>value, code, code system, code system name, code system version, language, type:</a:t>
            </a:r>
          </a:p>
          <a:p>
            <a:pPr lvl="2"/>
            <a:r>
              <a:rPr lang="en-US" strike="sngStrike" noProof="0" dirty="0">
                <a:solidFill>
                  <a:srgbClr val="FF0000"/>
                </a:solidFill>
              </a:rPr>
              <a:t>address </a:t>
            </a:r>
            <a:r>
              <a:rPr lang="en-US" b="1" noProof="0" dirty="0"/>
              <a:t>line</a:t>
            </a:r>
            <a:r>
              <a:rPr lang="en-US" strike="sngStrike" noProof="0" dirty="0">
                <a:solidFill>
                  <a:srgbClr val="FF0000"/>
                </a:solidFill>
              </a:rPr>
              <a:t>,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a:t>
            </a:r>
            <a:r>
              <a:rPr lang="en-US" b="1" noProof="0" dirty="0"/>
              <a:t>country</a:t>
            </a:r>
            <a:r>
              <a:rPr lang="en-US" strike="sngStrike" noProof="0" dirty="0">
                <a:solidFill>
                  <a:srgbClr val="FF0000"/>
                </a:solidFill>
              </a:rPr>
              <a:t>, county or parish, municipality</a:t>
            </a:r>
            <a:r>
              <a:rPr lang="en-US" b="1" noProof="0" dirty="0"/>
              <a:t>city</a:t>
            </a:r>
            <a:r>
              <a:rPr lang="en-US" strike="sngStrike" noProof="0" dirty="0">
                <a:solidFill>
                  <a:srgbClr val="FF0000"/>
                </a:solidFill>
              </a:rPr>
              <a:t>, delimiter, post box, precinct, </a:t>
            </a:r>
            <a:br>
              <a:rPr lang="en-US" strike="sngStrike" noProof="0" dirty="0">
                <a:solidFill>
                  <a:srgbClr val="FF0000"/>
                </a:solidFill>
              </a:rPr>
            </a:br>
            <a:r>
              <a:rPr lang="en-US" b="1" noProof="0" dirty="0"/>
              <a:t>state</a:t>
            </a:r>
            <a:r>
              <a:rPr lang="en-US" strike="sngStrike" noProof="0" dirty="0">
                <a:solidFill>
                  <a:srgbClr val="FF0000"/>
                </a:solidFill>
              </a:rPr>
              <a:t> or province, </a:t>
            </a:r>
            <a:r>
              <a:rPr lang="en-US" b="1" noProof="0" dirty="0"/>
              <a:t>postalCode</a:t>
            </a:r>
            <a:r>
              <a:rPr lang="en-US" strike="sngStrike" noProof="0" dirty="0">
                <a:solidFill>
                  <a:srgbClr val="FF0000"/>
                </a:solidFill>
              </a:rPr>
              <a:t>, delivery point identifier</a:t>
            </a:r>
          </a:p>
        </p:txBody>
      </p:sp>
    </p:spTree>
    <p:extLst>
      <p:ext uri="{BB962C8B-B14F-4D97-AF65-F5344CB8AC3E}">
        <p14:creationId xmlns:p14="http://schemas.microsoft.com/office/powerpoint/2010/main" val="1918084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&amp; Cost of Integration</a:t>
            </a:r>
          </a:p>
        </p:txBody>
      </p:sp>
      <p:sp>
        <p:nvSpPr>
          <p:cNvPr id="3" name="Content Placeholder 2"/>
          <p:cNvSpPr>
            <a:spLocks noGrp="1"/>
          </p:cNvSpPr>
          <p:nvPr>
            <p:ph idx="1"/>
          </p:nvPr>
        </p:nvSpPr>
        <p:spPr/>
        <p:txBody>
          <a:bodyPr>
            <a:normAutofit/>
          </a:bodyPr>
          <a:lstStyle/>
          <a:p>
            <a:r>
              <a:rPr lang="en-US" sz="2800" noProof="0" dirty="0"/>
              <a:t>These factors will drive down the cost of integration and interoperability </a:t>
            </a:r>
          </a:p>
          <a:p>
            <a:pPr lvl="1"/>
            <a:r>
              <a:rPr lang="en-US" sz="2600" noProof="0" dirty="0"/>
              <a:t>Easier to Develop</a:t>
            </a:r>
          </a:p>
          <a:p>
            <a:pPr lvl="1"/>
            <a:r>
              <a:rPr lang="en-US" sz="2600" noProof="0" dirty="0"/>
              <a:t>Easier to Troubleshoot</a:t>
            </a:r>
          </a:p>
          <a:p>
            <a:pPr lvl="1"/>
            <a:r>
              <a:rPr lang="en-US" sz="2600" noProof="0" dirty="0"/>
              <a:t>Easier to Leverage in production</a:t>
            </a:r>
          </a:p>
          <a:p>
            <a:pPr lvl="1"/>
            <a:r>
              <a:rPr lang="en-US" sz="2600" noProof="0" dirty="0"/>
              <a:t>More people to do the work (less expensive consultants)</a:t>
            </a:r>
          </a:p>
          <a:p>
            <a:r>
              <a:rPr lang="en-US" sz="2800" noProof="0" dirty="0"/>
              <a:t>Competing approaches will have to match the cost, or disappear – effect is already being felt</a:t>
            </a:r>
          </a:p>
        </p:txBody>
      </p:sp>
      <p:sp>
        <p:nvSpPr>
          <p:cNvPr id="4" name="Slide Number Placeholder 3"/>
          <p:cNvSpPr>
            <a:spLocks noGrp="1"/>
          </p:cNvSpPr>
          <p:nvPr>
            <p:ph type="sldNum" sz="quarter" idx="4"/>
          </p:nvPr>
        </p:nvSpPr>
        <p:spPr/>
        <p:txBody>
          <a:bodyPr/>
          <a:lstStyle/>
          <a:p>
            <a:fld id="{5CC3E5C4-3E2B-40F1-9F2B-C46CEB0C88DF}" type="slidenum">
              <a:rPr lang="en-CA" smtClean="0"/>
              <a:pPr/>
              <a:t>13</a:t>
            </a:fld>
            <a:endParaRPr lang="en-CA" dirty="0"/>
          </a:p>
        </p:txBody>
      </p:sp>
    </p:spTree>
    <p:extLst>
      <p:ext uri="{BB962C8B-B14F-4D97-AF65-F5344CB8AC3E}">
        <p14:creationId xmlns:p14="http://schemas.microsoft.com/office/powerpoint/2010/main" val="1149592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5C665-5EE3-41C2-8AB7-59186D9075DF}"/>
              </a:ext>
            </a:extLst>
          </p:cNvPr>
          <p:cNvSpPr>
            <a:spLocks noGrp="1"/>
          </p:cNvSpPr>
          <p:nvPr>
            <p:ph type="title"/>
          </p:nvPr>
        </p:nvSpPr>
        <p:spPr/>
        <p:txBody>
          <a:bodyPr/>
          <a:lstStyle/>
          <a:p>
            <a:r>
              <a:rPr lang="en-CA" dirty="0"/>
              <a:t>FHIR is world-wide</a:t>
            </a:r>
          </a:p>
        </p:txBody>
      </p:sp>
      <p:sp>
        <p:nvSpPr>
          <p:cNvPr id="4" name="Slide Number Placeholder 3">
            <a:extLst>
              <a:ext uri="{FF2B5EF4-FFF2-40B4-BE49-F238E27FC236}">
                <a16:creationId xmlns:a16="http://schemas.microsoft.com/office/drawing/2014/main" id="{289326A6-436B-4366-A103-8FC13588C65F}"/>
              </a:ext>
            </a:extLst>
          </p:cNvPr>
          <p:cNvSpPr>
            <a:spLocks noGrp="1"/>
          </p:cNvSpPr>
          <p:nvPr>
            <p:ph type="sldNum" sz="quarter" idx="4"/>
          </p:nvPr>
        </p:nvSpPr>
        <p:spPr/>
        <p:txBody>
          <a:bodyPr/>
          <a:lstStyle/>
          <a:p>
            <a:fld id="{5CC3E5C4-3E2B-40F1-9F2B-C46CEB0C88DF}" type="slidenum">
              <a:rPr lang="en-CA" smtClean="0"/>
              <a:pPr/>
              <a:t>14</a:t>
            </a:fld>
            <a:endParaRPr lang="en-CA" dirty="0"/>
          </a:p>
        </p:txBody>
      </p:sp>
      <p:pic>
        <p:nvPicPr>
          <p:cNvPr id="5" name="Content Placeholder 6">
            <a:extLst>
              <a:ext uri="{FF2B5EF4-FFF2-40B4-BE49-F238E27FC236}">
                <a16:creationId xmlns:a16="http://schemas.microsoft.com/office/drawing/2014/main" id="{F31B8799-CEEC-4164-B358-B9BF749B6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47650" y="2060848"/>
            <a:ext cx="8636916"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E1FD825E-BCB9-4934-A763-E63FE6877C52}"/>
              </a:ext>
            </a:extLst>
          </p:cNvPr>
          <p:cNvSpPr txBox="1"/>
          <p:nvPr/>
        </p:nvSpPr>
        <p:spPr>
          <a:xfrm>
            <a:off x="1252944" y="1682146"/>
            <a:ext cx="6789038" cy="369332"/>
          </a:xfrm>
          <a:prstGeom prst="rect">
            <a:avLst/>
          </a:prstGeom>
          <a:solidFill>
            <a:schemeClr val="bg1"/>
          </a:solidFill>
          <a:ln>
            <a:solidFill>
              <a:schemeClr val="tx1"/>
            </a:solidFill>
          </a:ln>
        </p:spPr>
        <p:txBody>
          <a:bodyPr wrap="none" rtlCol="0">
            <a:spAutoFit/>
          </a:bodyPr>
          <a:lstStyle/>
          <a:p>
            <a:r>
              <a:rPr lang="en-CA" dirty="0"/>
              <a:t>Systems accessing HAPI server in previous year (as of 2017-05)</a:t>
            </a:r>
          </a:p>
        </p:txBody>
      </p:sp>
    </p:spTree>
    <p:extLst>
      <p:ext uri="{BB962C8B-B14F-4D97-AF65-F5344CB8AC3E}">
        <p14:creationId xmlns:p14="http://schemas.microsoft.com/office/powerpoint/2010/main" val="1347206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images.fastcompany.com/upload/lego-rack.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95584" y="4508290"/>
            <a:ext cx="1872188" cy="18124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6" name="Picture 2" descr="http://cache.jalopnik.com/assets/images/12/2008/12/medium_title-lego_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60" y="2105880"/>
            <a:ext cx="1872208" cy="18683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2" name="Picture 2" descr="http://images.bit-tech.net/content_images/2010/07/fun-with-lego/lego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6012175" y="2136983"/>
            <a:ext cx="2751013" cy="37402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268" name="Picture 4" descr="http://t2.gstatic.com/images?q=tbn:ANd9GcQbAvF0UYEu8-e5rAydpYTsKO552hR1jnYyEb8UCh_isD97Ka7S7Jl6AtWzL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3419872" y="2564921"/>
            <a:ext cx="1491344" cy="24482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55776" y="3295821"/>
            <a:ext cx="678391" cy="1107996"/>
          </a:xfrm>
          <a:prstGeom prst="rect">
            <a:avLst/>
          </a:prstGeom>
          <a:noFill/>
        </p:spPr>
        <p:txBody>
          <a:bodyPr wrap="none" rtlCol="0">
            <a:spAutoFit/>
          </a:bodyPr>
          <a:lstStyle/>
          <a:p>
            <a:r>
              <a:rPr lang="nl-NL" sz="6600" dirty="0">
                <a:solidFill>
                  <a:schemeClr val="bg2">
                    <a:lumMod val="50000"/>
                  </a:schemeClr>
                </a:solidFill>
              </a:rPr>
              <a:t>+</a:t>
            </a:r>
          </a:p>
        </p:txBody>
      </p:sp>
      <p:sp>
        <p:nvSpPr>
          <p:cNvPr id="9" name="TextBox 8"/>
          <p:cNvSpPr txBox="1"/>
          <p:nvPr/>
        </p:nvSpPr>
        <p:spPr>
          <a:xfrm>
            <a:off x="5148064" y="3236979"/>
            <a:ext cx="678391" cy="1107996"/>
          </a:xfrm>
          <a:prstGeom prst="rect">
            <a:avLst/>
          </a:prstGeom>
          <a:noFill/>
        </p:spPr>
        <p:txBody>
          <a:bodyPr wrap="none" rtlCol="0">
            <a:spAutoFit/>
          </a:bodyPr>
          <a:lstStyle/>
          <a:p>
            <a:r>
              <a:rPr lang="nl-NL" sz="6600" dirty="0">
                <a:solidFill>
                  <a:schemeClr val="bg2">
                    <a:lumMod val="50000"/>
                  </a:schemeClr>
                </a:solidFill>
              </a:rPr>
              <a:t>=</a:t>
            </a:r>
          </a:p>
        </p:txBody>
      </p:sp>
      <p:sp>
        <p:nvSpPr>
          <p:cNvPr id="3" name="Title 2"/>
          <p:cNvSpPr>
            <a:spLocks noGrp="1"/>
          </p:cNvSpPr>
          <p:nvPr>
            <p:ph type="title"/>
          </p:nvPr>
        </p:nvSpPr>
        <p:spPr>
          <a:xfrm>
            <a:off x="395536" y="332656"/>
            <a:ext cx="6552728" cy="1152128"/>
          </a:xfrm>
        </p:spPr>
        <p:txBody>
          <a:bodyPr/>
          <a:lstStyle/>
          <a:p>
            <a:r>
              <a:rPr lang="en-US" noProof="0" dirty="0"/>
              <a:t>FHIR solutions</a:t>
            </a:r>
          </a:p>
        </p:txBody>
      </p:sp>
      <p:sp>
        <p:nvSpPr>
          <p:cNvPr id="5" name="Slide Number Placeholder 4"/>
          <p:cNvSpPr>
            <a:spLocks noGrp="1"/>
          </p:cNvSpPr>
          <p:nvPr>
            <p:ph type="sldNum" sz="quarter" idx="4"/>
          </p:nvPr>
        </p:nvSpPr>
        <p:spPr/>
        <p:txBody>
          <a:bodyPr/>
          <a:lstStyle/>
          <a:p>
            <a:fld id="{5CC3E5C4-3E2B-40F1-9F2B-C46CEB0C88DF}" type="slidenum">
              <a:rPr lang="en-CA" smtClean="0"/>
              <a:pPr/>
              <a:t>15</a:t>
            </a:fld>
            <a:endParaRPr lang="en-CA" dirty="0"/>
          </a:p>
        </p:txBody>
      </p:sp>
      <p:sp>
        <p:nvSpPr>
          <p:cNvPr id="4" name="TextBox 3"/>
          <p:cNvSpPr txBox="1"/>
          <p:nvPr/>
        </p:nvSpPr>
        <p:spPr>
          <a:xfrm>
            <a:off x="539552" y="1700808"/>
            <a:ext cx="1728220" cy="400110"/>
          </a:xfrm>
          <a:prstGeom prst="rect">
            <a:avLst/>
          </a:prstGeom>
          <a:noFill/>
        </p:spPr>
        <p:txBody>
          <a:bodyPr wrap="square" rtlCol="0">
            <a:spAutoFit/>
          </a:bodyPr>
          <a:lstStyle/>
          <a:p>
            <a:r>
              <a:rPr lang="en-US" sz="2000" b="1" dirty="0"/>
              <a:t>Resources</a:t>
            </a:r>
            <a:endParaRPr lang="en-CA" sz="2000" b="1" dirty="0"/>
          </a:p>
        </p:txBody>
      </p:sp>
      <p:sp>
        <p:nvSpPr>
          <p:cNvPr id="10" name="TextBox 9"/>
          <p:cNvSpPr txBox="1"/>
          <p:nvPr/>
        </p:nvSpPr>
        <p:spPr>
          <a:xfrm>
            <a:off x="3343173" y="1700808"/>
            <a:ext cx="1588867" cy="400110"/>
          </a:xfrm>
          <a:prstGeom prst="rect">
            <a:avLst/>
          </a:prstGeom>
          <a:noFill/>
        </p:spPr>
        <p:txBody>
          <a:bodyPr wrap="square" rtlCol="0">
            <a:spAutoFit/>
          </a:bodyPr>
          <a:lstStyle/>
          <a:p>
            <a:r>
              <a:rPr lang="en-US" sz="2000" b="1" dirty="0"/>
              <a:t>Extensions</a:t>
            </a:r>
            <a:endParaRPr lang="en-CA" sz="2000" b="1" dirty="0"/>
          </a:p>
        </p:txBody>
      </p:sp>
      <p:sp>
        <p:nvSpPr>
          <p:cNvPr id="11" name="TextBox 10"/>
          <p:cNvSpPr txBox="1"/>
          <p:nvPr/>
        </p:nvSpPr>
        <p:spPr>
          <a:xfrm>
            <a:off x="6732240" y="1700808"/>
            <a:ext cx="1296144" cy="400110"/>
          </a:xfrm>
          <a:prstGeom prst="rect">
            <a:avLst/>
          </a:prstGeom>
          <a:noFill/>
        </p:spPr>
        <p:txBody>
          <a:bodyPr wrap="square" rtlCol="0">
            <a:spAutoFit/>
          </a:bodyPr>
          <a:lstStyle/>
          <a:p>
            <a:r>
              <a:rPr lang="en-US" sz="2000" b="1" dirty="0"/>
              <a:t>Solution</a:t>
            </a:r>
            <a:endParaRPr lang="en-CA" sz="2000" b="1" dirty="0"/>
          </a:p>
        </p:txBody>
      </p:sp>
    </p:spTree>
    <p:extLst>
      <p:ext uri="{BB962C8B-B14F-4D97-AF65-F5344CB8AC3E}">
        <p14:creationId xmlns:p14="http://schemas.microsoft.com/office/powerpoint/2010/main" val="2156970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Resources</a:t>
            </a:r>
          </a:p>
        </p:txBody>
      </p:sp>
      <p:sp>
        <p:nvSpPr>
          <p:cNvPr id="3" name="Content Placeholder 2"/>
          <p:cNvSpPr>
            <a:spLocks noGrp="1"/>
          </p:cNvSpPr>
          <p:nvPr>
            <p:ph idx="1"/>
          </p:nvPr>
        </p:nvSpPr>
        <p:spPr/>
        <p:txBody>
          <a:bodyPr/>
          <a:lstStyle/>
          <a:p>
            <a:r>
              <a:rPr lang="en-US" noProof="0" dirty="0"/>
              <a:t>“Resources” are:</a:t>
            </a:r>
          </a:p>
          <a:p>
            <a:pPr lvl="1"/>
            <a:r>
              <a:rPr lang="en-US" noProof="0" dirty="0"/>
              <a:t>Small logically discrete units of exchange</a:t>
            </a:r>
          </a:p>
          <a:p>
            <a:pPr lvl="1"/>
            <a:r>
              <a:rPr lang="en-US" noProof="0" dirty="0"/>
              <a:t>Defined behavior and meaning</a:t>
            </a:r>
          </a:p>
          <a:p>
            <a:pPr lvl="1"/>
            <a:r>
              <a:rPr lang="en-US" noProof="0" dirty="0"/>
              <a:t>Known identity / location</a:t>
            </a:r>
          </a:p>
          <a:p>
            <a:pPr lvl="1"/>
            <a:r>
              <a:rPr lang="en-US" noProof="0" dirty="0"/>
              <a:t>Smallest unit of transaction</a:t>
            </a:r>
          </a:p>
          <a:p>
            <a:pPr lvl="1"/>
            <a:r>
              <a:rPr lang="en-US" noProof="0" dirty="0"/>
              <a:t>“of interest” to healthcare</a:t>
            </a:r>
          </a:p>
          <a:p>
            <a:pPr lvl="1"/>
            <a:endParaRPr lang="en-US" noProof="0" dirty="0"/>
          </a:p>
          <a:p>
            <a:pPr lvl="1"/>
            <a:r>
              <a:rPr lang="en-US" noProof="0" dirty="0"/>
              <a:t>V2: Sort of like Segments</a:t>
            </a:r>
          </a:p>
          <a:p>
            <a:pPr lvl="1"/>
            <a:r>
              <a:rPr lang="en-US" noProof="0" dirty="0"/>
              <a:t>V3: Sort of like CMETs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16</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5046"/>
            <a:ext cx="2034746" cy="1252151"/>
          </a:xfrm>
          <a:prstGeom prst="rect">
            <a:avLst/>
          </a:prstGeom>
        </p:spPr>
      </p:pic>
      <p:pic>
        <p:nvPicPr>
          <p:cNvPr id="5122" name="Picture 2" descr="C:\Users\office\AppData\Local\Microsoft\Windows\Temporary Internet Files\Content.IE5\5WDXES51\MC90043981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1968" y="3356992"/>
            <a:ext cx="2362324" cy="2362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999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3528" y="304642"/>
            <a:ext cx="6552728" cy="1180142"/>
          </a:xfrm>
        </p:spPr>
        <p:txBody>
          <a:bodyPr/>
          <a:lstStyle/>
          <a:p>
            <a:r>
              <a:rPr lang="en-US" noProof="0" dirty="0"/>
              <a:t>(FHIR home)</a:t>
            </a:r>
          </a:p>
        </p:txBody>
      </p:sp>
      <p:pic>
        <p:nvPicPr>
          <p:cNvPr id="5" name="Picture 4"/>
          <p:cNvPicPr>
            <a:picLocks noChangeAspect="1"/>
          </p:cNvPicPr>
          <p:nvPr/>
        </p:nvPicPr>
        <p:blipFill>
          <a:blip r:embed="rId3"/>
          <a:stretch>
            <a:fillRect/>
          </a:stretch>
        </p:blipFill>
        <p:spPr>
          <a:xfrm>
            <a:off x="282153" y="243533"/>
            <a:ext cx="8611633" cy="6281811"/>
          </a:xfrm>
          <a:prstGeom prst="rect">
            <a:avLst/>
          </a:prstGeom>
        </p:spPr>
      </p:pic>
      <p:sp>
        <p:nvSpPr>
          <p:cNvPr id="2" name="Slide Number Placeholder 1"/>
          <p:cNvSpPr>
            <a:spLocks noGrp="1"/>
          </p:cNvSpPr>
          <p:nvPr>
            <p:ph type="sldNum" sz="quarter" idx="4"/>
          </p:nvPr>
        </p:nvSpPr>
        <p:spPr/>
        <p:txBody>
          <a:bodyPr/>
          <a:lstStyle/>
          <a:p>
            <a:fld id="{5CC3E5C4-3E2B-40F1-9F2B-C46CEB0C88DF}" type="slidenum">
              <a:rPr lang="en-CA" smtClean="0"/>
              <a:pPr/>
              <a:t>17</a:t>
            </a:fld>
            <a:endParaRPr lang="en-CA" dirty="0"/>
          </a:p>
        </p:txBody>
      </p:sp>
      <p:sp>
        <p:nvSpPr>
          <p:cNvPr id="9" name="TextBox 8"/>
          <p:cNvSpPr txBox="1"/>
          <p:nvPr/>
        </p:nvSpPr>
        <p:spPr>
          <a:xfrm>
            <a:off x="2771800" y="927382"/>
            <a:ext cx="3320091" cy="769441"/>
          </a:xfrm>
          <a:prstGeom prst="rect">
            <a:avLst/>
          </a:prstGeom>
          <a:noFill/>
        </p:spPr>
        <p:txBody>
          <a:bodyPr wrap="square" rtlCol="0">
            <a:spAutoFit/>
          </a:bodyPr>
          <a:lstStyle/>
          <a:p>
            <a:pPr algn="ctr"/>
            <a:r>
              <a:rPr lang="en-US" sz="4400" b="1" dirty="0">
                <a:solidFill>
                  <a:srgbClr val="FF0000"/>
                </a:solidFill>
              </a:rPr>
              <a:t>hl7.org/</a:t>
            </a:r>
            <a:r>
              <a:rPr lang="en-US" sz="4400" b="1" dirty="0" err="1">
                <a:solidFill>
                  <a:srgbClr val="FF0000"/>
                </a:solidFill>
              </a:rPr>
              <a:t>fhir</a:t>
            </a:r>
            <a:endParaRPr lang="en-CA" sz="4400" b="1" dirty="0">
              <a:solidFill>
                <a:srgbClr val="FF0000"/>
              </a:solidFill>
            </a:endParaRPr>
          </a:p>
        </p:txBody>
      </p:sp>
    </p:spTree>
    <p:extLst>
      <p:ext uri="{BB962C8B-B14F-4D97-AF65-F5344CB8AC3E}">
        <p14:creationId xmlns:p14="http://schemas.microsoft.com/office/powerpoint/2010/main" val="1507207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527857" y="282417"/>
            <a:ext cx="5083782" cy="6192687"/>
          </a:xfrm>
          <a:prstGeom prst="rect">
            <a:avLst/>
          </a:prstGeom>
          <a:noFill/>
          <a:ln w="9525">
            <a:noFill/>
            <a:miter lim="800000"/>
            <a:headEnd/>
            <a:tailEnd/>
          </a:ln>
        </p:spPr>
      </p:pic>
      <p:sp>
        <p:nvSpPr>
          <p:cNvPr id="11" name="Rectangle 10"/>
          <p:cNvSpPr/>
          <p:nvPr/>
        </p:nvSpPr>
        <p:spPr>
          <a:xfrm>
            <a:off x="428713" y="1124745"/>
            <a:ext cx="5416056" cy="108012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7" name="Text Box 3"/>
          <p:cNvSpPr txBox="1"/>
          <p:nvPr/>
        </p:nvSpPr>
        <p:spPr>
          <a:xfrm>
            <a:off x="6434444" y="1268760"/>
            <a:ext cx="2397336" cy="72008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Human Readable Summary</a:t>
            </a:r>
          </a:p>
        </p:txBody>
      </p:sp>
      <p:cxnSp>
        <p:nvCxnSpPr>
          <p:cNvPr id="8" name="Straight Arrow Connector 7"/>
          <p:cNvCxnSpPr/>
          <p:nvPr/>
        </p:nvCxnSpPr>
        <p:spPr>
          <a:xfrm flipH="1">
            <a:off x="5901283" y="1628800"/>
            <a:ext cx="5429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 Box 6"/>
          <p:cNvSpPr txBox="1"/>
          <p:nvPr/>
        </p:nvSpPr>
        <p:spPr>
          <a:xfrm>
            <a:off x="6419171" y="3645024"/>
            <a:ext cx="2401146" cy="1728192"/>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Standard Data </a:t>
            </a:r>
            <a:br>
              <a:rPr lang="en-AU" sz="1600" dirty="0">
                <a:effectLst/>
                <a:ea typeface="Calibri"/>
                <a:cs typeface="Times New Roman"/>
              </a:rPr>
            </a:br>
            <a:r>
              <a:rPr lang="en-AU" sz="1600" dirty="0">
                <a:effectLst/>
                <a:ea typeface="Calibri"/>
                <a:cs typeface="Times New Roman"/>
              </a:rPr>
              <a:t>Content:</a:t>
            </a:r>
          </a:p>
          <a:p>
            <a:pPr marL="342900" lvl="0" indent="-342900">
              <a:lnSpc>
                <a:spcPct val="115000"/>
              </a:lnSpc>
              <a:spcAft>
                <a:spcPts val="0"/>
              </a:spcAft>
              <a:buFont typeface="Symbol"/>
              <a:buChar char=""/>
            </a:pPr>
            <a:r>
              <a:rPr lang="en-AU" sz="1200" dirty="0">
                <a:effectLst/>
                <a:ea typeface="Calibri"/>
                <a:cs typeface="Times New Roman"/>
              </a:rPr>
              <a:t>MRN</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Name</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Gender</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Date of Birth</a:t>
            </a:r>
            <a:endParaRPr lang="en-AU" sz="1600" dirty="0">
              <a:effectLst/>
              <a:ea typeface="Calibri"/>
              <a:cs typeface="Times New Roman"/>
            </a:endParaRPr>
          </a:p>
          <a:p>
            <a:pPr marL="342900" lvl="0" indent="-342900">
              <a:lnSpc>
                <a:spcPct val="115000"/>
              </a:lnSpc>
              <a:spcAft>
                <a:spcPts val="1000"/>
              </a:spcAft>
              <a:buFont typeface="Symbol"/>
              <a:buChar char=""/>
            </a:pPr>
            <a:r>
              <a:rPr lang="en-AU" sz="1200" dirty="0">
                <a:effectLst/>
                <a:ea typeface="Calibri"/>
                <a:cs typeface="Times New Roman"/>
              </a:rPr>
              <a:t>Provider</a:t>
            </a:r>
            <a:endParaRPr lang="en-AU" sz="1600" dirty="0">
              <a:effectLst/>
              <a:ea typeface="Calibri"/>
              <a:cs typeface="Times New Roman"/>
            </a:endParaRPr>
          </a:p>
        </p:txBody>
      </p:sp>
      <p:cxnSp>
        <p:nvCxnSpPr>
          <p:cNvPr id="10" name="Straight Arrow Connector 9"/>
          <p:cNvCxnSpPr/>
          <p:nvPr/>
        </p:nvCxnSpPr>
        <p:spPr>
          <a:xfrm flipH="1">
            <a:off x="5864072" y="4543408"/>
            <a:ext cx="543560" cy="0"/>
          </a:xfrm>
          <a:prstGeom prst="straightConnector1">
            <a:avLst/>
          </a:prstGeom>
          <a:ln w="28575">
            <a:solidFill>
              <a:srgbClr val="00B050"/>
            </a:solidFill>
            <a:tailEnd type="arrow"/>
          </a:ln>
        </p:spPr>
        <p:style>
          <a:lnRef idx="1">
            <a:schemeClr val="accent3"/>
          </a:lnRef>
          <a:fillRef idx="0">
            <a:schemeClr val="accent3"/>
          </a:fillRef>
          <a:effectRef idx="0">
            <a:schemeClr val="accent3"/>
          </a:effectRef>
          <a:fontRef idx="minor">
            <a:schemeClr val="tx1"/>
          </a:fontRef>
        </p:style>
      </p:cxnSp>
      <p:sp>
        <p:nvSpPr>
          <p:cNvPr id="12" name="Rectangle 11"/>
          <p:cNvSpPr/>
          <p:nvPr/>
        </p:nvSpPr>
        <p:spPr>
          <a:xfrm>
            <a:off x="428713" y="2924944"/>
            <a:ext cx="5439431" cy="3456384"/>
          </a:xfrm>
          <a:prstGeom prst="rect">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3" name="Rectangle 12"/>
          <p:cNvSpPr/>
          <p:nvPr/>
        </p:nvSpPr>
        <p:spPr>
          <a:xfrm>
            <a:off x="419541" y="2276872"/>
            <a:ext cx="5416056" cy="576064"/>
          </a:xfrm>
          <a:prstGeom prst="rect">
            <a:avLst/>
          </a:prstGeom>
          <a:solidFill>
            <a:schemeClr val="accent6">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4" name="Text Box 10"/>
          <p:cNvSpPr txBox="1"/>
          <p:nvPr/>
        </p:nvSpPr>
        <p:spPr>
          <a:xfrm>
            <a:off x="6419171" y="2204864"/>
            <a:ext cx="2401146" cy="657225"/>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solidFill>
                  <a:schemeClr val="tx1"/>
                </a:solidFill>
                <a:effectLst/>
                <a:ea typeface="Calibri"/>
                <a:cs typeface="Times New Roman"/>
              </a:rPr>
              <a:t>Extension with reference to its definition</a:t>
            </a:r>
          </a:p>
        </p:txBody>
      </p:sp>
      <p:cxnSp>
        <p:nvCxnSpPr>
          <p:cNvPr id="15" name="Straight Arrow Connector 14"/>
          <p:cNvCxnSpPr/>
          <p:nvPr/>
        </p:nvCxnSpPr>
        <p:spPr>
          <a:xfrm flipH="1">
            <a:off x="5875756" y="2492896"/>
            <a:ext cx="541020" cy="4576"/>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sp>
        <p:nvSpPr>
          <p:cNvPr id="16" name="Rectangle 15"/>
          <p:cNvSpPr/>
          <p:nvPr/>
        </p:nvSpPr>
        <p:spPr>
          <a:xfrm>
            <a:off x="428713" y="424545"/>
            <a:ext cx="5416056" cy="628191"/>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7" name="Text Box 3"/>
          <p:cNvSpPr txBox="1"/>
          <p:nvPr/>
        </p:nvSpPr>
        <p:spPr>
          <a:xfrm>
            <a:off x="6434444" y="548680"/>
            <a:ext cx="2397336" cy="385358"/>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Identity &amp; Metadata</a:t>
            </a:r>
          </a:p>
        </p:txBody>
      </p:sp>
      <p:cxnSp>
        <p:nvCxnSpPr>
          <p:cNvPr id="18" name="Straight Arrow Connector 17"/>
          <p:cNvCxnSpPr/>
          <p:nvPr/>
        </p:nvCxnSpPr>
        <p:spPr>
          <a:xfrm flipH="1">
            <a:off x="5901283" y="764704"/>
            <a:ext cx="542925"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23745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V2 and FHIR</a:t>
            </a:r>
          </a:p>
        </p:txBody>
      </p:sp>
      <p:sp>
        <p:nvSpPr>
          <p:cNvPr id="5" name="Text Placeholder 4"/>
          <p:cNvSpPr>
            <a:spLocks noGrp="1"/>
          </p:cNvSpPr>
          <p:nvPr>
            <p:ph type="body" idx="1"/>
          </p:nvPr>
        </p:nvSpPr>
        <p:spPr/>
        <p:txBody>
          <a:bodyPr/>
          <a:lstStyle/>
          <a:p>
            <a:r>
              <a:rPr lang="en-US" noProof="0" dirty="0"/>
              <a:t>Similarities</a:t>
            </a:r>
          </a:p>
        </p:txBody>
      </p:sp>
      <p:sp>
        <p:nvSpPr>
          <p:cNvPr id="6" name="Content Placeholder 5"/>
          <p:cNvSpPr>
            <a:spLocks noGrp="1"/>
          </p:cNvSpPr>
          <p:nvPr>
            <p:ph sz="half" idx="2"/>
          </p:nvPr>
        </p:nvSpPr>
        <p:spPr/>
        <p:txBody>
          <a:bodyPr/>
          <a:lstStyle/>
          <a:p>
            <a:r>
              <a:rPr lang="en-US" noProof="0" dirty="0"/>
              <a:t>Built around re-usable “chunks” of data</a:t>
            </a:r>
          </a:p>
          <a:p>
            <a:r>
              <a:rPr lang="en-US" noProof="0" dirty="0"/>
              <a:t>Strong forward/backward compatibility rules</a:t>
            </a:r>
          </a:p>
          <a:p>
            <a:r>
              <a:rPr lang="en-US" noProof="0" dirty="0"/>
              <a:t>Extensibility mechanism</a:t>
            </a:r>
          </a:p>
        </p:txBody>
      </p:sp>
      <p:sp>
        <p:nvSpPr>
          <p:cNvPr id="7" name="Text Placeholder 6"/>
          <p:cNvSpPr>
            <a:spLocks noGrp="1"/>
          </p:cNvSpPr>
          <p:nvPr>
            <p:ph type="body" sz="quarter" idx="3"/>
          </p:nvPr>
        </p:nvSpPr>
        <p:spPr/>
        <p:txBody>
          <a:bodyPr/>
          <a:lstStyle/>
          <a:p>
            <a:r>
              <a:rPr lang="en-US" noProof="0" dirty="0"/>
              <a:t>FHIR Differences</a:t>
            </a:r>
          </a:p>
        </p:txBody>
      </p:sp>
      <p:sp>
        <p:nvSpPr>
          <p:cNvPr id="8" name="Content Placeholder 7"/>
          <p:cNvSpPr>
            <a:spLocks noGrp="1"/>
          </p:cNvSpPr>
          <p:nvPr>
            <p:ph sz="quarter" idx="4"/>
          </p:nvPr>
        </p:nvSpPr>
        <p:spPr/>
        <p:txBody>
          <a:bodyPr/>
          <a:lstStyle/>
          <a:p>
            <a:r>
              <a:rPr lang="en-US" noProof="0" dirty="0"/>
              <a:t>Each chunk (resource) is independently addressable</a:t>
            </a:r>
          </a:p>
          <a:p>
            <a:r>
              <a:rPr lang="en-US" noProof="0" dirty="0"/>
              <a:t>More than messages</a:t>
            </a:r>
          </a:p>
          <a:p>
            <a:r>
              <a:rPr lang="en-US" noProof="0" dirty="0"/>
              <a:t>Human readable required</a:t>
            </a:r>
          </a:p>
          <a:p>
            <a:r>
              <a:rPr lang="en-US" noProof="0" dirty="0"/>
              <a:t>Extensions don’t collide, are discoverable</a:t>
            </a:r>
          </a:p>
          <a:p>
            <a:r>
              <a:rPr lang="en-US" noProof="0" dirty="0"/>
              <a:t>Modern tools/skills</a:t>
            </a:r>
          </a:p>
          <a:p>
            <a:r>
              <a:rPr lang="en-US" noProof="0" dirty="0"/>
              <a:t>Instances easy to read</a:t>
            </a:r>
          </a:p>
          <a:p>
            <a:r>
              <a:rPr lang="en-US" noProof="0" dirty="0"/>
              <a:t>Lighter spec</a:t>
            </a:r>
          </a:p>
        </p:txBody>
      </p:sp>
    </p:spTree>
    <p:extLst>
      <p:ext uri="{BB962C8B-B14F-4D97-AF65-F5344CB8AC3E}">
        <p14:creationId xmlns:p14="http://schemas.microsoft.com/office/powerpoint/2010/main" val="3593836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This presentation</a:t>
            </a:r>
          </a:p>
        </p:txBody>
      </p:sp>
      <p:sp>
        <p:nvSpPr>
          <p:cNvPr id="4" name="Content Placeholder 3"/>
          <p:cNvSpPr>
            <a:spLocks noGrp="1"/>
          </p:cNvSpPr>
          <p:nvPr>
            <p:ph idx="1"/>
          </p:nvPr>
        </p:nvSpPr>
        <p:spPr/>
        <p:txBody>
          <a:bodyPr/>
          <a:lstStyle/>
          <a:p>
            <a:pPr lvl="0"/>
            <a:r>
              <a:rPr lang="en-US" sz="2800" noProof="0" dirty="0"/>
              <a:t>Is licensed for use under the Creative Commons, specifically:</a:t>
            </a:r>
          </a:p>
          <a:p>
            <a:pPr lvl="1"/>
            <a:r>
              <a:rPr lang="en-US" sz="2400" u="sng" noProof="0" dirty="0">
                <a:hlinkClick r:id="rId2"/>
              </a:rPr>
              <a:t>Creative Commons Attribution 3.0 Unported License</a:t>
            </a:r>
            <a:endParaRPr lang="en-US" sz="2400" u="sng" noProof="0" dirty="0"/>
          </a:p>
          <a:p>
            <a:pPr lvl="1"/>
            <a:r>
              <a:rPr lang="en-US" sz="2400" noProof="0" dirty="0"/>
              <a:t>(Do with it as you wish, so long as you give</a:t>
            </a:r>
            <a:br>
              <a:rPr lang="en-US" sz="2400" noProof="0" dirty="0"/>
            </a:br>
            <a:r>
              <a:rPr lang="en-US" sz="2400" noProof="0" dirty="0"/>
              <a:t> credit)</a:t>
            </a:r>
          </a:p>
        </p:txBody>
      </p:sp>
      <p:pic>
        <p:nvPicPr>
          <p:cNvPr id="5" name="Picture 4" descr="Creative Commons Licen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3808" y="2348880"/>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938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V3 and FHIR</a:t>
            </a:r>
          </a:p>
        </p:txBody>
      </p:sp>
      <p:sp>
        <p:nvSpPr>
          <p:cNvPr id="3" name="Text Placeholder 2"/>
          <p:cNvSpPr>
            <a:spLocks noGrp="1"/>
          </p:cNvSpPr>
          <p:nvPr>
            <p:ph type="body" idx="1"/>
          </p:nvPr>
        </p:nvSpPr>
        <p:spPr/>
        <p:txBody>
          <a:bodyPr/>
          <a:lstStyle/>
          <a:p>
            <a:r>
              <a:rPr lang="en-US" noProof="0" dirty="0"/>
              <a:t>Similarities</a:t>
            </a:r>
          </a:p>
        </p:txBody>
      </p:sp>
      <p:sp>
        <p:nvSpPr>
          <p:cNvPr id="4" name="Content Placeholder 3"/>
          <p:cNvSpPr>
            <a:spLocks noGrp="1"/>
          </p:cNvSpPr>
          <p:nvPr>
            <p:ph sz="half" idx="2"/>
          </p:nvPr>
        </p:nvSpPr>
        <p:spPr/>
        <p:txBody>
          <a:bodyPr/>
          <a:lstStyle/>
          <a:p>
            <a:r>
              <a:rPr lang="en-US" noProof="0" dirty="0"/>
              <a:t>Based on RIM, vocab &amp; ISO Data types foundations</a:t>
            </a:r>
          </a:p>
          <a:p>
            <a:r>
              <a:rPr lang="en-US" noProof="0" dirty="0"/>
              <a:t>Support XML syntax</a:t>
            </a:r>
          </a:p>
        </p:txBody>
      </p:sp>
      <p:sp>
        <p:nvSpPr>
          <p:cNvPr id="5" name="Text Placeholder 4"/>
          <p:cNvSpPr>
            <a:spLocks noGrp="1"/>
          </p:cNvSpPr>
          <p:nvPr>
            <p:ph type="body" sz="quarter" idx="3"/>
          </p:nvPr>
        </p:nvSpPr>
        <p:spPr/>
        <p:txBody>
          <a:bodyPr/>
          <a:lstStyle/>
          <a:p>
            <a:r>
              <a:rPr lang="en-US" noProof="0" dirty="0"/>
              <a:t>FHIR Differences</a:t>
            </a:r>
          </a:p>
        </p:txBody>
      </p:sp>
      <p:sp>
        <p:nvSpPr>
          <p:cNvPr id="6" name="Content Placeholder 5"/>
          <p:cNvSpPr>
            <a:spLocks noGrp="1"/>
          </p:cNvSpPr>
          <p:nvPr>
            <p:ph sz="quarter" idx="4"/>
          </p:nvPr>
        </p:nvSpPr>
        <p:spPr/>
        <p:txBody>
          <a:bodyPr/>
          <a:lstStyle/>
          <a:p>
            <a:r>
              <a:rPr lang="en-US" noProof="0" dirty="0"/>
              <a:t>Simpler models &amp; syntax (reference model hidden)</a:t>
            </a:r>
          </a:p>
          <a:p>
            <a:r>
              <a:rPr lang="en-US" noProof="0" dirty="0"/>
              <a:t>Friendly names</a:t>
            </a:r>
          </a:p>
          <a:p>
            <a:r>
              <a:rPr lang="en-US" noProof="0" dirty="0"/>
              <a:t>Extensibility with discovery</a:t>
            </a:r>
          </a:p>
          <a:p>
            <a:r>
              <a:rPr lang="en-US" noProof="0" dirty="0"/>
              <a:t>Easy inter-version wire compatibility</a:t>
            </a:r>
          </a:p>
          <a:p>
            <a:r>
              <a:rPr lang="en-US" noProof="0" dirty="0"/>
              <a:t>Messages, documents, etc. use same syntax</a:t>
            </a:r>
          </a:p>
          <a:p>
            <a:r>
              <a:rPr lang="en-US" noProof="0" dirty="0"/>
              <a:t>JSON syntax too</a:t>
            </a:r>
          </a:p>
        </p:txBody>
      </p:sp>
    </p:spTree>
    <p:extLst>
      <p:ext uri="{BB962C8B-B14F-4D97-AF65-F5344CB8AC3E}">
        <p14:creationId xmlns:p14="http://schemas.microsoft.com/office/powerpoint/2010/main" val="3248902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and CDA</a:t>
            </a:r>
          </a:p>
        </p:txBody>
      </p:sp>
      <p:sp>
        <p:nvSpPr>
          <p:cNvPr id="3" name="Text Placeholder 2"/>
          <p:cNvSpPr>
            <a:spLocks noGrp="1"/>
          </p:cNvSpPr>
          <p:nvPr>
            <p:ph type="body" idx="1"/>
          </p:nvPr>
        </p:nvSpPr>
        <p:spPr/>
        <p:txBody>
          <a:bodyPr/>
          <a:lstStyle/>
          <a:p>
            <a:r>
              <a:rPr lang="en-US" noProof="0" dirty="0"/>
              <a:t>Similarities</a:t>
            </a:r>
          </a:p>
        </p:txBody>
      </p:sp>
      <p:sp>
        <p:nvSpPr>
          <p:cNvPr id="4" name="Content Placeholder 3"/>
          <p:cNvSpPr>
            <a:spLocks noGrp="1"/>
          </p:cNvSpPr>
          <p:nvPr>
            <p:ph sz="half" idx="2"/>
          </p:nvPr>
        </p:nvSpPr>
        <p:spPr/>
        <p:txBody>
          <a:bodyPr/>
          <a:lstStyle/>
          <a:p>
            <a:r>
              <a:rPr lang="en-US" noProof="0" dirty="0"/>
              <a:t>Support profiling for specific use-cases</a:t>
            </a:r>
          </a:p>
          <a:p>
            <a:r>
              <a:rPr lang="en-US" noProof="0" dirty="0"/>
              <a:t>Human readability is minimum for interoperability</a:t>
            </a:r>
          </a:p>
          <a:p>
            <a:r>
              <a:rPr lang="en-US" noProof="0" dirty="0"/>
              <a:t>APIs, validation tooling, profile tooling</a:t>
            </a:r>
          </a:p>
          <a:p>
            <a:r>
              <a:rPr lang="en-US" noProof="0" dirty="0"/>
              <a:t>(See v3 similarities on prior slide)</a:t>
            </a:r>
          </a:p>
        </p:txBody>
      </p:sp>
      <p:sp>
        <p:nvSpPr>
          <p:cNvPr id="5" name="Text Placeholder 4"/>
          <p:cNvSpPr>
            <a:spLocks noGrp="1"/>
          </p:cNvSpPr>
          <p:nvPr>
            <p:ph type="body" sz="quarter" idx="3"/>
          </p:nvPr>
        </p:nvSpPr>
        <p:spPr/>
        <p:txBody>
          <a:bodyPr/>
          <a:lstStyle/>
          <a:p>
            <a:r>
              <a:rPr lang="en-US" noProof="0" dirty="0"/>
              <a:t>FHIR Differences</a:t>
            </a:r>
          </a:p>
        </p:txBody>
      </p:sp>
      <p:sp>
        <p:nvSpPr>
          <p:cNvPr id="6" name="Content Placeholder 5"/>
          <p:cNvSpPr>
            <a:spLocks noGrp="1"/>
          </p:cNvSpPr>
          <p:nvPr>
            <p:ph sz="quarter" idx="4"/>
          </p:nvPr>
        </p:nvSpPr>
        <p:spPr/>
        <p:txBody>
          <a:bodyPr/>
          <a:lstStyle/>
          <a:p>
            <a:r>
              <a:rPr lang="en-US" noProof="0" dirty="0"/>
              <a:t>Initial discrete interoperability with the base specification (no templates)</a:t>
            </a:r>
          </a:p>
          <a:p>
            <a:r>
              <a:rPr lang="en-US" noProof="0" dirty="0"/>
              <a:t>Not restricted to just documents</a:t>
            </a:r>
          </a:p>
          <a:p>
            <a:r>
              <a:rPr lang="en-US" noProof="0" dirty="0"/>
              <a:t>Implementer tooling generated with spec</a:t>
            </a:r>
          </a:p>
          <a:p>
            <a:r>
              <a:rPr lang="en-US" noProof="0" dirty="0"/>
              <a:t>(See v3 differences on prior slide)</a:t>
            </a:r>
          </a:p>
        </p:txBody>
      </p:sp>
    </p:spTree>
    <p:extLst>
      <p:ext uri="{BB962C8B-B14F-4D97-AF65-F5344CB8AC3E}">
        <p14:creationId xmlns:p14="http://schemas.microsoft.com/office/powerpoint/2010/main" val="3997045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as a replacement</a:t>
            </a:r>
          </a:p>
        </p:txBody>
      </p:sp>
      <p:sp>
        <p:nvSpPr>
          <p:cNvPr id="3" name="Content Placeholder 2"/>
          <p:cNvSpPr>
            <a:spLocks noGrp="1"/>
          </p:cNvSpPr>
          <p:nvPr>
            <p:ph idx="1"/>
          </p:nvPr>
        </p:nvSpPr>
        <p:spPr/>
        <p:txBody>
          <a:bodyPr/>
          <a:lstStyle/>
          <a:p>
            <a:r>
              <a:rPr lang="en-US" sz="2800" noProof="0" dirty="0"/>
              <a:t>FHIR has the </a:t>
            </a:r>
            <a:r>
              <a:rPr lang="en-US" sz="2800" b="1" noProof="0" dirty="0"/>
              <a:t>potential</a:t>
            </a:r>
            <a:r>
              <a:rPr lang="en-US" sz="2800" b="0" noProof="0" dirty="0"/>
              <a:t> to supplant HL7 v3, CDA and even v2</a:t>
            </a:r>
          </a:p>
          <a:p>
            <a:r>
              <a:rPr lang="en-US" sz="2800" b="1" noProof="0" dirty="0"/>
              <a:t>However</a:t>
            </a:r>
          </a:p>
          <a:p>
            <a:pPr lvl="1"/>
            <a:r>
              <a:rPr lang="en-US" sz="2400" b="0" noProof="0" dirty="0"/>
              <a:t>It’s probably not going to do so right away</a:t>
            </a:r>
          </a:p>
          <a:p>
            <a:pPr marL="571500" indent="-514350"/>
            <a:endParaRPr lang="en-US" sz="2900" noProof="0" dirty="0"/>
          </a:p>
          <a:p>
            <a:pPr marL="571500" indent="-514350"/>
            <a:r>
              <a:rPr lang="en-US" sz="2900" noProof="0" dirty="0"/>
              <a:t>HL7 will support existing product lines so</a:t>
            </a:r>
            <a:br>
              <a:rPr lang="en-US" sz="2900" noProof="0" dirty="0"/>
            </a:br>
            <a:r>
              <a:rPr lang="en-US" sz="2900" noProof="0" dirty="0"/>
              <a:t>long as the market needs them</a:t>
            </a:r>
            <a:endParaRPr lang="en-US" sz="2900" b="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22</a:t>
            </a:fld>
            <a:endParaRPr lang="en-CA" dirty="0"/>
          </a:p>
        </p:txBody>
      </p:sp>
    </p:spTree>
    <p:extLst>
      <p:ext uri="{BB962C8B-B14F-4D97-AF65-F5344CB8AC3E}">
        <p14:creationId xmlns:p14="http://schemas.microsoft.com/office/powerpoint/2010/main" val="2172187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1E8F-AC3D-438C-9FD9-EBCDEDA17A38}"/>
              </a:ext>
            </a:extLst>
          </p:cNvPr>
          <p:cNvSpPr>
            <a:spLocks noGrp="1"/>
          </p:cNvSpPr>
          <p:nvPr>
            <p:ph type="title"/>
          </p:nvPr>
        </p:nvSpPr>
        <p:spPr/>
        <p:txBody>
          <a:bodyPr/>
          <a:lstStyle/>
          <a:p>
            <a:r>
              <a:rPr lang="en-CA" dirty="0"/>
              <a:t>Infrastructure</a:t>
            </a:r>
            <a:r>
              <a:rPr lang="en-CA" baseline="0" dirty="0"/>
              <a:t> Resources</a:t>
            </a:r>
            <a:endParaRPr lang="en-CA" dirty="0"/>
          </a:p>
        </p:txBody>
      </p:sp>
      <p:graphicFrame>
        <p:nvGraphicFramePr>
          <p:cNvPr id="5" name="Content Placeholder 4">
            <a:extLst>
              <a:ext uri="{FF2B5EF4-FFF2-40B4-BE49-F238E27FC236}">
                <a16:creationId xmlns:a16="http://schemas.microsoft.com/office/drawing/2014/main" id="{FE9F3C46-AA9D-49E0-8629-83243E2B4534}"/>
              </a:ext>
            </a:extLst>
          </p:cNvPr>
          <p:cNvGraphicFramePr>
            <a:graphicFrameLocks noGrp="1"/>
          </p:cNvGraphicFramePr>
          <p:nvPr>
            <p:ph idx="1"/>
            <p:extLst>
              <p:ext uri="{D42A27DB-BD31-4B8C-83A1-F6EECF244321}">
                <p14:modId xmlns:p14="http://schemas.microsoft.com/office/powerpoint/2010/main" val="1034239959"/>
              </p:ext>
            </p:extLst>
          </p:nvPr>
        </p:nvGraphicFramePr>
        <p:xfrm>
          <a:off x="381000" y="1828800"/>
          <a:ext cx="8382000" cy="4624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3D7EE706-2D6B-4ABC-9C58-9518401DB2BD}"/>
              </a:ext>
            </a:extLst>
          </p:cNvPr>
          <p:cNvSpPr>
            <a:spLocks noGrp="1"/>
          </p:cNvSpPr>
          <p:nvPr>
            <p:ph type="sldNum" sz="quarter" idx="4"/>
          </p:nvPr>
        </p:nvSpPr>
        <p:spPr/>
        <p:txBody>
          <a:bodyPr/>
          <a:lstStyle/>
          <a:p>
            <a:fld id="{5CC3E5C4-3E2B-40F1-9F2B-C46CEB0C88DF}" type="slidenum">
              <a:rPr lang="en-CA" smtClean="0"/>
              <a:pPr/>
              <a:t>23</a:t>
            </a:fld>
            <a:endParaRPr lang="en-CA" dirty="0"/>
          </a:p>
        </p:txBody>
      </p:sp>
      <p:sp>
        <p:nvSpPr>
          <p:cNvPr id="6" name="Text Placeholder 5">
            <a:extLst>
              <a:ext uri="{FF2B5EF4-FFF2-40B4-BE49-F238E27FC236}">
                <a16:creationId xmlns:a16="http://schemas.microsoft.com/office/drawing/2014/main" id="{E4BF9058-1EB2-475E-A136-80ACE370E38D}"/>
              </a:ext>
            </a:extLst>
          </p:cNvPr>
          <p:cNvSpPr>
            <a:spLocks noGrp="1"/>
          </p:cNvSpPr>
          <p:nvPr>
            <p:ph type="body" idx="4294967295"/>
          </p:nvPr>
        </p:nvSpPr>
        <p:spPr>
          <a:xfrm>
            <a:off x="381000" y="1828800"/>
            <a:ext cx="3686944" cy="4624536"/>
          </a:xfrm>
        </p:spPr>
        <p:txBody>
          <a:bodyPr/>
          <a:lstStyle/>
          <a:p>
            <a:r>
              <a:rPr lang="en-CA" sz="2400" dirty="0"/>
              <a:t>Resources like any other</a:t>
            </a:r>
          </a:p>
          <a:p>
            <a:pPr lvl="1"/>
            <a:r>
              <a:rPr lang="en-CA" sz="2000" dirty="0"/>
              <a:t>Query</a:t>
            </a:r>
          </a:p>
          <a:p>
            <a:pPr lvl="1"/>
            <a:r>
              <a:rPr lang="en-CA" sz="2000" dirty="0"/>
              <a:t>Subscribe</a:t>
            </a:r>
          </a:p>
          <a:p>
            <a:pPr lvl="1"/>
            <a:r>
              <a:rPr lang="en-CA" sz="2000" dirty="0"/>
              <a:t>Etc.</a:t>
            </a:r>
          </a:p>
          <a:p>
            <a:r>
              <a:rPr lang="en-CA" sz="2400" dirty="0"/>
              <a:t>Can be packaged into Implementation Guides</a:t>
            </a:r>
          </a:p>
        </p:txBody>
      </p:sp>
    </p:spTree>
    <p:extLst>
      <p:ext uri="{BB962C8B-B14F-4D97-AF65-F5344CB8AC3E}">
        <p14:creationId xmlns:p14="http://schemas.microsoft.com/office/powerpoint/2010/main" val="3011624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FHIR is:</a:t>
            </a:r>
          </a:p>
        </p:txBody>
      </p:sp>
      <p:sp>
        <p:nvSpPr>
          <p:cNvPr id="3" name="Content Placeholder 2"/>
          <p:cNvSpPr>
            <a:spLocks noGrp="1"/>
          </p:cNvSpPr>
          <p:nvPr>
            <p:ph idx="1"/>
          </p:nvPr>
        </p:nvSpPr>
        <p:spPr/>
        <p:txBody>
          <a:bodyPr/>
          <a:lstStyle/>
          <a:p>
            <a:r>
              <a:rPr lang="en-CA" dirty="0"/>
              <a:t>Technology</a:t>
            </a:r>
          </a:p>
          <a:p>
            <a:pPr lvl="1"/>
            <a:r>
              <a:rPr lang="en-CA" dirty="0"/>
              <a:t>Spec, reference implementations, test tools</a:t>
            </a:r>
          </a:p>
          <a:p>
            <a:r>
              <a:rPr lang="en-CA" dirty="0"/>
              <a:t>Community</a:t>
            </a:r>
          </a:p>
          <a:p>
            <a:pPr lvl="1"/>
            <a:r>
              <a:rPr lang="en-CA" dirty="0">
                <a:hlinkClick r:id="rId2"/>
              </a:rPr>
              <a:t>http://chat.fhir.org</a:t>
            </a:r>
            <a:r>
              <a:rPr lang="en-CA" dirty="0"/>
              <a:t>, forums, </a:t>
            </a:r>
            <a:r>
              <a:rPr lang="en-CA" dirty="0" err="1"/>
              <a:t>connectathons</a:t>
            </a:r>
            <a:r>
              <a:rPr lang="en-CA" dirty="0"/>
              <a:t>, work groups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24</a:t>
            </a:fld>
            <a:endParaRPr lang="en-CA" dirty="0"/>
          </a:p>
        </p:txBody>
      </p:sp>
    </p:spTree>
    <p:extLst>
      <p:ext uri="{BB962C8B-B14F-4D97-AF65-F5344CB8AC3E}">
        <p14:creationId xmlns:p14="http://schemas.microsoft.com/office/powerpoint/2010/main" val="756514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Profile-less FHIR</a:t>
            </a:r>
          </a:p>
        </p:txBody>
      </p:sp>
      <p:sp>
        <p:nvSpPr>
          <p:cNvPr id="3" name="Text Placeholder 2"/>
          <p:cNvSpPr>
            <a:spLocks noGrp="1"/>
          </p:cNvSpPr>
          <p:nvPr>
            <p:ph idx="1"/>
          </p:nvPr>
        </p:nvSpPr>
        <p:spPr/>
        <p:txBody>
          <a:bodyPr/>
          <a:lstStyle/>
          <a:p>
            <a:pPr lvl="0"/>
            <a:r>
              <a:rPr lang="en-US" sz="2100" dirty="0"/>
              <a:t>You don’t need profiles to interoperate with FHIR</a:t>
            </a:r>
          </a:p>
          <a:p>
            <a:pPr lvl="1"/>
            <a:r>
              <a:rPr lang="en-US" sz="1800" dirty="0"/>
              <a:t>Resources are “discrete” enough that mechanism to populate most elements is clear</a:t>
            </a:r>
          </a:p>
          <a:p>
            <a:r>
              <a:rPr lang="en-US" sz="2100" dirty="0"/>
              <a:t>Approach</a:t>
            </a:r>
          </a:p>
          <a:p>
            <a:pPr lvl="1"/>
            <a:r>
              <a:rPr lang="en-US" sz="1800" dirty="0"/>
              <a:t>Populate/consume all elements you know, use HL7 or country-standard extensions for extras</a:t>
            </a:r>
          </a:p>
          <a:p>
            <a:pPr lvl="1"/>
            <a:r>
              <a:rPr lang="en-US" sz="1800" dirty="0"/>
              <a:t>Map to/from “recommended” terminologies as much as possible, populate </a:t>
            </a:r>
            <a:r>
              <a:rPr lang="en-US" sz="1800" dirty="0" err="1"/>
              <a:t>CodeableConcept.text</a:t>
            </a:r>
            <a:endParaRPr lang="en-US" sz="1800" dirty="0"/>
          </a:p>
          <a:p>
            <a:pPr lvl="1"/>
            <a:r>
              <a:rPr lang="en-US" sz="1800" dirty="0"/>
              <a:t>Expose capabilities in </a:t>
            </a:r>
            <a:r>
              <a:rPr lang="en-US" sz="1800" dirty="0" err="1"/>
              <a:t>CapabilityStatement</a:t>
            </a:r>
            <a:r>
              <a:rPr lang="en-US" sz="1800" dirty="0"/>
              <a:t> resource</a:t>
            </a:r>
            <a:endParaRPr lang="en-CA" sz="1800" dirty="0"/>
          </a:p>
        </p:txBody>
      </p:sp>
    </p:spTree>
    <p:extLst>
      <p:ext uri="{BB962C8B-B14F-4D97-AF65-F5344CB8AC3E}">
        <p14:creationId xmlns:p14="http://schemas.microsoft.com/office/powerpoint/2010/main" val="2847304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 Uses</a:t>
            </a:r>
          </a:p>
        </p:txBody>
      </p:sp>
      <p:sp>
        <p:nvSpPr>
          <p:cNvPr id="3" name="Content Placeholder 2"/>
          <p:cNvSpPr>
            <a:spLocks noGrp="1"/>
          </p:cNvSpPr>
          <p:nvPr>
            <p:ph idx="1"/>
          </p:nvPr>
        </p:nvSpPr>
        <p:spPr/>
        <p:txBody>
          <a:bodyPr/>
          <a:lstStyle/>
          <a:p>
            <a:pPr lvl="0"/>
            <a:r>
              <a:rPr lang="en-US" sz="2400" dirty="0"/>
              <a:t>Profiles are still quite useful</a:t>
            </a:r>
          </a:p>
          <a:p>
            <a:pPr lvl="1"/>
            <a:r>
              <a:rPr lang="en-US" sz="2100" dirty="0"/>
              <a:t>Define document and message boundaries</a:t>
            </a:r>
          </a:p>
          <a:p>
            <a:pPr lvl="1"/>
            <a:r>
              <a:rPr lang="en-US" sz="2100" dirty="0"/>
              <a:t>Define extensions</a:t>
            </a:r>
          </a:p>
          <a:p>
            <a:pPr lvl="1"/>
            <a:r>
              <a:rPr lang="en-US" sz="2100" dirty="0"/>
              <a:t>Set interoperability expectations in a particular context</a:t>
            </a:r>
          </a:p>
          <a:p>
            <a:pPr lvl="2"/>
            <a:r>
              <a:rPr lang="en-US" dirty="0"/>
              <a:t>National standards, types of care, business patterns</a:t>
            </a:r>
          </a:p>
          <a:p>
            <a:pPr lvl="1"/>
            <a:r>
              <a:rPr lang="en-US" sz="2100" dirty="0"/>
              <a:t>Clinical practice guidelines / detailed clinical models</a:t>
            </a:r>
          </a:p>
          <a:p>
            <a:pPr lvl="1"/>
            <a:r>
              <a:rPr lang="en-US" sz="2100" dirty="0"/>
              <a:t>Document system capabilities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1950049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Profiled Observation (Blood Pressure)</a:t>
            </a:r>
          </a:p>
        </p:txBody>
      </p:sp>
      <p:sp>
        <p:nvSpPr>
          <p:cNvPr id="4" name="Slide Number Placeholder 3"/>
          <p:cNvSpPr>
            <a:spLocks noGrp="1"/>
          </p:cNvSpPr>
          <p:nvPr>
            <p:ph type="sldNum" sz="quarter" idx="11"/>
          </p:nvPr>
        </p:nvSpPr>
        <p:spPr/>
        <p:txBody>
          <a:bodyPr/>
          <a:lstStyle/>
          <a:p>
            <a:fld id="{5CC3E5C4-3E2B-40F1-9F2B-C46CEB0C88DF}" type="slidenum">
              <a:rPr lang="en-CA" smtClean="0">
                <a:solidFill>
                  <a:srgbClr val="000000">
                    <a:tint val="75000"/>
                  </a:srgbClr>
                </a:solidFill>
              </a:rPr>
              <a:pPr/>
              <a:t>27</a:t>
            </a:fld>
            <a:endParaRPr lang="en-CA" dirty="0">
              <a:solidFill>
                <a:srgbClr val="000000">
                  <a:tint val="75000"/>
                </a:srgbClr>
              </a:solidFill>
            </a:endParaRPr>
          </a:p>
        </p:txBody>
      </p:sp>
      <p:pic>
        <p:nvPicPr>
          <p:cNvPr id="9" name="Picture 8"/>
          <p:cNvPicPr>
            <a:picLocks noChangeAspect="1"/>
          </p:cNvPicPr>
          <p:nvPr/>
        </p:nvPicPr>
        <p:blipFill>
          <a:blip r:embed="rId2"/>
          <a:stretch>
            <a:fillRect/>
          </a:stretch>
        </p:blipFill>
        <p:spPr>
          <a:xfrm>
            <a:off x="1601671" y="2139664"/>
            <a:ext cx="5564981" cy="3557588"/>
          </a:xfrm>
          <a:prstGeom prst="rect">
            <a:avLst/>
          </a:prstGeom>
        </p:spPr>
      </p:pic>
    </p:spTree>
    <p:extLst>
      <p:ext uri="{BB962C8B-B14F-4D97-AF65-F5344CB8AC3E}">
        <p14:creationId xmlns:p14="http://schemas.microsoft.com/office/powerpoint/2010/main" val="4137398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chat.fhir.org growth</a:t>
            </a:r>
          </a:p>
        </p:txBody>
      </p:sp>
      <p:sp>
        <p:nvSpPr>
          <p:cNvPr id="3" name="Content Placeholder 2"/>
          <p:cNvSpPr>
            <a:spLocks noGrp="1"/>
          </p:cNvSpPr>
          <p:nvPr>
            <p:ph idx="1"/>
          </p:nvPr>
        </p:nvSpPr>
        <p:spPr/>
        <p:txBody>
          <a:bodyPr/>
          <a:lstStyle/>
          <a:p>
            <a:endParaRPr lang="en-CA"/>
          </a:p>
        </p:txBody>
      </p:sp>
      <p:sp>
        <p:nvSpPr>
          <p:cNvPr id="4" name="Slide Number Placeholder 3"/>
          <p:cNvSpPr>
            <a:spLocks noGrp="1"/>
          </p:cNvSpPr>
          <p:nvPr>
            <p:ph type="sldNum" sz="quarter" idx="4"/>
          </p:nvPr>
        </p:nvSpPr>
        <p:spPr/>
        <p:txBody>
          <a:bodyPr/>
          <a:lstStyle/>
          <a:p>
            <a:fld id="{5CC3E5C4-3E2B-40F1-9F2B-C46CEB0C88DF}" type="slidenum">
              <a:rPr lang="en-CA" smtClean="0"/>
              <a:pPr/>
              <a:t>28</a:t>
            </a:fld>
            <a:endParaRPr lang="en-CA" dirty="0"/>
          </a:p>
        </p:txBody>
      </p:sp>
      <p:pic>
        <p:nvPicPr>
          <p:cNvPr id="5" name="Picture 4"/>
          <p:cNvPicPr>
            <a:picLocks noChangeAspect="1"/>
          </p:cNvPicPr>
          <p:nvPr/>
        </p:nvPicPr>
        <p:blipFill>
          <a:blip r:embed="rId2"/>
          <a:stretch>
            <a:fillRect/>
          </a:stretch>
        </p:blipFill>
        <p:spPr>
          <a:xfrm>
            <a:off x="260850" y="1647232"/>
            <a:ext cx="8640961" cy="4650380"/>
          </a:xfrm>
          <a:prstGeom prst="rect">
            <a:avLst/>
          </a:prstGeom>
        </p:spPr>
      </p:pic>
    </p:spTree>
    <p:extLst>
      <p:ext uri="{BB962C8B-B14F-4D97-AF65-F5344CB8AC3E}">
        <p14:creationId xmlns:p14="http://schemas.microsoft.com/office/powerpoint/2010/main" val="3645522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Timeline (planned)</a:t>
            </a:r>
          </a:p>
        </p:txBody>
      </p:sp>
      <p:cxnSp>
        <p:nvCxnSpPr>
          <p:cNvPr id="5" name="Straight Connector 4"/>
          <p:cNvCxnSpPr/>
          <p:nvPr/>
        </p:nvCxnSpPr>
        <p:spPr>
          <a:xfrm>
            <a:off x="323528" y="4797152"/>
            <a:ext cx="8424936" cy="0"/>
          </a:xfrm>
          <a:prstGeom prst="line">
            <a:avLst/>
          </a:prstGeom>
          <a:ln w="34925">
            <a:headEnd type="triangl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158779" y="4973106"/>
            <a:ext cx="755335" cy="400110"/>
          </a:xfrm>
          <a:prstGeom prst="rect">
            <a:avLst/>
          </a:prstGeom>
          <a:noFill/>
        </p:spPr>
        <p:txBody>
          <a:bodyPr wrap="none" rtlCol="0">
            <a:spAutoFit/>
          </a:bodyPr>
          <a:lstStyle/>
          <a:p>
            <a:r>
              <a:rPr lang="en-US" sz="2000" dirty="0">
                <a:solidFill>
                  <a:srgbClr val="636360"/>
                </a:solidFill>
              </a:rPr>
              <a:t>2012</a:t>
            </a:r>
            <a:endParaRPr lang="en-US" dirty="0">
              <a:solidFill>
                <a:srgbClr val="636360"/>
              </a:solidFill>
            </a:endParaRPr>
          </a:p>
        </p:txBody>
      </p:sp>
      <p:sp>
        <p:nvSpPr>
          <p:cNvPr id="7" name="TextBox 6"/>
          <p:cNvSpPr txBox="1"/>
          <p:nvPr/>
        </p:nvSpPr>
        <p:spPr>
          <a:xfrm>
            <a:off x="4575955" y="4973106"/>
            <a:ext cx="755335" cy="400110"/>
          </a:xfrm>
          <a:prstGeom prst="rect">
            <a:avLst/>
          </a:prstGeom>
          <a:noFill/>
        </p:spPr>
        <p:txBody>
          <a:bodyPr wrap="none" rtlCol="0">
            <a:spAutoFit/>
          </a:bodyPr>
          <a:lstStyle/>
          <a:p>
            <a:r>
              <a:rPr lang="en-US" sz="2000" dirty="0">
                <a:solidFill>
                  <a:srgbClr val="636360"/>
                </a:solidFill>
              </a:rPr>
              <a:t>2016</a:t>
            </a:r>
            <a:endParaRPr lang="en-US" dirty="0">
              <a:solidFill>
                <a:srgbClr val="636360"/>
              </a:solidFill>
            </a:endParaRPr>
          </a:p>
        </p:txBody>
      </p:sp>
      <p:sp>
        <p:nvSpPr>
          <p:cNvPr id="8" name="TextBox 7"/>
          <p:cNvSpPr txBox="1"/>
          <p:nvPr/>
        </p:nvSpPr>
        <p:spPr>
          <a:xfrm>
            <a:off x="2867367" y="4973106"/>
            <a:ext cx="755335" cy="400110"/>
          </a:xfrm>
          <a:prstGeom prst="rect">
            <a:avLst/>
          </a:prstGeom>
          <a:noFill/>
        </p:spPr>
        <p:txBody>
          <a:bodyPr wrap="none" rtlCol="0">
            <a:spAutoFit/>
          </a:bodyPr>
          <a:lstStyle/>
          <a:p>
            <a:r>
              <a:rPr lang="en-US" sz="2000" dirty="0">
                <a:solidFill>
                  <a:srgbClr val="636360"/>
                </a:solidFill>
              </a:rPr>
              <a:t>2014</a:t>
            </a:r>
            <a:endParaRPr lang="en-US" dirty="0">
              <a:solidFill>
                <a:srgbClr val="636360"/>
              </a:solidFill>
            </a:endParaRPr>
          </a:p>
        </p:txBody>
      </p:sp>
      <p:sp>
        <p:nvSpPr>
          <p:cNvPr id="9" name="TextBox 8"/>
          <p:cNvSpPr txBox="1"/>
          <p:nvPr/>
        </p:nvSpPr>
        <p:spPr>
          <a:xfrm>
            <a:off x="6284543" y="4973106"/>
            <a:ext cx="755335" cy="400110"/>
          </a:xfrm>
          <a:prstGeom prst="rect">
            <a:avLst/>
          </a:prstGeom>
          <a:noFill/>
        </p:spPr>
        <p:txBody>
          <a:bodyPr wrap="none" rtlCol="0">
            <a:spAutoFit/>
          </a:bodyPr>
          <a:lstStyle/>
          <a:p>
            <a:r>
              <a:rPr lang="en-US" sz="2000" dirty="0">
                <a:solidFill>
                  <a:srgbClr val="636360"/>
                </a:solidFill>
              </a:rPr>
              <a:t>2018</a:t>
            </a:r>
            <a:endParaRPr lang="en-US" dirty="0">
              <a:solidFill>
                <a:srgbClr val="636360"/>
              </a:solidFill>
            </a:endParaRPr>
          </a:p>
        </p:txBody>
      </p:sp>
      <p:sp>
        <p:nvSpPr>
          <p:cNvPr id="10" name="TextBox 9"/>
          <p:cNvSpPr txBox="1"/>
          <p:nvPr/>
        </p:nvSpPr>
        <p:spPr>
          <a:xfrm>
            <a:off x="7993129" y="4973106"/>
            <a:ext cx="755335" cy="400110"/>
          </a:xfrm>
          <a:prstGeom prst="rect">
            <a:avLst/>
          </a:prstGeom>
          <a:noFill/>
        </p:spPr>
        <p:txBody>
          <a:bodyPr wrap="none" rtlCol="0">
            <a:spAutoFit/>
          </a:bodyPr>
          <a:lstStyle/>
          <a:p>
            <a:r>
              <a:rPr lang="en-US" sz="2000" dirty="0">
                <a:solidFill>
                  <a:srgbClr val="636360"/>
                </a:solidFill>
              </a:rPr>
              <a:t>2020</a:t>
            </a:r>
            <a:endParaRPr lang="en-US" dirty="0">
              <a:solidFill>
                <a:srgbClr val="636360"/>
              </a:solidFill>
            </a:endParaRPr>
          </a:p>
        </p:txBody>
      </p:sp>
      <p:grpSp>
        <p:nvGrpSpPr>
          <p:cNvPr id="3" name="Group 10"/>
          <p:cNvGrpSpPr/>
          <p:nvPr/>
        </p:nvGrpSpPr>
        <p:grpSpPr>
          <a:xfrm>
            <a:off x="1259632" y="3356992"/>
            <a:ext cx="576064" cy="1440160"/>
            <a:chOff x="1835696" y="3356992"/>
            <a:chExt cx="576064" cy="1440160"/>
          </a:xfrm>
        </p:grpSpPr>
        <p:cxnSp>
          <p:nvCxnSpPr>
            <p:cNvPr id="12" name="Straight Connector 11"/>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1178827" y="2500095"/>
            <a:ext cx="739305" cy="707886"/>
          </a:xfrm>
          <a:prstGeom prst="rect">
            <a:avLst/>
          </a:prstGeom>
          <a:noFill/>
        </p:spPr>
        <p:txBody>
          <a:bodyPr wrap="none" rtlCol="0">
            <a:spAutoFit/>
          </a:bodyPr>
          <a:lstStyle/>
          <a:p>
            <a:r>
              <a:rPr lang="en-US" sz="2000" dirty="0">
                <a:solidFill>
                  <a:srgbClr val="636360"/>
                </a:solidFill>
              </a:rPr>
              <a:t>First</a:t>
            </a:r>
            <a:br>
              <a:rPr lang="en-US" sz="2000" dirty="0">
                <a:solidFill>
                  <a:srgbClr val="636360"/>
                </a:solidFill>
              </a:rPr>
            </a:br>
            <a:r>
              <a:rPr lang="en-US" sz="2000" dirty="0">
                <a:solidFill>
                  <a:srgbClr val="636360"/>
                </a:solidFill>
              </a:rPr>
              <a:t>Draft</a:t>
            </a:r>
          </a:p>
        </p:txBody>
      </p:sp>
      <p:sp>
        <p:nvSpPr>
          <p:cNvPr id="32" name="TextBox 31"/>
          <p:cNvSpPr txBox="1"/>
          <p:nvPr/>
        </p:nvSpPr>
        <p:spPr>
          <a:xfrm>
            <a:off x="323528" y="4973106"/>
            <a:ext cx="736292" cy="400110"/>
          </a:xfrm>
          <a:prstGeom prst="rect">
            <a:avLst/>
          </a:prstGeom>
          <a:noFill/>
        </p:spPr>
        <p:txBody>
          <a:bodyPr wrap="none" rtlCol="0">
            <a:spAutoFit/>
          </a:bodyPr>
          <a:lstStyle/>
          <a:p>
            <a:r>
              <a:rPr lang="en-US" sz="2000" dirty="0">
                <a:solidFill>
                  <a:srgbClr val="636360"/>
                </a:solidFill>
              </a:rPr>
              <a:t>2011</a:t>
            </a:r>
            <a:endParaRPr lang="en-US" dirty="0">
              <a:solidFill>
                <a:srgbClr val="636360"/>
              </a:solidFill>
            </a:endParaRPr>
          </a:p>
        </p:txBody>
      </p:sp>
      <p:sp>
        <p:nvSpPr>
          <p:cNvPr id="33" name="TextBox 32"/>
          <p:cNvSpPr txBox="1"/>
          <p:nvPr/>
        </p:nvSpPr>
        <p:spPr>
          <a:xfrm>
            <a:off x="3721661" y="4973106"/>
            <a:ext cx="755335" cy="400110"/>
          </a:xfrm>
          <a:prstGeom prst="rect">
            <a:avLst/>
          </a:prstGeom>
          <a:noFill/>
        </p:spPr>
        <p:txBody>
          <a:bodyPr wrap="none" rtlCol="0">
            <a:spAutoFit/>
          </a:bodyPr>
          <a:lstStyle/>
          <a:p>
            <a:r>
              <a:rPr lang="en-US" sz="2000" dirty="0">
                <a:solidFill>
                  <a:srgbClr val="636360"/>
                </a:solidFill>
              </a:rPr>
              <a:t>2015</a:t>
            </a:r>
            <a:endParaRPr lang="en-US" dirty="0">
              <a:solidFill>
                <a:srgbClr val="636360"/>
              </a:solidFill>
            </a:endParaRPr>
          </a:p>
        </p:txBody>
      </p:sp>
      <p:sp>
        <p:nvSpPr>
          <p:cNvPr id="34" name="TextBox 33"/>
          <p:cNvSpPr txBox="1"/>
          <p:nvPr/>
        </p:nvSpPr>
        <p:spPr>
          <a:xfrm>
            <a:off x="2013073" y="4973106"/>
            <a:ext cx="755335" cy="400110"/>
          </a:xfrm>
          <a:prstGeom prst="rect">
            <a:avLst/>
          </a:prstGeom>
          <a:noFill/>
        </p:spPr>
        <p:txBody>
          <a:bodyPr wrap="none" rtlCol="0">
            <a:spAutoFit/>
          </a:bodyPr>
          <a:lstStyle/>
          <a:p>
            <a:r>
              <a:rPr lang="en-US" sz="2000" dirty="0">
                <a:solidFill>
                  <a:srgbClr val="636360"/>
                </a:solidFill>
              </a:rPr>
              <a:t>2013</a:t>
            </a:r>
            <a:endParaRPr lang="en-US" dirty="0">
              <a:solidFill>
                <a:srgbClr val="636360"/>
              </a:solidFill>
            </a:endParaRPr>
          </a:p>
        </p:txBody>
      </p:sp>
      <p:sp>
        <p:nvSpPr>
          <p:cNvPr id="35" name="TextBox 34"/>
          <p:cNvSpPr txBox="1"/>
          <p:nvPr/>
        </p:nvSpPr>
        <p:spPr>
          <a:xfrm>
            <a:off x="5430249" y="4973106"/>
            <a:ext cx="755335" cy="400110"/>
          </a:xfrm>
          <a:prstGeom prst="rect">
            <a:avLst/>
          </a:prstGeom>
          <a:noFill/>
        </p:spPr>
        <p:txBody>
          <a:bodyPr wrap="none" rtlCol="0">
            <a:spAutoFit/>
          </a:bodyPr>
          <a:lstStyle/>
          <a:p>
            <a:r>
              <a:rPr lang="en-US" sz="2000" dirty="0">
                <a:solidFill>
                  <a:srgbClr val="636360"/>
                </a:solidFill>
              </a:rPr>
              <a:t>2017</a:t>
            </a:r>
            <a:endParaRPr lang="en-US" dirty="0">
              <a:solidFill>
                <a:srgbClr val="636360"/>
              </a:solidFill>
            </a:endParaRPr>
          </a:p>
        </p:txBody>
      </p:sp>
      <p:sp>
        <p:nvSpPr>
          <p:cNvPr id="36" name="TextBox 35"/>
          <p:cNvSpPr txBox="1"/>
          <p:nvPr/>
        </p:nvSpPr>
        <p:spPr>
          <a:xfrm>
            <a:off x="7138837" y="4973106"/>
            <a:ext cx="755335" cy="400110"/>
          </a:xfrm>
          <a:prstGeom prst="rect">
            <a:avLst/>
          </a:prstGeom>
          <a:noFill/>
        </p:spPr>
        <p:txBody>
          <a:bodyPr wrap="none" rtlCol="0">
            <a:spAutoFit/>
          </a:bodyPr>
          <a:lstStyle/>
          <a:p>
            <a:r>
              <a:rPr lang="en-US" sz="2000" dirty="0">
                <a:solidFill>
                  <a:srgbClr val="636360"/>
                </a:solidFill>
              </a:rPr>
              <a:t>2019</a:t>
            </a:r>
            <a:endParaRPr lang="en-US" dirty="0">
              <a:solidFill>
                <a:srgbClr val="636360"/>
              </a:solidFill>
            </a:endParaRPr>
          </a:p>
        </p:txBody>
      </p:sp>
      <p:grpSp>
        <p:nvGrpSpPr>
          <p:cNvPr id="4" name="Group 36"/>
          <p:cNvGrpSpPr/>
          <p:nvPr/>
        </p:nvGrpSpPr>
        <p:grpSpPr>
          <a:xfrm>
            <a:off x="3275856" y="3356992"/>
            <a:ext cx="576064" cy="1440160"/>
            <a:chOff x="1835696" y="3356992"/>
            <a:chExt cx="576064" cy="1440160"/>
          </a:xfrm>
        </p:grpSpPr>
        <p:cxnSp>
          <p:nvCxnSpPr>
            <p:cNvPr id="38" name="Straight Connector 37"/>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40" name="TextBox 39"/>
          <p:cNvSpPr txBox="1"/>
          <p:nvPr/>
        </p:nvSpPr>
        <p:spPr>
          <a:xfrm>
            <a:off x="3194235" y="2503658"/>
            <a:ext cx="699230" cy="707886"/>
          </a:xfrm>
          <a:prstGeom prst="rect">
            <a:avLst/>
          </a:prstGeom>
          <a:noFill/>
        </p:spPr>
        <p:txBody>
          <a:bodyPr wrap="none" rtlCol="0">
            <a:spAutoFit/>
          </a:bodyPr>
          <a:lstStyle/>
          <a:p>
            <a:r>
              <a:rPr lang="en-US" sz="2000" dirty="0">
                <a:solidFill>
                  <a:srgbClr val="636360"/>
                </a:solidFill>
              </a:rPr>
              <a:t>1</a:t>
            </a:r>
            <a:r>
              <a:rPr lang="en-US" sz="2000" baseline="30000" dirty="0">
                <a:solidFill>
                  <a:srgbClr val="636360"/>
                </a:solidFill>
              </a:rPr>
              <a:t>st</a:t>
            </a:r>
            <a:endParaRPr lang="en-US" sz="2000" dirty="0">
              <a:solidFill>
                <a:srgbClr val="636360"/>
              </a:solidFill>
            </a:endParaRPr>
          </a:p>
          <a:p>
            <a:r>
              <a:rPr lang="en-US" sz="2000" dirty="0">
                <a:solidFill>
                  <a:srgbClr val="636360"/>
                </a:solidFill>
              </a:rPr>
              <a:t>STU</a:t>
            </a:r>
          </a:p>
        </p:txBody>
      </p:sp>
      <p:grpSp>
        <p:nvGrpSpPr>
          <p:cNvPr id="11" name="Group 53"/>
          <p:cNvGrpSpPr/>
          <p:nvPr/>
        </p:nvGrpSpPr>
        <p:grpSpPr>
          <a:xfrm>
            <a:off x="4572000" y="2524504"/>
            <a:ext cx="736099" cy="2272648"/>
            <a:chOff x="4133365" y="2524504"/>
            <a:chExt cx="736099" cy="2272648"/>
          </a:xfrm>
        </p:grpSpPr>
        <p:sp>
          <p:nvSpPr>
            <p:cNvPr id="41" name="TextBox 40"/>
            <p:cNvSpPr txBox="1"/>
            <p:nvPr/>
          </p:nvSpPr>
          <p:spPr>
            <a:xfrm>
              <a:off x="4133365" y="2524504"/>
              <a:ext cx="736099" cy="707886"/>
            </a:xfrm>
            <a:prstGeom prst="rect">
              <a:avLst/>
            </a:prstGeom>
            <a:noFill/>
          </p:spPr>
          <p:txBody>
            <a:bodyPr wrap="none" rtlCol="0">
              <a:spAutoFit/>
            </a:bodyPr>
            <a:lstStyle/>
            <a:p>
              <a:r>
                <a:rPr lang="en-US" sz="2000" dirty="0">
                  <a:solidFill>
                    <a:srgbClr val="636360"/>
                  </a:solidFill>
                </a:rPr>
                <a:t>~ 2</a:t>
              </a:r>
              <a:r>
                <a:rPr lang="en-US" sz="2000" baseline="30000" dirty="0">
                  <a:solidFill>
                    <a:srgbClr val="636360"/>
                  </a:solidFill>
                </a:rPr>
                <a:t>nd</a:t>
              </a:r>
            </a:p>
            <a:p>
              <a:r>
                <a:rPr lang="en-US" sz="2000" dirty="0">
                  <a:solidFill>
                    <a:srgbClr val="636360"/>
                  </a:solidFill>
                </a:rPr>
                <a:t>STU</a:t>
              </a:r>
            </a:p>
          </p:txBody>
        </p:sp>
        <p:grpSp>
          <p:nvGrpSpPr>
            <p:cNvPr id="13" name="Group 43"/>
            <p:cNvGrpSpPr/>
            <p:nvPr/>
          </p:nvGrpSpPr>
          <p:grpSpPr>
            <a:xfrm>
              <a:off x="4283968" y="3356992"/>
              <a:ext cx="576064" cy="1440160"/>
              <a:chOff x="1835696" y="3356992"/>
              <a:chExt cx="576064" cy="1440160"/>
            </a:xfrm>
          </p:grpSpPr>
          <p:cxnSp>
            <p:nvCxnSpPr>
              <p:cNvPr id="45" name="Straight Connector 44"/>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5" name="Group 54"/>
          <p:cNvGrpSpPr/>
          <p:nvPr/>
        </p:nvGrpSpPr>
        <p:grpSpPr>
          <a:xfrm>
            <a:off x="5818461" y="2500095"/>
            <a:ext cx="769763" cy="2297057"/>
            <a:chOff x="5555524" y="2500095"/>
            <a:chExt cx="769763" cy="2297057"/>
          </a:xfrm>
        </p:grpSpPr>
        <p:sp>
          <p:nvSpPr>
            <p:cNvPr id="42" name="TextBox 41"/>
            <p:cNvSpPr txBox="1"/>
            <p:nvPr/>
          </p:nvSpPr>
          <p:spPr>
            <a:xfrm>
              <a:off x="5555524" y="2500095"/>
              <a:ext cx="769763" cy="707886"/>
            </a:xfrm>
            <a:prstGeom prst="rect">
              <a:avLst/>
            </a:prstGeom>
            <a:noFill/>
          </p:spPr>
          <p:txBody>
            <a:bodyPr wrap="none" rtlCol="0">
              <a:spAutoFit/>
            </a:bodyPr>
            <a:lstStyle/>
            <a:p>
              <a:r>
                <a:rPr lang="en-US" sz="2000" dirty="0">
                  <a:solidFill>
                    <a:srgbClr val="636360"/>
                  </a:solidFill>
                </a:rPr>
                <a:t>~ 3</a:t>
              </a:r>
              <a:r>
                <a:rPr lang="en-US" sz="2000" baseline="30000" dirty="0">
                  <a:solidFill>
                    <a:srgbClr val="636360"/>
                  </a:solidFill>
                </a:rPr>
                <a:t>rd</a:t>
              </a:r>
              <a:r>
                <a:rPr lang="en-US" sz="2000" dirty="0">
                  <a:solidFill>
                    <a:srgbClr val="636360"/>
                  </a:solidFill>
                </a:rPr>
                <a:t> </a:t>
              </a:r>
              <a:endParaRPr lang="en-US" sz="2000" baseline="30000" dirty="0">
                <a:solidFill>
                  <a:srgbClr val="636360"/>
                </a:solidFill>
              </a:endParaRPr>
            </a:p>
            <a:p>
              <a:r>
                <a:rPr lang="en-US" sz="2000" dirty="0">
                  <a:solidFill>
                    <a:srgbClr val="636360"/>
                  </a:solidFill>
                </a:rPr>
                <a:t>STU</a:t>
              </a:r>
            </a:p>
          </p:txBody>
        </p:sp>
        <p:grpSp>
          <p:nvGrpSpPr>
            <p:cNvPr id="16" name="Group 46"/>
            <p:cNvGrpSpPr/>
            <p:nvPr/>
          </p:nvGrpSpPr>
          <p:grpSpPr>
            <a:xfrm>
              <a:off x="5708479" y="3356992"/>
              <a:ext cx="576064" cy="1440160"/>
              <a:chOff x="1835696" y="3356992"/>
              <a:chExt cx="576064" cy="1440160"/>
            </a:xfrm>
          </p:grpSpPr>
          <p:cxnSp>
            <p:nvCxnSpPr>
              <p:cNvPr id="48" name="Straight Connector 47"/>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7" name="Group 55"/>
          <p:cNvGrpSpPr/>
          <p:nvPr/>
        </p:nvGrpSpPr>
        <p:grpSpPr>
          <a:xfrm>
            <a:off x="7003020" y="2500095"/>
            <a:ext cx="602255" cy="2297057"/>
            <a:chOff x="7202281" y="2500095"/>
            <a:chExt cx="602255" cy="2297057"/>
          </a:xfrm>
        </p:grpSpPr>
        <p:sp>
          <p:nvSpPr>
            <p:cNvPr id="43" name="TextBox 42"/>
            <p:cNvSpPr txBox="1"/>
            <p:nvPr/>
          </p:nvSpPr>
          <p:spPr>
            <a:xfrm>
              <a:off x="7202281" y="2500095"/>
              <a:ext cx="513282" cy="707886"/>
            </a:xfrm>
            <a:prstGeom prst="rect">
              <a:avLst/>
            </a:prstGeom>
            <a:noFill/>
          </p:spPr>
          <p:txBody>
            <a:bodyPr wrap="none" rtlCol="0">
              <a:spAutoFit/>
            </a:bodyPr>
            <a:lstStyle/>
            <a:p>
              <a:endParaRPr lang="en-US" sz="2000" dirty="0">
                <a:solidFill>
                  <a:srgbClr val="636360"/>
                </a:solidFill>
              </a:endParaRPr>
            </a:p>
            <a:p>
              <a:r>
                <a:rPr lang="en-US" sz="2000" dirty="0">
                  <a:solidFill>
                    <a:srgbClr val="636360"/>
                  </a:solidFill>
                </a:rPr>
                <a:t>R4</a:t>
              </a:r>
            </a:p>
          </p:txBody>
        </p:sp>
        <p:grpSp>
          <p:nvGrpSpPr>
            <p:cNvPr id="18" name="Group 49"/>
            <p:cNvGrpSpPr/>
            <p:nvPr/>
          </p:nvGrpSpPr>
          <p:grpSpPr>
            <a:xfrm>
              <a:off x="7228472" y="3356992"/>
              <a:ext cx="576064" cy="1440160"/>
              <a:chOff x="1835696" y="3356992"/>
              <a:chExt cx="576064" cy="1440160"/>
            </a:xfrm>
          </p:grpSpPr>
          <p:cxnSp>
            <p:nvCxnSpPr>
              <p:cNvPr id="51" name="Straight Connector 50"/>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53" name="TextBox 52"/>
          <p:cNvSpPr txBox="1"/>
          <p:nvPr/>
        </p:nvSpPr>
        <p:spPr>
          <a:xfrm>
            <a:off x="7995113" y="2678392"/>
            <a:ext cx="537327" cy="400110"/>
          </a:xfrm>
          <a:prstGeom prst="rect">
            <a:avLst/>
          </a:prstGeom>
          <a:noFill/>
        </p:spPr>
        <p:txBody>
          <a:bodyPr wrap="none" rtlCol="0">
            <a:spAutoFit/>
          </a:bodyPr>
          <a:lstStyle/>
          <a:p>
            <a:r>
              <a:rPr lang="en-US" sz="2000" dirty="0">
                <a:solidFill>
                  <a:srgbClr val="636360"/>
                </a:solidFill>
              </a:rPr>
              <a:t>. . .</a:t>
            </a:r>
          </a:p>
        </p:txBody>
      </p:sp>
      <p:cxnSp>
        <p:nvCxnSpPr>
          <p:cNvPr id="47" name="Straight Connector 46"/>
          <p:cNvCxnSpPr/>
          <p:nvPr/>
        </p:nvCxnSpPr>
        <p:spPr bwMode="auto">
          <a:xfrm>
            <a:off x="6084168" y="2164794"/>
            <a:ext cx="0" cy="2808312"/>
          </a:xfrm>
          <a:prstGeom prst="line">
            <a:avLst/>
          </a:prstGeom>
          <a:solidFill>
            <a:schemeClr val="accent1"/>
          </a:solidFill>
          <a:ln w="25400"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8622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Who am I?</a:t>
            </a:r>
          </a:p>
        </p:txBody>
      </p:sp>
      <p:sp>
        <p:nvSpPr>
          <p:cNvPr id="3" name="Content Placeholder 2"/>
          <p:cNvSpPr>
            <a:spLocks noGrp="1"/>
          </p:cNvSpPr>
          <p:nvPr>
            <p:ph idx="1"/>
          </p:nvPr>
        </p:nvSpPr>
        <p:spPr/>
        <p:txBody>
          <a:bodyPr/>
          <a:lstStyle/>
          <a:p>
            <a:r>
              <a:rPr lang="en-US" b="1" noProof="0" dirty="0"/>
              <a:t>Name:</a:t>
            </a:r>
            <a:r>
              <a:rPr lang="en-US" noProof="0" dirty="0"/>
              <a:t> Lloyd McKenzie</a:t>
            </a:r>
          </a:p>
          <a:p>
            <a:r>
              <a:rPr lang="en-US" b="1" noProof="0" dirty="0"/>
              <a:t>Company:</a:t>
            </a:r>
            <a:r>
              <a:rPr lang="en-US" noProof="0" dirty="0"/>
              <a:t> Gevity</a:t>
            </a:r>
          </a:p>
          <a:p>
            <a:r>
              <a:rPr lang="en-US" b="1" noProof="0" dirty="0"/>
              <a:t>Background:</a:t>
            </a:r>
          </a:p>
          <a:p>
            <a:pPr lvl="1"/>
            <a:r>
              <a:rPr lang="en-US" noProof="0" dirty="0"/>
              <a:t>One of FHIR’s 3 initial editors</a:t>
            </a:r>
          </a:p>
          <a:p>
            <a:pPr lvl="1"/>
            <a:r>
              <a:rPr lang="en-US" noProof="0" dirty="0"/>
              <a:t>Co-chair FMG &amp; FHIR Infrastructure</a:t>
            </a:r>
          </a:p>
          <a:p>
            <a:pPr lvl="1"/>
            <a:r>
              <a:rPr lang="en-US" noProof="0" dirty="0"/>
              <a:t>Co-chair HL7 Modeling &amp; Methodology</a:t>
            </a:r>
          </a:p>
          <a:p>
            <a:pPr lvl="1"/>
            <a:r>
              <a:rPr lang="en-US" noProof="0" dirty="0"/>
              <a:t>Heavily involved in HL7 and healthcare exchange for last 17 years (v2, v3, CDA, etc.)</a:t>
            </a:r>
          </a:p>
          <a:p>
            <a:pPr lvl="1"/>
            <a:r>
              <a:rPr lang="en-US" noProof="0" dirty="0">
                <a:hlinkClick r:id="rId2"/>
              </a:rPr>
              <a:t>lmckenzie@gevityinc.com</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6876256"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844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Questions?</a:t>
            </a:r>
          </a:p>
        </p:txBody>
      </p:sp>
      <p:sp>
        <p:nvSpPr>
          <p:cNvPr id="3" name="Content Placeholder 2"/>
          <p:cNvSpPr>
            <a:spLocks noGrp="1"/>
          </p:cNvSpPr>
          <p:nvPr>
            <p:ph idx="1"/>
          </p:nvPr>
        </p:nvSpPr>
        <p:spPr/>
        <p:txBody>
          <a:bodyPr/>
          <a:lstStyle/>
          <a:p>
            <a:pPr>
              <a:buNone/>
            </a:pPr>
            <a:r>
              <a:rPr lang="en-US" sz="2800" noProof="0" dirty="0">
                <a:hlinkClick r:id="rId2"/>
              </a:rPr>
              <a:t>http://hl7.org/fhir</a:t>
            </a:r>
            <a:r>
              <a:rPr lang="en-US" sz="2800" noProof="0" dirty="0"/>
              <a:t>	    	   </a:t>
            </a:r>
            <a:r>
              <a:rPr lang="en-US" sz="2800" noProof="0" dirty="0">
                <a:hlinkClick r:id="rId3"/>
              </a:rPr>
              <a:t>lmckenzie@gevityinc.com</a:t>
            </a:r>
            <a:r>
              <a:rPr lang="en-US" sz="2800" noProof="0" dirty="0"/>
              <a:t> </a:t>
            </a:r>
          </a:p>
        </p:txBody>
      </p:sp>
      <p:sp>
        <p:nvSpPr>
          <p:cNvPr id="4" name="Slide Number Placeholder 3"/>
          <p:cNvSpPr>
            <a:spLocks noGrp="1"/>
          </p:cNvSpPr>
          <p:nvPr>
            <p:ph type="sldNum" sz="quarter" idx="4"/>
          </p:nvPr>
        </p:nvSpPr>
        <p:spPr/>
        <p:txBody>
          <a:bodyPr/>
          <a:lstStyle/>
          <a:p>
            <a:fld id="{5CC3E5C4-3E2B-40F1-9F2B-C46CEB0C88DF}" type="slidenum">
              <a:rPr lang="en-CA" smtClean="0"/>
              <a:pPr/>
              <a:t>30</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88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Presentation Objectives</a:t>
            </a:r>
          </a:p>
        </p:txBody>
      </p:sp>
      <p:sp>
        <p:nvSpPr>
          <p:cNvPr id="3" name="Content Placeholder 2"/>
          <p:cNvSpPr>
            <a:spLocks noGrp="1"/>
          </p:cNvSpPr>
          <p:nvPr>
            <p:ph idx="1"/>
          </p:nvPr>
        </p:nvSpPr>
        <p:spPr/>
        <p:txBody>
          <a:bodyPr/>
          <a:lstStyle/>
          <a:p>
            <a:r>
              <a:rPr lang="en-US" noProof="0" dirty="0"/>
              <a:t>Today:</a:t>
            </a:r>
          </a:p>
          <a:p>
            <a:pPr lvl="1"/>
            <a:r>
              <a:rPr lang="en-CA" dirty="0"/>
              <a:t>Why FHIR?</a:t>
            </a:r>
          </a:p>
          <a:p>
            <a:pPr lvl="2"/>
            <a:r>
              <a:rPr lang="en-CA" dirty="0"/>
              <a:t>The need for FHIR standard</a:t>
            </a:r>
          </a:p>
          <a:p>
            <a:pPr lvl="1"/>
            <a:r>
              <a:rPr lang="en-CA" dirty="0"/>
              <a:t>How FHIR is different from other health care IT standards?</a:t>
            </a:r>
          </a:p>
          <a:p>
            <a:pPr lvl="2"/>
            <a:r>
              <a:rPr lang="en-CA" dirty="0"/>
              <a:t>HL7, CDA, etc.</a:t>
            </a:r>
          </a:p>
          <a:p>
            <a:pPr lvl="1"/>
            <a:r>
              <a:rPr lang="en-CA" dirty="0"/>
              <a:t>FHIR components</a:t>
            </a:r>
          </a:p>
          <a:p>
            <a:pPr lvl="2"/>
            <a:r>
              <a:rPr lang="en-CA" dirty="0"/>
              <a:t>resource types, profiles, terminologies, etc.</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3650422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18E8-9471-4A0C-9238-DB6AE45ADC9F}"/>
              </a:ext>
            </a:extLst>
          </p:cNvPr>
          <p:cNvSpPr>
            <a:spLocks noGrp="1"/>
          </p:cNvSpPr>
          <p:nvPr>
            <p:ph type="title"/>
          </p:nvPr>
        </p:nvSpPr>
        <p:spPr/>
        <p:txBody>
          <a:bodyPr/>
          <a:lstStyle/>
          <a:p>
            <a:r>
              <a:rPr lang="en-CA" dirty="0"/>
              <a:t>Presentation Objectives</a:t>
            </a:r>
          </a:p>
        </p:txBody>
      </p:sp>
      <p:sp>
        <p:nvSpPr>
          <p:cNvPr id="3" name="Content Placeholder 2">
            <a:extLst>
              <a:ext uri="{FF2B5EF4-FFF2-40B4-BE49-F238E27FC236}">
                <a16:creationId xmlns:a16="http://schemas.microsoft.com/office/drawing/2014/main" id="{276FA8BF-6D13-475F-8EFA-91E3D4C7D7FB}"/>
              </a:ext>
            </a:extLst>
          </p:cNvPr>
          <p:cNvSpPr>
            <a:spLocks noGrp="1"/>
          </p:cNvSpPr>
          <p:nvPr>
            <p:ph idx="1"/>
          </p:nvPr>
        </p:nvSpPr>
        <p:spPr/>
        <p:txBody>
          <a:bodyPr/>
          <a:lstStyle/>
          <a:p>
            <a:r>
              <a:rPr lang="en-CA" dirty="0"/>
              <a:t>Tomorrow</a:t>
            </a:r>
          </a:p>
          <a:p>
            <a:pPr lvl="1"/>
            <a:r>
              <a:rPr lang="en-CA" dirty="0"/>
              <a:t>FHIR operations</a:t>
            </a:r>
          </a:p>
          <a:p>
            <a:pPr lvl="1"/>
            <a:r>
              <a:rPr lang="en-CA" dirty="0"/>
              <a:t>Consent</a:t>
            </a:r>
          </a:p>
          <a:p>
            <a:pPr lvl="1"/>
            <a:r>
              <a:rPr lang="en-CA" dirty="0"/>
              <a:t>Error handling</a:t>
            </a:r>
          </a:p>
          <a:p>
            <a:pPr lvl="1"/>
            <a:r>
              <a:rPr lang="en-CA" dirty="0"/>
              <a:t>Security</a:t>
            </a:r>
          </a:p>
          <a:p>
            <a:pPr lvl="1"/>
            <a:r>
              <a:rPr lang="en-CA" dirty="0"/>
              <a:t>SMART on FHIR</a:t>
            </a:r>
          </a:p>
          <a:p>
            <a:pPr lvl="1"/>
            <a:r>
              <a:rPr lang="en-CA" dirty="0"/>
              <a:t>Defining a FHIR interface</a:t>
            </a:r>
          </a:p>
        </p:txBody>
      </p:sp>
      <p:sp>
        <p:nvSpPr>
          <p:cNvPr id="4" name="Slide Number Placeholder 3">
            <a:extLst>
              <a:ext uri="{FF2B5EF4-FFF2-40B4-BE49-F238E27FC236}">
                <a16:creationId xmlns:a16="http://schemas.microsoft.com/office/drawing/2014/main" id="{88BF48E4-7F8F-4F6D-A66C-83AFB9BECF69}"/>
              </a:ext>
            </a:extLst>
          </p:cNvPr>
          <p:cNvSpPr>
            <a:spLocks noGrp="1"/>
          </p:cNvSpPr>
          <p:nvPr>
            <p:ph type="sldNum" sz="quarter" idx="4"/>
          </p:nvPr>
        </p:nvSpPr>
        <p:spPr/>
        <p:txBody>
          <a:bodyPr/>
          <a:lstStyle/>
          <a:p>
            <a:fld id="{5CC3E5C4-3E2B-40F1-9F2B-C46CEB0C88DF}" type="slidenum">
              <a:rPr lang="en-CA" smtClean="0"/>
              <a:pPr/>
              <a:t>5</a:t>
            </a:fld>
            <a:endParaRPr lang="en-CA" dirty="0"/>
          </a:p>
        </p:txBody>
      </p:sp>
    </p:spTree>
    <p:extLst>
      <p:ext uri="{BB962C8B-B14F-4D97-AF65-F5344CB8AC3E}">
        <p14:creationId xmlns:p14="http://schemas.microsoft.com/office/powerpoint/2010/main" val="1476763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WHY FHIR?</a:t>
            </a:r>
          </a:p>
        </p:txBody>
      </p:sp>
      <p:sp>
        <p:nvSpPr>
          <p:cNvPr id="6" name="Text Placeholder 5"/>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4187661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5CC3E5C4-3E2B-40F1-9F2B-C46CEB0C88DF}" type="slidenum">
              <a:rPr lang="en-CA" smtClean="0"/>
              <a:pPr/>
              <a:t>7</a:t>
            </a:fld>
            <a:endParaRPr lang="en-CA" dirty="0"/>
          </a:p>
        </p:txBody>
      </p:sp>
      <p:sp>
        <p:nvSpPr>
          <p:cNvPr id="4" name="Title 3"/>
          <p:cNvSpPr>
            <a:spLocks noGrp="1"/>
          </p:cNvSpPr>
          <p:nvPr>
            <p:ph type="title"/>
          </p:nvPr>
        </p:nvSpPr>
        <p:spPr>
          <a:xfrm>
            <a:off x="388014" y="5949280"/>
            <a:ext cx="6552728" cy="532070"/>
          </a:xfrm>
        </p:spPr>
        <p:txBody>
          <a:bodyPr anchor="b"/>
          <a:lstStyle/>
          <a:p>
            <a:r>
              <a:rPr lang="en-US" sz="2400" noProof="0" dirty="0">
                <a:solidFill>
                  <a:schemeClr val="tx1"/>
                </a:solidFill>
              </a:rPr>
              <a:t>http://xkcd.com/927</a:t>
            </a:r>
          </a:p>
        </p:txBody>
      </p:sp>
      <p:pic>
        <p:nvPicPr>
          <p:cNvPr id="1026" name="Picture 2" descr="Standard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404664"/>
            <a:ext cx="8403814" cy="4756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252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noProof="0" dirty="0"/>
              <a:t>Complexity Model</a:t>
            </a:r>
          </a:p>
        </p:txBody>
      </p:sp>
      <p:sp>
        <p:nvSpPr>
          <p:cNvPr id="3" name="Slide Number Placeholder 2"/>
          <p:cNvSpPr>
            <a:spLocks noGrp="1"/>
          </p:cNvSpPr>
          <p:nvPr>
            <p:ph type="sldNum" sz="quarter" idx="4"/>
          </p:nvPr>
        </p:nvSpPr>
        <p:spPr/>
        <p:txBody>
          <a:bodyPr/>
          <a:lstStyle/>
          <a:p>
            <a:fld id="{5CC3E5C4-3E2B-40F1-9F2B-C46CEB0C88DF}" type="slidenum">
              <a:rPr lang="en-CA" smtClean="0"/>
              <a:pPr/>
              <a:t>8</a:t>
            </a:fld>
            <a:endParaRPr lang="en-CA" dirty="0"/>
          </a:p>
        </p:txBody>
      </p:sp>
      <p:cxnSp>
        <p:nvCxnSpPr>
          <p:cNvPr id="5" name="Straight Connector 4"/>
          <p:cNvCxnSpPr/>
          <p:nvPr/>
        </p:nvCxnSpPr>
        <p:spPr>
          <a:xfrm>
            <a:off x="1143000" y="1752600"/>
            <a:ext cx="0" cy="4191000"/>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43000" y="5943600"/>
            <a:ext cx="6629400" cy="0"/>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701" name="TextBox 9"/>
          <p:cNvSpPr txBox="1">
            <a:spLocks noChangeArrowheads="1"/>
          </p:cNvSpPr>
          <p:nvPr/>
        </p:nvSpPr>
        <p:spPr bwMode="auto">
          <a:xfrm rot="-5400000">
            <a:off x="-459581" y="3586956"/>
            <a:ext cx="23558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AU" altLang="en-US" sz="2800" dirty="0"/>
              <a:t>Difficulty (log)</a:t>
            </a:r>
          </a:p>
        </p:txBody>
      </p:sp>
      <p:sp>
        <p:nvSpPr>
          <p:cNvPr id="29702" name="TextBox 10"/>
          <p:cNvSpPr txBox="1">
            <a:spLocks noChangeArrowheads="1"/>
          </p:cNvSpPr>
          <p:nvPr/>
        </p:nvSpPr>
        <p:spPr bwMode="auto">
          <a:xfrm>
            <a:off x="2590800" y="6096000"/>
            <a:ext cx="274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AU" altLang="en-US" sz="2800" dirty="0"/>
              <a:t>Semantic Depth</a:t>
            </a:r>
          </a:p>
        </p:txBody>
      </p:sp>
      <p:sp>
        <p:nvSpPr>
          <p:cNvPr id="12" name="Oval 11"/>
          <p:cNvSpPr/>
          <p:nvPr/>
        </p:nvSpPr>
        <p:spPr>
          <a:xfrm>
            <a:off x="1295400" y="4991100"/>
            <a:ext cx="1219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HTTP / HTML</a:t>
            </a:r>
          </a:p>
        </p:txBody>
      </p:sp>
      <p:sp>
        <p:nvSpPr>
          <p:cNvPr id="13" name="Oval 12"/>
          <p:cNvSpPr/>
          <p:nvPr/>
        </p:nvSpPr>
        <p:spPr>
          <a:xfrm>
            <a:off x="1600200" y="360045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XML</a:t>
            </a:r>
          </a:p>
        </p:txBody>
      </p:sp>
      <p:sp>
        <p:nvSpPr>
          <p:cNvPr id="14" name="Oval 13"/>
          <p:cNvSpPr/>
          <p:nvPr/>
        </p:nvSpPr>
        <p:spPr>
          <a:xfrm>
            <a:off x="1905000" y="2438400"/>
            <a:ext cx="914400" cy="563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WS</a:t>
            </a:r>
          </a:p>
        </p:txBody>
      </p:sp>
      <p:sp>
        <p:nvSpPr>
          <p:cNvPr id="15" name="Oval 14"/>
          <p:cNvSpPr/>
          <p:nvPr/>
        </p:nvSpPr>
        <p:spPr>
          <a:xfrm>
            <a:off x="3657600" y="4572000"/>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HL7 v2</a:t>
            </a:r>
          </a:p>
        </p:txBody>
      </p:sp>
      <p:sp>
        <p:nvSpPr>
          <p:cNvPr id="16" name="Oval 15"/>
          <p:cNvSpPr/>
          <p:nvPr/>
        </p:nvSpPr>
        <p:spPr>
          <a:xfrm>
            <a:off x="6781800" y="152400"/>
            <a:ext cx="1371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Snomed</a:t>
            </a:r>
          </a:p>
        </p:txBody>
      </p:sp>
      <p:cxnSp>
        <p:nvCxnSpPr>
          <p:cNvPr id="18" name="Straight Arrow Connector 17"/>
          <p:cNvCxnSpPr/>
          <p:nvPr/>
        </p:nvCxnSpPr>
        <p:spPr>
          <a:xfrm flipV="1">
            <a:off x="8153400" y="76200"/>
            <a:ext cx="152400" cy="762000"/>
          </a:xfrm>
          <a:prstGeom prst="straightConnector1">
            <a:avLst/>
          </a:prstGeom>
          <a:ln w="57150">
            <a:solidFill>
              <a:srgbClr val="A2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029200" y="326707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CDA</a:t>
            </a:r>
          </a:p>
        </p:txBody>
      </p:sp>
      <p:sp>
        <p:nvSpPr>
          <p:cNvPr id="21" name="Oval 20"/>
          <p:cNvSpPr/>
          <p:nvPr/>
        </p:nvSpPr>
        <p:spPr>
          <a:xfrm>
            <a:off x="6229350" y="113347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 HL7 V3</a:t>
            </a:r>
          </a:p>
        </p:txBody>
      </p:sp>
      <p:sp>
        <p:nvSpPr>
          <p:cNvPr id="22" name="Oval 21"/>
          <p:cNvSpPr/>
          <p:nvPr/>
        </p:nvSpPr>
        <p:spPr>
          <a:xfrm>
            <a:off x="6019800" y="224472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openEHR</a:t>
            </a:r>
          </a:p>
        </p:txBody>
      </p:sp>
      <p:cxnSp>
        <p:nvCxnSpPr>
          <p:cNvPr id="24" name="Straight Arrow Connector 23"/>
          <p:cNvCxnSpPr/>
          <p:nvPr/>
        </p:nvCxnSpPr>
        <p:spPr>
          <a:xfrm>
            <a:off x="6423025" y="4467225"/>
            <a:ext cx="971550" cy="838200"/>
          </a:xfrm>
          <a:prstGeom prst="straightConnector1">
            <a:avLst/>
          </a:prstGeom>
          <a:ln w="571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908800" y="4630738"/>
            <a:ext cx="774700" cy="369887"/>
          </a:xfrm>
          <a:prstGeom prst="rect">
            <a:avLst/>
          </a:prstGeom>
          <a:noFill/>
        </p:spPr>
        <p:txBody>
          <a:bodyPr wrap="none">
            <a:spAutoFit/>
          </a:bodyPr>
          <a:lstStyle/>
          <a:p>
            <a:pPr>
              <a:defRPr/>
            </a:pPr>
            <a:r>
              <a:rPr lang="en-AU" dirty="0">
                <a:solidFill>
                  <a:schemeClr val="bg1">
                    <a:lumMod val="75000"/>
                  </a:schemeClr>
                </a:solidFill>
                <a:latin typeface="Arial" charset="0"/>
                <a:cs typeface="Arial" charset="0"/>
              </a:rPr>
              <a:t>How?</a:t>
            </a:r>
          </a:p>
        </p:txBody>
      </p:sp>
      <p:sp>
        <p:nvSpPr>
          <p:cNvPr id="19" name="Oval 18"/>
          <p:cNvSpPr/>
          <p:nvPr/>
        </p:nvSpPr>
        <p:spPr>
          <a:xfrm>
            <a:off x="685800" y="567690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Text</a:t>
            </a:r>
          </a:p>
        </p:txBody>
      </p:sp>
    </p:spTree>
    <p:extLst>
      <p:ext uri="{BB962C8B-B14F-4D97-AF65-F5344CB8AC3E}">
        <p14:creationId xmlns:p14="http://schemas.microsoft.com/office/powerpoint/2010/main" val="1642038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The acronym</a:t>
            </a:r>
          </a:p>
        </p:txBody>
      </p:sp>
      <p:sp>
        <p:nvSpPr>
          <p:cNvPr id="3" name="Content Placeholder 2"/>
          <p:cNvSpPr>
            <a:spLocks noGrp="1"/>
          </p:cNvSpPr>
          <p:nvPr>
            <p:ph idx="1"/>
          </p:nvPr>
        </p:nvSpPr>
        <p:spPr/>
        <p:txBody>
          <a:bodyPr/>
          <a:lstStyle/>
          <a:p>
            <a:r>
              <a:rPr lang="en-US" noProof="0" dirty="0"/>
              <a:t>F – Fast (to design &amp; to implement)</a:t>
            </a:r>
          </a:p>
          <a:p>
            <a:pPr lvl="1"/>
            <a:r>
              <a:rPr lang="en-US" noProof="0" dirty="0"/>
              <a:t>Relative – No technology can make integration as fast as we’d like</a:t>
            </a:r>
          </a:p>
          <a:p>
            <a:r>
              <a:rPr lang="en-US" noProof="0" dirty="0"/>
              <a:t>H – Healthcare</a:t>
            </a:r>
          </a:p>
          <a:p>
            <a:pPr lvl="1"/>
            <a:r>
              <a:rPr lang="en-US" noProof="0" dirty="0"/>
              <a:t>That’s why we’re here</a:t>
            </a:r>
          </a:p>
          <a:p>
            <a:r>
              <a:rPr lang="en-US" noProof="0" dirty="0"/>
              <a:t>I – Interoperable</a:t>
            </a:r>
          </a:p>
          <a:p>
            <a:pPr lvl="1"/>
            <a:r>
              <a:rPr lang="en-US" noProof="0" dirty="0"/>
              <a:t>Ditto</a:t>
            </a:r>
          </a:p>
          <a:p>
            <a:r>
              <a:rPr lang="en-US" noProof="0" dirty="0"/>
              <a:t>R – Resources</a:t>
            </a:r>
          </a:p>
          <a:p>
            <a:pPr lvl="1"/>
            <a:r>
              <a:rPr lang="en-US" noProof="0" dirty="0"/>
              <a:t>Building blocks – more on these to follow</a:t>
            </a:r>
          </a:p>
        </p:txBody>
      </p:sp>
      <p:sp>
        <p:nvSpPr>
          <p:cNvPr id="4" name="Slide Number Placeholder 3"/>
          <p:cNvSpPr>
            <a:spLocks noGrp="1"/>
          </p:cNvSpPr>
          <p:nvPr>
            <p:ph type="sldNum" sz="quarter" idx="4"/>
          </p:nvPr>
        </p:nvSpPr>
        <p:spPr/>
        <p:txBody>
          <a:bodyPr/>
          <a:lstStyle/>
          <a:p>
            <a:fld id="{5CC3E5C4-3E2B-40F1-9F2B-C46CEB0C88DF}" type="slidenum">
              <a:rPr lang="en-CA" smtClean="0"/>
              <a:pPr/>
              <a:t>9</a:t>
            </a:fld>
            <a:endParaRPr lang="en-CA" dirty="0"/>
          </a:p>
        </p:txBody>
      </p:sp>
    </p:spTree>
    <p:extLst>
      <p:ext uri="{BB962C8B-B14F-4D97-AF65-F5344CB8AC3E}">
        <p14:creationId xmlns:p14="http://schemas.microsoft.com/office/powerpoint/2010/main" val="368561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14250</TotalTime>
  <Words>1442</Words>
  <Application>Microsoft Office PowerPoint</Application>
  <PresentationFormat>On-screen Show (4:3)</PresentationFormat>
  <Paragraphs>266</Paragraphs>
  <Slides>30</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Symbol</vt:lpstr>
      <vt:lpstr>Times New Roman</vt:lpstr>
      <vt:lpstr>Verdana</vt:lpstr>
      <vt:lpstr>Wingdings</vt:lpstr>
      <vt:lpstr>Refined</vt:lpstr>
      <vt:lpstr>FHIR Overview CCIM</vt:lpstr>
      <vt:lpstr>This presentation</vt:lpstr>
      <vt:lpstr>Who am I?</vt:lpstr>
      <vt:lpstr>Presentation Objectives</vt:lpstr>
      <vt:lpstr>Presentation Objectives</vt:lpstr>
      <vt:lpstr>WHY FHIR?</vt:lpstr>
      <vt:lpstr>http://xkcd.com/927</vt:lpstr>
      <vt:lpstr>Complexity Model</vt:lpstr>
      <vt:lpstr>The acronym</vt:lpstr>
      <vt:lpstr>FHIR – Key differences</vt:lpstr>
      <vt:lpstr>Example – ISO AD type</vt:lpstr>
      <vt:lpstr>Example – FHIR Address</vt:lpstr>
      <vt:lpstr>FHIR &amp; Cost of Integration</vt:lpstr>
      <vt:lpstr>FHIR is world-wide</vt:lpstr>
      <vt:lpstr>FHIR solutions</vt:lpstr>
      <vt:lpstr>Resources</vt:lpstr>
      <vt:lpstr>(FHIR home)</vt:lpstr>
      <vt:lpstr>PowerPoint Presentation</vt:lpstr>
      <vt:lpstr>V2 and FHIR</vt:lpstr>
      <vt:lpstr>V3 and FHIR</vt:lpstr>
      <vt:lpstr>FHIR and CDA</vt:lpstr>
      <vt:lpstr>FHIR as a replacement</vt:lpstr>
      <vt:lpstr>Infrastructure Resources</vt:lpstr>
      <vt:lpstr>FHIR is:</vt:lpstr>
      <vt:lpstr>Profile-less FHIR</vt:lpstr>
      <vt:lpstr>Profile Uses</vt:lpstr>
      <vt:lpstr>Profiled Observation (Blood Pressure)</vt:lpstr>
      <vt:lpstr>chat.fhir.org growth</vt:lpstr>
      <vt:lpstr>FHIR Timeline (planned)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Lloyd McKenzie</cp:lastModifiedBy>
  <cp:revision>381</cp:revision>
  <dcterms:created xsi:type="dcterms:W3CDTF">2012-12-03T20:41:34Z</dcterms:created>
  <dcterms:modified xsi:type="dcterms:W3CDTF">2018-04-13T05:58:41Z</dcterms:modified>
</cp:coreProperties>
</file>