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0" r:id="rId3"/>
    <p:sldId id="475" r:id="rId4"/>
    <p:sldId id="490" r:id="rId5"/>
    <p:sldId id="491" r:id="rId6"/>
    <p:sldId id="267" r:id="rId7"/>
    <p:sldId id="279" r:id="rId8"/>
    <p:sldId id="493" r:id="rId9"/>
    <p:sldId id="492" r:id="rId10"/>
    <p:sldId id="261" r:id="rId11"/>
    <p:sldId id="340" r:id="rId12"/>
    <p:sldId id="341" r:id="rId13"/>
    <p:sldId id="342" r:id="rId14"/>
    <p:sldId id="496" r:id="rId15"/>
    <p:sldId id="495" r:id="rId16"/>
    <p:sldId id="497" r:id="rId17"/>
    <p:sldId id="305" r:id="rId18"/>
    <p:sldId id="499" r:id="rId19"/>
    <p:sldId id="500" r:id="rId20"/>
    <p:sldId id="501" r:id="rId21"/>
    <p:sldId id="498" r:id="rId22"/>
    <p:sldId id="292" r:id="rId23"/>
    <p:sldId id="293" r:id="rId24"/>
    <p:sldId id="4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65" autoAdjust="0"/>
  </p:normalViewPr>
  <p:slideViewPr>
    <p:cSldViewPr>
      <p:cViewPr varScale="1">
        <p:scale>
          <a:sx n="100" d="100"/>
          <a:sy n="100" d="100"/>
        </p:scale>
        <p:origin x="14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314"/>
    </p:cViewPr>
  </p:sorterViewPr>
  <p:notesViewPr>
    <p:cSldViewPr>
      <p:cViewPr varScale="1">
        <p:scale>
          <a:sx n="91" d="100"/>
          <a:sy n="91" d="100"/>
        </p:scale>
        <p:origin x="37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2018-04-13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09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2018-04-13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yhospital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http://myhospital.org/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you are invoking in first column, and operations at right </a:t>
            </a:r>
            <a:endParaRPr lang="en-US" dirty="0">
              <a:effectLst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- Return available HTTP methods and other options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336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Operations are an “extension” to the RESTful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profile, they can interoperate ‘ok’.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>
                <a:solidFill>
                  <a:prstClr val="black"/>
                </a:solidFill>
              </a:rPr>
              <a:pPr/>
              <a:t>11</a:t>
            </a:fld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3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6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57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9144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9144000" cy="18837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3753"/>
            <a:ext cx="7886700" cy="886732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997237"/>
            <a:ext cx="7886701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41" y="175102"/>
            <a:ext cx="2028737" cy="2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9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7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1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2017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6" r:id="rId9"/>
    <p:sldLayoutId id="2147483678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s/sdc/" TargetMode="External"/><Relationship Id="rId2" Type="http://schemas.openxmlformats.org/officeDocument/2006/relationships/hyperlink" Target="https://www.ehealthontario.on.ca/images/uploads/standards_docs/FHIR-PCR-Specification/site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escribeit.ca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registry" TargetMode="External"/><Relationship Id="rId2" Type="http://schemas.openxmlformats.org/officeDocument/2006/relationships/hyperlink" Target="https://registry.fhir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implifier.net/ui/Organization/CanadianFHIRRegistr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ecurity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Publicly_Available_FHIR_Servers_for_testing" TargetMode="External"/><Relationship Id="rId2" Type="http://schemas.openxmlformats.org/officeDocument/2006/relationships/hyperlink" Target="http://fhirtest.uhn.ca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Overview</a:t>
            </a:r>
            <a:br>
              <a:rPr lang="en-US" noProof="0" dirty="0"/>
            </a:br>
            <a:r>
              <a:rPr lang="en-US" noProof="0" dirty="0"/>
              <a:t>CCIM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88" y="4221088"/>
            <a:ext cx="6400800" cy="1338808"/>
          </a:xfrm>
        </p:spPr>
        <p:txBody>
          <a:bodyPr/>
          <a:lstStyle/>
          <a:p>
            <a:r>
              <a:rPr lang="en-US" noProof="0" dirty="0"/>
              <a:t>Lloyd McKenzie</a:t>
            </a:r>
          </a:p>
          <a:p>
            <a:r>
              <a:rPr lang="en-US" dirty="0"/>
              <a:t>Apr.</a:t>
            </a:r>
            <a:r>
              <a:rPr lang="en-US" noProof="0" dirty="0"/>
              <a:t> 16, 2018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Profiles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Profile-less FHIR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100" dirty="0"/>
              <a:t>You don’t need profiles to interoperate with FHIR</a:t>
            </a:r>
          </a:p>
          <a:p>
            <a:pPr lvl="1"/>
            <a:r>
              <a:rPr lang="en-US" sz="1800" dirty="0"/>
              <a:t>Resources are “discrete” enough that mechanism to populate most elements is clear</a:t>
            </a:r>
          </a:p>
          <a:p>
            <a:r>
              <a:rPr lang="en-US" sz="2100" dirty="0"/>
              <a:t>Approach</a:t>
            </a:r>
          </a:p>
          <a:p>
            <a:pPr lvl="1"/>
            <a:r>
              <a:rPr lang="en-US" sz="1800" dirty="0"/>
              <a:t>Populate/consume all elements you know, use HL7 or country-standard extensions for extras</a:t>
            </a:r>
          </a:p>
          <a:p>
            <a:pPr lvl="1"/>
            <a:r>
              <a:rPr lang="en-US" sz="1800" dirty="0"/>
              <a:t>Map to/from “recommended” terminologies as much as possible, populate </a:t>
            </a:r>
            <a:r>
              <a:rPr lang="en-US" sz="1800" dirty="0" err="1"/>
              <a:t>CodeableConcept.text</a:t>
            </a:r>
            <a:endParaRPr lang="en-US" sz="1800" dirty="0"/>
          </a:p>
          <a:p>
            <a:pPr lvl="1"/>
            <a:r>
              <a:rPr lang="en-US" sz="1800" dirty="0"/>
              <a:t>Expose capabilities in </a:t>
            </a:r>
            <a:r>
              <a:rPr lang="en-US" sz="1800" dirty="0" err="1"/>
              <a:t>CapabilityStatement</a:t>
            </a:r>
            <a:r>
              <a:rPr lang="en-US" sz="1800" dirty="0"/>
              <a:t> resource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4730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Profile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Profiles are still quite useful</a:t>
            </a:r>
          </a:p>
          <a:p>
            <a:pPr lvl="1"/>
            <a:r>
              <a:rPr lang="en-US" sz="2100" dirty="0"/>
              <a:t>Define document and message boundaries</a:t>
            </a:r>
          </a:p>
          <a:p>
            <a:pPr lvl="1"/>
            <a:r>
              <a:rPr lang="en-US" sz="2100" dirty="0"/>
              <a:t>Define extensions</a:t>
            </a:r>
          </a:p>
          <a:p>
            <a:pPr lvl="1"/>
            <a:r>
              <a:rPr lang="en-US" sz="2100" dirty="0"/>
              <a:t>Set interoperability expectations in a particular context</a:t>
            </a:r>
          </a:p>
          <a:p>
            <a:pPr lvl="2"/>
            <a:r>
              <a:rPr lang="en-US" dirty="0"/>
              <a:t>National standards, types of care, business patterns</a:t>
            </a:r>
          </a:p>
          <a:p>
            <a:pPr lvl="1"/>
            <a:r>
              <a:rPr lang="en-US" sz="2100" dirty="0"/>
              <a:t>Clinical practice guidelines / detailed clinical models</a:t>
            </a:r>
          </a:p>
          <a:p>
            <a:pPr lvl="1"/>
            <a:r>
              <a:rPr lang="en-US" sz="2100" dirty="0"/>
              <a:t>Document system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04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Profiled Observation (Blood Pressure)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/>
              <a:t>13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1" y="2139664"/>
            <a:ext cx="5564981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9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182100-1492-450E-B5E8-DE7B4FC6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CD64D-0D35-4655-AA4C-B487E39DA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FCF5C-EFE1-4222-BBD0-71447188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972"/>
            <a:ext cx="9144000" cy="5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3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3496-715E-407F-8D51-75D13F00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an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F8557-BB3F-48F0-BA7A-AADD24E6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7571FD8-9DCB-44E0-A8A6-DCF5BF988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20" y="1916832"/>
            <a:ext cx="6424160" cy="42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2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9881-09B0-407B-9821-FC096A2B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Guides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50944-80D5-4644-9090-B818B263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https://www.ehealthontario.on.ca/images/uploads/standards_docs/FHIR-PCR-Specification/site/index.html</a:t>
            </a:r>
            <a:endParaRPr lang="en-CA" dirty="0"/>
          </a:p>
          <a:p>
            <a:r>
              <a:rPr lang="en-CA" dirty="0">
                <a:hlinkClick r:id="rId3"/>
              </a:rPr>
              <a:t>http://hl7.org/fhir/us/sdc/</a:t>
            </a:r>
            <a:endParaRPr lang="en-CA" dirty="0"/>
          </a:p>
          <a:p>
            <a:r>
              <a:rPr lang="en-CA" dirty="0">
                <a:hlinkClick r:id="rId4"/>
              </a:rPr>
              <a:t>https://www.prescribeit.ca/</a:t>
            </a:r>
            <a:endParaRPr lang="en-CA" dirty="0"/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8B92D-C1E2-4134-8551-4456EB092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153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HL7 FHIR registries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HL7 FHIR Profile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https://registry.fhir.org/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official profiles published by HL7 intl. &amp; WGs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HL7 FHIR Implementation Guide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http://www.fhir.org/guides/registry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 official HL7 implementation guides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Canadian FHIR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https://simplifier.net/ui/Organization/CanadianFHIRRegistry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0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278B90-69A7-45A4-AF88-09DCE18E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&amp; Consent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A23DFF-93D5-4663-A044-BEE393A2B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D6125-2DD4-45EA-81D9-E69A7FFB2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47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97174-756E-4C42-8520-FF5EC557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Security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37BC09-E103-4873-A625-0DCB51CA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Framework with options/guidance</a:t>
            </a:r>
          </a:p>
          <a:p>
            <a:pPr lvl="1"/>
            <a:r>
              <a:rPr lang="en-CA" dirty="0">
                <a:hlinkClick r:id="rId2"/>
              </a:rPr>
              <a:t>http://hl7.org/fhir/security.html</a:t>
            </a:r>
            <a:endParaRPr lang="en-CA" dirty="0"/>
          </a:p>
          <a:p>
            <a:pPr lvl="1"/>
            <a:r>
              <a:rPr lang="en-CA" dirty="0"/>
              <a:t>Covers:</a:t>
            </a:r>
          </a:p>
          <a:p>
            <a:pPr lvl="2"/>
            <a:r>
              <a:rPr lang="en-CA" dirty="0"/>
              <a:t>Communications (e.g. TLS/SSL)</a:t>
            </a:r>
          </a:p>
          <a:p>
            <a:pPr lvl="2"/>
            <a:r>
              <a:rPr lang="en-CA" dirty="0"/>
              <a:t>Authentication (e.g. OAuth)</a:t>
            </a:r>
          </a:p>
          <a:p>
            <a:pPr lvl="2"/>
            <a:r>
              <a:rPr lang="en-CA" dirty="0"/>
              <a:t>Authorization/Access Control</a:t>
            </a:r>
          </a:p>
          <a:p>
            <a:pPr lvl="2"/>
            <a:r>
              <a:rPr lang="en-CA" dirty="0"/>
              <a:t>Audit (AuditEvent resource)</a:t>
            </a:r>
          </a:p>
          <a:p>
            <a:pPr lvl="2"/>
            <a:r>
              <a:rPr lang="en-CA" dirty="0"/>
              <a:t>Digital Signatures</a:t>
            </a:r>
          </a:p>
          <a:p>
            <a:pPr lvl="2"/>
            <a:r>
              <a:rPr lang="en-CA" dirty="0"/>
              <a:t>Other considerations</a:t>
            </a:r>
          </a:p>
          <a:p>
            <a:r>
              <a:rPr lang="en-CA" dirty="0"/>
              <a:t>What applies varies by environment</a:t>
            </a:r>
          </a:p>
        </p:txBody>
      </p:sp>
    </p:spTree>
    <p:extLst>
      <p:ext uri="{BB962C8B-B14F-4D97-AF65-F5344CB8AC3E}">
        <p14:creationId xmlns:p14="http://schemas.microsoft.com/office/powerpoint/2010/main" val="4755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/>
              <a:t>Is licensed for use under the Creative Commons, specifically:</a:t>
            </a:r>
          </a:p>
          <a:p>
            <a:pPr lvl="1"/>
            <a:r>
              <a:rPr lang="en-US" sz="2400" u="sng" noProof="0" dirty="0">
                <a:hlinkClick r:id="rId2"/>
              </a:rPr>
              <a:t>Creative Commons Attribution 3.0 Unported License</a:t>
            </a:r>
            <a:endParaRPr lang="en-US" sz="2400" u="sng" noProof="0" dirty="0"/>
          </a:p>
          <a:p>
            <a:pPr lvl="1"/>
            <a:r>
              <a:rPr lang="en-US" sz="2400" noProof="0" dirty="0"/>
              <a:t>(Do with it as you wish, so long as you give</a:t>
            </a:r>
            <a:br>
              <a:rPr lang="en-US" sz="2400" noProof="0" dirty="0"/>
            </a:br>
            <a:r>
              <a:rPr lang="en-US" sz="2400" noProof="0" dirty="0"/>
              <a:t>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3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0955-41BD-4E6C-9DA9-FE2A8441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Consent &amp;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845D-6EA9-4D95-957C-C7779CFD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Consent resource</a:t>
            </a:r>
          </a:p>
          <a:p>
            <a:pPr lvl="1"/>
            <a:r>
              <a:rPr lang="en-CA" dirty="0"/>
              <a:t>Exposes consent for exchange purposes</a:t>
            </a:r>
          </a:p>
          <a:p>
            <a:r>
              <a:rPr lang="en-CA" dirty="0"/>
              <a:t>Security Labels</a:t>
            </a:r>
          </a:p>
          <a:p>
            <a:pPr lvl="1"/>
            <a:r>
              <a:rPr lang="en-CA" dirty="0"/>
              <a:t>Allow marking a resource as subject to a particular security policy/constraint</a:t>
            </a:r>
          </a:p>
          <a:p>
            <a:r>
              <a:rPr lang="en-CA" dirty="0"/>
              <a:t>FHIR </a:t>
            </a:r>
            <a:r>
              <a:rPr lang="en-CA" b="1" dirty="0"/>
              <a:t>doesn’t</a:t>
            </a:r>
            <a:r>
              <a:rPr lang="en-CA" dirty="0"/>
              <a:t> establish standard security policies</a:t>
            </a:r>
          </a:p>
          <a:p>
            <a:pPr lvl="1"/>
            <a:r>
              <a:rPr lang="en-CA" dirty="0"/>
              <a:t>Implementers must negotiate those themselves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391F-4C28-4E68-ACCA-7A03E5507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61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278B90-69A7-45A4-AF88-09DCE18E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on FHIR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A23DFF-93D5-4663-A044-BEE393A2B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D6125-2DD4-45EA-81D9-E69A7FFB25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32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562">
            <a:extLst>
              <a:ext uri="{FF2B5EF4-FFF2-40B4-BE49-F238E27FC236}">
                <a16:creationId xmlns:a16="http://schemas.microsoft.com/office/drawing/2014/main" id="{9EA31835-0A5D-482B-9555-F910C71D8EAA}"/>
              </a:ext>
            </a:extLst>
          </p:cNvPr>
          <p:cNvSpPr/>
          <p:nvPr/>
        </p:nvSpPr>
        <p:spPr>
          <a:xfrm>
            <a:off x="3089883" y="5244842"/>
            <a:ext cx="1376550" cy="387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200">
              <a:solidFill>
                <a:srgbClr val="3F3F3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3D2D-5544-465F-BBCA-8D80EBF8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D0CBEF-D6FA-4E2B-B8ED-B125A2E34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4" name="Shape 511">
            <a:extLst>
              <a:ext uri="{FF2B5EF4-FFF2-40B4-BE49-F238E27FC236}">
                <a16:creationId xmlns:a16="http://schemas.microsoft.com/office/drawing/2014/main" id="{480C85B3-AA36-414F-9EB4-88BB162BCC00}"/>
              </a:ext>
            </a:extLst>
          </p:cNvPr>
          <p:cNvSpPr/>
          <p:nvPr/>
        </p:nvSpPr>
        <p:spPr>
          <a:xfrm>
            <a:off x="1799002" y="4070934"/>
            <a:ext cx="2556899" cy="38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MU-oriented</a:t>
            </a:r>
            <a:br>
              <a:rPr lang="e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FHIR Data Profiles</a:t>
            </a:r>
          </a:p>
        </p:txBody>
      </p:sp>
      <p:sp>
        <p:nvSpPr>
          <p:cNvPr id="5" name="Shape 512">
            <a:extLst>
              <a:ext uri="{FF2B5EF4-FFF2-40B4-BE49-F238E27FC236}">
                <a16:creationId xmlns:a16="http://schemas.microsoft.com/office/drawing/2014/main" id="{1B1BD943-5478-43F8-8CE5-E50DAC32D8E9}"/>
              </a:ext>
            </a:extLst>
          </p:cNvPr>
          <p:cNvSpPr/>
          <p:nvPr/>
        </p:nvSpPr>
        <p:spPr>
          <a:xfrm>
            <a:off x="1799002" y="3508880"/>
            <a:ext cx="2556899" cy="501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rgbClr val="00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" name="Shape 513">
            <a:extLst>
              <a:ext uri="{FF2B5EF4-FFF2-40B4-BE49-F238E27FC236}">
                <a16:creationId xmlns:a16="http://schemas.microsoft.com/office/drawing/2014/main" id="{B6F1E154-7853-4056-BA22-426A830D5983}"/>
              </a:ext>
            </a:extLst>
          </p:cNvPr>
          <p:cNvSpPr/>
          <p:nvPr/>
        </p:nvSpPr>
        <p:spPr>
          <a:xfrm>
            <a:off x="2158168" y="2144312"/>
            <a:ext cx="2383874" cy="87277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Shape 514">
            <a:extLst>
              <a:ext uri="{FF2B5EF4-FFF2-40B4-BE49-F238E27FC236}">
                <a16:creationId xmlns:a16="http://schemas.microsoft.com/office/drawing/2014/main" id="{853D8089-4DEA-4FA0-821D-45C7D1B83485}"/>
              </a:ext>
            </a:extLst>
          </p:cNvPr>
          <p:cNvGrpSpPr/>
          <p:nvPr/>
        </p:nvGrpSpPr>
        <p:grpSpPr>
          <a:xfrm>
            <a:off x="1834402" y="4816948"/>
            <a:ext cx="1169775" cy="387899"/>
            <a:chOff x="976100" y="4309350"/>
            <a:chExt cx="1559700" cy="517199"/>
          </a:xfrm>
        </p:grpSpPr>
        <p:sp>
          <p:nvSpPr>
            <p:cNvPr id="8" name="Shape 515">
              <a:extLst>
                <a:ext uri="{FF2B5EF4-FFF2-40B4-BE49-F238E27FC236}">
                  <a16:creationId xmlns:a16="http://schemas.microsoft.com/office/drawing/2014/main" id="{5ADD098B-B87D-403E-B252-C4BFF8E54549}"/>
                </a:ext>
              </a:extLst>
            </p:cNvPr>
            <p:cNvSpPr/>
            <p:nvPr/>
          </p:nvSpPr>
          <p:spPr>
            <a:xfrm>
              <a:off x="976100" y="4309350"/>
              <a:ext cx="1559700" cy="5171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9" name="Shape 516">
              <a:extLst>
                <a:ext uri="{FF2B5EF4-FFF2-40B4-BE49-F238E27FC236}">
                  <a16:creationId xmlns:a16="http://schemas.microsoft.com/office/drawing/2014/main" id="{6C0C1AC9-DD6D-4750-8DCE-3729AFC5225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97347" y="4404441"/>
              <a:ext cx="1204800" cy="316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Shape 517">
            <a:extLst>
              <a:ext uri="{FF2B5EF4-FFF2-40B4-BE49-F238E27FC236}">
                <a16:creationId xmlns:a16="http://schemas.microsoft.com/office/drawing/2014/main" id="{D50E8561-26D6-4E19-8843-DA60CA5D4B83}"/>
              </a:ext>
            </a:extLst>
          </p:cNvPr>
          <p:cNvGrpSpPr/>
          <p:nvPr/>
        </p:nvGrpSpPr>
        <p:grpSpPr>
          <a:xfrm>
            <a:off x="3089883" y="4804291"/>
            <a:ext cx="1376550" cy="396225"/>
            <a:chOff x="3031075" y="4292475"/>
            <a:chExt cx="1835400" cy="528300"/>
          </a:xfrm>
        </p:grpSpPr>
        <p:sp>
          <p:nvSpPr>
            <p:cNvPr id="11" name="Shape 518">
              <a:extLst>
                <a:ext uri="{FF2B5EF4-FFF2-40B4-BE49-F238E27FC236}">
                  <a16:creationId xmlns:a16="http://schemas.microsoft.com/office/drawing/2014/main" id="{5293E102-3D34-4651-B830-B21CF15AB7AD}"/>
                </a:ext>
              </a:extLst>
            </p:cNvPr>
            <p:cNvSpPr/>
            <p:nvPr/>
          </p:nvSpPr>
          <p:spPr>
            <a:xfrm>
              <a:off x="3031075" y="4292475"/>
              <a:ext cx="1835400" cy="528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12" name="Shape 519">
              <a:extLst>
                <a:ext uri="{FF2B5EF4-FFF2-40B4-BE49-F238E27FC236}">
                  <a16:creationId xmlns:a16="http://schemas.microsoft.com/office/drawing/2014/main" id="{305510FB-FE1C-49C0-99A3-129AD148E0B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20619" y="4393737"/>
              <a:ext cx="1668600" cy="350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" name="Shape 520">
            <a:extLst>
              <a:ext uri="{FF2B5EF4-FFF2-40B4-BE49-F238E27FC236}">
                <a16:creationId xmlns:a16="http://schemas.microsoft.com/office/drawing/2014/main" id="{E3C5139E-B688-4936-9223-5D1BD1DDD3C2}"/>
              </a:ext>
            </a:extLst>
          </p:cNvPr>
          <p:cNvCxnSpPr/>
          <p:nvPr/>
        </p:nvCxnSpPr>
        <p:spPr>
          <a:xfrm>
            <a:off x="3108892" y="3230872"/>
            <a:ext cx="1658024" cy="3149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" name="Shape 521">
            <a:extLst>
              <a:ext uri="{FF2B5EF4-FFF2-40B4-BE49-F238E27FC236}">
                <a16:creationId xmlns:a16="http://schemas.microsoft.com/office/drawing/2014/main" id="{219B68AE-1135-47C0-9DC3-381F0C266C93}"/>
              </a:ext>
            </a:extLst>
          </p:cNvPr>
          <p:cNvSpPr txBox="1"/>
          <p:nvPr/>
        </p:nvSpPr>
        <p:spPr>
          <a:xfrm>
            <a:off x="3148306" y="3751895"/>
            <a:ext cx="837224" cy="1905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</a:p>
        </p:txBody>
      </p:sp>
      <p:cxnSp>
        <p:nvCxnSpPr>
          <p:cNvPr id="15" name="Shape 522">
            <a:extLst>
              <a:ext uri="{FF2B5EF4-FFF2-40B4-BE49-F238E27FC236}">
                <a16:creationId xmlns:a16="http://schemas.microsoft.com/office/drawing/2014/main" id="{48FFC54C-9C7E-4EB9-977E-16F6742AA776}"/>
              </a:ext>
            </a:extLst>
          </p:cNvPr>
          <p:cNvCxnSpPr/>
          <p:nvPr/>
        </p:nvCxnSpPr>
        <p:spPr>
          <a:xfrm>
            <a:off x="3108890" y="3223676"/>
            <a:ext cx="0" cy="28755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7" name="Shape 524">
            <a:extLst>
              <a:ext uri="{FF2B5EF4-FFF2-40B4-BE49-F238E27FC236}">
                <a16:creationId xmlns:a16="http://schemas.microsoft.com/office/drawing/2014/main" id="{5766E9E4-E400-4237-93B0-B9018E36452E}"/>
              </a:ext>
            </a:extLst>
          </p:cNvPr>
          <p:cNvGrpSpPr/>
          <p:nvPr/>
        </p:nvGrpSpPr>
        <p:grpSpPr>
          <a:xfrm>
            <a:off x="4552291" y="4795441"/>
            <a:ext cx="873449" cy="396225"/>
            <a:chOff x="5361950" y="4280675"/>
            <a:chExt cx="1164599" cy="528300"/>
          </a:xfrm>
        </p:grpSpPr>
        <p:sp>
          <p:nvSpPr>
            <p:cNvPr id="18" name="Shape 525">
              <a:extLst>
                <a:ext uri="{FF2B5EF4-FFF2-40B4-BE49-F238E27FC236}">
                  <a16:creationId xmlns:a16="http://schemas.microsoft.com/office/drawing/2014/main" id="{A907C192-4642-4C22-9313-3EA6D4E12D15}"/>
                </a:ext>
              </a:extLst>
            </p:cNvPr>
            <p:cNvSpPr/>
            <p:nvPr/>
          </p:nvSpPr>
          <p:spPr>
            <a:xfrm>
              <a:off x="5361950" y="4280675"/>
              <a:ext cx="1101900" cy="528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19" name="Shape 526">
              <a:extLst>
                <a:ext uri="{FF2B5EF4-FFF2-40B4-BE49-F238E27FC236}">
                  <a16:creationId xmlns:a16="http://schemas.microsoft.com/office/drawing/2014/main" id="{93AB4020-6427-4233-8500-DD41FBAFDA5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81550" y="4474150"/>
              <a:ext cx="944999" cy="189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Shape 527">
            <a:extLst>
              <a:ext uri="{FF2B5EF4-FFF2-40B4-BE49-F238E27FC236}">
                <a16:creationId xmlns:a16="http://schemas.microsoft.com/office/drawing/2014/main" id="{24527F69-0780-4FAB-9F01-AD2BCC74C8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2012" y="3534589"/>
            <a:ext cx="997875" cy="463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Shape 528">
            <a:extLst>
              <a:ext uri="{FF2B5EF4-FFF2-40B4-BE49-F238E27FC236}">
                <a16:creationId xmlns:a16="http://schemas.microsoft.com/office/drawing/2014/main" id="{25EF6600-D9C3-4ACF-93D0-C36BDFF23C53}"/>
              </a:ext>
            </a:extLst>
          </p:cNvPr>
          <p:cNvGrpSpPr/>
          <p:nvPr/>
        </p:nvGrpSpPr>
        <p:grpSpPr>
          <a:xfrm>
            <a:off x="3165047" y="3266523"/>
            <a:ext cx="949205" cy="196130"/>
            <a:chOff x="2639456" y="2283683"/>
            <a:chExt cx="1265607" cy="261506"/>
          </a:xfrm>
        </p:grpSpPr>
        <p:pic>
          <p:nvPicPr>
            <p:cNvPr id="22" name="Shape 529">
              <a:extLst>
                <a:ext uri="{FF2B5EF4-FFF2-40B4-BE49-F238E27FC236}">
                  <a16:creationId xmlns:a16="http://schemas.microsoft.com/office/drawing/2014/main" id="{809D7903-9887-4D7C-B389-07A16CA085C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39456" y="2286590"/>
              <a:ext cx="246299" cy="258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530">
              <a:extLst>
                <a:ext uri="{FF2B5EF4-FFF2-40B4-BE49-F238E27FC236}">
                  <a16:creationId xmlns:a16="http://schemas.microsoft.com/office/drawing/2014/main" id="{80814CA7-5A96-4F02-8228-10EE2A591622}"/>
                </a:ext>
              </a:extLst>
            </p:cNvPr>
            <p:cNvSpPr txBox="1"/>
            <p:nvPr/>
          </p:nvSpPr>
          <p:spPr>
            <a:xfrm>
              <a:off x="2788763" y="2283683"/>
              <a:ext cx="1116299" cy="2541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200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OAuth2</a:t>
              </a:r>
            </a:p>
          </p:txBody>
        </p:sp>
      </p:grpSp>
      <p:sp>
        <p:nvSpPr>
          <p:cNvPr id="24" name="Shape 531">
            <a:extLst>
              <a:ext uri="{FF2B5EF4-FFF2-40B4-BE49-F238E27FC236}">
                <a16:creationId xmlns:a16="http://schemas.microsoft.com/office/drawing/2014/main" id="{3A225950-6E09-4DAF-B79A-582B2C140AC1}"/>
              </a:ext>
            </a:extLst>
          </p:cNvPr>
          <p:cNvSpPr txBox="1"/>
          <p:nvPr/>
        </p:nvSpPr>
        <p:spPr>
          <a:xfrm>
            <a:off x="2344578" y="4569625"/>
            <a:ext cx="2011050" cy="173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Underlying</a:t>
            </a:r>
            <a:r>
              <a:rPr lang="en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Health IT Systems</a:t>
            </a:r>
          </a:p>
        </p:txBody>
      </p:sp>
      <p:cxnSp>
        <p:nvCxnSpPr>
          <p:cNvPr id="25" name="Shape 532">
            <a:extLst>
              <a:ext uri="{FF2B5EF4-FFF2-40B4-BE49-F238E27FC236}">
                <a16:creationId xmlns:a16="http://schemas.microsoft.com/office/drawing/2014/main" id="{4F3DF64B-DAC2-4D00-8F51-6635B7E5F852}"/>
              </a:ext>
            </a:extLst>
          </p:cNvPr>
          <p:cNvCxnSpPr/>
          <p:nvPr/>
        </p:nvCxnSpPr>
        <p:spPr>
          <a:xfrm rot="10800000">
            <a:off x="1341800" y="4661391"/>
            <a:ext cx="0" cy="387899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533">
            <a:extLst>
              <a:ext uri="{FF2B5EF4-FFF2-40B4-BE49-F238E27FC236}">
                <a16:creationId xmlns:a16="http://schemas.microsoft.com/office/drawing/2014/main" id="{676B39C0-80B5-4A02-B6C8-967921198BDE}"/>
              </a:ext>
            </a:extLst>
          </p:cNvPr>
          <p:cNvCxnSpPr/>
          <p:nvPr/>
        </p:nvCxnSpPr>
        <p:spPr>
          <a:xfrm rot="10800000">
            <a:off x="7844157" y="4661391"/>
            <a:ext cx="0" cy="387899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534">
            <a:extLst>
              <a:ext uri="{FF2B5EF4-FFF2-40B4-BE49-F238E27FC236}">
                <a16:creationId xmlns:a16="http://schemas.microsoft.com/office/drawing/2014/main" id="{19FBDFAC-9617-4AD3-B45E-4D805E0148C6}"/>
              </a:ext>
            </a:extLst>
          </p:cNvPr>
          <p:cNvCxnSpPr/>
          <p:nvPr/>
        </p:nvCxnSpPr>
        <p:spPr>
          <a:xfrm>
            <a:off x="1349743" y="4667892"/>
            <a:ext cx="1024649" cy="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535">
            <a:extLst>
              <a:ext uri="{FF2B5EF4-FFF2-40B4-BE49-F238E27FC236}">
                <a16:creationId xmlns:a16="http://schemas.microsoft.com/office/drawing/2014/main" id="{4F321010-FE3C-4CD9-9A5E-7621C617094B}"/>
              </a:ext>
            </a:extLst>
          </p:cNvPr>
          <p:cNvCxnSpPr/>
          <p:nvPr/>
        </p:nvCxnSpPr>
        <p:spPr>
          <a:xfrm>
            <a:off x="4039419" y="4665998"/>
            <a:ext cx="3796424" cy="0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536">
            <a:extLst>
              <a:ext uri="{FF2B5EF4-FFF2-40B4-BE49-F238E27FC236}">
                <a16:creationId xmlns:a16="http://schemas.microsoft.com/office/drawing/2014/main" id="{A5E65BC2-A2C3-4BFA-A1FD-9009AE5A4291}"/>
              </a:ext>
            </a:extLst>
          </p:cNvPr>
          <p:cNvCxnSpPr>
            <a:stCxn id="24" idx="0"/>
          </p:cNvCxnSpPr>
          <p:nvPr/>
        </p:nvCxnSpPr>
        <p:spPr>
          <a:xfrm rot="10800000">
            <a:off x="3350103" y="4459598"/>
            <a:ext cx="0" cy="110025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" name="Shape 537">
            <a:extLst>
              <a:ext uri="{FF2B5EF4-FFF2-40B4-BE49-F238E27FC236}">
                <a16:creationId xmlns:a16="http://schemas.microsoft.com/office/drawing/2014/main" id="{605CAC5F-3F70-411A-A5E4-8DD1E7A6D31E}"/>
              </a:ext>
            </a:extLst>
          </p:cNvPr>
          <p:cNvSpPr/>
          <p:nvPr/>
        </p:nvSpPr>
        <p:spPr>
          <a:xfrm>
            <a:off x="4767099" y="2144311"/>
            <a:ext cx="2662823" cy="2426885"/>
          </a:xfrm>
          <a:custGeom>
            <a:avLst/>
            <a:gdLst/>
            <a:ahLst/>
            <a:cxnLst/>
            <a:rect l="0" t="0" r="0" b="0"/>
            <a:pathLst>
              <a:path w="4508484" h="4188798" extrusionOk="0">
                <a:moveTo>
                  <a:pt x="421599" y="3"/>
                </a:moveTo>
                <a:lnTo>
                  <a:pt x="4117613" y="3"/>
                </a:lnTo>
                <a:cubicBezTo>
                  <a:pt x="4503188" y="3"/>
                  <a:pt x="4508484" y="5327"/>
                  <a:pt x="4508484" y="390902"/>
                </a:cubicBezTo>
                <a:lnTo>
                  <a:pt x="4508484" y="4188798"/>
                </a:lnTo>
                <a:lnTo>
                  <a:pt x="4508484" y="4188798"/>
                </a:lnTo>
                <a:lnTo>
                  <a:pt x="20485" y="4188798"/>
                </a:lnTo>
                <a:lnTo>
                  <a:pt x="20485" y="4188798"/>
                </a:lnTo>
                <a:lnTo>
                  <a:pt x="0" y="380660"/>
                </a:lnTo>
                <a:cubicBezTo>
                  <a:pt x="0" y="-4915"/>
                  <a:pt x="36024" y="3"/>
                  <a:pt x="421599" y="3"/>
                </a:cubicBezTo>
                <a:close/>
              </a:path>
            </a:pathLst>
          </a:custGeom>
          <a:solidFill>
            <a:srgbClr val="0C7AC9">
              <a:alpha val="13730"/>
            </a:srgb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" sz="1350">
                <a:solidFill>
                  <a:srgbClr val="0C7AC9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</a:p>
        </p:txBody>
      </p:sp>
      <p:pic>
        <p:nvPicPr>
          <p:cNvPr id="31" name="Shape 538">
            <a:extLst>
              <a:ext uri="{FF2B5EF4-FFF2-40B4-BE49-F238E27FC236}">
                <a16:creationId xmlns:a16="http://schemas.microsoft.com/office/drawing/2014/main" id="{C11797CD-40B8-4B0C-A2A6-12E573B81DC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3425" y="2727779"/>
            <a:ext cx="612225" cy="3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539">
            <a:extLst>
              <a:ext uri="{FF2B5EF4-FFF2-40B4-BE49-F238E27FC236}">
                <a16:creationId xmlns:a16="http://schemas.microsoft.com/office/drawing/2014/main" id="{37DFB575-AA62-42D0-9AFA-4EB7B90830A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50631" y="3549763"/>
            <a:ext cx="1750725" cy="872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hape 540">
            <a:extLst>
              <a:ext uri="{FF2B5EF4-FFF2-40B4-BE49-F238E27FC236}">
                <a16:creationId xmlns:a16="http://schemas.microsoft.com/office/drawing/2014/main" id="{22D7AEFF-4FA5-4144-912A-FE28BF99A93E}"/>
              </a:ext>
            </a:extLst>
          </p:cNvPr>
          <p:cNvCxnSpPr/>
          <p:nvPr/>
        </p:nvCxnSpPr>
        <p:spPr>
          <a:xfrm rot="10800000">
            <a:off x="3682337" y="3048395"/>
            <a:ext cx="0" cy="182475"/>
          </a:xfrm>
          <a:prstGeom prst="straightConnector1">
            <a:avLst/>
          </a:prstGeom>
          <a:noFill/>
          <a:ln w="9525" cap="flat" cmpd="sng">
            <a:solidFill>
              <a:srgbClr val="B7CCE4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34" name="Shape 541">
            <a:extLst>
              <a:ext uri="{FF2B5EF4-FFF2-40B4-BE49-F238E27FC236}">
                <a16:creationId xmlns:a16="http://schemas.microsoft.com/office/drawing/2014/main" id="{4270B10B-C7EA-4C98-AA1A-302B34C4919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34033" y="2727781"/>
            <a:ext cx="711000" cy="14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542">
            <a:extLst>
              <a:ext uri="{FF2B5EF4-FFF2-40B4-BE49-F238E27FC236}">
                <a16:creationId xmlns:a16="http://schemas.microsoft.com/office/drawing/2014/main" id="{17BD7FDA-A489-44B8-B220-48D9CD3C0FCA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81815" y="2537051"/>
            <a:ext cx="515925" cy="10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543">
            <a:extLst>
              <a:ext uri="{FF2B5EF4-FFF2-40B4-BE49-F238E27FC236}">
                <a16:creationId xmlns:a16="http://schemas.microsoft.com/office/drawing/2014/main" id="{7D1CE41F-2D6F-40DB-93AF-276342C6E59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10970" y="2153365"/>
            <a:ext cx="1122524" cy="24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Shape 544">
            <a:extLst>
              <a:ext uri="{FF2B5EF4-FFF2-40B4-BE49-F238E27FC236}">
                <a16:creationId xmlns:a16="http://schemas.microsoft.com/office/drawing/2014/main" id="{96E0135B-F5A6-4391-891B-4F5A271CECD0}"/>
              </a:ext>
            </a:extLst>
          </p:cNvPr>
          <p:cNvGrpSpPr/>
          <p:nvPr/>
        </p:nvGrpSpPr>
        <p:grpSpPr>
          <a:xfrm>
            <a:off x="4821017" y="2159607"/>
            <a:ext cx="1201724" cy="775337"/>
            <a:chOff x="4847416" y="775370"/>
            <a:chExt cx="1602299" cy="1033782"/>
          </a:xfrm>
        </p:grpSpPr>
        <p:sp>
          <p:nvSpPr>
            <p:cNvPr id="38" name="Shape 545">
              <a:extLst>
                <a:ext uri="{FF2B5EF4-FFF2-40B4-BE49-F238E27FC236}">
                  <a16:creationId xmlns:a16="http://schemas.microsoft.com/office/drawing/2014/main" id="{6CF87F53-E661-46E6-9691-75FB24D142F1}"/>
                </a:ext>
              </a:extLst>
            </p:cNvPr>
            <p:cNvSpPr txBox="1"/>
            <p:nvPr/>
          </p:nvSpPr>
          <p:spPr>
            <a:xfrm>
              <a:off x="5062859" y="1555052"/>
              <a:ext cx="10536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Web Apps</a:t>
              </a:r>
            </a:p>
          </p:txBody>
        </p:sp>
        <p:pic>
          <p:nvPicPr>
            <p:cNvPr id="39" name="Shape 546">
              <a:extLst>
                <a:ext uri="{FF2B5EF4-FFF2-40B4-BE49-F238E27FC236}">
                  <a16:creationId xmlns:a16="http://schemas.microsoft.com/office/drawing/2014/main" id="{FED5D35F-5D89-4FA1-BD79-6DB5D6C823E3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847416" y="775370"/>
              <a:ext cx="1602299" cy="7253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" name="Shape 547">
            <a:extLst>
              <a:ext uri="{FF2B5EF4-FFF2-40B4-BE49-F238E27FC236}">
                <a16:creationId xmlns:a16="http://schemas.microsoft.com/office/drawing/2014/main" id="{DF29A41A-7600-4E99-9EAA-CE7D10D0855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67974" y="2868637"/>
            <a:ext cx="828000" cy="3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548">
            <a:extLst>
              <a:ext uri="{FF2B5EF4-FFF2-40B4-BE49-F238E27FC236}">
                <a16:creationId xmlns:a16="http://schemas.microsoft.com/office/drawing/2014/main" id="{71B784F3-B1E1-4D67-BD73-BDAC339BC5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5425" y="2364610"/>
            <a:ext cx="729674" cy="15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549">
            <a:extLst>
              <a:ext uri="{FF2B5EF4-FFF2-40B4-BE49-F238E27FC236}">
                <a16:creationId xmlns:a16="http://schemas.microsoft.com/office/drawing/2014/main" id="{2CF3CA02-84D4-422A-8DAE-7A8C3A1B6408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206922" y="3212977"/>
            <a:ext cx="1452375" cy="115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554">
            <a:extLst>
              <a:ext uri="{FF2B5EF4-FFF2-40B4-BE49-F238E27FC236}">
                <a16:creationId xmlns:a16="http://schemas.microsoft.com/office/drawing/2014/main" id="{339E14FE-500F-4299-9E67-146CB5A3E723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34233" y="3155009"/>
            <a:ext cx="1810799" cy="93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Shape 555">
            <a:extLst>
              <a:ext uri="{FF2B5EF4-FFF2-40B4-BE49-F238E27FC236}">
                <a16:creationId xmlns:a16="http://schemas.microsoft.com/office/drawing/2014/main" id="{C3327A47-EBAD-4819-A1B5-2078721F6787}"/>
              </a:ext>
            </a:extLst>
          </p:cNvPr>
          <p:cNvGrpSpPr/>
          <p:nvPr/>
        </p:nvGrpSpPr>
        <p:grpSpPr>
          <a:xfrm>
            <a:off x="2271316" y="2180683"/>
            <a:ext cx="1254606" cy="733175"/>
            <a:chOff x="4847416" y="775370"/>
            <a:chExt cx="1672808" cy="977567"/>
          </a:xfrm>
        </p:grpSpPr>
        <p:pic>
          <p:nvPicPr>
            <p:cNvPr id="49" name="Shape 556">
              <a:extLst>
                <a:ext uri="{FF2B5EF4-FFF2-40B4-BE49-F238E27FC236}">
                  <a16:creationId xmlns:a16="http://schemas.microsoft.com/office/drawing/2014/main" id="{947F50C3-3E1F-4C0B-B82C-1A2E7C3BDA9F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847416" y="775370"/>
              <a:ext cx="1602299" cy="725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557">
              <a:extLst>
                <a:ext uri="{FF2B5EF4-FFF2-40B4-BE49-F238E27FC236}">
                  <a16:creationId xmlns:a16="http://schemas.microsoft.com/office/drawing/2014/main" id="{C3B29D6E-7EEB-4E7D-A54D-AB38BA8236C5}"/>
                </a:ext>
              </a:extLst>
            </p:cNvPr>
            <p:cNvSpPr txBox="1"/>
            <p:nvPr/>
          </p:nvSpPr>
          <p:spPr>
            <a:xfrm>
              <a:off x="4847425" y="1498837"/>
              <a:ext cx="16728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  Mobile Apps</a:t>
              </a:r>
            </a:p>
          </p:txBody>
        </p:sp>
      </p:grpSp>
      <p:grpSp>
        <p:nvGrpSpPr>
          <p:cNvPr id="52" name="Shape 559">
            <a:extLst>
              <a:ext uri="{FF2B5EF4-FFF2-40B4-BE49-F238E27FC236}">
                <a16:creationId xmlns:a16="http://schemas.microsoft.com/office/drawing/2014/main" id="{AE0C5C59-5D37-4940-A4D7-75505FDD6913}"/>
              </a:ext>
            </a:extLst>
          </p:cNvPr>
          <p:cNvGrpSpPr/>
          <p:nvPr/>
        </p:nvGrpSpPr>
        <p:grpSpPr>
          <a:xfrm>
            <a:off x="5464570" y="4802010"/>
            <a:ext cx="823325" cy="387899"/>
            <a:chOff x="6959275" y="4292475"/>
            <a:chExt cx="997500" cy="517199"/>
          </a:xfrm>
        </p:grpSpPr>
        <p:sp>
          <p:nvSpPr>
            <p:cNvPr id="53" name="Shape 560">
              <a:extLst>
                <a:ext uri="{FF2B5EF4-FFF2-40B4-BE49-F238E27FC236}">
                  <a16:creationId xmlns:a16="http://schemas.microsoft.com/office/drawing/2014/main" id="{CEAB18A0-E428-406D-BC46-B3626C1CBDB3}"/>
                </a:ext>
              </a:extLst>
            </p:cNvPr>
            <p:cNvSpPr/>
            <p:nvPr/>
          </p:nvSpPr>
          <p:spPr>
            <a:xfrm>
              <a:off x="6959275" y="4292475"/>
              <a:ext cx="997500" cy="5171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54" name="Shape 561">
              <a:extLst>
                <a:ext uri="{FF2B5EF4-FFF2-40B4-BE49-F238E27FC236}">
                  <a16:creationId xmlns:a16="http://schemas.microsoft.com/office/drawing/2014/main" id="{F53DDBB3-D837-4BA5-9A45-6F7C4042DF27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241649" y="4357728"/>
              <a:ext cx="317999" cy="356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Shape 562">
            <a:extLst>
              <a:ext uri="{FF2B5EF4-FFF2-40B4-BE49-F238E27FC236}">
                <a16:creationId xmlns:a16="http://schemas.microsoft.com/office/drawing/2014/main" id="{2A58392B-D224-4688-BA6A-CD5102B25579}"/>
              </a:ext>
            </a:extLst>
          </p:cNvPr>
          <p:cNvSpPr/>
          <p:nvPr/>
        </p:nvSpPr>
        <p:spPr>
          <a:xfrm>
            <a:off x="4547913" y="5254526"/>
            <a:ext cx="1739983" cy="387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200">
              <a:solidFill>
                <a:srgbClr val="3F3F3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6" name="Shape 563">
            <a:extLst>
              <a:ext uri="{FF2B5EF4-FFF2-40B4-BE49-F238E27FC236}">
                <a16:creationId xmlns:a16="http://schemas.microsoft.com/office/drawing/2014/main" id="{C7AE342D-2B96-41C0-8242-E5290F86ED84}"/>
              </a:ext>
            </a:extLst>
          </p:cNvPr>
          <p:cNvSpPr txBox="1"/>
          <p:nvPr/>
        </p:nvSpPr>
        <p:spPr>
          <a:xfrm>
            <a:off x="4510888" y="5260966"/>
            <a:ext cx="1810799" cy="1905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" b="1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</a:t>
            </a:r>
            <a:r>
              <a:rPr lang="en-CA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tem here.</a:t>
            </a:r>
          </a:p>
        </p:txBody>
      </p:sp>
      <p:grpSp>
        <p:nvGrpSpPr>
          <p:cNvPr id="57" name="Shape 564">
            <a:extLst>
              <a:ext uri="{FF2B5EF4-FFF2-40B4-BE49-F238E27FC236}">
                <a16:creationId xmlns:a16="http://schemas.microsoft.com/office/drawing/2014/main" id="{14120713-BF36-48DE-9DF7-199404023722}"/>
              </a:ext>
            </a:extLst>
          </p:cNvPr>
          <p:cNvGrpSpPr/>
          <p:nvPr/>
        </p:nvGrpSpPr>
        <p:grpSpPr>
          <a:xfrm>
            <a:off x="3750040" y="2201717"/>
            <a:ext cx="773549" cy="764099"/>
            <a:chOff x="3419446" y="863940"/>
            <a:chExt cx="1031399" cy="1018799"/>
          </a:xfrm>
        </p:grpSpPr>
        <p:pic>
          <p:nvPicPr>
            <p:cNvPr id="58" name="Shape 565">
              <a:extLst>
                <a:ext uri="{FF2B5EF4-FFF2-40B4-BE49-F238E27FC236}">
                  <a16:creationId xmlns:a16="http://schemas.microsoft.com/office/drawing/2014/main" id="{F408D90F-396D-4C0C-8EA4-BFBDD66F7B17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 l="-252" t="45344" r="75702" b="6287"/>
            <a:stretch/>
          </p:blipFill>
          <p:spPr>
            <a:xfrm rot="1769092">
              <a:off x="3698932" y="1078508"/>
              <a:ext cx="434584" cy="573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566">
              <a:extLst>
                <a:ext uri="{FF2B5EF4-FFF2-40B4-BE49-F238E27FC236}">
                  <a16:creationId xmlns:a16="http://schemas.microsoft.com/office/drawing/2014/main" id="{DF33CE67-7185-4300-A634-1938947E18B3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 rot="1461535">
              <a:off x="3642385" y="911767"/>
              <a:ext cx="585523" cy="923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Shape 562">
            <a:extLst>
              <a:ext uri="{FF2B5EF4-FFF2-40B4-BE49-F238E27FC236}">
                <a16:creationId xmlns:a16="http://schemas.microsoft.com/office/drawing/2014/main" id="{C843DFFD-0DD0-41D6-B063-D83F5B08883E}"/>
              </a:ext>
            </a:extLst>
          </p:cNvPr>
          <p:cNvSpPr/>
          <p:nvPr/>
        </p:nvSpPr>
        <p:spPr>
          <a:xfrm>
            <a:off x="1834403" y="5271835"/>
            <a:ext cx="1169775" cy="387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38" scaled="0"/>
          </a:gra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200">
              <a:solidFill>
                <a:srgbClr val="3F3F3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2056" name="Picture 8" descr="Image result for epic healthcare logo">
            <a:extLst>
              <a:ext uri="{FF2B5EF4-FFF2-40B4-BE49-F238E27FC236}">
                <a16:creationId xmlns:a16="http://schemas.microsoft.com/office/drawing/2014/main" id="{D9AA5990-C414-41D3-AD81-7C846AD6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26" y="5340121"/>
            <a:ext cx="1047579" cy="2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llscripts logo">
            <a:extLst>
              <a:ext uri="{FF2B5EF4-FFF2-40B4-BE49-F238E27FC236}">
                <a16:creationId xmlns:a16="http://schemas.microsoft.com/office/drawing/2014/main" id="{D4F09F20-E2F4-4761-AEBC-9AE5F844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03" y="5350384"/>
            <a:ext cx="919880" cy="19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19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7ACE-ACFF-4B61-A86D-4B6B9A1B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DEA6CB-4977-403B-9EDD-E4537915F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1026" name="Picture 2" descr="patient-view hook launch sequence">
            <a:extLst>
              <a:ext uri="{FF2B5EF4-FFF2-40B4-BE49-F238E27FC236}">
                <a16:creationId xmlns:a16="http://schemas.microsoft.com/office/drawing/2014/main" id="{FE92015C-E6C5-4CF5-8018-9CAA10DD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92481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9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noProof="0" dirty="0">
                <a:hlinkClick r:id="rId2"/>
              </a:rPr>
              <a:t>http://hl7.org/fhir</a:t>
            </a:r>
            <a:r>
              <a:rPr lang="en-US" sz="2800" noProof="0" dirty="0"/>
              <a:t>	    	   </a:t>
            </a:r>
            <a:r>
              <a:rPr lang="en-US" sz="2800" noProof="0" dirty="0">
                <a:hlinkClick r:id="rId3"/>
              </a:rPr>
              <a:t>lmckenzie@gevityinc.com</a:t>
            </a:r>
            <a:r>
              <a:rPr lang="en-US" sz="2800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88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Name:</a:t>
            </a:r>
            <a:r>
              <a:rPr lang="en-US" noProof="0" dirty="0"/>
              <a:t> Lloyd McKenzie</a:t>
            </a:r>
          </a:p>
          <a:p>
            <a:r>
              <a:rPr lang="en-US" b="1" noProof="0" dirty="0"/>
              <a:t>Company:</a:t>
            </a:r>
            <a:r>
              <a:rPr lang="en-US" noProof="0" dirty="0"/>
              <a:t> Gevity</a:t>
            </a:r>
          </a:p>
          <a:p>
            <a:r>
              <a:rPr lang="en-US" b="1" noProof="0" dirty="0"/>
              <a:t>Background:</a:t>
            </a:r>
          </a:p>
          <a:p>
            <a:pPr lvl="1"/>
            <a:r>
              <a:rPr lang="en-US" noProof="0" dirty="0"/>
              <a:t>One of FHIR’s 3 initial editors</a:t>
            </a:r>
          </a:p>
          <a:p>
            <a:pPr lvl="1"/>
            <a:r>
              <a:rPr lang="en-US" noProof="0" dirty="0"/>
              <a:t>Co-chair FMG &amp; FHIR Infrastructure</a:t>
            </a:r>
          </a:p>
          <a:p>
            <a:pPr lvl="1"/>
            <a:r>
              <a:rPr lang="en-US" noProof="0" dirty="0"/>
              <a:t>Co-chair HL7 Modeling &amp; Methodology</a:t>
            </a:r>
          </a:p>
          <a:p>
            <a:pPr lvl="1"/>
            <a:r>
              <a:rPr lang="en-US" noProof="0" dirty="0"/>
              <a:t>Heavily involved in HL7 and healthcare exchange for last 17 years (v2, v3, CDA, etc.)</a:t>
            </a:r>
          </a:p>
          <a:p>
            <a:pPr lvl="1"/>
            <a:r>
              <a:rPr lang="en-US" noProof="0" dirty="0">
                <a:hlinkClick r:id="rId2"/>
              </a:rPr>
              <a:t>lmckenzie@gevityinc.com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18E8-9471-4A0C-9238-DB6AE45A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A8BF-6D13-475F-8EFA-91E3D4C7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  <a:p>
            <a:pPr lvl="1"/>
            <a:r>
              <a:rPr lang="en-CA" dirty="0"/>
              <a:t>FHIR operations &amp; error handling</a:t>
            </a:r>
          </a:p>
          <a:p>
            <a:pPr lvl="1"/>
            <a:r>
              <a:rPr lang="en-CA" dirty="0"/>
              <a:t>FHIR Profiles &amp; defining an interface</a:t>
            </a:r>
          </a:p>
          <a:p>
            <a:pPr lvl="1"/>
            <a:r>
              <a:rPr lang="en-CA" dirty="0"/>
              <a:t>Security &amp; Consent</a:t>
            </a:r>
          </a:p>
          <a:p>
            <a:pPr lvl="1"/>
            <a:r>
              <a:rPr lang="en-CA" dirty="0"/>
              <a:t>SMART on FHIR &amp; CDS Hooks</a:t>
            </a:r>
          </a:p>
          <a:p>
            <a:pPr lvl="1"/>
            <a:r>
              <a:rPr lang="en-CA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F48E4-7F8F-4F6D-A66C-83AFB9BEC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676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Operations &amp; </a:t>
            </a:r>
            <a:br>
              <a:rPr lang="en-US" noProof="0" dirty="0"/>
            </a:br>
            <a:r>
              <a:rPr lang="en-US" noProof="0" dirty="0"/>
              <a:t>Error Handling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223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Resource URLs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385645" y="2132858"/>
          <a:ext cx="6264698" cy="306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48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144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DELETE, PATCH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15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239078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[base]/([type]/([id]/)?)?$[name]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</a:t>
                      </a:r>
                      <a:r>
                        <a:rPr kumimoji="0" lang="en-AU" sz="12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692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74" y="2065787"/>
            <a:ext cx="6231374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7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3981-33DF-4B72-9F58-A270650D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some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07DA5-52CD-49B8-8158-1FC17DCE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http://fhirtest.uhn.ca/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(Find other servers at </a:t>
            </a:r>
            <a:br>
              <a:rPr lang="en-CA" dirty="0"/>
            </a:br>
            <a:r>
              <a:rPr lang="en-CA" dirty="0">
                <a:hlinkClick r:id="rId3"/>
              </a:rPr>
              <a:t>http://wiki.hl7.org/index.php?title=Publicly_Available_FHIR_Servers_for_testing</a:t>
            </a:r>
            <a:r>
              <a:rPr lang="en-CA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A60E2-B7EE-4380-A10B-B20D41CB9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39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8A03-3259-4AFC-85AE-879A345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59A11-1192-4DD1-8041-6730134B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HTTP- based errors</a:t>
            </a:r>
          </a:p>
          <a:p>
            <a:pPr lvl="1"/>
            <a:r>
              <a:rPr lang="en-CA" dirty="0"/>
              <a:t>400, 404, 500, etc.</a:t>
            </a:r>
          </a:p>
          <a:p>
            <a:r>
              <a:rPr lang="en-CA" dirty="0" err="1"/>
              <a:t>OperationOutcome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81FE1-B533-46DC-A8C2-6009F0B7C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A5228-70BF-461E-9FFE-E0C0B7B0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3584976"/>
            <a:ext cx="8676456" cy="20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06774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15456</TotalTime>
  <Words>689</Words>
  <Application>Microsoft Office PowerPoint</Application>
  <PresentationFormat>On-screen Show (4:3)</PresentationFormat>
  <Paragraphs>152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Franklin Gothic Book</vt:lpstr>
      <vt:lpstr>Souce Sans Pro</vt:lpstr>
      <vt:lpstr>Times New Roman</vt:lpstr>
      <vt:lpstr>Verdana</vt:lpstr>
      <vt:lpstr>Wingdings</vt:lpstr>
      <vt:lpstr>Refined</vt:lpstr>
      <vt:lpstr>FHIR Overview CCIM</vt:lpstr>
      <vt:lpstr>This presentation</vt:lpstr>
      <vt:lpstr>Who am I?</vt:lpstr>
      <vt:lpstr>Presentation Objectives</vt:lpstr>
      <vt:lpstr>Operations &amp;  Error Handling</vt:lpstr>
      <vt:lpstr>FHIR Resource URLs</vt:lpstr>
      <vt:lpstr>Example operations</vt:lpstr>
      <vt:lpstr>Lets try some</vt:lpstr>
      <vt:lpstr>Error handling</vt:lpstr>
      <vt:lpstr>Profiles</vt:lpstr>
      <vt:lpstr>Profile-less FHIR</vt:lpstr>
      <vt:lpstr>Profile Uses</vt:lpstr>
      <vt:lpstr>Profiled Observation (Blood Pressure)</vt:lpstr>
      <vt:lpstr>Forge</vt:lpstr>
      <vt:lpstr>Defining an Interface</vt:lpstr>
      <vt:lpstr>Implementation Guides</vt:lpstr>
      <vt:lpstr>Official HL7 FHIR registries</vt:lpstr>
      <vt:lpstr>Security &amp; Consent</vt:lpstr>
      <vt:lpstr>FHIR Security</vt:lpstr>
      <vt:lpstr>Consent &amp; Privacy</vt:lpstr>
      <vt:lpstr>Building on FHIR</vt:lpstr>
      <vt:lpstr>SMART on FHIR</vt:lpstr>
      <vt:lpstr>CDS Hooks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391</cp:revision>
  <dcterms:created xsi:type="dcterms:W3CDTF">2012-12-03T20:41:34Z</dcterms:created>
  <dcterms:modified xsi:type="dcterms:W3CDTF">2018-04-15T00:03:17Z</dcterms:modified>
</cp:coreProperties>
</file>