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391" r:id="rId3"/>
    <p:sldId id="665" r:id="rId4"/>
    <p:sldId id="666" r:id="rId5"/>
    <p:sldId id="667" r:id="rId6"/>
    <p:sldId id="679" r:id="rId7"/>
    <p:sldId id="680" r:id="rId8"/>
    <p:sldId id="681" r:id="rId9"/>
    <p:sldId id="682" r:id="rId10"/>
    <p:sldId id="683" r:id="rId11"/>
    <p:sldId id="403" r:id="rId12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7679"/>
    <a:srgbClr val="000000"/>
    <a:srgbClr val="BABCBE"/>
    <a:srgbClr val="EC2227"/>
    <a:srgbClr val="3D30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50787" autoAdjust="0"/>
  </p:normalViewPr>
  <p:slideViewPr>
    <p:cSldViewPr snapToGrid="0" snapToObjects="1">
      <p:cViewPr varScale="1">
        <p:scale>
          <a:sx n="82" d="100"/>
          <a:sy n="82" d="100"/>
        </p:scale>
        <p:origin x="1560" y="39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AA1C933-A3A7-4819-936C-08BC92B92F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57D131-690E-4A4C-981C-5576EB4502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1BCE7D1B-E2D6-42EC-A46F-6B8D8AB722EA}" type="datetime1">
              <a:rPr lang="en-US" altLang="en-US"/>
              <a:pPr/>
              <a:t>10/12/2020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1D8EA6-9C86-4F7F-B7C5-070E4D9F8F7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B6D92A-0A5F-4AA1-95B8-1326F4D535D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DEE606E1-2B5C-4ABE-86A7-571D882BB72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67166A2-FEF6-4EC8-84B3-A76311A6FF5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67BC3C-A21A-48F0-A2C9-8D7DD406C7B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60D4D74E-7671-46E5-9A5B-14F31A4C0D2E}" type="datetime1">
              <a:rPr lang="en-US" altLang="en-US"/>
              <a:pPr/>
              <a:t>10/12/2020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E9E93702-94BE-4671-89D2-9C4D526405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8EB7E0D-EC1C-459D-9D11-7E7BC045C4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37DDC7-F62A-471B-8BFE-AA38872463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80F202-6235-4914-8937-DCBF6EA68F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CF4A7F80-F256-4EC8-A9CC-1A842C6C514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>
            <a:extLst>
              <a:ext uri="{FF2B5EF4-FFF2-40B4-BE49-F238E27FC236}">
                <a16:creationId xmlns:a16="http://schemas.microsoft.com/office/drawing/2014/main" id="{F7AD536F-12DD-4047-A5E1-D0F79FE1E8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6" name="Notes Placeholder 2">
            <a:extLst>
              <a:ext uri="{FF2B5EF4-FFF2-40B4-BE49-F238E27FC236}">
                <a16:creationId xmlns:a16="http://schemas.microsoft.com/office/drawing/2014/main" id="{005C5975-8789-48B8-B086-1A47F4D38A4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21507" name="Slide Number Placeholder 3">
            <a:extLst>
              <a:ext uri="{FF2B5EF4-FFF2-40B4-BE49-F238E27FC236}">
                <a16:creationId xmlns:a16="http://schemas.microsoft.com/office/drawing/2014/main" id="{CDBF50D1-8693-4891-9BB7-FBADA30844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9pPr>
          </a:lstStyle>
          <a:p>
            <a:fld id="{7194B379-A0D2-4382-AF7C-F5C2DF94165C}" type="slidenum">
              <a:rPr lang="en-US" altLang="en-US">
                <a:latin typeface="Calibri" panose="020F0502020204030204" pitchFamily="34" charset="0"/>
              </a:rPr>
              <a:pPr/>
              <a:t>1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Data from one system to another</a:t>
            </a:r>
          </a:p>
          <a:p>
            <a:r>
              <a:rPr lang="en-CA" dirty="0"/>
              <a:t>- inpatient, outpatient, public health, claims, research,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310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Base specification is simple, but allows extensibility</a:t>
            </a:r>
          </a:p>
          <a:p>
            <a:r>
              <a:rPr lang="en-CA" dirty="0"/>
              <a:t>Same schema everywhere, profiles &amp; </a:t>
            </a:r>
            <a:r>
              <a:rPr lang="en-CA" dirty="0" err="1"/>
              <a:t>Igs</a:t>
            </a:r>
            <a:r>
              <a:rPr lang="en-CA" dirty="0"/>
              <a:t> provide guidance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98973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4572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07573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0011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1571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DE7049-8656-4A52-909A-CA015733F8B7}"/>
              </a:ext>
            </a:extLst>
          </p:cNvPr>
          <p:cNvSpPr/>
          <p:nvPr/>
        </p:nvSpPr>
        <p:spPr>
          <a:xfrm>
            <a:off x="457200" y="0"/>
            <a:ext cx="5703888" cy="514350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C8AE2DB7-DAEF-4F3E-85D5-E352F4BCA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037" y="1440857"/>
            <a:ext cx="1731962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9C8297-3E7F-4E22-8269-869CEA5AABB8}"/>
              </a:ext>
            </a:extLst>
          </p:cNvPr>
          <p:cNvCxnSpPr/>
          <p:nvPr/>
        </p:nvCxnSpPr>
        <p:spPr>
          <a:xfrm>
            <a:off x="833438" y="874713"/>
            <a:ext cx="0" cy="2125662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0870" y="895551"/>
            <a:ext cx="4738447" cy="1151670"/>
          </a:xfrm>
        </p:spPr>
        <p:txBody>
          <a:bodyPr anchor="b">
            <a:noAutofit/>
          </a:bodyPr>
          <a:lstStyle>
            <a:lvl1pPr algn="l">
              <a:defRPr sz="3000" b="1" i="0" spc="120"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0870" y="2287197"/>
            <a:ext cx="4668695" cy="877213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rgbClr val="EC2227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1181100" y="3721208"/>
            <a:ext cx="4026440" cy="412750"/>
          </a:xfrm>
        </p:spPr>
        <p:txBody>
          <a:bodyPr anchor="b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/>
            </a:lvl1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E2087E9-637C-4C09-8985-3BAE95EB3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1563" y="4827588"/>
            <a:ext cx="4729162" cy="157162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2020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EAF7E73-D995-4378-86E2-E0B1F5C1F622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181100" y="4252913"/>
            <a:ext cx="1304925" cy="207962"/>
          </a:xfrm>
        </p:spPr>
        <p:txBody>
          <a:bodyPr lIns="0" tIns="0" rIns="0" bIns="0" anchor="b">
            <a:noAutofit/>
          </a:bodyPr>
          <a:lstStyle>
            <a:lvl1pPr>
              <a:defRPr sz="1800"/>
            </a:lvl1pPr>
          </a:lstStyle>
          <a:p>
            <a:fld id="{23F303CC-BC6F-44EE-9A09-81F690F71D2E}" type="datetime1">
              <a:rPr lang="en-US" altLang="en-US" smtClean="0"/>
              <a:t>10/12/2020</a:t>
            </a:fld>
            <a:endParaRPr lang="en-US" alt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A99FD18-1303-4E12-ABA1-B30CBBB3B10A}"/>
              </a:ext>
            </a:extLst>
          </p:cNvPr>
          <p:cNvGrpSpPr/>
          <p:nvPr userDrawn="1"/>
        </p:nvGrpSpPr>
        <p:grpSpPr>
          <a:xfrm>
            <a:off x="6645645" y="3000375"/>
            <a:ext cx="2056517" cy="1252151"/>
            <a:chOff x="6630283" y="795070"/>
            <a:chExt cx="2056517" cy="1252151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2F04412-3440-441C-8799-7AB8A90AFB9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99A414C-D2EB-4759-97E6-ED87C3525D36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B29983A-86AA-4395-862B-35F54B597C08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pic>
        <p:nvPicPr>
          <p:cNvPr id="15" name="Picture 14" descr="Creative Commons Licence">
            <a:extLst>
              <a:ext uri="{FF2B5EF4-FFF2-40B4-BE49-F238E27FC236}">
                <a16:creationId xmlns:a16="http://schemas.microsoft.com/office/drawing/2014/main" id="{B400A948-C3CD-4AB8-A0B0-5E7E9538E39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7932" y="4679950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7845615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3816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9" y="249493"/>
            <a:ext cx="6552728" cy="864096"/>
          </a:xfrm>
        </p:spPr>
        <p:txBody>
          <a:bodyPr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4728177"/>
            <a:ext cx="720080" cy="165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78853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3772DE4-7B37-4BBF-9A7D-6A9C4C776CAE}"/>
              </a:ext>
            </a:extLst>
          </p:cNvPr>
          <p:cNvSpPr/>
          <p:nvPr/>
        </p:nvSpPr>
        <p:spPr>
          <a:xfrm>
            <a:off x="0" y="725488"/>
            <a:ext cx="9144000" cy="234315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2A8297D7-F64D-40E5-9A05-32B16C0C7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FCBA1A-7FAD-4191-9B4F-C104C0F01C31}"/>
              </a:ext>
            </a:extLst>
          </p:cNvPr>
          <p:cNvCxnSpPr/>
          <p:nvPr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36367C-A9EE-4A42-8187-82709238888C}"/>
              </a:ext>
            </a:extLst>
          </p:cNvPr>
          <p:cNvCxnSpPr/>
          <p:nvPr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6E5EE3-C0A6-45E3-B498-80B24E58FEBC}"/>
              </a:ext>
            </a:extLst>
          </p:cNvPr>
          <p:cNvCxnSpPr/>
          <p:nvPr/>
        </p:nvCxnSpPr>
        <p:spPr>
          <a:xfrm>
            <a:off x="457200" y="1090613"/>
            <a:ext cx="0" cy="1612900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880485"/>
            <a:ext cx="8061346" cy="2033120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cap="all" spc="12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170F17B-552A-4993-A6F0-1A6FE33587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2020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B0BA930-B0EF-47CE-BD25-2934A0B21E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BFFAF6C-E531-4263-8B2F-5108DADF2807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BCCE22E-B8DD-4202-B231-D694FC6E58E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0418CBC-F9C2-4E25-B898-AC26A9D6E395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AEDE521-8A7A-4F74-9337-2AAF56570CD1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9414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/About HL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7D5359A-71C1-4F1C-B937-058A7F7778DA}"/>
              </a:ext>
            </a:extLst>
          </p:cNvPr>
          <p:cNvSpPr/>
          <p:nvPr/>
        </p:nvSpPr>
        <p:spPr>
          <a:xfrm>
            <a:off x="0" y="1531938"/>
            <a:ext cx="9144000" cy="2876550"/>
          </a:xfrm>
          <a:prstGeom prst="rect">
            <a:avLst/>
          </a:prstGeom>
          <a:solidFill>
            <a:srgbClr val="74767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27EDEA-85E0-43BD-98D1-4E2C554ABAE4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073153" cy="782327"/>
          </a:xfrm>
        </p:spPr>
        <p:txBody>
          <a:bodyPr>
            <a:noAutofit/>
          </a:bodyPr>
          <a:lstStyle>
            <a:lvl1pPr algn="l">
              <a:defRPr sz="3000" b="1" i="0" spc="20">
                <a:solidFill>
                  <a:srgbClr val="EC2227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647" y="1803660"/>
            <a:ext cx="3804608" cy="2454686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  <a:lvl2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3"/>
          </p:nvPr>
        </p:nvSpPr>
        <p:spPr>
          <a:xfrm>
            <a:off x="4914508" y="1803660"/>
            <a:ext cx="3836865" cy="2454686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  <a:lvl2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2" name="Picture 7">
            <a:extLst>
              <a:ext uri="{FF2B5EF4-FFF2-40B4-BE49-F238E27FC236}">
                <a16:creationId xmlns:a16="http://schemas.microsoft.com/office/drawing/2014/main" id="{067910ED-D018-4319-88FD-DAB2B5D4BD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B79FEF5-9CA3-4F0D-B630-32AFA2457A35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6C4765DB-7105-45CC-BD97-DDD21BCA1C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2020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831D46F-B6B2-4EFF-AF90-10F02E8E906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3BB4535E-33EE-46FE-B34A-E1CAE8458A8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DB2EFDB-762C-4AC2-821F-20E807C32379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4317F32-CA1E-4F18-BB57-446E87F2ED69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82F5FE4-1C10-46CE-B0E7-02E7A8685781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B6276D1-642D-4614-82A4-F43D106980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24429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BE319CE-C3E8-4959-82B4-EDCA67B60E60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2187783" cy="779921"/>
          </a:xfrm>
        </p:spPr>
        <p:txBody>
          <a:bodyPr>
            <a:noAutofit/>
          </a:bodyPr>
          <a:lstStyle>
            <a:lvl1pPr algn="l">
              <a:defRPr sz="2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3197225" y="352194"/>
            <a:ext cx="5586413" cy="863468"/>
          </a:xfrm>
        </p:spPr>
        <p:txBody>
          <a:bodyPr>
            <a:noAutofit/>
          </a:bodyPr>
          <a:lstStyle>
            <a:lvl1pPr marL="0" indent="0">
              <a:buNone/>
              <a:defRPr sz="3000"/>
            </a:lvl1pPr>
            <a:lvl2pPr marL="457200" indent="0">
              <a:buNone/>
              <a:defRPr sz="1300"/>
            </a:lvl2pPr>
            <a:lvl3pPr marL="914400" indent="0">
              <a:buNone/>
              <a:defRPr sz="1300"/>
            </a:lvl3pPr>
            <a:lvl4pPr marL="1371600" indent="0">
              <a:buNone/>
              <a:defRPr sz="1300"/>
            </a:lvl4pPr>
            <a:lvl5pPr marL="1828800" indent="0">
              <a:buNone/>
              <a:defRPr sz="13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3197225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5"/>
          </p:nvPr>
        </p:nvSpPr>
        <p:spPr>
          <a:xfrm>
            <a:off x="3197226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6"/>
          </p:nvPr>
        </p:nvSpPr>
        <p:spPr>
          <a:xfrm>
            <a:off x="3197225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7183768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0"/>
          <p:cNvSpPr>
            <a:spLocks noGrp="1"/>
          </p:cNvSpPr>
          <p:nvPr>
            <p:ph type="pic" sz="quarter" idx="18"/>
          </p:nvPr>
        </p:nvSpPr>
        <p:spPr>
          <a:xfrm>
            <a:off x="7183769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1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7183768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8"/>
          <p:cNvSpPr>
            <a:spLocks noGrp="1"/>
          </p:cNvSpPr>
          <p:nvPr>
            <p:ph type="body" sz="quarter" idx="20"/>
          </p:nvPr>
        </p:nvSpPr>
        <p:spPr>
          <a:xfrm>
            <a:off x="5188083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Picture Placeholder 20"/>
          <p:cNvSpPr>
            <a:spLocks noGrp="1"/>
          </p:cNvSpPr>
          <p:nvPr>
            <p:ph type="pic" sz="quarter" idx="21"/>
          </p:nvPr>
        </p:nvSpPr>
        <p:spPr>
          <a:xfrm>
            <a:off x="5188084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4" name="Text Placeholder 18"/>
          <p:cNvSpPr>
            <a:spLocks noGrp="1"/>
          </p:cNvSpPr>
          <p:nvPr>
            <p:ph type="body" sz="quarter" idx="22"/>
          </p:nvPr>
        </p:nvSpPr>
        <p:spPr>
          <a:xfrm>
            <a:off x="5188083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8" name="Picture 7">
            <a:extLst>
              <a:ext uri="{FF2B5EF4-FFF2-40B4-BE49-F238E27FC236}">
                <a16:creationId xmlns:a16="http://schemas.microsoft.com/office/drawing/2014/main" id="{A1F7B16F-FA00-4CF8-85FF-23562FF8C5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7A3F6A3-4446-4B1D-8AE4-E339A1D12BF5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86364F0F-A2BB-480B-88A7-F417480722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2020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55D75FA-CEFA-4526-B11A-E0FAA3B36686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E5251757-8055-4E8E-A601-736A653A366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2CCE245-C580-41A4-8461-A65EB4A208F4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59C2914-E6CC-4ADB-9AEF-D358FAF04227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12DF30C-A907-46B6-9318-E82A75F471B1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B6AD21BD-1F8B-4D6D-9EF7-775AF8162E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28050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614362" y="1527048"/>
            <a:ext cx="8228883" cy="2929042"/>
          </a:xfrm>
        </p:spPr>
        <p:txBody>
          <a:bodyPr>
            <a:noAutofit/>
          </a:bodyPr>
          <a:lstStyle>
            <a:lvl1pPr marL="182880" indent="-182880" algn="l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2020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C04966-E497-4B50-BE75-B3F1857705D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4B4C12C-0A10-43BB-920A-D35F65D1F33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9DC9E0-0C20-45E5-9B0A-A7AAECFAB488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15C1D1-8DC0-4A71-9C55-4984F8DD6C1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8A9BA7-3DAF-4150-BB81-5B006AEB4EBE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0C38AF9-18A1-4909-95A2-5A57E57C69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66057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 Text with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466D48E-528D-484A-A925-566493FD62D7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2246479" cy="779921"/>
          </a:xfrm>
        </p:spPr>
        <p:txBody>
          <a:bodyPr>
            <a:noAutofit/>
          </a:bodyPr>
          <a:lstStyle>
            <a:lvl1pPr algn="l">
              <a:defRPr sz="2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3197225" y="352194"/>
            <a:ext cx="5586413" cy="863468"/>
          </a:xfrm>
        </p:spPr>
        <p:txBody>
          <a:bodyPr>
            <a:noAutofit/>
          </a:bodyPr>
          <a:lstStyle>
            <a:lvl1pPr marL="0" indent="0">
              <a:buNone/>
              <a:defRPr sz="3000"/>
            </a:lvl1pPr>
            <a:lvl2pPr marL="457200" indent="0">
              <a:buNone/>
              <a:defRPr sz="1300"/>
            </a:lvl2pPr>
            <a:lvl3pPr marL="914400" indent="0">
              <a:buNone/>
              <a:defRPr sz="1300"/>
            </a:lvl3pPr>
            <a:lvl4pPr marL="1371600" indent="0">
              <a:buNone/>
              <a:defRPr sz="1300"/>
            </a:lvl4pPr>
            <a:lvl5pPr marL="1828800" indent="0">
              <a:buNone/>
              <a:defRPr sz="13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3648" y="1527047"/>
            <a:ext cx="3879312" cy="2519269"/>
          </a:xfrm>
        </p:spPr>
        <p:txBody>
          <a:bodyPr>
            <a:noAutofit/>
          </a:bodyPr>
          <a:lstStyle>
            <a:lvl1pPr marL="182880" indent="-182880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4813123" y="1527047"/>
            <a:ext cx="3878748" cy="2519269"/>
          </a:xfrm>
        </p:spPr>
        <p:txBody>
          <a:bodyPr>
            <a:noAutofit/>
          </a:bodyPr>
          <a:lstStyle>
            <a:lvl1pPr marL="182880" indent="-182880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3" name="Picture 7">
            <a:extLst>
              <a:ext uri="{FF2B5EF4-FFF2-40B4-BE49-F238E27FC236}">
                <a16:creationId xmlns:a16="http://schemas.microsoft.com/office/drawing/2014/main" id="{6706B998-D951-4F97-BE9F-3BD5E56247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75F1D15-790E-4D43-B620-7A5D6CBCA9E0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1B1954A0-3B1F-45BD-8FA9-A147587702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2020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5BCC205-8E7B-4AA3-95ED-09EC96073ECB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DCF979AB-4E21-41A9-8B50-C00610DA717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1140687-0519-41DE-8FC8-8A628288D981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C5EFE6E-97AF-425C-859B-E543AB8780C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862BAA-696F-4798-800F-9A4D69F70BB1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42AAD881-7F35-423D-8412-E6533C3EE1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09802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8CD3726-52B7-4D64-8B2A-E9ECFDF6DFE8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8137726" cy="779921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3649" y="1527047"/>
            <a:ext cx="2636010" cy="2519269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147649" y="1527047"/>
            <a:ext cx="2636010" cy="2519269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3378235" y="1527047"/>
            <a:ext cx="2636010" cy="2519269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4" name="Picture 7">
            <a:extLst>
              <a:ext uri="{FF2B5EF4-FFF2-40B4-BE49-F238E27FC236}">
                <a16:creationId xmlns:a16="http://schemas.microsoft.com/office/drawing/2014/main" id="{604E4302-EBCD-43F8-87C1-3B809E0D7B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02F4A6A-E078-44C5-8E0D-7BCEDBC74B2C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3E9F65D5-F0E8-4EA4-B4AD-024D025D40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2020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49FDB1F-A010-4A85-8A85-34BA74CA4C77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0DC42F94-2A5A-4F74-A03C-8C60748FB50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FC46431-D3EF-41DF-8094-61ABF37BFE99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F05A8E2-A818-4CDB-8B7D-0239DF689819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2D54103-E15C-497F-AB5F-39E6AF10A3F0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80D2338D-25E7-46AC-B05A-D940D1C3E7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02454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>
            <a:extLst>
              <a:ext uri="{FF2B5EF4-FFF2-40B4-BE49-F238E27FC236}">
                <a16:creationId xmlns:a16="http://schemas.microsoft.com/office/drawing/2014/main" id="{57877E05-DEA4-4FC5-879E-20570832F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200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5C8F04-F07B-4668-9F9F-8BDD89357081}"/>
              </a:ext>
            </a:extLst>
          </p:cNvPr>
          <p:cNvCxnSpPr/>
          <p:nvPr/>
        </p:nvCxnSpPr>
        <p:spPr>
          <a:xfrm>
            <a:off x="4060825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419A212-4F29-4E75-A434-E7B0CFE2C07F}"/>
              </a:ext>
            </a:extLst>
          </p:cNvPr>
          <p:cNvCxnSpPr/>
          <p:nvPr/>
        </p:nvCxnSpPr>
        <p:spPr>
          <a:xfrm>
            <a:off x="3221038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8234" y="204787"/>
            <a:ext cx="5405423" cy="783519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78235" y="1527046"/>
            <a:ext cx="5405424" cy="2763317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0"/>
              </a:spcAft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25775" cy="5143500"/>
          </a:xfrm>
        </p:spPr>
        <p:txBody>
          <a:bodyPr rtlCol="0" anchor="ctr">
            <a:norm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50BB96CA-A2ED-4646-843D-EEE743521AE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281488" y="4787900"/>
            <a:ext cx="3103562" cy="20002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2020 Health Level Seven ® International. Licensed under Creative Commons Attribution 4.0 International HL7, Health Level Seven, FHIR and the FHIR flame logo are registered trademarks of Health Level Seven International. Reg. U.S. TM Office.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3ACDC7E-BC51-4A84-A7A5-9ED7214F4E17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C768D59-702C-483F-AE48-6013A0C0CF5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584133E-9621-4DD2-AF35-FBC6A946937F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C71FA54-38E9-48CE-AF75-589DEE2388AD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05B38CF-52E0-468B-90CC-CDE35D79B655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2C925748-E04E-428B-A679-11177909B2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12457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7">
            <a:extLst>
              <a:ext uri="{FF2B5EF4-FFF2-40B4-BE49-F238E27FC236}">
                <a16:creationId xmlns:a16="http://schemas.microsoft.com/office/drawing/2014/main" id="{438007AB-9407-42C5-AF1D-FDCF3B49A2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4832B80-8B2A-4954-A529-4265A63CAB4D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736339CA-3043-4229-B59B-66EFA86460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2020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5F24621-FF5E-4367-89ED-1FF4EF021AB5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A7E85232-B652-47BC-958F-0947FF5F825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60AFD54-680E-4610-81B9-27342515F341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A419A9B-D55F-47E0-B812-995EF37E8659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62A631C-B692-4940-9EA9-5F6D3B36DF01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5F11B3A8-69B0-4A8B-B70F-FBF8ABAD74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09160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F61C90A7-CCEE-4CD4-A796-FAE18E5706C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734F8ABE-9AAD-4F94-B2B2-2FE8B41D284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AFBDA-EF00-4D5A-B47F-2811257990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4370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cs typeface="Arial" panose="020B0604020202020204" pitchFamily="34" charset="0"/>
              </a:defRPr>
            </a:lvl1pPr>
          </a:lstStyle>
          <a:p>
            <a:fld id="{7CE3BD8C-C39F-4FFF-9CD5-05E4806DBFF3}" type="datetime1">
              <a:rPr lang="en-US" altLang="en-US" smtClean="0"/>
              <a:t>10/12/2020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53632-C492-4515-B901-41AFB25873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00150" y="4792663"/>
            <a:ext cx="4530725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500">
                <a:solidFill>
                  <a:srgbClr val="747679"/>
                </a:solidFill>
                <a:cs typeface="Arial" panose="020B0604020202020204" pitchFamily="34" charset="0"/>
              </a:defRPr>
            </a:lvl1pPr>
          </a:lstStyle>
          <a:p>
            <a:r>
              <a:rPr lang="en-US" b="1" dirty="0"/>
              <a:t>© 2020 Health Level Seven ® International. Licensed under Creative Commons Attribution 4.0 International HL7, Health Level Seven, FHIR and the FHIR flame logo are registered trademarks of Health Level Seven International. Reg. U.S. TM Office.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A2006-CD71-435D-B767-98CFF7C45B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80425" y="4792663"/>
            <a:ext cx="271463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>
              <a:defRPr sz="700">
                <a:cs typeface="Arial" panose="020B0604020202020204" pitchFamily="34" charset="0"/>
              </a:defRPr>
            </a:lvl1pPr>
          </a:lstStyle>
          <a:p>
            <a:fld id="{1D7CB6CA-6139-4024-BF52-A3AF11B6BCF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hf hd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9pPr>
    </p:titleStyle>
    <p:bodyStyle>
      <a:lvl1pPr marL="342900" indent="-3429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marL="742950" indent="-28575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2pPr>
      <a:lvl3pPr marL="11430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3pPr>
      <a:lvl4pPr marL="16002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4pPr>
      <a:lvl5pPr marL="20574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chat.fhir.org/" TargetMode="External"/><Relationship Id="rId2" Type="http://schemas.openxmlformats.org/officeDocument/2006/relationships/hyperlink" Target="http://hl7.org/fhir" TargetMode="Externa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lmckenzie@gevityinc.com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9.png"/><Relationship Id="rId4" Type="http://schemas.openxmlformats.org/officeDocument/2006/relationships/hyperlink" Target="http://chat.fhir.org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mailto:lmckenzie@gevityinc.com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jp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jpg"/><Relationship Id="rId11" Type="http://schemas.openxmlformats.org/officeDocument/2006/relationships/image" Target="../media/image18.png"/><Relationship Id="rId5" Type="http://schemas.openxmlformats.org/officeDocument/2006/relationships/image" Target="../media/image12.jp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B3588661-316C-42E7-A93E-9DF44255DD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FHIR Fly-over</a:t>
            </a:r>
          </a:p>
        </p:txBody>
      </p:sp>
      <p:sp>
        <p:nvSpPr>
          <p:cNvPr id="11266" name="Subtitle 20">
            <a:extLst>
              <a:ext uri="{FF2B5EF4-FFF2-40B4-BE49-F238E27FC236}">
                <a16:creationId xmlns:a16="http://schemas.microsoft.com/office/drawing/2014/main" id="{3B36C9AB-D2CA-4C7B-ADE0-E7B7FE5029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/>
              <a:t>FHIR North</a:t>
            </a:r>
          </a:p>
        </p:txBody>
      </p:sp>
      <p:sp>
        <p:nvSpPr>
          <p:cNvPr id="11275" name="Text Placeholder 11274">
            <a:extLst>
              <a:ext uri="{FF2B5EF4-FFF2-40B4-BE49-F238E27FC236}">
                <a16:creationId xmlns:a16="http://schemas.microsoft.com/office/drawing/2014/main" id="{E1532812-243A-497D-85C8-F449F702B2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Lloyd McKenzie</a:t>
            </a:r>
          </a:p>
        </p:txBody>
      </p:sp>
      <p:sp>
        <p:nvSpPr>
          <p:cNvPr id="11268" name="Footer Placeholder 22">
            <a:extLst>
              <a:ext uri="{FF2B5EF4-FFF2-40B4-BE49-F238E27FC236}">
                <a16:creationId xmlns:a16="http://schemas.microsoft.com/office/drawing/2014/main" id="{E9F31111-C13D-4831-BE42-71ADFC439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9pPr>
          </a:lstStyle>
          <a:p>
            <a:r>
              <a:rPr lang="en-US" altLang="en-US" dirty="0"/>
              <a:t>© 2020 Health Level Seven ® International. Licensed under Creative Commons Attribution 4.0 International HL7, Health Level Seven, FHIR and the FHIR flame logo are registered trademarks of Health Level Seven International. Reg. U.S. TM Office.</a:t>
            </a:r>
          </a:p>
        </p:txBody>
      </p:sp>
      <p:sp>
        <p:nvSpPr>
          <p:cNvPr id="11270" name="Date Placeholder 11269">
            <a:extLst>
              <a:ext uri="{FF2B5EF4-FFF2-40B4-BE49-F238E27FC236}">
                <a16:creationId xmlns:a16="http://schemas.microsoft.com/office/drawing/2014/main" id="{07B9A7B9-2084-46C8-8C3E-7896AEC7F12C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181100" y="4252913"/>
            <a:ext cx="2273300" cy="157162"/>
          </a:xfrm>
        </p:spPr>
        <p:txBody>
          <a:bodyPr/>
          <a:lstStyle/>
          <a:p>
            <a:r>
              <a:rPr lang="en-US" altLang="en-US" dirty="0"/>
              <a:t>October 14, 2020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27EC8-6731-4D30-95C5-CDD0A31AD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Key links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15D89E-0D79-4436-8B85-E04E7D5C71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The spec:</a:t>
            </a:r>
          </a:p>
          <a:p>
            <a:pPr lvl="1"/>
            <a:r>
              <a:rPr lang="en-CA" dirty="0">
                <a:hlinkClick r:id="rId2"/>
              </a:rPr>
              <a:t>http://hl7.org/fhir</a:t>
            </a:r>
            <a:endParaRPr lang="en-CA" dirty="0"/>
          </a:p>
          <a:p>
            <a:r>
              <a:rPr lang="en-CA" dirty="0"/>
              <a:t>The community:</a:t>
            </a:r>
          </a:p>
          <a:p>
            <a:pPr lvl="1"/>
            <a:r>
              <a:rPr lang="en-CA" dirty="0">
                <a:hlinkClick r:id="rId3"/>
              </a:rPr>
              <a:t>http://chat.fhir.org</a:t>
            </a:r>
            <a:endParaRPr lang="en-CA" dirty="0"/>
          </a:p>
          <a:p>
            <a:pPr lvl="1"/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D20576-C702-4505-93E5-330F5385369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2020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518EF5-3CAC-4990-82BF-5214ABC5BB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88645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DB0BB-5795-4E47-AABA-D56E44D8B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Questions / discussion?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7B32B6-219C-41D0-93FA-9834CB6850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>
                <a:hlinkClick r:id="rId3"/>
              </a:rPr>
              <a:t>lmckenzie@gevityinc.com</a:t>
            </a:r>
            <a:endParaRPr lang="en-CA" dirty="0"/>
          </a:p>
          <a:p>
            <a:endParaRPr lang="en-CA" dirty="0"/>
          </a:p>
          <a:p>
            <a:pPr marL="0" indent="0">
              <a:buNone/>
            </a:pPr>
            <a:r>
              <a:rPr lang="en-CA" dirty="0"/>
              <a:t>(or PM me on </a:t>
            </a:r>
            <a:r>
              <a:rPr lang="en-CA" dirty="0">
                <a:hlinkClick r:id="rId4"/>
              </a:rPr>
              <a:t>http://chat.fhir.org</a:t>
            </a:r>
            <a:r>
              <a:rPr lang="en-CA" dirty="0"/>
              <a:t>)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639CC2-CC56-48E4-A4A4-0C8F7B838B2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2020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14A402-EADB-4A01-BAD2-0615B5893D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11</a:t>
            </a:fld>
            <a:endParaRPr lang="en-US" altLang="en-US" dirty="0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19D9C125-9F57-4B3C-B29E-EA47E30231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6393" y="597142"/>
            <a:ext cx="3705941" cy="2365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331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B60BE-5EFD-4D48-9D4F-7BA611A40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Who am I?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F28625-56DE-4E6D-944A-39B2939B56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4753" y="1222248"/>
            <a:ext cx="8228883" cy="2929042"/>
          </a:xfrm>
        </p:spPr>
        <p:txBody>
          <a:bodyPr/>
          <a:lstStyle/>
          <a:p>
            <a:r>
              <a:rPr lang="en-US" dirty="0"/>
              <a:t>Name: Lloyd McKenzie</a:t>
            </a:r>
          </a:p>
          <a:p>
            <a:r>
              <a:rPr lang="en-US" dirty="0"/>
              <a:t>Company: Gevity</a:t>
            </a:r>
          </a:p>
          <a:p>
            <a:r>
              <a:rPr lang="en-US" dirty="0"/>
              <a:t>Background:</a:t>
            </a:r>
          </a:p>
          <a:p>
            <a:pPr lvl="1"/>
            <a:r>
              <a:rPr lang="en-US" dirty="0"/>
              <a:t>One of FHIR’s 3 initial editors</a:t>
            </a:r>
          </a:p>
          <a:p>
            <a:pPr lvl="1"/>
            <a:r>
              <a:rPr lang="en-US" dirty="0"/>
              <a:t>Co-chair FHIR Management Group and FHIR-Infrastructure</a:t>
            </a:r>
          </a:p>
          <a:p>
            <a:pPr lvl="1"/>
            <a:r>
              <a:rPr lang="en-US" dirty="0"/>
              <a:t>HL7 Fellow</a:t>
            </a:r>
          </a:p>
          <a:p>
            <a:pPr lvl="1"/>
            <a:r>
              <a:rPr lang="en-US" dirty="0"/>
              <a:t>Heavily involved in HL7 and healthcare exchange for last 20 years (v2, v3, CDA, etc.)</a:t>
            </a:r>
          </a:p>
          <a:p>
            <a:pPr lvl="1"/>
            <a:r>
              <a:rPr lang="en-US" dirty="0">
                <a:hlinkClick r:id="rId2"/>
              </a:rPr>
              <a:t>lmckenzie@gevityinc.com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EEA842-1967-42B3-A4AB-3E53290C201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2020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33324-D520-44D6-BABD-140673A5B9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</a:t>
            </a:fld>
            <a:endParaRPr lang="en-US" altLang="en-US" dirty="0"/>
          </a:p>
        </p:txBody>
      </p:sp>
      <p:pic>
        <p:nvPicPr>
          <p:cNvPr id="6" name="Picture 2" descr="C:\Users\office\Pictures\2012-07-30\ShadowrunHeadshot.png">
            <a:extLst>
              <a:ext uri="{FF2B5EF4-FFF2-40B4-BE49-F238E27FC236}">
                <a16:creationId xmlns:a16="http://schemas.microsoft.com/office/drawing/2014/main" id="{77E1B85C-3953-4F40-9AF9-D66C73CAD1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10" t="6800" r="-73153"/>
          <a:stretch/>
        </p:blipFill>
        <p:spPr bwMode="auto">
          <a:xfrm>
            <a:off x="7754920" y="345939"/>
            <a:ext cx="1957433" cy="1466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7336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4C6EB-DE34-48B0-9811-9C58961E3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Introduction to FHIR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C94E24-E2B2-4A4E-A737-E0890970707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2020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B4B6BB-8D25-43C7-AB32-06B9E255CB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6575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14BCABF-9BB4-400E-A8B8-3C85D0CC8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FHIR is…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EA4298D-5BEF-4BD7-A9CA-F05256780A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A new healthcare exchange standard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EFBE72-5E45-4928-87D0-B091C4CAD8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2020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D74702-F03A-41B8-95CF-2FE6BB2804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</a:t>
            </a:fld>
            <a:endParaRPr lang="en-US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C402F1-3890-4E7B-8BAC-E7E1C138098D}"/>
              </a:ext>
            </a:extLst>
          </p:cNvPr>
          <p:cNvSpPr/>
          <p:nvPr/>
        </p:nvSpPr>
        <p:spPr>
          <a:xfrm>
            <a:off x="366409" y="2406176"/>
            <a:ext cx="24545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HL7 v2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ADC2211-0F4F-4ACC-B984-D6675DAF8C2A}"/>
              </a:ext>
            </a:extLst>
          </p:cNvPr>
          <p:cNvSpPr/>
          <p:nvPr/>
        </p:nvSpPr>
        <p:spPr>
          <a:xfrm>
            <a:off x="3661078" y="2410642"/>
            <a:ext cx="16850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CDA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19B6897-2057-49C4-A0A4-7889DF143F16}"/>
              </a:ext>
            </a:extLst>
          </p:cNvPr>
          <p:cNvGrpSpPr/>
          <p:nvPr/>
        </p:nvGrpSpPr>
        <p:grpSpPr>
          <a:xfrm>
            <a:off x="6269751" y="2103636"/>
            <a:ext cx="2056517" cy="1252151"/>
            <a:chOff x="6630283" y="795070"/>
            <a:chExt cx="2056517" cy="1252151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8F351DD-3507-4B40-95E0-F7BD5E0BC45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2C74B7A-582C-4516-A708-786596065656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AD531E4-C743-4973-9A97-54E2D1CC6844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52345C5-ADF1-4645-9528-D5EBB680BAF7}"/>
              </a:ext>
            </a:extLst>
          </p:cNvPr>
          <p:cNvCxnSpPr>
            <a:cxnSpLocks/>
          </p:cNvCxnSpPr>
          <p:nvPr/>
        </p:nvCxnSpPr>
        <p:spPr>
          <a:xfrm>
            <a:off x="2920036" y="2814067"/>
            <a:ext cx="665329" cy="0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90E5E49-8952-4EA5-92E8-1AE1408DEEE4}"/>
              </a:ext>
            </a:extLst>
          </p:cNvPr>
          <p:cNvCxnSpPr/>
          <p:nvPr/>
        </p:nvCxnSpPr>
        <p:spPr>
          <a:xfrm>
            <a:off x="5436920" y="2814067"/>
            <a:ext cx="665329" cy="0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22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03EB9-880C-421F-8F0F-720884D01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FHIR is…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71E19D-7E52-40BF-A74D-730FBBB016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A modern, cheaper, faster, more flexible approach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6D3F29-D9CF-45FD-A680-3B38F65E030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2020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19B937-4A5B-44FE-A04E-DB11FE7D02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5</a:t>
            </a:fld>
            <a:endParaRPr lang="en-US" altLang="en-US" dirty="0"/>
          </a:p>
        </p:txBody>
      </p:sp>
      <p:pic>
        <p:nvPicPr>
          <p:cNvPr id="1028" name="Picture 4" descr="Word-cloud: REST, Open-Source, Connectathons, Public Domain, Connectathons, Github, JSON, XML SSL, Profiles, OAuth, Examples, Extensions, Public Test Servers, Validation Tools, Testing Tools, Web-based documentation, Reference Implementations">
            <a:extLst>
              <a:ext uri="{FF2B5EF4-FFF2-40B4-BE49-F238E27FC236}">
                <a16:creationId xmlns:a16="http://schemas.microsoft.com/office/drawing/2014/main" id="{B76CF3E7-F466-42DD-AB93-C089E457B0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29" t="20997" r="16929" b="23010"/>
          <a:stretch/>
        </p:blipFill>
        <p:spPr bwMode="auto">
          <a:xfrm>
            <a:off x="2553524" y="1992038"/>
            <a:ext cx="4036952" cy="2484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4478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03EB9-880C-421F-8F0F-720884D01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FHIR is…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71E19D-7E52-40BF-A74D-730FBBB016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A toolbox</a:t>
            </a:r>
          </a:p>
          <a:p>
            <a:pPr lvl="1"/>
            <a:r>
              <a:rPr lang="en-CA" dirty="0"/>
              <a:t>140+ resources</a:t>
            </a:r>
          </a:p>
          <a:p>
            <a:pPr lvl="1"/>
            <a:r>
              <a:rPr lang="en-CA" dirty="0"/>
              <a:t>20 exchange mechanisms</a:t>
            </a:r>
          </a:p>
          <a:p>
            <a:pPr lvl="1"/>
            <a:r>
              <a:rPr lang="en-CA" dirty="0"/>
              <a:t>100s of extensions</a:t>
            </a:r>
          </a:p>
          <a:p>
            <a:pPr lvl="1"/>
            <a:r>
              <a:rPr lang="en-CA" dirty="0"/>
              <a:t>&gt;100 IGs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6D3F29-D9CF-45FD-A680-3B38F65E030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2020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19B937-4A5B-44FE-A04E-DB11FE7D02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6</a:t>
            </a:fld>
            <a:endParaRPr lang="en-US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5F9ABD-21AC-4789-BC3D-C092EF53C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5553" y="947537"/>
            <a:ext cx="2918297" cy="3013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39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03EB9-880C-421F-8F0F-720884D01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FHIR is…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71E19D-7E52-40BF-A74D-730FBBB016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A platform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6D3F29-D9CF-45FD-A680-3B38F65E030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2020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19B937-4A5B-44FE-A04E-DB11FE7D02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7</a:t>
            </a:fld>
            <a:endParaRPr lang="en-US" altLang="en-US" dirty="0"/>
          </a:p>
        </p:txBody>
      </p:sp>
      <p:grpSp>
        <p:nvGrpSpPr>
          <p:cNvPr id="6" name="Group 5" descr="CDS Hooks &amp; SMART on FHIR logos">
            <a:extLst>
              <a:ext uri="{FF2B5EF4-FFF2-40B4-BE49-F238E27FC236}">
                <a16:creationId xmlns:a16="http://schemas.microsoft.com/office/drawing/2014/main" id="{0853B3E5-7409-403B-A21E-FA433D680440}"/>
              </a:ext>
            </a:extLst>
          </p:cNvPr>
          <p:cNvGrpSpPr/>
          <p:nvPr/>
        </p:nvGrpSpPr>
        <p:grpSpPr>
          <a:xfrm>
            <a:off x="4002107" y="1351294"/>
            <a:ext cx="4400551" cy="2440911"/>
            <a:chOff x="2212852" y="1597922"/>
            <a:chExt cx="4571996" cy="2506315"/>
          </a:xfrm>
        </p:grpSpPr>
        <p:pic>
          <p:nvPicPr>
            <p:cNvPr id="7" name="Picture 6" descr="A close up of a sign&#10;&#10;Description automatically generated">
              <a:extLst>
                <a:ext uri="{FF2B5EF4-FFF2-40B4-BE49-F238E27FC236}">
                  <a16:creationId xmlns:a16="http://schemas.microsoft.com/office/drawing/2014/main" id="{160BAC2A-D28D-44D8-B27E-7AD9AD5987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42015" y="2616813"/>
              <a:ext cx="2459970" cy="1487424"/>
            </a:xfrm>
            <a:prstGeom prst="rect">
              <a:avLst/>
            </a:prstGeom>
          </p:spPr>
        </p:pic>
        <p:pic>
          <p:nvPicPr>
            <p:cNvPr id="8" name="Picture 7" descr="A close up of a sign&#10;&#10;Description automatically generated">
              <a:extLst>
                <a:ext uri="{FF2B5EF4-FFF2-40B4-BE49-F238E27FC236}">
                  <a16:creationId xmlns:a16="http://schemas.microsoft.com/office/drawing/2014/main" id="{F6221825-2886-47D2-AB93-39E795BC03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12852" y="1597922"/>
              <a:ext cx="4571996" cy="6531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24648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03EB9-880C-421F-8F0F-720884D01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FHIR is…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71E19D-7E52-40BF-A74D-730FBBB016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A vibrant community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6D3F29-D9CF-45FD-A680-3B38F65E030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2020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19B937-4A5B-44FE-A04E-DB11FE7D02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8</a:t>
            </a:fld>
            <a:endParaRPr lang="en-US" altLang="en-US" dirty="0"/>
          </a:p>
        </p:txBody>
      </p:sp>
      <p:pic>
        <p:nvPicPr>
          <p:cNvPr id="6" name="Picture 5" descr="A group of people sitting at a connectathon">
            <a:extLst>
              <a:ext uri="{FF2B5EF4-FFF2-40B4-BE49-F238E27FC236}">
                <a16:creationId xmlns:a16="http://schemas.microsoft.com/office/drawing/2014/main" id="{E04B0A87-3400-4A1B-807A-726B1B219F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064" y="3214961"/>
            <a:ext cx="3032432" cy="1290744"/>
          </a:xfrm>
          <a:prstGeom prst="rect">
            <a:avLst/>
          </a:prstGeom>
        </p:spPr>
      </p:pic>
      <p:pic>
        <p:nvPicPr>
          <p:cNvPr id="7" name="Content Placeholder 6" descr="Global Heat-map showing FHIR usage all over">
            <a:extLst>
              <a:ext uri="{FF2B5EF4-FFF2-40B4-BE49-F238E27FC236}">
                <a16:creationId xmlns:a16="http://schemas.microsoft.com/office/drawing/2014/main" id="{56C4B23C-776D-4EF9-BEA6-57D6CED80A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210" y="673576"/>
            <a:ext cx="4422566" cy="2249191"/>
          </a:xfrm>
          <a:prstGeom prst="rect">
            <a:avLst/>
          </a:prstGeom>
        </p:spPr>
      </p:pic>
      <p:pic>
        <p:nvPicPr>
          <p:cNvPr id="9" name="Picture 8" descr="CARIN project logo">
            <a:extLst>
              <a:ext uri="{FF2B5EF4-FFF2-40B4-BE49-F238E27FC236}">
                <a16:creationId xmlns:a16="http://schemas.microsoft.com/office/drawing/2014/main" id="{46BBD55B-356B-43F2-8BEA-6FC797B131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4322" y="3022417"/>
            <a:ext cx="962256" cy="408372"/>
          </a:xfrm>
          <a:prstGeom prst="rect">
            <a:avLst/>
          </a:prstGeom>
        </p:spPr>
      </p:pic>
      <p:pic>
        <p:nvPicPr>
          <p:cNvPr id="10" name="Picture 9" descr="Da Vinci project logo">
            <a:extLst>
              <a:ext uri="{FF2B5EF4-FFF2-40B4-BE49-F238E27FC236}">
                <a16:creationId xmlns:a16="http://schemas.microsoft.com/office/drawing/2014/main" id="{1615D494-64BB-4740-BB2F-77ED7409A3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02484" y="3668356"/>
            <a:ext cx="1903451" cy="487283"/>
          </a:xfrm>
          <a:prstGeom prst="rect">
            <a:avLst/>
          </a:prstGeom>
        </p:spPr>
      </p:pic>
      <p:pic>
        <p:nvPicPr>
          <p:cNvPr id="2050" name="Picture 2" descr="Gravity Project Logo">
            <a:extLst>
              <a:ext uri="{FF2B5EF4-FFF2-40B4-BE49-F238E27FC236}">
                <a16:creationId xmlns:a16="http://schemas.microsoft.com/office/drawing/2014/main" id="{30A54CCD-B242-4DD6-85B8-2D0B8F073B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9711" y="2894682"/>
            <a:ext cx="1133536" cy="755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Vulcan Logo">
            <a:extLst>
              <a:ext uri="{FF2B5EF4-FFF2-40B4-BE49-F238E27FC236}">
                <a16:creationId xmlns:a16="http://schemas.microsoft.com/office/drawing/2014/main" id="{A1995DE6-1F31-4968-99E5-11F0B9A47E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0582" y="3947617"/>
            <a:ext cx="1906193" cy="607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rgonaut project logo">
            <a:extLst>
              <a:ext uri="{FF2B5EF4-FFF2-40B4-BE49-F238E27FC236}">
                <a16:creationId xmlns:a16="http://schemas.microsoft.com/office/drawing/2014/main" id="{88786077-A232-4008-9CCF-E626D55E3E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0879" y="2968373"/>
            <a:ext cx="1774531" cy="741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odeX Logo">
            <a:extLst>
              <a:ext uri="{FF2B5EF4-FFF2-40B4-BE49-F238E27FC236}">
                <a16:creationId xmlns:a16="http://schemas.microsoft.com/office/drawing/2014/main" id="{B51AECBC-07D0-4045-BCD4-D986BD0B94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754" y="4192181"/>
            <a:ext cx="2187504" cy="500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Graph showing chat.fhir.org membership growing from 11k to almost 14k since Jan. 2019">
            <a:extLst>
              <a:ext uri="{FF2B5EF4-FFF2-40B4-BE49-F238E27FC236}">
                <a16:creationId xmlns:a16="http://schemas.microsoft.com/office/drawing/2014/main" id="{6BB7CCAF-EE87-44EB-B6F7-B46B1EBB59F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81925" y="1928539"/>
            <a:ext cx="3602484" cy="114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232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CC8B3-55BD-4C0D-BB2D-E5E4A3ECA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B68206-D37C-4831-935B-FC168F1A2B5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A new healthcare exchange standard</a:t>
            </a:r>
          </a:p>
          <a:p>
            <a:r>
              <a:rPr lang="en-CA" dirty="0"/>
              <a:t>A modern, cheaper, faster, more flexible approach</a:t>
            </a:r>
          </a:p>
          <a:p>
            <a:r>
              <a:rPr lang="en-CA" dirty="0"/>
              <a:t>A toolbox for building interoperability solutions</a:t>
            </a:r>
          </a:p>
          <a:p>
            <a:r>
              <a:rPr lang="en-CA" dirty="0"/>
              <a:t>A platform for healthcare solutions</a:t>
            </a:r>
          </a:p>
          <a:p>
            <a:r>
              <a:rPr lang="en-CA" dirty="0"/>
              <a:t>A vibrant community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FB991E-87AD-41DA-AE5D-0518C83277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2020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99FD70-0600-4B66-BF72-CC94A21C51D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51422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HL7_PowerPoint_EduWebinar_032119</Template>
  <TotalTime>4959</TotalTime>
  <Words>741</Words>
  <Application>Microsoft Office PowerPoint</Application>
  <PresentationFormat>On-screen Show (16:9)</PresentationFormat>
  <Paragraphs>88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FHIR Fly-over</vt:lpstr>
      <vt:lpstr>Who am I?</vt:lpstr>
      <vt:lpstr>Introduction to FHIR</vt:lpstr>
      <vt:lpstr>FHIR is…</vt:lpstr>
      <vt:lpstr>FHIR is…</vt:lpstr>
      <vt:lpstr>FHIR is…</vt:lpstr>
      <vt:lpstr>FHIR is…</vt:lpstr>
      <vt:lpstr>FHIR is…</vt:lpstr>
      <vt:lpstr>Summary</vt:lpstr>
      <vt:lpstr>Key links</vt:lpstr>
      <vt:lpstr>Questions / discussion?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HEADLINE  GOES HERE</dc:title>
  <dc:creator>Patricia Guerra</dc:creator>
  <cp:lastModifiedBy>Lloyd McKenzie</cp:lastModifiedBy>
  <cp:revision>83</cp:revision>
  <dcterms:created xsi:type="dcterms:W3CDTF">2019-03-22T18:05:01Z</dcterms:created>
  <dcterms:modified xsi:type="dcterms:W3CDTF">2020-10-13T04:01:21Z</dcterms:modified>
</cp:coreProperties>
</file>