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672" r:id="rId2"/>
    <p:sldId id="690" r:id="rId3"/>
    <p:sldId id="665" r:id="rId4"/>
    <p:sldId id="680" r:id="rId5"/>
    <p:sldId id="313" r:id="rId6"/>
    <p:sldId id="692" r:id="rId7"/>
    <p:sldId id="272" r:id="rId8"/>
    <p:sldId id="693" r:id="rId9"/>
    <p:sldId id="694" r:id="rId10"/>
    <p:sldId id="696" r:id="rId11"/>
    <p:sldId id="695" r:id="rId12"/>
    <p:sldId id="697" r:id="rId13"/>
    <p:sldId id="698" r:id="rId14"/>
    <p:sldId id="285" r:id="rId15"/>
    <p:sldId id="300" r:id="rId16"/>
    <p:sldId id="727" r:id="rId17"/>
    <p:sldId id="700" r:id="rId18"/>
    <p:sldId id="729" r:id="rId19"/>
    <p:sldId id="728" r:id="rId20"/>
    <p:sldId id="269" r:id="rId21"/>
    <p:sldId id="295" r:id="rId22"/>
    <p:sldId id="301" r:id="rId23"/>
    <p:sldId id="730" r:id="rId24"/>
    <p:sldId id="737" r:id="rId25"/>
    <p:sldId id="302" r:id="rId26"/>
    <p:sldId id="738" r:id="rId27"/>
    <p:sldId id="289" r:id="rId28"/>
    <p:sldId id="303" r:id="rId29"/>
    <p:sldId id="304" r:id="rId30"/>
    <p:sldId id="305" r:id="rId31"/>
    <p:sldId id="739" r:id="rId32"/>
    <p:sldId id="306" r:id="rId33"/>
    <p:sldId id="307" r:id="rId34"/>
    <p:sldId id="309" r:id="rId35"/>
    <p:sldId id="271" r:id="rId36"/>
    <p:sldId id="743" r:id="rId37"/>
    <p:sldId id="740" r:id="rId38"/>
    <p:sldId id="277" r:id="rId39"/>
    <p:sldId id="276" r:id="rId40"/>
    <p:sldId id="296" r:id="rId41"/>
    <p:sldId id="298" r:id="rId42"/>
    <p:sldId id="310" r:id="rId43"/>
    <p:sldId id="299" r:id="rId44"/>
    <p:sldId id="275" r:id="rId45"/>
    <p:sldId id="312" r:id="rId46"/>
    <p:sldId id="744" r:id="rId47"/>
    <p:sldId id="288" r:id="rId4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07" autoAdjust="0"/>
  </p:normalViewPr>
  <p:slideViewPr>
    <p:cSldViewPr snapToGrid="0" snapToObjects="1">
      <p:cViewPr varScale="1">
        <p:scale>
          <a:sx n="153" d="100"/>
          <a:sy n="153" d="100"/>
        </p:scale>
        <p:origin x="408" y="6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5/20/2021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5/20/2021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data entry could also cover cases like follow-up information when making a booking, (such as described by the Argonaut scheduling IG?)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D32B-AC31-014C-9B37-269165932E69}"/>
              </a:ext>
            </a:extLst>
          </p:cNvPr>
          <p:cNvSpPr txBox="1"/>
          <p:nvPr userDrawn="1"/>
        </p:nvSpPr>
        <p:spPr>
          <a:xfrm>
            <a:off x="8572952" y="4869096"/>
            <a:ext cx="307127" cy="16200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75" b="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975" b="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4D189-1D9C-4C1F-A968-52F489856798}"/>
              </a:ext>
            </a:extLst>
          </p:cNvPr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D1819-E0D0-4F72-A90C-5F6733561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7392" y="74499"/>
            <a:ext cx="1951404" cy="2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8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6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5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89E690-CFF0-41B7-8BF8-A073807ADAAF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3820886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EA367A9-4B32-4611-B117-2E8AB9A49D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7121" y="1497928"/>
            <a:ext cx="378822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27D2D5-19CC-4ED8-B744-DC83CD4EA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5402CC-FA70-4D45-BD1A-2FC8BEE4AEF3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552728" cy="864096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9474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item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AAEB57-EA31-463F-AA51-CFB0E577D04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2BE11-9936-493A-BE7D-E7EF9E7A4D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7DAC4C-403E-4FC9-818E-4D9E4EFCEAD9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8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5A64B2-87EF-400B-85F1-62AEE19B7BD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859231" y="1497928"/>
            <a:ext cx="565611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73728" y="1910722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22EB1-4D08-4A1D-8BC8-24D8A0B49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F84220-82CD-4A1F-8D8C-B09D48F6F3A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19-09%20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hyperlink" Target="http://chat.fhir.org/" TargetMode="External"/><Relationship Id="rId4" Type="http://schemas.openxmlformats.org/officeDocument/2006/relationships/hyperlink" Target="http://hl7.org/fhir/uv/sd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May 20, 2021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2021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38" y="-3297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</a:t>
            </a:r>
          </a:p>
          <a:p>
            <a:pPr lvl="1"/>
            <a:r>
              <a:rPr lang="en-AU" dirty="0"/>
              <a:t>Defines the fields in the form</a:t>
            </a:r>
          </a:p>
          <a:p>
            <a:r>
              <a:rPr lang="en-AU" dirty="0"/>
              <a:t>Value Set</a:t>
            </a:r>
          </a:p>
          <a:p>
            <a:pPr lvl="1"/>
            <a:r>
              <a:rPr lang="en-AU" dirty="0"/>
              <a:t>Allowed answers</a:t>
            </a:r>
          </a:p>
          <a:p>
            <a:r>
              <a:rPr lang="en-AU" dirty="0"/>
              <a:t>QuestionnaireResponse</a:t>
            </a:r>
          </a:p>
          <a:p>
            <a:pPr lvl="1"/>
            <a:r>
              <a:rPr lang="en-AU" dirty="0"/>
              <a:t>Specific set of answers</a:t>
            </a:r>
          </a:p>
          <a:p>
            <a:r>
              <a:rPr lang="en-AU" dirty="0"/>
              <a:t>Other</a:t>
            </a:r>
          </a:p>
          <a:p>
            <a:pPr lvl="1"/>
            <a:r>
              <a:rPr lang="en-AU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05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1" name="Straight Connector 10"/>
          <p:cNvCxnSpPr>
            <a:stCxn id="7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endCxn id="7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815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9DF2-9435-42D1-8583-B051F4A8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3F1DE-AD0E-4900-832B-BB1409884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A7BDD-D77F-463F-A02C-A1474EAC8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BB17A-DA55-4F96-945A-79407409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32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1022360"/>
            <a:ext cx="8228883" cy="3098780"/>
          </a:xfrm>
        </p:spPr>
        <p:txBody>
          <a:bodyPr/>
          <a:lstStyle/>
          <a:p>
            <a:r>
              <a:rPr lang="en-CA" dirty="0"/>
              <a:t>Groups</a:t>
            </a:r>
          </a:p>
          <a:p>
            <a:pPr lvl="1"/>
            <a:r>
              <a:rPr lang="en-CA" dirty="0"/>
              <a:t>Organize content of questionnaire</a:t>
            </a:r>
          </a:p>
          <a:p>
            <a:pPr lvl="1"/>
            <a:r>
              <a:rPr lang="en-CA" dirty="0"/>
              <a:t>Must have children</a:t>
            </a:r>
          </a:p>
          <a:p>
            <a:pPr lvl="1"/>
            <a:r>
              <a:rPr lang="en-CA" dirty="0"/>
              <a:t>Can’t have answers</a:t>
            </a:r>
          </a:p>
          <a:p>
            <a:r>
              <a:rPr lang="en-CA" dirty="0"/>
              <a:t>Questions</a:t>
            </a:r>
          </a:p>
          <a:p>
            <a:pPr lvl="1"/>
            <a:r>
              <a:rPr lang="en-CA" dirty="0"/>
              <a:t>Solicit information</a:t>
            </a:r>
          </a:p>
          <a:p>
            <a:pPr lvl="1"/>
            <a:r>
              <a:rPr lang="en-CA" dirty="0"/>
              <a:t>Must have answers (but can be optional)</a:t>
            </a:r>
          </a:p>
          <a:p>
            <a:r>
              <a:rPr lang="en-CA" dirty="0"/>
              <a:t>Display</a:t>
            </a:r>
          </a:p>
          <a:p>
            <a:pPr lvl="1"/>
            <a:r>
              <a:rPr lang="en-CA" dirty="0"/>
              <a:t>Additional text, no children, no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4123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lmckenzie@gevityinc.com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2021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https://github.com/FHIR/documents/tree/master/presentations/2021-05%20Webinars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2021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</p:spTree>
    <p:extLst>
      <p:ext uri="{BB962C8B-B14F-4D97-AF65-F5344CB8AC3E}">
        <p14:creationId xmlns:p14="http://schemas.microsoft.com/office/powerpoint/2010/main" val="2229143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</p:spTree>
    <p:extLst>
      <p:ext uri="{BB962C8B-B14F-4D97-AF65-F5344CB8AC3E}">
        <p14:creationId xmlns:p14="http://schemas.microsoft.com/office/powerpoint/2010/main" val="977058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2021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&amp;status=</a:t>
            </a:r>
            <a:r>
              <a:rPr lang="fr-FR" sz="1200" dirty="0" err="1">
                <a:highlight>
                  <a:srgbClr val="F2F2F2"/>
                </a:highlight>
              </a:rPr>
              <a:t>completed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Mapping a Questionnaire to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7399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lmckenzie@gevityinc.com</a:t>
            </a:r>
            <a:r>
              <a:rPr lang="en-CA" dirty="0"/>
              <a:t>			</a:t>
            </a:r>
            <a:r>
              <a:rPr lang="en-CA" dirty="0">
                <a:hlinkClick r:id="rId4"/>
              </a:rPr>
              <a:t>http://hl7.org/fhir/uv/sdc</a:t>
            </a:r>
            <a:endParaRPr lang="en-CA" dirty="0"/>
          </a:p>
          <a:p>
            <a:endParaRPr lang="en-CA" dirty="0"/>
          </a:p>
          <a:p>
            <a:r>
              <a:rPr lang="en-CA" dirty="0"/>
              <a:t>Or, better yet, </a:t>
            </a:r>
            <a:r>
              <a:rPr lang="en-CA" dirty="0">
                <a:hlinkClick r:id="rId5"/>
              </a:rPr>
              <a:t>http://chat.fhir.org</a:t>
            </a:r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Walkthrough of Structured Data Capture (SDC)</a:t>
            </a:r>
          </a:p>
          <a:p>
            <a:r>
              <a:rPr lang="en-CA" dirty="0"/>
              <a:t>Mapping a questionnaire to FHIR</a:t>
            </a:r>
          </a:p>
          <a:p>
            <a:r>
              <a:rPr lang="en-CA" dirty="0"/>
              <a:t>Questions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CB00-AC75-4EDD-9859-CF7017E5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A854A-5C37-4BEB-8D7F-AB1A75691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827B7-C758-4A44-B16B-8A0FC6017F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91790" y="1357310"/>
            <a:ext cx="3787775" cy="3168650"/>
          </a:xfrm>
        </p:spPr>
        <p:txBody>
          <a:bodyPr/>
          <a:lstStyle/>
          <a:p>
            <a:r>
              <a:rPr lang="en-AU" sz="2400" dirty="0"/>
              <a:t>Admission forms</a:t>
            </a:r>
          </a:p>
          <a:p>
            <a:r>
              <a:rPr lang="en-AU" sz="2400" dirty="0"/>
              <a:t>Satisfaction survey</a:t>
            </a:r>
          </a:p>
          <a:p>
            <a:r>
              <a:rPr lang="en-AU" sz="2400" dirty="0"/>
              <a:t>Surgical checklists</a:t>
            </a:r>
          </a:p>
          <a:p>
            <a:r>
              <a:rPr lang="en-AU" sz="2400" dirty="0"/>
              <a:t>Public Health Reporting</a:t>
            </a:r>
          </a:p>
          <a:p>
            <a:r>
              <a:rPr lang="en-AU" sz="2400" dirty="0"/>
              <a:t>Insurance/Payments</a:t>
            </a:r>
          </a:p>
          <a:p>
            <a:r>
              <a:rPr lang="en-AU" sz="2400" dirty="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591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6276</TotalTime>
  <Words>2943</Words>
  <Application>Microsoft Office PowerPoint</Application>
  <PresentationFormat>On-screen Show (16:9)</PresentationFormat>
  <Paragraphs>453</Paragraphs>
  <Slides>47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Courier New</vt:lpstr>
      <vt:lpstr>Office Theme</vt:lpstr>
      <vt:lpstr>FHIR Questionnaires and Structured Data Capture</vt:lpstr>
      <vt:lpstr>Who am I?</vt:lpstr>
      <vt:lpstr>This presentation</vt:lpstr>
      <vt:lpstr>Credit</vt:lpstr>
      <vt:lpstr>Outline</vt:lpstr>
      <vt:lpstr>Forms in FHIR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Pre-population</vt:lpstr>
      <vt:lpstr>Creating Questionnaires</vt:lpstr>
      <vt:lpstr>Fetching Questionnaires</vt:lpstr>
      <vt:lpstr>Pre-population</vt:lpstr>
      <vt:lpstr>Validation</vt:lpstr>
      <vt:lpstr>Advanced Validation</vt:lpstr>
      <vt:lpstr>Advanced Validation Examples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Mapping a Questionnaire to FHIR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115</cp:revision>
  <dcterms:created xsi:type="dcterms:W3CDTF">2019-03-22T18:05:01Z</dcterms:created>
  <dcterms:modified xsi:type="dcterms:W3CDTF">2021-05-21T02:02:47Z</dcterms:modified>
</cp:coreProperties>
</file>