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51" r:id="rId2"/>
    <p:sldId id="455" r:id="rId3"/>
    <p:sldId id="456" r:id="rId4"/>
    <p:sldId id="439" r:id="rId5"/>
    <p:sldId id="457" r:id="rId6"/>
    <p:sldId id="460" r:id="rId7"/>
    <p:sldId id="351" r:id="rId8"/>
    <p:sldId id="437" r:id="rId9"/>
    <p:sldId id="438" r:id="rId10"/>
    <p:sldId id="336" r:id="rId11"/>
    <p:sldId id="352" r:id="rId12"/>
    <p:sldId id="470" r:id="rId13"/>
    <p:sldId id="353" r:id="rId14"/>
    <p:sldId id="354" r:id="rId15"/>
    <p:sldId id="304" r:id="rId16"/>
    <p:sldId id="306" r:id="rId17"/>
    <p:sldId id="307" r:id="rId18"/>
    <p:sldId id="416" r:id="rId19"/>
    <p:sldId id="387" r:id="rId20"/>
    <p:sldId id="337" r:id="rId21"/>
    <p:sldId id="419" r:id="rId22"/>
    <p:sldId id="381" r:id="rId23"/>
    <p:sldId id="389" r:id="rId24"/>
    <p:sldId id="338" r:id="rId25"/>
    <p:sldId id="462" r:id="rId26"/>
    <p:sldId id="382" r:id="rId27"/>
    <p:sldId id="418" r:id="rId28"/>
    <p:sldId id="385" r:id="rId29"/>
    <p:sldId id="359" r:id="rId30"/>
    <p:sldId id="386" r:id="rId31"/>
    <p:sldId id="383" r:id="rId32"/>
    <p:sldId id="433" r:id="rId33"/>
    <p:sldId id="467" r:id="rId34"/>
    <p:sldId id="420" r:id="rId35"/>
    <p:sldId id="421" r:id="rId36"/>
    <p:sldId id="424" r:id="rId37"/>
    <p:sldId id="422" r:id="rId38"/>
    <p:sldId id="423" r:id="rId39"/>
    <p:sldId id="425" r:id="rId40"/>
    <p:sldId id="426" r:id="rId41"/>
    <p:sldId id="468" r:id="rId42"/>
    <p:sldId id="469" r:id="rId43"/>
    <p:sldId id="450" r:id="rId44"/>
    <p:sldId id="364" r:id="rId45"/>
    <p:sldId id="376" r:id="rId46"/>
    <p:sldId id="377" r:id="rId47"/>
    <p:sldId id="378" r:id="rId48"/>
    <p:sldId id="379" r:id="rId49"/>
    <p:sldId id="372" r:id="rId50"/>
    <p:sldId id="373" r:id="rId51"/>
    <p:sldId id="374" r:id="rId52"/>
    <p:sldId id="471" r:id="rId53"/>
    <p:sldId id="472" r:id="rId54"/>
    <p:sldId id="474" r:id="rId55"/>
    <p:sldId id="477" r:id="rId56"/>
    <p:sldId id="478" r:id="rId57"/>
    <p:sldId id="482" r:id="rId58"/>
    <p:sldId id="483" r:id="rId59"/>
    <p:sldId id="476" r:id="rId60"/>
    <p:sldId id="475" r:id="rId61"/>
    <p:sldId id="479" r:id="rId62"/>
    <p:sldId id="473" r:id="rId63"/>
    <p:sldId id="480" r:id="rId64"/>
    <p:sldId id="427" r:id="rId65"/>
    <p:sldId id="371" r:id="rId66"/>
    <p:sldId id="417" r:id="rId67"/>
    <p:sldId id="370" r:id="rId68"/>
    <p:sldId id="434" r:id="rId69"/>
    <p:sldId id="310" r:id="rId7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192"/>
    <p:restoredTop sz="94663"/>
  </p:normalViewPr>
  <p:slideViewPr>
    <p:cSldViewPr snapToGrid="0" snapToObjects="1">
      <p:cViewPr varScale="1">
        <p:scale>
          <a:sx n="143" d="100"/>
          <a:sy n="143" d="100"/>
        </p:scale>
        <p:origin x="208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12/2/21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12/2/21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12/2/21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12/2/21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1-11%20Webinars/FHIR-Terminology-Part-2-2021-12-0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2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%3Disa%2F233604007" TargetMode="External"/><Relationship Id="rId2" Type="http://schemas.openxmlformats.org/officeDocument/2006/relationships/hyperlink" Target="https://r4.ontoserver.csiro.au/fhir/ValueSet/$expand?url=http%3A%2F%2Fsnomed.info%2Fsct%3Ffhir_vs=isa%2F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tx.fhir.org/r4/ValueSet/$expand?url=http://hl7.org/fhir/ValueSet/bundle-type&amp;_format=json&amp;_pretty=true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2021-12-01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https://fhir.hausamconsulting.com/r4/Condition?code:in=http%3A%2F%2Fexample.org%2Fvs%2Fupper-respiratory-infection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https://</a:t>
            </a:r>
            <a:r>
              <a:rPr lang="en-GB" dirty="0" err="1"/>
              <a:t>fhir.hausamconsulting.com</a:t>
            </a:r>
            <a:r>
              <a:rPr lang="en-GB" dirty="0"/>
              <a:t>/r4/</a:t>
            </a:r>
            <a:r>
              <a:rPr lang="en-GB" dirty="0" err="1"/>
              <a:t>Condition?code:not-in</a:t>
            </a:r>
            <a:r>
              <a:rPr lang="en-GB" dirty="0"/>
              <a:t>=</a:t>
            </a:r>
            <a:r>
              <a:rPr lang="en-CA" dirty="0"/>
              <a:t> http%3A%2F%2Fexample.org%2Fvs%2Fupper-respiratory-infection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‘not-in’ with current HAPI and other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82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https://fhir.hausamconsulting.com/r4/Condition?code:below=http://snomed.info/sct|73211009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7310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4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9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3816656"/>
            <a:ext cx="1127466" cy="981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(previously $compose)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614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</a:t>
            </a:r>
            <a:r>
              <a:rPr lang="en-US" sz="1800">
                <a:hlinkClick r:id="rId2"/>
              </a:rPr>
              <a:t>/FHIR/documents/blob/master/presentations/2021-11%20Webinars/FHIR-Terminology-Part-2-2021-12-01.pptx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</a:t>
            </a:r>
            <a:r>
              <a:rPr lang="en-CA" i="1" dirty="0" err="1"/>
              <a:t>someValueSetId</a:t>
            </a:r>
            <a:r>
              <a:rPr lang="en-CA" i="1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</a:t>
            </a:r>
            <a:r>
              <a:rPr lang="en-CA" dirty="0" err="1">
                <a:solidFill>
                  <a:srgbClr val="C00000"/>
                </a:solidFill>
              </a:rPr>
              <a:t>expand</a:t>
            </a:r>
            <a:r>
              <a:rPr lang="en-CA" dirty="0" err="1"/>
              <a:t>?url</a:t>
            </a:r>
            <a:r>
              <a:rPr lang="en-CA" dirty="0"/>
              <a:t>=[</a:t>
            </a:r>
            <a:r>
              <a:rPr lang="en-CA" i="1" dirty="0"/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/>
              <a:t>Used to configure the behavior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ValueSet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  <a:p>
            <a:r>
              <a:rPr lang="is-IS" dirty="0"/>
              <a:t>SNOMED CT “Pneumonia” (233604007) </a:t>
            </a:r>
            <a:r>
              <a:rPr lang="is-IS" dirty="0">
                <a:solidFill>
                  <a:srgbClr val="C00000"/>
                </a:solidFill>
              </a:rPr>
              <a:t>(CodeSystem)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0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https://terminz.azurewebsites.net/fhir/ConceptMap/$translate?system=http://hl7.org/fhir/address-use&amp;code=home&amp;source=http://hl7.org/fhir/ValueSet/address-use&amp;target=http://terminology.hl7.org/ValueSet/v3-AddressUse&amp;_format=json&amp;_pretty=true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65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1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code systems (ideally standard)</a:t>
            </a:r>
          </a:p>
          <a:p>
            <a:r>
              <a:rPr lang="en-US" dirty="0"/>
              <a:t>Choose or define value sets</a:t>
            </a:r>
          </a:p>
          <a:p>
            <a:r>
              <a:rPr lang="en-US" dirty="0"/>
              <a:t>For small value sets, populate a picklist using $expand</a:t>
            </a:r>
          </a:p>
          <a:p>
            <a:r>
              <a:rPr lang="en-US" dirty="0"/>
              <a:t>For large value sets, may use </a:t>
            </a:r>
            <a:r>
              <a:rPr lang="en-GB" dirty="0"/>
              <a:t>$</a:t>
            </a:r>
            <a:r>
              <a:rPr lang="en-GB" dirty="0" err="1"/>
              <a:t>expand?filter</a:t>
            </a:r>
            <a:r>
              <a:rPr lang="en-GB" dirty="0"/>
              <a:t>=xxx for type-ahead 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2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B07-8F30-A043-B66C-1270CD8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Part 1?</a:t>
            </a:r>
            <a:endParaRPr lang="en-US" b="0" dirty="0">
              <a:solidFill>
                <a:srgbClr val="74767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643-B33A-2C45-861E-3CE1CD64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1C7F-474F-2744-846B-9AD7B80A4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3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59C6-BE69-104A-9BE2-0477C4E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&amp; 2 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F25-9666-C644-BEF9-89CD2200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 this answered </a:t>
            </a:r>
            <a:r>
              <a:rPr lang="en-US" b="1" dirty="0"/>
              <a:t>your</a:t>
            </a:r>
            <a:r>
              <a:rPr lang="en-US" dirty="0"/>
              <a:t> questions?</a:t>
            </a:r>
          </a:p>
          <a:p>
            <a:r>
              <a:rPr lang="en-US" dirty="0"/>
              <a:t>How do </a:t>
            </a:r>
            <a:r>
              <a:rPr lang="en-US" b="1" dirty="0"/>
              <a:t>you</a:t>
            </a:r>
            <a:r>
              <a:rPr lang="en-US" dirty="0"/>
              <a:t> expect to use terminology and terminology services in </a:t>
            </a:r>
            <a:r>
              <a:rPr lang="en-US" b="1" dirty="0"/>
              <a:t>your</a:t>
            </a:r>
            <a:r>
              <a:rPr lang="en-US" dirty="0"/>
              <a:t> applications?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F1BA-88D4-D648-97DB-3305029E3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807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3 - additional TOPICS</a:t>
            </a:r>
            <a:br>
              <a:rPr lang="en-CA" dirty="0"/>
            </a:br>
            <a:r>
              <a:rPr lang="en-CA" dirty="0"/>
              <a:t>for further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113-D9CD-084B-9377-0FE8E6D4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98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$closure operation</a:t>
            </a:r>
          </a:p>
          <a:p>
            <a:r>
              <a:rPr lang="en-US" dirty="0"/>
              <a:t>Code System Supplements and Fragments</a:t>
            </a:r>
          </a:p>
          <a:p>
            <a:r>
              <a:rPr lang="en-US" dirty="0"/>
              <a:t>SNOMED CT expressions and Expression Constraint Language (ECL)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00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54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83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07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06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$closure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See “Follow the Yellow-Brick Code” presentation by Jim Steel </a:t>
            </a:r>
            <a:r>
              <a:rPr lang="en-US" dirty="0"/>
              <a:t>(slides 22-26)</a:t>
            </a:r>
            <a:endParaRPr lang="en-AU" dirty="0"/>
          </a:p>
          <a:p>
            <a:pPr lvl="1"/>
            <a:r>
              <a:rPr lang="en-US" dirty="0"/>
              <a:t>Step 6. Glinda </a:t>
            </a:r>
            <a:r>
              <a:rPr lang="en-US" dirty="0" err="1"/>
              <a:t>Goodwitch</a:t>
            </a:r>
            <a:r>
              <a:rPr lang="en-US" dirty="0"/>
              <a:t> is doing some analytics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155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/>
              <a:t>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/>
              <a:t>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48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code system being 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SHALL never 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must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177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548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https://</a:t>
            </a:r>
            <a:r>
              <a:rPr lang="en-AU" dirty="0" err="1"/>
              <a:t>terminz.azurewebsites.net</a:t>
            </a:r>
            <a:r>
              <a:rPr lang="en-AU" dirty="0"/>
              <a:t>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</a:t>
            </a:r>
            <a:r>
              <a:rPr lang="en-AU" dirty="0"/>
              <a:t>/</a:t>
            </a:r>
            <a:r>
              <a:rPr lang="en-AU" dirty="0" err="1"/>
              <a:t>bundle-type?_format</a:t>
            </a:r>
            <a:r>
              <a:rPr lang="en-AU" dirty="0"/>
              <a:t>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pPr lvl="1"/>
            <a:r>
              <a:rPr lang="en-AU" dirty="0"/>
              <a:t>https://</a:t>
            </a:r>
            <a:r>
              <a:rPr lang="en-AU" dirty="0" err="1"/>
              <a:t>terminz.azurewebsites.net</a:t>
            </a:r>
            <a:r>
              <a:rPr lang="en-AU" dirty="0"/>
              <a:t>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</a:t>
            </a:r>
            <a:r>
              <a:rPr lang="en-AU" dirty="0"/>
              <a:t>/</a:t>
            </a:r>
            <a:r>
              <a:rPr lang="en-AU" dirty="0" err="1"/>
              <a:t>bundle</a:t>
            </a:r>
            <a:r>
              <a:rPr lang="en-AU" dirty="0"/>
              <a:t>-</a:t>
            </a:r>
            <a:r>
              <a:rPr lang="en-AU" dirty="0" err="1"/>
              <a:t>type-german</a:t>
            </a:r>
            <a:r>
              <a:rPr lang="en-AU" dirty="0"/>
              <a:t>?_format=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pPr lvl="1"/>
            <a:r>
              <a:rPr lang="en-AU" dirty="0"/>
              <a:t>https://</a:t>
            </a:r>
            <a:r>
              <a:rPr lang="en-AU" dirty="0" err="1"/>
              <a:t>terminz.azurewebsites.net</a:t>
            </a:r>
            <a:r>
              <a:rPr lang="en-AU" dirty="0"/>
              <a:t>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CodeSystem?supplements</a:t>
            </a:r>
            <a:r>
              <a:rPr lang="en-AU" dirty="0"/>
              <a:t>=http://hl7.org/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bundle-type&amp;_format</a:t>
            </a:r>
            <a:r>
              <a:rPr lang="en-AU" dirty="0"/>
              <a:t>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492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http://</a:t>
            </a:r>
            <a:r>
              <a:rPr lang="en-AU" dirty="0" err="1"/>
              <a:t>tx.fhir.org</a:t>
            </a:r>
            <a:r>
              <a:rPr lang="en-AU" dirty="0"/>
              <a:t>/r4/</a:t>
            </a:r>
            <a:r>
              <a:rPr lang="en-AU" dirty="0" err="1"/>
              <a:t>ValueSet?url</a:t>
            </a:r>
            <a:r>
              <a:rPr lang="en-AU" dirty="0"/>
              <a:t>=http://hl7.org/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ValueSet</a:t>
            </a:r>
            <a:r>
              <a:rPr lang="en-AU" dirty="0"/>
              <a:t>/</a:t>
            </a:r>
            <a:r>
              <a:rPr lang="en-AU" dirty="0" err="1"/>
              <a:t>bundle-type&amp;_format</a:t>
            </a:r>
            <a:r>
              <a:rPr lang="en-AU" dirty="0"/>
              <a:t>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2"/>
              </a:rPr>
              <a:t>http://tx.fhir.org/r4/ValueSet/$expand?url=http://hl7.org/fhir/ValueSet/bundle-type&amp;_format=json&amp;_pretty=true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278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787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Additional Topics (For Further Learning)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525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</a:t>
            </a:r>
            <a:r>
              <a:rPr lang="en-US" b="1" dirty="0" err="1"/>
              <a:t>valueset</a:t>
            </a:r>
            <a:r>
              <a:rPr lang="en-US" dirty="0" err="1"/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chat.fhir.org</a:t>
            </a:r>
            <a:r>
              <a:rPr lang="en-US" dirty="0"/>
              <a:t>/#narrow/stream/179202-terminology/topic/Fragment.20.2F.20Example.20expansions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18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expressions and Expression Constraint Language (ECL)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218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Expression Constraint Language (ECL)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09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PM on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39647</TotalTime>
  <Words>4228</Words>
  <Application>Microsoft Macintosh PowerPoint</Application>
  <PresentationFormat>On-screen Show (16:9)</PresentationFormat>
  <Paragraphs>477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Wingdings</vt:lpstr>
      <vt:lpstr>Office Theme</vt:lpstr>
      <vt:lpstr>HL7® FHIR® Terminology</vt:lpstr>
      <vt:lpstr>This presentation</vt:lpstr>
      <vt:lpstr>Tutorial Learning Objectives covered</vt:lpstr>
      <vt:lpstr>Questions From Part 1?</vt:lpstr>
      <vt:lpstr>Tutorial Learning Objectives</vt:lpstr>
      <vt:lpstr>Part 2 Topics Searching and Services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Tutorial Learning Objectives covered</vt:lpstr>
      <vt:lpstr>Tutorial Learning Objectives covered</vt:lpstr>
      <vt:lpstr>Part 1 &amp; 2 Questions and Answers </vt:lpstr>
      <vt:lpstr>Part 3 - additional TOPICS for further learning</vt:lpstr>
      <vt:lpstr>Additional Topics</vt:lpstr>
      <vt:lpstr>Implicit Value Sets</vt:lpstr>
      <vt:lpstr>Implicit Value Sets (cont.)</vt:lpstr>
      <vt:lpstr>Implicit Value Set $expand Example URL</vt:lpstr>
      <vt:lpstr>Closure – why do we need it?</vt:lpstr>
      <vt:lpstr>Closure – the problem and the FHIR approach</vt:lpstr>
      <vt:lpstr>$closure</vt:lpstr>
      <vt:lpstr>$closure example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SNOMED CT expressions and Expression Constraint Language (ECL)</vt:lpstr>
      <vt:lpstr>SNOMED CT Expression Constraint Language (ECL)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208</cp:revision>
  <dcterms:created xsi:type="dcterms:W3CDTF">2019-05-01T16:23:47Z</dcterms:created>
  <dcterms:modified xsi:type="dcterms:W3CDTF">2021-12-02T16:31:36Z</dcterms:modified>
</cp:coreProperties>
</file>