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672" r:id="rId2"/>
    <p:sldId id="690" r:id="rId3"/>
    <p:sldId id="665" r:id="rId4"/>
    <p:sldId id="680" r:id="rId5"/>
    <p:sldId id="758" r:id="rId6"/>
    <p:sldId id="313" r:id="rId7"/>
    <p:sldId id="751" r:id="rId8"/>
    <p:sldId id="792" r:id="rId9"/>
    <p:sldId id="793" r:id="rId10"/>
    <p:sldId id="744" r:id="rId11"/>
    <p:sldId id="693" r:id="rId12"/>
    <p:sldId id="694" r:id="rId13"/>
    <p:sldId id="696" r:id="rId14"/>
    <p:sldId id="695" r:id="rId15"/>
    <p:sldId id="697" r:id="rId16"/>
    <p:sldId id="794" r:id="rId17"/>
    <p:sldId id="285" r:id="rId18"/>
    <p:sldId id="745" r:id="rId19"/>
    <p:sldId id="746" r:id="rId20"/>
    <p:sldId id="747" r:id="rId21"/>
    <p:sldId id="748" r:id="rId22"/>
    <p:sldId id="728" r:id="rId23"/>
    <p:sldId id="269" r:id="rId24"/>
    <p:sldId id="295" r:id="rId25"/>
    <p:sldId id="301" r:id="rId26"/>
    <p:sldId id="730" r:id="rId27"/>
    <p:sldId id="737" r:id="rId28"/>
    <p:sldId id="302" r:id="rId29"/>
    <p:sldId id="795" r:id="rId30"/>
    <p:sldId id="289" r:id="rId31"/>
    <p:sldId id="742" r:id="rId32"/>
    <p:sldId id="759" r:id="rId33"/>
    <p:sldId id="760" r:id="rId34"/>
    <p:sldId id="796" r:id="rId35"/>
    <p:sldId id="750" r:id="rId36"/>
    <p:sldId id="757" r:id="rId37"/>
    <p:sldId id="752" r:id="rId38"/>
    <p:sldId id="753" r:id="rId39"/>
    <p:sldId id="756" r:id="rId40"/>
    <p:sldId id="288" r:id="rId4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7A372-6349-4131-98E9-6FB25B7D1ED6}">
          <p14:sldIdLst>
            <p14:sldId id="672"/>
          </p14:sldIdLst>
        </p14:section>
        <p14:section name="Overview Introduction" id="{BEB8BABB-204B-40DF-93E2-19328C8C31B9}">
          <p14:sldIdLst>
            <p14:sldId id="690"/>
            <p14:sldId id="665"/>
            <p14:sldId id="680"/>
            <p14:sldId id="758"/>
            <p14:sldId id="313"/>
            <p14:sldId id="751"/>
            <p14:sldId id="792"/>
          </p14:sldIdLst>
        </p14:section>
        <p14:section name="SDC System Roles" id="{7131B0A5-5D33-4B72-A3EF-741643669E91}">
          <p14:sldIdLst>
            <p14:sldId id="793"/>
            <p14:sldId id="744"/>
            <p14:sldId id="693"/>
            <p14:sldId id="694"/>
            <p14:sldId id="696"/>
            <p14:sldId id="695"/>
            <p14:sldId id="697"/>
          </p14:sldIdLst>
        </p14:section>
        <p14:section name="FHIR Form Resources" id="{DEBF3A77-34CF-43BE-A4BC-A885E82A274F}">
          <p14:sldIdLst>
            <p14:sldId id="794"/>
            <p14:sldId id="285"/>
            <p14:sldId id="745"/>
            <p14:sldId id="746"/>
            <p14:sldId id="747"/>
            <p14:sldId id="748"/>
            <p14:sldId id="728"/>
            <p14:sldId id="269"/>
            <p14:sldId id="295"/>
            <p14:sldId id="301"/>
            <p14:sldId id="730"/>
            <p14:sldId id="737"/>
            <p14:sldId id="302"/>
          </p14:sldIdLst>
        </p14:section>
        <p14:section name="Structured Data Capture" id="{B9A4F0AD-0D78-41CE-AC2C-2BEAD3552AD0}">
          <p14:sldIdLst>
            <p14:sldId id="795"/>
            <p14:sldId id="289"/>
            <p14:sldId id="742"/>
            <p14:sldId id="759"/>
            <p14:sldId id="760"/>
          </p14:sldIdLst>
        </p14:section>
        <p14:section name="Authoring Exercises" id="{40EF940B-17E1-471D-8F27-5A793A072C41}">
          <p14:sldIdLst>
            <p14:sldId id="796"/>
            <p14:sldId id="750"/>
            <p14:sldId id="757"/>
            <p14:sldId id="752"/>
            <p14:sldId id="753"/>
            <p14:sldId id="75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41" d="100"/>
          <a:sy n="141" d="100"/>
        </p:scale>
        <p:origin x="66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Overview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Forms in FHIR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FHIR Form Resources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Structured Data Capture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Authoring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4"/>
      <dgm:spPr/>
    </dgm:pt>
    <dgm:pt modelId="{BCD87F99-4E28-41E7-A30A-39AF0D0AA6C7}" type="pres">
      <dgm:prSet presAssocID="{1B5EB6CD-5828-4438-85A5-8EB0B4BE5381}" presName="childText" presStyleLbl="bgAcc1" presStyleIdx="0" presStyleCnt="4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4"/>
      <dgm:spPr/>
    </dgm:pt>
    <dgm:pt modelId="{548CF520-481D-4C87-8CD0-3DD8C9DE5282}" type="pres">
      <dgm:prSet presAssocID="{795F821A-69E9-4A29-B80B-67A34BAAB294}" presName="childText" presStyleLbl="bgAcc1" presStyleIdx="1" presStyleCnt="4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4"/>
      <dgm:spPr/>
    </dgm:pt>
    <dgm:pt modelId="{5796CA96-1690-4C5C-BD1C-1ED1B547D946}" type="pres">
      <dgm:prSet presAssocID="{AF7AB376-30B7-413E-9774-6A2228D606B7}" presName="childText" presStyleLbl="bgAcc1" presStyleIdx="2" presStyleCnt="4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4"/>
      <dgm:spPr/>
    </dgm:pt>
    <dgm:pt modelId="{30E969A7-3C44-469D-AE9B-C9DFCD9F079E}" type="pres">
      <dgm:prSet presAssocID="{F7804CF8-A785-466F-9482-3D191ABFD207}" presName="childText" presStyleLbl="bgAcc1" presStyleIdx="3" presStyleCnt="4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Workflow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System Roles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Creation Workflow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Fulfillment Workflow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 Rendering Workflow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Workflow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Overview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Forms in FHIR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FHIR Form Resources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Structured Data Capture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Authoring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4"/>
      <dgm:spPr/>
    </dgm:pt>
    <dgm:pt modelId="{BCD87F99-4E28-41E7-A30A-39AF0D0AA6C7}" type="pres">
      <dgm:prSet presAssocID="{1B5EB6CD-5828-4438-85A5-8EB0B4BE5381}" presName="childText" presStyleLbl="bgAcc1" presStyleIdx="0" presStyleCnt="4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4"/>
      <dgm:spPr/>
    </dgm:pt>
    <dgm:pt modelId="{548CF520-481D-4C87-8CD0-3DD8C9DE5282}" type="pres">
      <dgm:prSet presAssocID="{795F821A-69E9-4A29-B80B-67A34BAAB294}" presName="childText" presStyleLbl="bgAcc1" presStyleIdx="1" presStyleCnt="4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4"/>
      <dgm:spPr/>
    </dgm:pt>
    <dgm:pt modelId="{5796CA96-1690-4C5C-BD1C-1ED1B547D946}" type="pres">
      <dgm:prSet presAssocID="{AF7AB376-30B7-413E-9774-6A2228D606B7}" presName="childText" presStyleLbl="bgAcc1" presStyleIdx="2" presStyleCnt="4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4"/>
      <dgm:spPr/>
    </dgm:pt>
    <dgm:pt modelId="{30E969A7-3C44-469D-AE9B-C9DFCD9F079E}" type="pres">
      <dgm:prSet presAssocID="{F7804CF8-A785-466F-9482-3D191ABFD207}" presName="childText" presStyleLbl="bgAcc1" presStyleIdx="3" presStyleCnt="4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Overview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Forms in FHIR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FHIR Form Resources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Structured Data Capture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Authoring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4"/>
      <dgm:spPr/>
    </dgm:pt>
    <dgm:pt modelId="{BCD87F99-4E28-41E7-A30A-39AF0D0AA6C7}" type="pres">
      <dgm:prSet presAssocID="{1B5EB6CD-5828-4438-85A5-8EB0B4BE5381}" presName="childText" presStyleLbl="bgAcc1" presStyleIdx="0" presStyleCnt="4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4"/>
      <dgm:spPr/>
    </dgm:pt>
    <dgm:pt modelId="{548CF520-481D-4C87-8CD0-3DD8C9DE5282}" type="pres">
      <dgm:prSet presAssocID="{795F821A-69E9-4A29-B80B-67A34BAAB294}" presName="childText" presStyleLbl="bgAcc1" presStyleIdx="1" presStyleCnt="4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4"/>
      <dgm:spPr/>
    </dgm:pt>
    <dgm:pt modelId="{5796CA96-1690-4C5C-BD1C-1ED1B547D946}" type="pres">
      <dgm:prSet presAssocID="{AF7AB376-30B7-413E-9774-6A2228D606B7}" presName="childText" presStyleLbl="bgAcc1" presStyleIdx="2" presStyleCnt="4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4"/>
      <dgm:spPr/>
    </dgm:pt>
    <dgm:pt modelId="{30E969A7-3C44-469D-AE9B-C9DFCD9F079E}" type="pres">
      <dgm:prSet presAssocID="{F7804CF8-A785-466F-9482-3D191ABFD207}" presName="childText" presStyleLbl="bgAcc1" presStyleIdx="3" presStyleCnt="4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Overview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Forms in FHIR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FHIR Form Resources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Structured Data Capture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Authoring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4"/>
      <dgm:spPr/>
    </dgm:pt>
    <dgm:pt modelId="{BCD87F99-4E28-41E7-A30A-39AF0D0AA6C7}" type="pres">
      <dgm:prSet presAssocID="{1B5EB6CD-5828-4438-85A5-8EB0B4BE5381}" presName="childText" presStyleLbl="bgAcc1" presStyleIdx="0" presStyleCnt="4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4"/>
      <dgm:spPr/>
    </dgm:pt>
    <dgm:pt modelId="{548CF520-481D-4C87-8CD0-3DD8C9DE5282}" type="pres">
      <dgm:prSet presAssocID="{795F821A-69E9-4A29-B80B-67A34BAAB294}" presName="childText" presStyleLbl="bgAcc1" presStyleIdx="1" presStyleCnt="4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4"/>
      <dgm:spPr/>
    </dgm:pt>
    <dgm:pt modelId="{5796CA96-1690-4C5C-BD1C-1ED1B547D946}" type="pres">
      <dgm:prSet presAssocID="{AF7AB376-30B7-413E-9774-6A2228D606B7}" presName="childText" presStyleLbl="bgAcc1" presStyleIdx="2" presStyleCnt="4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4"/>
      <dgm:spPr/>
    </dgm:pt>
    <dgm:pt modelId="{30E969A7-3C44-469D-AE9B-C9DFCD9F079E}" type="pres">
      <dgm:prSet presAssocID="{F7804CF8-A785-466F-9482-3D191ABFD207}" presName="childText" presStyleLbl="bgAcc1" presStyleIdx="3" presStyleCnt="4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83718" y="496"/>
          <a:ext cx="3343069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SDC Overview Outline</a:t>
          </a:r>
          <a:endParaRPr lang="en-CA" sz="2500" kern="1200" dirty="0"/>
        </a:p>
      </dsp:txBody>
      <dsp:txXfrm>
        <a:off x="1003552" y="20330"/>
        <a:ext cx="3303401" cy="637499"/>
      </dsp:txXfrm>
    </dsp:sp>
    <dsp:sp modelId="{680758B4-19DE-4819-8118-7E49A782BEB5}">
      <dsp:nvSpPr>
        <dsp:cNvPr id="0" name=""/>
        <dsp:cNvSpPr/>
      </dsp:nvSpPr>
      <dsp:spPr>
        <a:xfrm>
          <a:off x="1318025" y="677664"/>
          <a:ext cx="334306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334306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652332" y="84695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Forms in FHIR</a:t>
          </a:r>
          <a:endParaRPr lang="en-CA" sz="2400" kern="1200" dirty="0"/>
        </a:p>
      </dsp:txBody>
      <dsp:txXfrm>
        <a:off x="1672166" y="866790"/>
        <a:ext cx="3420281" cy="637499"/>
      </dsp:txXfrm>
    </dsp:sp>
    <dsp:sp modelId="{B9A7FB86-C3B8-4B16-AD79-53B68F7BF5C2}">
      <dsp:nvSpPr>
        <dsp:cNvPr id="0" name=""/>
        <dsp:cNvSpPr/>
      </dsp:nvSpPr>
      <dsp:spPr>
        <a:xfrm>
          <a:off x="1318025" y="677664"/>
          <a:ext cx="33430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34306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652332" y="169341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FHIR Form Resources</a:t>
          </a:r>
          <a:endParaRPr lang="en-CA" sz="2400" kern="1200" dirty="0"/>
        </a:p>
      </dsp:txBody>
      <dsp:txXfrm>
        <a:off x="1672166" y="1713250"/>
        <a:ext cx="3420281" cy="637499"/>
      </dsp:txXfrm>
    </dsp:sp>
    <dsp:sp modelId="{32D735CB-9379-4F55-854B-5BD021FCAE37}">
      <dsp:nvSpPr>
        <dsp:cNvPr id="0" name=""/>
        <dsp:cNvSpPr/>
      </dsp:nvSpPr>
      <dsp:spPr>
        <a:xfrm>
          <a:off x="1318025" y="677664"/>
          <a:ext cx="334306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334306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652332" y="253987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Structured Data Capture</a:t>
          </a:r>
          <a:endParaRPr lang="en-CA" sz="2400" kern="1200" dirty="0"/>
        </a:p>
      </dsp:txBody>
      <dsp:txXfrm>
        <a:off x="1672166" y="2559709"/>
        <a:ext cx="3420281" cy="637499"/>
      </dsp:txXfrm>
    </dsp:sp>
    <dsp:sp modelId="{8E1030CD-02DB-4F6F-A18F-7AF9D8830B11}">
      <dsp:nvSpPr>
        <dsp:cNvPr id="0" name=""/>
        <dsp:cNvSpPr/>
      </dsp:nvSpPr>
      <dsp:spPr>
        <a:xfrm>
          <a:off x="1318025" y="677664"/>
          <a:ext cx="334306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34306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652332" y="338633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Authoring Exercises</a:t>
          </a:r>
          <a:endParaRPr lang="en-CA" sz="2400" kern="1200" dirty="0"/>
        </a:p>
      </dsp:txBody>
      <dsp:txXfrm>
        <a:off x="1672166" y="3406169"/>
        <a:ext cx="3420281" cy="63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SDC Workflow Outline</a:t>
          </a:r>
          <a:endParaRPr lang="en-CA" sz="2100" kern="1200" dirty="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SDC System Roles</a:t>
          </a:r>
          <a:endParaRPr lang="en-CA" sz="1800" kern="1200" dirty="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Creation Workflow</a:t>
          </a:r>
          <a:endParaRPr lang="en-CA" sz="1800" kern="1200" dirty="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Fulfillment Workflow</a:t>
          </a:r>
          <a:endParaRPr lang="en-CA" sz="1800" kern="1200" dirty="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Rendering Workflow</a:t>
          </a:r>
          <a:endParaRPr lang="en-CA" sz="1800" kern="1200" dirty="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Workflow Exercises</a:t>
          </a:r>
          <a:endParaRPr lang="en-CA" sz="1800" kern="1200" dirty="0"/>
        </a:p>
      </dsp:txBody>
      <dsp:txXfrm>
        <a:off x="1909535" y="3519298"/>
        <a:ext cx="2830188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83718" y="496"/>
          <a:ext cx="3343069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SDC Overview Outline</a:t>
          </a:r>
          <a:endParaRPr lang="en-CA" sz="2500" kern="1200" dirty="0"/>
        </a:p>
      </dsp:txBody>
      <dsp:txXfrm>
        <a:off x="1003552" y="20330"/>
        <a:ext cx="3303401" cy="637499"/>
      </dsp:txXfrm>
    </dsp:sp>
    <dsp:sp modelId="{680758B4-19DE-4819-8118-7E49A782BEB5}">
      <dsp:nvSpPr>
        <dsp:cNvPr id="0" name=""/>
        <dsp:cNvSpPr/>
      </dsp:nvSpPr>
      <dsp:spPr>
        <a:xfrm>
          <a:off x="1318025" y="677664"/>
          <a:ext cx="334306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334306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652332" y="84695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Forms in FHIR</a:t>
          </a:r>
          <a:endParaRPr lang="en-CA" sz="2400" kern="1200" dirty="0"/>
        </a:p>
      </dsp:txBody>
      <dsp:txXfrm>
        <a:off x="1672166" y="866790"/>
        <a:ext cx="3420281" cy="637499"/>
      </dsp:txXfrm>
    </dsp:sp>
    <dsp:sp modelId="{B9A7FB86-C3B8-4B16-AD79-53B68F7BF5C2}">
      <dsp:nvSpPr>
        <dsp:cNvPr id="0" name=""/>
        <dsp:cNvSpPr/>
      </dsp:nvSpPr>
      <dsp:spPr>
        <a:xfrm>
          <a:off x="1318025" y="677664"/>
          <a:ext cx="33430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34306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652332" y="169341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FHIR Form Resources</a:t>
          </a:r>
          <a:endParaRPr lang="en-CA" sz="2400" kern="1200" dirty="0"/>
        </a:p>
      </dsp:txBody>
      <dsp:txXfrm>
        <a:off x="1672166" y="1713250"/>
        <a:ext cx="3420281" cy="637499"/>
      </dsp:txXfrm>
    </dsp:sp>
    <dsp:sp modelId="{32D735CB-9379-4F55-854B-5BD021FCAE37}">
      <dsp:nvSpPr>
        <dsp:cNvPr id="0" name=""/>
        <dsp:cNvSpPr/>
      </dsp:nvSpPr>
      <dsp:spPr>
        <a:xfrm>
          <a:off x="1318025" y="677664"/>
          <a:ext cx="334306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334306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652332" y="253987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Structured Data Capture</a:t>
          </a:r>
          <a:endParaRPr lang="en-CA" sz="2400" kern="1200" dirty="0"/>
        </a:p>
      </dsp:txBody>
      <dsp:txXfrm>
        <a:off x="1672166" y="2559709"/>
        <a:ext cx="3420281" cy="637499"/>
      </dsp:txXfrm>
    </dsp:sp>
    <dsp:sp modelId="{8E1030CD-02DB-4F6F-A18F-7AF9D8830B11}">
      <dsp:nvSpPr>
        <dsp:cNvPr id="0" name=""/>
        <dsp:cNvSpPr/>
      </dsp:nvSpPr>
      <dsp:spPr>
        <a:xfrm>
          <a:off x="1318025" y="677664"/>
          <a:ext cx="334306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34306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652332" y="338633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Authoring Exercises</a:t>
          </a:r>
          <a:endParaRPr lang="en-CA" sz="2400" kern="1200" dirty="0"/>
        </a:p>
      </dsp:txBody>
      <dsp:txXfrm>
        <a:off x="1672166" y="3406169"/>
        <a:ext cx="3420281" cy="637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83718" y="496"/>
          <a:ext cx="3343069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SDC Overview Outline</a:t>
          </a:r>
          <a:endParaRPr lang="en-CA" sz="2500" kern="1200" dirty="0"/>
        </a:p>
      </dsp:txBody>
      <dsp:txXfrm>
        <a:off x="1003552" y="20330"/>
        <a:ext cx="3303401" cy="637499"/>
      </dsp:txXfrm>
    </dsp:sp>
    <dsp:sp modelId="{680758B4-19DE-4819-8118-7E49A782BEB5}">
      <dsp:nvSpPr>
        <dsp:cNvPr id="0" name=""/>
        <dsp:cNvSpPr/>
      </dsp:nvSpPr>
      <dsp:spPr>
        <a:xfrm>
          <a:off x="1318025" y="677664"/>
          <a:ext cx="334306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334306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652332" y="84695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Forms in FHIR</a:t>
          </a:r>
          <a:endParaRPr lang="en-CA" sz="2400" kern="1200" dirty="0"/>
        </a:p>
      </dsp:txBody>
      <dsp:txXfrm>
        <a:off x="1672166" y="866790"/>
        <a:ext cx="3420281" cy="637499"/>
      </dsp:txXfrm>
    </dsp:sp>
    <dsp:sp modelId="{B9A7FB86-C3B8-4B16-AD79-53B68F7BF5C2}">
      <dsp:nvSpPr>
        <dsp:cNvPr id="0" name=""/>
        <dsp:cNvSpPr/>
      </dsp:nvSpPr>
      <dsp:spPr>
        <a:xfrm>
          <a:off x="1318025" y="677664"/>
          <a:ext cx="33430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34306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652332" y="169341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FHIR Form Resources</a:t>
          </a:r>
          <a:endParaRPr lang="en-CA" sz="2400" kern="1200" dirty="0"/>
        </a:p>
      </dsp:txBody>
      <dsp:txXfrm>
        <a:off x="1672166" y="1713250"/>
        <a:ext cx="3420281" cy="637499"/>
      </dsp:txXfrm>
    </dsp:sp>
    <dsp:sp modelId="{32D735CB-9379-4F55-854B-5BD021FCAE37}">
      <dsp:nvSpPr>
        <dsp:cNvPr id="0" name=""/>
        <dsp:cNvSpPr/>
      </dsp:nvSpPr>
      <dsp:spPr>
        <a:xfrm>
          <a:off x="1318025" y="677664"/>
          <a:ext cx="334306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334306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652332" y="253987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Structured Data Capture</a:t>
          </a:r>
          <a:endParaRPr lang="en-CA" sz="2400" kern="1200" dirty="0"/>
        </a:p>
      </dsp:txBody>
      <dsp:txXfrm>
        <a:off x="1672166" y="2559709"/>
        <a:ext cx="3420281" cy="637499"/>
      </dsp:txXfrm>
    </dsp:sp>
    <dsp:sp modelId="{8E1030CD-02DB-4F6F-A18F-7AF9D8830B11}">
      <dsp:nvSpPr>
        <dsp:cNvPr id="0" name=""/>
        <dsp:cNvSpPr/>
      </dsp:nvSpPr>
      <dsp:spPr>
        <a:xfrm>
          <a:off x="1318025" y="677664"/>
          <a:ext cx="334306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34306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652332" y="338633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Authoring Exercises</a:t>
          </a:r>
          <a:endParaRPr lang="en-CA" sz="2400" kern="1200" dirty="0"/>
        </a:p>
      </dsp:txBody>
      <dsp:txXfrm>
        <a:off x="1672166" y="3406169"/>
        <a:ext cx="3420281" cy="637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83718" y="496"/>
          <a:ext cx="3343069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SDC Overview Outline</a:t>
          </a:r>
          <a:endParaRPr lang="en-CA" sz="2500" kern="1200" dirty="0"/>
        </a:p>
      </dsp:txBody>
      <dsp:txXfrm>
        <a:off x="1003552" y="20330"/>
        <a:ext cx="3303401" cy="637499"/>
      </dsp:txXfrm>
    </dsp:sp>
    <dsp:sp modelId="{680758B4-19DE-4819-8118-7E49A782BEB5}">
      <dsp:nvSpPr>
        <dsp:cNvPr id="0" name=""/>
        <dsp:cNvSpPr/>
      </dsp:nvSpPr>
      <dsp:spPr>
        <a:xfrm>
          <a:off x="1318025" y="677664"/>
          <a:ext cx="334306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334306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652332" y="84695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Forms in FHIR</a:t>
          </a:r>
          <a:endParaRPr lang="en-CA" sz="2400" kern="1200" dirty="0"/>
        </a:p>
      </dsp:txBody>
      <dsp:txXfrm>
        <a:off x="1672166" y="866790"/>
        <a:ext cx="3420281" cy="637499"/>
      </dsp:txXfrm>
    </dsp:sp>
    <dsp:sp modelId="{B9A7FB86-C3B8-4B16-AD79-53B68F7BF5C2}">
      <dsp:nvSpPr>
        <dsp:cNvPr id="0" name=""/>
        <dsp:cNvSpPr/>
      </dsp:nvSpPr>
      <dsp:spPr>
        <a:xfrm>
          <a:off x="1318025" y="677664"/>
          <a:ext cx="33430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34306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652332" y="1693416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FHIR Form Resources</a:t>
          </a:r>
          <a:endParaRPr lang="en-CA" sz="2400" kern="1200" dirty="0"/>
        </a:p>
      </dsp:txBody>
      <dsp:txXfrm>
        <a:off x="1672166" y="1713250"/>
        <a:ext cx="3420281" cy="637499"/>
      </dsp:txXfrm>
    </dsp:sp>
    <dsp:sp modelId="{32D735CB-9379-4F55-854B-5BD021FCAE37}">
      <dsp:nvSpPr>
        <dsp:cNvPr id="0" name=""/>
        <dsp:cNvSpPr/>
      </dsp:nvSpPr>
      <dsp:spPr>
        <a:xfrm>
          <a:off x="1318025" y="677664"/>
          <a:ext cx="334306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334306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652332" y="253987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Structured Data Capture</a:t>
          </a:r>
          <a:endParaRPr lang="en-CA" sz="2400" kern="1200" dirty="0"/>
        </a:p>
      </dsp:txBody>
      <dsp:txXfrm>
        <a:off x="1672166" y="2559709"/>
        <a:ext cx="3420281" cy="637499"/>
      </dsp:txXfrm>
    </dsp:sp>
    <dsp:sp modelId="{8E1030CD-02DB-4F6F-A18F-7AF9D8830B11}">
      <dsp:nvSpPr>
        <dsp:cNvPr id="0" name=""/>
        <dsp:cNvSpPr/>
      </dsp:nvSpPr>
      <dsp:spPr>
        <a:xfrm>
          <a:off x="1318025" y="677664"/>
          <a:ext cx="334306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34306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652332" y="3386335"/>
          <a:ext cx="3459949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Authoring Exercises</a:t>
          </a:r>
          <a:endParaRPr lang="en-CA" sz="2400" kern="1200" dirty="0"/>
        </a:p>
      </dsp:txBody>
      <dsp:txXfrm>
        <a:off x="1672166" y="3406169"/>
        <a:ext cx="3420281" cy="6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12/19/2024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12/19/2024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chat.fhi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clipart.org/detail/67/tools-hammer-spanner-by-andy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 (SDC)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1814-7F4B-B6EA-FA19-3DEE710AC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FFCE7-B398-DB2B-B214-3ED6EE7C6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D2499-0BE1-68E8-2E3C-28DD3E52F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3CF8D7D-D5A6-C5BB-2D6F-F5BF2A702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99416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80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en-CA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3F7EC-B734-5236-2238-ED18F7B1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0F108-53E0-4EAB-11D2-6A6BD0A8D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FE0A8-BE44-E213-836A-25641B6C3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9138D5-06CD-2497-3BCA-F1B5FE6D4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86766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1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Standardize/enhance capabilities of FHIR Questionnaires:</a:t>
            </a:r>
          </a:p>
          <a:p>
            <a:pPr lvl="1"/>
            <a:r>
              <a:rPr lang="en-CA" sz="1800" dirty="0"/>
              <a:t>Workflow</a:t>
            </a:r>
          </a:p>
          <a:p>
            <a:pPr lvl="1"/>
            <a:r>
              <a:rPr lang="en-CA" sz="1800" dirty="0"/>
              <a:t>Complex form rendering</a:t>
            </a:r>
          </a:p>
          <a:p>
            <a:pPr lvl="1"/>
            <a:r>
              <a:rPr lang="en-CA" sz="1800" dirty="0"/>
              <a:t>Complex form behavior</a:t>
            </a:r>
          </a:p>
          <a:p>
            <a:pPr lvl="1"/>
            <a:r>
              <a:rPr lang="en-CA" sz="1800" dirty="0"/>
              <a:t>Automatically populating forms</a:t>
            </a:r>
          </a:p>
          <a:p>
            <a:pPr lvl="1"/>
            <a:r>
              <a:rPr lang="en-CA" sz="1800" dirty="0"/>
              <a:t>Automatically extracting data from completed forms</a:t>
            </a:r>
          </a:p>
          <a:p>
            <a:pPr lvl="1"/>
            <a:r>
              <a:rPr lang="en-CA" sz="1800" dirty="0"/>
              <a:t>Adaptive forms</a:t>
            </a:r>
          </a:p>
          <a:p>
            <a:pPr lvl="1"/>
            <a:r>
              <a:rPr lang="en-CA" sz="1800" dirty="0"/>
              <a:t>Modular forms</a:t>
            </a:r>
          </a:p>
          <a:p>
            <a:pPr lvl="1"/>
            <a:r>
              <a:rPr lang="en-CA" sz="1800" dirty="0"/>
              <a:t>Form derivation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170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638C-9B33-B3D8-2397-FB588EC5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 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0C2FD-D938-E6EB-798C-2B06DB8E6C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0E83-A103-8C7D-3A92-674F91F74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8329F1-08B3-D5C0-2AF3-AB67A095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8" y="747238"/>
            <a:ext cx="5791517" cy="428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84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2B4-7D61-6110-920B-80FD6B4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 SDC vs. IHE 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15403-20D4-80D9-0CA2-EB562E24FE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1317E-99B2-0018-2B2E-72113A0A88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8212C-5E9D-A471-3828-E4938B02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HL7	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98639-7E98-A2A5-2A56-275757F4B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XML, JSON, or TTL – standard resources</a:t>
            </a:r>
          </a:p>
          <a:p>
            <a:r>
              <a:rPr lang="en-US" dirty="0"/>
              <a:t>Questionnaire definition &amp; response are separate</a:t>
            </a:r>
          </a:p>
          <a:p>
            <a:r>
              <a:rPr lang="en-US" dirty="0"/>
              <a:t>Populate via different mechanisms from any FHIR data, continuous population possible</a:t>
            </a:r>
          </a:p>
          <a:p>
            <a:r>
              <a:rPr lang="en-CA" dirty="0"/>
              <a:t>Integrates with standard FHIR workflow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54D298-CE75-2256-9902-096E4C0A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IHE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E7AE98-8505-1F41-CD11-195BF37E06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XML only.  Custom schema</a:t>
            </a:r>
          </a:p>
          <a:p>
            <a:endParaRPr lang="en-US" dirty="0"/>
          </a:p>
          <a:p>
            <a:r>
              <a:rPr lang="en-US" dirty="0"/>
              <a:t>Questionnaire definition &amp; response are one instance</a:t>
            </a:r>
          </a:p>
          <a:p>
            <a:r>
              <a:rPr lang="en-US" dirty="0"/>
              <a:t>Populate from CDA, data element references only, initial pop. Only</a:t>
            </a:r>
          </a:p>
          <a:p>
            <a:endParaRPr lang="en-US" dirty="0"/>
          </a:p>
          <a:p>
            <a:r>
              <a:rPr lang="en-US" dirty="0"/>
              <a:t>Custom workflow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712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64CBA-3A1B-C0BC-C370-332A0192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EDDBA-BE22-8B69-80C8-EA46AA01A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FFF8F-7141-5948-BB1C-CC503C13D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58AEAE-72F4-1A85-347D-967FA3FAD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46378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75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7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2631001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86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40919275-26A1-D572-B48B-AE1DAB8F1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/>
              <a:t>SDC Overview</a:t>
            </a:r>
            <a:r>
              <a:rPr lang="en-US" sz="1800" dirty="0"/>
              <a:t> (you are here)</a:t>
            </a:r>
            <a:endParaRPr lang="en-US" sz="1800" b="1" dirty="0"/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C9EDB3DB-CE39-5FF2-E874-A8F64B6F0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You should be able to:</a:t>
            </a:r>
          </a:p>
          <a:p>
            <a:pPr lvl="1"/>
            <a:r>
              <a:rPr lang="en-CA" dirty="0"/>
              <a:t>list the key use-cases for forms in FHIR</a:t>
            </a:r>
          </a:p>
          <a:p>
            <a:pPr lvl="1"/>
            <a:r>
              <a:rPr lang="en-CA" dirty="0"/>
              <a:t>describe the key resources involved in representing forms in FHIR and how they relate</a:t>
            </a:r>
          </a:p>
          <a:p>
            <a:pPr lvl="1"/>
            <a:r>
              <a:rPr lang="en-CA" dirty="0"/>
              <a:t>explain the use of the key data elements that define a Questionnaire</a:t>
            </a:r>
          </a:p>
          <a:p>
            <a:pPr lvl="1"/>
            <a:r>
              <a:rPr lang="en-CA" dirty="0"/>
              <a:t>describe the difference between the FHIR core specification and the SDC implementation guide</a:t>
            </a:r>
          </a:p>
          <a:p>
            <a:pPr lvl="1"/>
            <a:r>
              <a:rPr lang="en-CA" dirty="0"/>
              <a:t>list the key enhancements provided by the SDC IG</a:t>
            </a:r>
          </a:p>
        </p:txBody>
      </p:sp>
      <p:pic>
        <p:nvPicPr>
          <p:cNvPr id="5" name="Picture 4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DD39877A-0B4E-8D3E-F3C6-4FA60DDB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pic>
        <p:nvPicPr>
          <p:cNvPr id="6" name="Picture 5" descr="A hammer and wrench crossed&#10;&#10;Description automatically generated">
            <a:extLst>
              <a:ext uri="{FF2B5EF4-FFF2-40B4-BE49-F238E27FC236}">
                <a16:creationId xmlns:a16="http://schemas.microsoft.com/office/drawing/2014/main" id="{98D81CF4-831D-B1C1-417D-ABD2B9EA7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82079" y="2465914"/>
            <a:ext cx="1925085" cy="18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29301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0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54065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65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16427</TotalTime>
  <Words>2568</Words>
  <Application>Microsoft Office PowerPoint</Application>
  <PresentationFormat>On-screen Show (16:9)</PresentationFormat>
  <Paragraphs>397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Structured Data Capture (SDC)</vt:lpstr>
      <vt:lpstr>Who am I?</vt:lpstr>
      <vt:lpstr>This presentation</vt:lpstr>
      <vt:lpstr>Credit</vt:lpstr>
      <vt:lpstr>The SDC Collection</vt:lpstr>
      <vt:lpstr>Objectives</vt:lpstr>
      <vt:lpstr>Demo and hands-on</vt:lpstr>
      <vt:lpstr>PowerPoint Presentation</vt:lpstr>
      <vt:lpstr>PowerPoint Presentation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PowerPoint Presentation</vt:lpstr>
      <vt:lpstr>FHIR Questionnaire Resources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PowerPoint Presentation</vt:lpstr>
      <vt:lpstr>What is Structured Data Capture (SDC)?</vt:lpstr>
      <vt:lpstr>Exploring the SDC spec</vt:lpstr>
      <vt:lpstr>IHE SDC</vt:lpstr>
      <vt:lpstr>HL7 SDC vs. IHE SDC</vt:lpstr>
      <vt:lpstr>PowerPoint Presentation</vt:lpstr>
      <vt:lpstr>Exercise 1</vt:lpstr>
      <vt:lpstr>Exercise 1 - Discussion</vt:lpstr>
      <vt:lpstr>Exercise 2</vt:lpstr>
      <vt:lpstr>PowerPoint Presentation</vt:lpstr>
      <vt:lpstr>Exercise 2 - discussion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132</cp:revision>
  <dcterms:created xsi:type="dcterms:W3CDTF">2019-03-22T18:05:01Z</dcterms:created>
  <dcterms:modified xsi:type="dcterms:W3CDTF">2024-12-20T03:24:41Z</dcterms:modified>
</cp:coreProperties>
</file>