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72" r:id="rId2"/>
    <p:sldId id="690" r:id="rId3"/>
    <p:sldId id="665" r:id="rId4"/>
    <p:sldId id="680" r:id="rId5"/>
    <p:sldId id="758" r:id="rId6"/>
    <p:sldId id="313" r:id="rId7"/>
    <p:sldId id="797" r:id="rId8"/>
    <p:sldId id="792" r:id="rId9"/>
    <p:sldId id="303" r:id="rId10"/>
    <p:sldId id="766" r:id="rId11"/>
    <p:sldId id="760" r:id="rId12"/>
    <p:sldId id="761" r:id="rId13"/>
    <p:sldId id="764" r:id="rId14"/>
    <p:sldId id="762" r:id="rId15"/>
    <p:sldId id="767" r:id="rId16"/>
    <p:sldId id="768" r:id="rId17"/>
    <p:sldId id="769" r:id="rId18"/>
    <p:sldId id="770" r:id="rId19"/>
    <p:sldId id="763" r:id="rId20"/>
    <p:sldId id="765" r:id="rId21"/>
    <p:sldId id="793" r:id="rId22"/>
    <p:sldId id="779" r:id="rId23"/>
    <p:sldId id="782" r:id="rId24"/>
    <p:sldId id="776" r:id="rId25"/>
    <p:sldId id="780" r:id="rId26"/>
    <p:sldId id="794" r:id="rId27"/>
    <p:sldId id="774" r:id="rId28"/>
    <p:sldId id="785" r:id="rId29"/>
    <p:sldId id="778" r:id="rId30"/>
    <p:sldId id="795" r:id="rId31"/>
    <p:sldId id="784" r:id="rId32"/>
    <p:sldId id="775" r:id="rId33"/>
    <p:sldId id="788" r:id="rId34"/>
    <p:sldId id="773" r:id="rId35"/>
    <p:sldId id="791" r:id="rId36"/>
    <p:sldId id="790" r:id="rId37"/>
    <p:sldId id="796" r:id="rId38"/>
    <p:sldId id="789" r:id="rId39"/>
    <p:sldId id="777" r:id="rId40"/>
    <p:sldId id="783" r:id="rId41"/>
    <p:sldId id="759" r:id="rId4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F45CB-6358-424E-B568-EE528EA4F780}">
          <p14:sldIdLst>
            <p14:sldId id="672"/>
          </p14:sldIdLst>
        </p14:section>
        <p14:section name="Workflow Introduction" id="{D38FF39E-B259-48C0-843F-0ABC302CB28B}">
          <p14:sldIdLst>
            <p14:sldId id="690"/>
            <p14:sldId id="665"/>
            <p14:sldId id="680"/>
            <p14:sldId id="758"/>
            <p14:sldId id="313"/>
            <p14:sldId id="797"/>
          </p14:sldIdLst>
        </p14:section>
        <p14:section name="SDC System Roles" id="{69A9C1CD-EC8A-4DCC-86F3-ECF17CCCDD60}">
          <p14:sldIdLst>
            <p14:sldId id="792"/>
            <p14:sldId id="303"/>
            <p14:sldId id="766"/>
            <p14:sldId id="760"/>
            <p14:sldId id="761"/>
            <p14:sldId id="764"/>
            <p14:sldId id="762"/>
            <p14:sldId id="767"/>
            <p14:sldId id="768"/>
            <p14:sldId id="769"/>
            <p14:sldId id="770"/>
            <p14:sldId id="763"/>
            <p14:sldId id="765"/>
          </p14:sldIdLst>
        </p14:section>
        <p14:section name="Form Creation Workflow" id="{4B0EF020-0D91-451E-AE63-935E4F98FD37}">
          <p14:sldIdLst>
            <p14:sldId id="793"/>
            <p14:sldId id="779"/>
            <p14:sldId id="782"/>
            <p14:sldId id="776"/>
            <p14:sldId id="780"/>
          </p14:sldIdLst>
        </p14:section>
        <p14:section name="Form Fulfillment Workflow" id="{6E203D93-CD69-440D-9069-5FA15F03FAA2}">
          <p14:sldIdLst>
            <p14:sldId id="794"/>
            <p14:sldId id="774"/>
            <p14:sldId id="785"/>
            <p14:sldId id="778"/>
          </p14:sldIdLst>
        </p14:section>
        <p14:section name="Form Rendering Workflow" id="{CA2ADAEB-02DB-476C-8CE6-6EF4B380B90F}">
          <p14:sldIdLst>
            <p14:sldId id="795"/>
            <p14:sldId id="784"/>
            <p14:sldId id="775"/>
            <p14:sldId id="788"/>
            <p14:sldId id="773"/>
            <p14:sldId id="791"/>
            <p14:sldId id="790"/>
            <p14:sldId id="796"/>
            <p14:sldId id="789"/>
            <p14:sldId id="777"/>
            <p14:sldId id="783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6861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creation requires expertise (and different kids of it)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95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can be more sophisticated/complex</a:t>
            </a:r>
          </a:p>
          <a:p>
            <a:r>
              <a:rPr lang="en-US" dirty="0"/>
              <a:t>Don’t have to trust the user to follow them</a:t>
            </a:r>
          </a:p>
          <a:p>
            <a:endParaRPr lang="en-US" dirty="0"/>
          </a:p>
          <a:p>
            <a:r>
              <a:rPr lang="en-US" dirty="0"/>
              <a:t>In short – don’t just port your paper form to electronic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workflow.html#capability-statem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terminology-service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2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chat.fhi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</a:t>
            </a:r>
            <a:r>
              <a:rPr lang="en-AU"/>
              <a:t>Capture (SDC)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Workflow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6DD4B-1FE4-4E0F-B915-6EDBA72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Roles (</a:t>
            </a:r>
            <a:r>
              <a:rPr lang="en-US" dirty="0" err="1"/>
              <a:t>CapabilityStatements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A786-883C-2DCB-CB0C-F4814AF0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Standard set of expectations for systems</a:t>
            </a:r>
          </a:p>
          <a:p>
            <a:pPr lvl="1"/>
            <a:r>
              <a:rPr lang="en-US" dirty="0"/>
              <a:t>Increase consistency</a:t>
            </a:r>
          </a:p>
          <a:p>
            <a:pPr lvl="1"/>
            <a:r>
              <a:rPr lang="en-US" dirty="0"/>
              <a:t>Basis for asserting conformance</a:t>
            </a:r>
          </a:p>
          <a:p>
            <a:r>
              <a:rPr lang="en-US" dirty="0"/>
              <a:t>Common naming convention</a:t>
            </a:r>
          </a:p>
          <a:p>
            <a:r>
              <a:rPr lang="en-US" dirty="0"/>
              <a:t>Details are here:</a:t>
            </a:r>
          </a:p>
          <a:p>
            <a:pPr lvl="1"/>
            <a:r>
              <a:rPr lang="en-US" dirty="0">
                <a:hlinkClick r:id="rId2"/>
              </a:rPr>
              <a:t>SDC Capability Statements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F44D-4BB7-A4A4-6833-0FA6ABDB6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5A97-705D-D5DE-64A8-842ED18D3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7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3F00-2E06-C89A-6337-994A567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Filler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AD49D-22F1-F999-6437-AB8A835C7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D15E-FC22-E887-B900-583E9C92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B808B-3FC9-10EF-8BAC-6FD2943BE032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504BAF-50E6-FEAC-205D-AF32EDF90754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C37D16-CC62-EBFD-4AF3-60ACEBA87006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89994-A043-C48C-A36C-E750955C7974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5DB804-D8E5-2001-E40B-BB80234C5D6A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051B8-6328-838E-60F1-7E63C4C06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5E1D7-4F89-A0F6-48CF-72BDBA12208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A5540E-444D-625B-EEFB-35328D8B1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05E38-3C3E-30AD-C9E1-222E86ADA987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F34192-C55C-BBFD-6B40-753EC21C13A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dirty="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33BE9-4A1D-21BD-6D8B-53DB80285D05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D1DDD-436A-9CC0-0308-84F28A93D922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4A7F91-1DCD-5892-192D-6C135ED62AD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50DE5-5B3E-894B-72C1-1AC120713546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7BD498-503C-9BB9-D6A1-0224333C37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13749-21BF-1A0F-7647-EEEB28DAEFD2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ADC5EC-1F4D-B994-EB90-A1A9D1C57C9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D1B9-EE32-8CD4-60C9-3D1B99BE359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98E43-94D6-490D-2D04-A5E2B0670DB6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B99D4-3D5C-7DF3-1206-BD9680E3EA05}"/>
              </a:ext>
            </a:extLst>
          </p:cNvPr>
          <p:cNvSpPr/>
          <p:nvPr/>
        </p:nvSpPr>
        <p:spPr>
          <a:xfrm>
            <a:off x="2546773" y="1070187"/>
            <a:ext cx="2533227" cy="357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82CCF-A761-28A0-BD52-91495FE7E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 dirty="0"/>
              <a:t>FHIR Client</a:t>
            </a:r>
          </a:p>
          <a:p>
            <a:r>
              <a:rPr lang="en-US" sz="2000" dirty="0"/>
              <a:t>Allows users to find, load, complete, edit, and store forms</a:t>
            </a:r>
          </a:p>
          <a:p>
            <a:r>
              <a:rPr lang="en-US" sz="2000" dirty="0"/>
              <a:t>Needs to:</a:t>
            </a:r>
          </a:p>
          <a:p>
            <a:pPr lvl="1"/>
            <a:r>
              <a:rPr lang="en-US" sz="1800" dirty="0"/>
              <a:t>render questions and answers with proper controls</a:t>
            </a:r>
          </a:p>
          <a:p>
            <a:pPr lvl="1"/>
            <a:r>
              <a:rPr lang="en-US" sz="1800" dirty="0"/>
              <a:t>determine allowed options</a:t>
            </a:r>
          </a:p>
          <a:p>
            <a:pPr lvl="1"/>
            <a:r>
              <a:rPr lang="en-US" sz="1800" dirty="0"/>
              <a:t>enforce validation rules</a:t>
            </a:r>
          </a:p>
          <a:p>
            <a:pPr lvl="1"/>
            <a:r>
              <a:rPr lang="en-US" sz="1800" dirty="0"/>
              <a:t>enforce flow control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5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67F4-14FE-8AC7-23EF-7ED13AB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Filler functionality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6044-717E-0825-8994-7080FD061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5A7-169A-E43B-560D-E3BA4A131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6C43D-887C-474F-24B2-F3AEE8FB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904642"/>
            <a:ext cx="80021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DEB-6BA6-CA5F-24AE-31F11206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08B72-208C-7C4C-6873-BF62909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Manager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3B40-52FF-32A4-4F96-759023B3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524-1DEC-10FF-1D9F-781C93A0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0A9B7-9B92-4970-1D17-237B9FEA44BE}"/>
              </a:ext>
            </a:extLst>
          </p:cNvPr>
          <p:cNvGrpSpPr/>
          <p:nvPr/>
        </p:nvGrpSpPr>
        <p:grpSpPr>
          <a:xfrm>
            <a:off x="-355618" y="1275429"/>
            <a:ext cx="2830791" cy="1492438"/>
            <a:chOff x="54903" y="19844"/>
            <a:chExt cx="2830791" cy="1492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50072-8F1C-D834-FFBB-D2D05E534833}"/>
                </a:ext>
              </a:extLst>
            </p:cNvPr>
            <p:cNvSpPr/>
            <p:nvPr/>
          </p:nvSpPr>
          <p:spPr>
            <a:xfrm>
              <a:off x="54903" y="19844"/>
              <a:ext cx="827619" cy="149243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FCD6F8-353B-3242-B990-3858352438C2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EAE74-6162-627E-3A78-E7667C438DB6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0A81C3-360C-A54F-E68D-679FF05541EE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212A35-68A1-AE6F-0C96-DD7B659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94C5F-0827-F92F-C330-A08622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CE9B7-B6F0-6243-A8EF-D7E603267FD3}"/>
              </a:ext>
            </a:extLst>
          </p:cNvPr>
          <p:cNvSpPr/>
          <p:nvPr/>
        </p:nvSpPr>
        <p:spPr>
          <a:xfrm>
            <a:off x="-525746" y="1063414"/>
            <a:ext cx="914762" cy="190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C70722-18FD-120E-FF0C-B113868B2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dirty="0"/>
              <a:t>FHIR Server</a:t>
            </a:r>
          </a:p>
          <a:p>
            <a:r>
              <a:rPr lang="en-US" dirty="0"/>
              <a:t>Allows systems to search for, store, retrieve, and update Questionnaires</a:t>
            </a:r>
          </a:p>
          <a:p>
            <a:r>
              <a:rPr lang="en-US" dirty="0"/>
              <a:t>May also support associated ValueSets and </a:t>
            </a:r>
            <a:r>
              <a:rPr lang="en-US" dirty="0" err="1"/>
              <a:t>CodeSystems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9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A67-24DF-CE05-F40F-376D137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Manager Functionality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C153-E1AD-276D-59A2-3BAF3D42C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DC-1EA1-B3A9-746D-F27196998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D6D8-F83F-3CA1-C7CA-7DDD2BE5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66616"/>
            <a:ext cx="722095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A79-057A-D4AE-AAFA-801211B1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542F-9016-1BF7-63A5-32E04E8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Response Manager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73A7-31C8-2C68-BC0C-1DC1083D0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582D-8C62-A6D0-A08A-638865887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56303E-6135-692C-1077-F5396E161C2C}"/>
              </a:ext>
            </a:extLst>
          </p:cNvPr>
          <p:cNvGrpSpPr/>
          <p:nvPr/>
        </p:nvGrpSpPr>
        <p:grpSpPr>
          <a:xfrm>
            <a:off x="-407785" y="1207779"/>
            <a:ext cx="2843627" cy="1597526"/>
            <a:chOff x="42067" y="1277340"/>
            <a:chExt cx="2843627" cy="1597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3C449-B376-21EB-B435-864D7EB7379F}"/>
                </a:ext>
              </a:extLst>
            </p:cNvPr>
            <p:cNvSpPr/>
            <p:nvPr/>
          </p:nvSpPr>
          <p:spPr>
            <a:xfrm>
              <a:off x="54903" y="1277340"/>
              <a:ext cx="827619" cy="102741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1D46A-49F2-EFC7-A6BD-89B85A235403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3D16A4-3CFA-B8C8-C287-5F9BE4857D67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336632-4B04-AC32-EFC1-9EA87E379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77F4E3-D9E7-F21D-5729-19277316F910}"/>
                </a:ext>
              </a:extLst>
            </p:cNvPr>
            <p:cNvSpPr/>
            <p:nvPr/>
          </p:nvSpPr>
          <p:spPr>
            <a:xfrm>
              <a:off x="42067" y="2388920"/>
              <a:ext cx="840455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562CD49-C88D-11B7-B7BE-AF236BDB2170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882522" y="2077244"/>
              <a:ext cx="1547088" cy="54022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A1EACD-701F-F0AC-2EEA-22709028425E}"/>
                </a:ext>
              </a:extLst>
            </p:cNvPr>
            <p:cNvSpPr/>
            <p:nvPr/>
          </p:nvSpPr>
          <p:spPr>
            <a:xfrm>
              <a:off x="872334" y="2189751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5D2019-0658-168C-92B3-AC65443138FC}"/>
              </a:ext>
            </a:extLst>
          </p:cNvPr>
          <p:cNvSpPr/>
          <p:nvPr/>
        </p:nvSpPr>
        <p:spPr>
          <a:xfrm>
            <a:off x="-692200" y="879770"/>
            <a:ext cx="979407" cy="2324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2EE5D-144A-3F9D-2FFB-69E1CC7F7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708" y="1357310"/>
            <a:ext cx="6025538" cy="3098780"/>
          </a:xfrm>
        </p:spPr>
        <p:txBody>
          <a:bodyPr/>
          <a:lstStyle/>
          <a:p>
            <a:r>
              <a:rPr lang="en-US" sz="2000" dirty="0"/>
              <a:t>FHIR Server</a:t>
            </a:r>
          </a:p>
          <a:p>
            <a:r>
              <a:rPr lang="en-US" sz="2000" dirty="0"/>
              <a:t>Allows creation, revision, and retrieval of QuestionnaireResponses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DC39A-5206-28AB-FDAA-191C3D54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2" y="3185722"/>
            <a:ext cx="88213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CC18-D934-87DA-99BA-EA06359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529B-3D01-97AC-22C8-1C0196F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Receiver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8BC7-0D36-48E2-F3A2-07C67834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EFE3-83D6-4914-ACBD-6FD62A56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F3B09-A972-70CA-8A68-7C8E0FE15A9F}"/>
              </a:ext>
            </a:extLst>
          </p:cNvPr>
          <p:cNvGrpSpPr/>
          <p:nvPr/>
        </p:nvGrpSpPr>
        <p:grpSpPr>
          <a:xfrm>
            <a:off x="-322674" y="1161862"/>
            <a:ext cx="2830791" cy="628496"/>
            <a:chOff x="54903" y="2077244"/>
            <a:chExt cx="2830791" cy="628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1D5E5-B6AD-A2C3-D104-CDE495D0DB37}"/>
                </a:ext>
              </a:extLst>
            </p:cNvPr>
            <p:cNvSpPr/>
            <p:nvPr/>
          </p:nvSpPr>
          <p:spPr>
            <a:xfrm>
              <a:off x="54903" y="2133876"/>
              <a:ext cx="827619" cy="52309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797B5A-66B1-6A96-7F38-31A55934F0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8F01D-F449-536F-2D0B-128DF9FD6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5CF319-2FA5-A14A-05BE-E9A20C8DB7FA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D13D0-208E-8A3C-31A5-E99F36C9309D}"/>
              </a:ext>
            </a:extLst>
          </p:cNvPr>
          <p:cNvSpPr/>
          <p:nvPr/>
        </p:nvSpPr>
        <p:spPr>
          <a:xfrm>
            <a:off x="-831339" y="1070187"/>
            <a:ext cx="1238207" cy="1849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9880A-EF4A-0C54-3CC3-DE79652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 dirty="0"/>
              <a:t>FHIR Server</a:t>
            </a:r>
          </a:p>
          <a:p>
            <a:r>
              <a:rPr lang="en-US" sz="2000" dirty="0"/>
              <a:t>Consumes completed QuestionnaireResponses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4B120B-17AE-26CA-03AF-9C5C9F05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7" y="3109554"/>
            <a:ext cx="207674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99EB-718A-17E9-1E38-5A9AB2C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B740-1CBD-5830-10A9-6457A5A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Archiver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9193-ADB4-346E-286C-AFABE40CC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657F-686D-527E-6DE2-91F87DD09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478B0-246D-F6BC-F719-C33F06FCBB96}"/>
              </a:ext>
            </a:extLst>
          </p:cNvPr>
          <p:cNvGrpSpPr/>
          <p:nvPr/>
        </p:nvGrpSpPr>
        <p:grpSpPr>
          <a:xfrm>
            <a:off x="-284019" y="1413789"/>
            <a:ext cx="2830792" cy="571359"/>
            <a:chOff x="54903" y="2648884"/>
            <a:chExt cx="2830792" cy="5713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AD3E0C-7119-3B1B-A33C-63A76E64FF0E}"/>
                </a:ext>
              </a:extLst>
            </p:cNvPr>
            <p:cNvSpPr/>
            <p:nvPr/>
          </p:nvSpPr>
          <p:spPr>
            <a:xfrm>
              <a:off x="54903" y="2682832"/>
              <a:ext cx="827619" cy="537411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96C850-F550-0CAF-C409-2706D52A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48F8F-A4FB-FAAD-9D36-4131DFA04D7E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dirty="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BA8350-470F-8DC7-F551-58B7500CEBB8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1DE7F-2D86-D52C-2A0A-05878666D2E3}"/>
              </a:ext>
            </a:extLst>
          </p:cNvPr>
          <p:cNvSpPr/>
          <p:nvPr/>
        </p:nvSpPr>
        <p:spPr>
          <a:xfrm>
            <a:off x="-916280" y="1341727"/>
            <a:ext cx="1323095" cy="1076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3535E-3E75-AE40-A584-CE6239F8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 dirty="0"/>
              <a:t>FHIR Server</a:t>
            </a:r>
          </a:p>
          <a:p>
            <a:r>
              <a:rPr lang="en-US" sz="2000" dirty="0"/>
              <a:t>One-way storage for completed forms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CCA2A4-67EC-EEA1-FD77-E7C0FD2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4" y="2226929"/>
            <a:ext cx="7925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0F6F-45BF-4169-62B0-98BD590B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24E2C-C132-1A66-544E-6A96D1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0115-1F96-7C38-5587-A01722CA5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565C-AAC7-2BF6-2F72-BF5FE976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07466-C98A-D660-A770-45713BC841C1}"/>
              </a:ext>
            </a:extLst>
          </p:cNvPr>
          <p:cNvGrpSpPr/>
          <p:nvPr/>
        </p:nvGrpSpPr>
        <p:grpSpPr>
          <a:xfrm>
            <a:off x="426719" y="1276089"/>
            <a:ext cx="3629374" cy="2464192"/>
            <a:chOff x="220317" y="97072"/>
            <a:chExt cx="2591145" cy="19738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971E0-A62C-89B8-E77F-C39331305EBC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31135-28D5-2238-76AC-D595318ACEDB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101F39-7FE3-6517-4060-D9F83534BC53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BED553-1E23-25E2-DF37-26F17CC6F9A8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126F92-65A5-0496-966A-06491192A099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2DD11F-AE97-93AB-74A9-83AB22C3D30B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1D306-A5FD-1413-9706-980E73A21765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17BCEB-675B-9C30-1B22-66B5596F7C7D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49CA2-4033-9C07-563F-918444C1E9F5}"/>
              </a:ext>
            </a:extLst>
          </p:cNvPr>
          <p:cNvSpPr/>
          <p:nvPr/>
        </p:nvSpPr>
        <p:spPr>
          <a:xfrm>
            <a:off x="3217345" y="1020737"/>
            <a:ext cx="1057602" cy="2753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E41F3-294F-3E66-1FF9-CA0579945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1173" y="1357310"/>
            <a:ext cx="5382072" cy="3098780"/>
          </a:xfrm>
        </p:spPr>
        <p:txBody>
          <a:bodyPr/>
          <a:lstStyle/>
          <a:p>
            <a:r>
              <a:rPr lang="en-US" sz="2000" dirty="0"/>
              <a:t>FHIR Client</a:t>
            </a:r>
          </a:p>
          <a:p>
            <a:r>
              <a:rPr lang="en-US" sz="2000" dirty="0"/>
              <a:t>Allows users to retrieve, create, and maintain:</a:t>
            </a:r>
          </a:p>
          <a:p>
            <a:pPr lvl="1"/>
            <a:r>
              <a:rPr lang="en-US" sz="1600" dirty="0"/>
              <a:t>Questionnaires</a:t>
            </a:r>
          </a:p>
          <a:p>
            <a:pPr lvl="1"/>
            <a:r>
              <a:rPr lang="en-US" sz="1600" dirty="0"/>
              <a:t>Value Sets</a:t>
            </a:r>
          </a:p>
          <a:p>
            <a:pPr lvl="1"/>
            <a:r>
              <a:rPr lang="en-US" sz="1600" dirty="0"/>
              <a:t>Code Systems</a:t>
            </a:r>
          </a:p>
          <a:p>
            <a:r>
              <a:rPr lang="en-US" sz="2200" dirty="0"/>
              <a:t>Should allow rendering forms to allow the author to see what they’ll look like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4515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5D-2169-4628-C94E-B7049ADE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F0DE-7443-7D72-1008-2892EEDB2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87A3-3F0E-0DF5-7D4B-AF85F91A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79A0-1241-F729-78C5-5F3C1DE8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2" y="1405166"/>
            <a:ext cx="7220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879-AD04-6B99-D452-9677FCF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 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F239-A276-FC76-AAE8-C67F83CCD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One system can take on multiple roles</a:t>
            </a:r>
          </a:p>
          <a:p>
            <a:r>
              <a:rPr lang="en-US" dirty="0"/>
              <a:t>There can be multiple systems in an environment with the same role</a:t>
            </a:r>
          </a:p>
          <a:p>
            <a:r>
              <a:rPr lang="en-US" dirty="0"/>
              <a:t>This set of roles isn’t exhaustive, but it covers common functionalities</a:t>
            </a:r>
          </a:p>
          <a:p>
            <a:r>
              <a:rPr lang="en-US" dirty="0"/>
              <a:t>More complex roles can be composed of these</a:t>
            </a:r>
          </a:p>
          <a:p>
            <a:pPr lvl="1"/>
            <a:r>
              <a:rPr lang="en-US" dirty="0"/>
              <a:t>E.g. an EHR might take on the role of Form Filler, Form Manager, and Form Response Manager 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303A-97A9-176F-D59E-3A0D2D265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5AF-29F7-6AC2-6B7A-98B79F52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91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8133-B866-53BF-AB75-E2F90BF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946E-B7AE-190D-3E18-C4DB0B111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8BFA-4D5C-4D75-92EC-0D7236218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2DDCC-B501-BE27-0F55-F8972233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049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4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AE4-EEDE-4A2F-A165-06095BD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5EFA-74D7-CAB2-108F-F593BEEC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the questions?</a:t>
            </a:r>
          </a:p>
          <a:p>
            <a:r>
              <a:rPr lang="en-US" dirty="0"/>
              <a:t>What are the allowed answers?</a:t>
            </a:r>
          </a:p>
          <a:p>
            <a:r>
              <a:rPr lang="en-US" dirty="0"/>
              <a:t>How are both phrased?</a:t>
            </a:r>
          </a:p>
          <a:p>
            <a:r>
              <a:rPr lang="en-US" dirty="0"/>
              <a:t>What does the form look like?</a:t>
            </a:r>
          </a:p>
          <a:p>
            <a:r>
              <a:rPr lang="en-US" dirty="0"/>
              <a:t>What are the validation rules?</a:t>
            </a:r>
          </a:p>
          <a:p>
            <a:r>
              <a:rPr lang="en-US" dirty="0"/>
              <a:t>What are the flow rules?</a:t>
            </a:r>
          </a:p>
          <a:p>
            <a:r>
              <a:rPr lang="en-US" dirty="0"/>
              <a:t>What are the mappings to underlying data elements?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282A-0A39-A83B-76A7-24CD9C6B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6767-F8FF-2986-664E-6EB8D3E8C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573-BBD9-9F89-D62B-D2F08F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vs. electronic forms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49AC-C926-F2B8-39E1-40A03955E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049-545D-AAAD-2FD2-FAEE542A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F97F2-8208-585C-784A-A72D1330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61A94-138B-7226-B90E-4F63FD9F7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 of questions is limited</a:t>
            </a:r>
          </a:p>
          <a:p>
            <a:r>
              <a:rPr lang="en-US" dirty="0"/>
              <a:t>Answers are limited</a:t>
            </a:r>
          </a:p>
          <a:p>
            <a:endParaRPr lang="en-US" dirty="0"/>
          </a:p>
          <a:p>
            <a:r>
              <a:rPr lang="en-US" dirty="0"/>
              <a:t>Rules explained by text</a:t>
            </a:r>
          </a:p>
          <a:p>
            <a:r>
              <a:rPr lang="en-US" dirty="0"/>
              <a:t>Calculations are manual</a:t>
            </a:r>
          </a:p>
          <a:p>
            <a:r>
              <a:rPr lang="en-US" dirty="0"/>
              <a:t>References by identifiers &amp; demographics</a:t>
            </a:r>
          </a:p>
          <a:p>
            <a:r>
              <a:rPr lang="en-US" dirty="0"/>
              <a:t>Answers must be transcribed</a:t>
            </a:r>
            <a:r>
              <a:rPr lang="en-CA" dirty="0"/>
              <a:t> &amp; coded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C768C2-8BB8-28B1-0791-A677F111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Electronic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4FD5F-CE8B-0207-E09B-473E18BF00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# of potential questions unlimited</a:t>
            </a:r>
          </a:p>
          <a:p>
            <a:r>
              <a:rPr lang="en-US" dirty="0"/>
              <a:t>Answers can be dynamic</a:t>
            </a:r>
          </a:p>
          <a:p>
            <a:pPr lvl="1"/>
            <a:r>
              <a:rPr lang="en-US" dirty="0"/>
              <a:t>Also type-ahead dropdowns</a:t>
            </a:r>
          </a:p>
          <a:p>
            <a:r>
              <a:rPr lang="en-US" dirty="0"/>
              <a:t>Rules enforced automatically</a:t>
            </a:r>
          </a:p>
          <a:p>
            <a:r>
              <a:rPr lang="en-US" dirty="0"/>
              <a:t>Calculations are automatic</a:t>
            </a:r>
          </a:p>
          <a:p>
            <a:r>
              <a:rPr lang="en-US" dirty="0"/>
              <a:t>References as true references</a:t>
            </a:r>
          </a:p>
          <a:p>
            <a:endParaRPr lang="en-US" dirty="0"/>
          </a:p>
          <a:p>
            <a:r>
              <a:rPr lang="en-US" dirty="0"/>
              <a:t>Answers are automatically encoded and available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4090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FFD-61F2-8386-61EC-BB0874E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forms live?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D9B-276D-EF0E-6ED7-9E67611A2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Centralized repository</a:t>
            </a:r>
          </a:p>
          <a:p>
            <a:r>
              <a:rPr lang="en-US" dirty="0"/>
              <a:t>Copied onto each EMR</a:t>
            </a:r>
          </a:p>
          <a:p>
            <a:r>
              <a:rPr lang="en-US" dirty="0"/>
              <a:t>Contained in other resources (protocols, orders)</a:t>
            </a:r>
          </a:p>
          <a:p>
            <a:r>
              <a:rPr lang="en-US" dirty="0"/>
              <a:t>Mixture of the above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4FAD-CA91-97E4-98B9-97E8EFB9C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2ACB-394F-2359-E855-0962FD86D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9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6600-8869-8152-8124-BD48818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Re-using form artifacts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EA8-BD22-F4F0-BDE1-DFBDD118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on this in the session on modular &amp; derived forms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6E3-594A-45A9-69BE-9812F7FCB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D1E1-400D-FCDC-BF75-CB86C1233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DA6-12E3-6736-263D-96238C54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E3AE-363A-0219-921F-513C20283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E7C1-A574-DD6E-927E-5CF6602B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2C5FB7-A8F8-6DF4-75C4-9E9570EDE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8921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5D49D-F08B-BAA0-FA07-F5D84C1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patterns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36BA-8E25-BEC9-0404-E262E5CF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0C84-DC20-9E30-C171-8A1C0986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C5E17A-6936-D20A-2A29-255F528CED7E}"/>
              </a:ext>
            </a:extLst>
          </p:cNvPr>
          <p:cNvGrpSpPr/>
          <p:nvPr/>
        </p:nvGrpSpPr>
        <p:grpSpPr>
          <a:xfrm>
            <a:off x="1578037" y="912805"/>
            <a:ext cx="5261730" cy="3666555"/>
            <a:chOff x="-259589" y="-102122"/>
            <a:chExt cx="7665994" cy="5341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D955FA-FF5E-E856-7F64-063960A8C298}"/>
                </a:ext>
              </a:extLst>
            </p:cNvPr>
            <p:cNvSpPr/>
            <p:nvPr/>
          </p:nvSpPr>
          <p:spPr>
            <a:xfrm>
              <a:off x="3724534" y="4422251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6F261-B27B-5501-A3BF-BF572D4C9A7F}"/>
                </a:ext>
              </a:extLst>
            </p:cNvPr>
            <p:cNvSpPr/>
            <p:nvPr/>
          </p:nvSpPr>
          <p:spPr>
            <a:xfrm>
              <a:off x="1739795" y="333699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E81C91-61EC-BFBD-16CC-2459EF9F4428}"/>
                </a:ext>
              </a:extLst>
            </p:cNvPr>
            <p:cNvSpPr/>
            <p:nvPr/>
          </p:nvSpPr>
          <p:spPr>
            <a:xfrm>
              <a:off x="410939" y="1168060"/>
              <a:ext cx="565850" cy="476749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931081-F962-05E4-CF55-BE1BBE5F68DD}"/>
                </a:ext>
              </a:extLst>
            </p:cNvPr>
            <p:cNvSpPr/>
            <p:nvPr/>
          </p:nvSpPr>
          <p:spPr>
            <a:xfrm>
              <a:off x="5745099" y="333699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9DEFCC-B567-A62D-5036-852E5BA78471}"/>
                </a:ext>
              </a:extLst>
            </p:cNvPr>
            <p:cNvSpPr/>
            <p:nvPr/>
          </p:nvSpPr>
          <p:spPr>
            <a:xfrm>
              <a:off x="970901" y="71647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2400" b="1" dirty="0"/>
                <a:t>Request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B9D8F9D-4B11-93CF-FB5A-1415DBD28847}"/>
                </a:ext>
              </a:extLst>
            </p:cNvPr>
            <p:cNvCxnSpPr>
              <a:stCxn id="12" idx="2"/>
              <a:endCxn id="27" idx="1"/>
            </p:cNvCxnSpPr>
            <p:nvPr/>
          </p:nvCxnSpPr>
          <p:spPr>
            <a:xfrm rot="16200000" flipH="1">
              <a:off x="1741583" y="2572622"/>
              <a:ext cx="1676395" cy="723933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BA2CE-EDC0-0E43-09D3-04D714C9F6E6}"/>
                </a:ext>
              </a:extLst>
            </p:cNvPr>
            <p:cNvSpPr txBox="1"/>
            <p:nvPr/>
          </p:nvSpPr>
          <p:spPr>
            <a:xfrm>
              <a:off x="3679543" y="964672"/>
              <a:ext cx="1327015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/>
                <a:t>basedOn</a:t>
              </a:r>
              <a:endParaRPr lang="en-CA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3B710B-F78C-5782-0E9D-8B6B04D94652}"/>
                </a:ext>
              </a:extLst>
            </p:cNvPr>
            <p:cNvSpPr txBox="1"/>
            <p:nvPr/>
          </p:nvSpPr>
          <p:spPr>
            <a:xfrm>
              <a:off x="5509725" y="3757052"/>
              <a:ext cx="1588588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instantiates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7E3DF-A742-B307-569C-5A433E08B99D}"/>
                </a:ext>
              </a:extLst>
            </p:cNvPr>
            <p:cNvSpPr txBox="1"/>
            <p:nvPr/>
          </p:nvSpPr>
          <p:spPr>
            <a:xfrm>
              <a:off x="5694983" y="-102122"/>
              <a:ext cx="993042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/>
                <a:t>partOf</a:t>
              </a:r>
              <a:endParaRPr lang="en-C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3A4489-FE04-90EA-9B92-02701B2B5681}"/>
                </a:ext>
              </a:extLst>
            </p:cNvPr>
            <p:cNvSpPr txBox="1"/>
            <p:nvPr/>
          </p:nvSpPr>
          <p:spPr>
            <a:xfrm>
              <a:off x="-259589" y="742686"/>
              <a:ext cx="1327015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/>
                <a:t>basedOn</a:t>
              </a:r>
              <a:endParaRPr lang="en-C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408C3B-4646-0C88-E210-5AF7A8C73A37}"/>
                </a:ext>
              </a:extLst>
            </p:cNvPr>
            <p:cNvSpPr txBox="1"/>
            <p:nvPr/>
          </p:nvSpPr>
          <p:spPr>
            <a:xfrm>
              <a:off x="1460915" y="3708163"/>
              <a:ext cx="1588589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instantiates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EB0DC-31DB-88E1-4FB7-3645862CC02E}"/>
                </a:ext>
              </a:extLst>
            </p:cNvPr>
            <p:cNvSpPr txBox="1"/>
            <p:nvPr/>
          </p:nvSpPr>
          <p:spPr>
            <a:xfrm>
              <a:off x="1611156" y="-100518"/>
              <a:ext cx="1254615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replaces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0FB7F0-63B4-C81A-91E7-D262B12D3160}"/>
                </a:ext>
              </a:extLst>
            </p:cNvPr>
            <p:cNvSpPr txBox="1"/>
            <p:nvPr/>
          </p:nvSpPr>
          <p:spPr>
            <a:xfrm>
              <a:off x="3531813" y="4791397"/>
              <a:ext cx="1313004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definition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E9676B-B1B9-4398-2FBC-C829398BA9DD}"/>
                </a:ext>
              </a:extLst>
            </p:cNvPr>
            <p:cNvSpPr txBox="1"/>
            <p:nvPr/>
          </p:nvSpPr>
          <p:spPr>
            <a:xfrm>
              <a:off x="3098286" y="2274711"/>
              <a:ext cx="993042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/>
                <a:t>partOf</a:t>
              </a:r>
              <a:endParaRPr lang="en-CA" sz="1400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0062665-F8C8-57A2-9FEE-CC308ECFA6B1}"/>
                </a:ext>
              </a:extLst>
            </p:cNvPr>
            <p:cNvCxnSpPr>
              <a:endCxn id="12" idx="3"/>
            </p:cNvCxnSpPr>
            <p:nvPr/>
          </p:nvCxnSpPr>
          <p:spPr>
            <a:xfrm rot="10800000">
              <a:off x="3464723" y="1406435"/>
              <a:ext cx="1917035" cy="2971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BF134F-9D55-E5DA-3F5B-9C5D03CCEA45}"/>
                </a:ext>
              </a:extLst>
            </p:cNvPr>
            <p:cNvSpPr/>
            <p:nvPr/>
          </p:nvSpPr>
          <p:spPr>
            <a:xfrm>
              <a:off x="4912587" y="71647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2400" b="1" dirty="0"/>
                <a:t>Event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40155DE-F0F8-1492-D207-67681A7700A2}"/>
                </a:ext>
              </a:extLst>
            </p:cNvPr>
            <p:cNvCxnSpPr>
              <a:stCxn id="23" idx="2"/>
              <a:endCxn id="27" idx="3"/>
            </p:cNvCxnSpPr>
            <p:nvPr/>
          </p:nvCxnSpPr>
          <p:spPr>
            <a:xfrm rot="5400000">
              <a:off x="4959335" y="2572621"/>
              <a:ext cx="1676395" cy="723935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9825C6-4E48-0033-C9CE-391DBB497632}"/>
                </a:ext>
              </a:extLst>
            </p:cNvPr>
            <p:cNvCxnSpPr/>
            <p:nvPr/>
          </p:nvCxnSpPr>
          <p:spPr>
            <a:xfrm>
              <a:off x="3724534" y="4468120"/>
              <a:ext cx="0" cy="376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D67AD-DD56-C420-7D20-7B6B3B6DD6FF}"/>
                </a:ext>
              </a:extLst>
            </p:cNvPr>
            <p:cNvSpPr/>
            <p:nvPr/>
          </p:nvSpPr>
          <p:spPr>
            <a:xfrm>
              <a:off x="3143755" y="2683826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566A37E-F7EC-9B67-4442-7575B92251C0}"/>
                </a:ext>
              </a:extLst>
            </p:cNvPr>
            <p:cNvSpPr/>
            <p:nvPr/>
          </p:nvSpPr>
          <p:spPr>
            <a:xfrm>
              <a:off x="2941743" y="308282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2400" b="1" dirty="0"/>
                <a:t>Definition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DBE7D1-D9FF-8E57-3BE2-BF3BBC5D3CF5}"/>
                </a:ext>
              </a:extLst>
            </p:cNvPr>
            <p:cNvCxnSpPr/>
            <p:nvPr/>
          </p:nvCxnSpPr>
          <p:spPr>
            <a:xfrm>
              <a:off x="4068226" y="2706252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BE15E8-4189-7F7A-2809-BAEF77443279}"/>
                </a:ext>
              </a:extLst>
            </p:cNvPr>
            <p:cNvCxnSpPr/>
            <p:nvPr/>
          </p:nvCxnSpPr>
          <p:spPr>
            <a:xfrm>
              <a:off x="6671171" y="354658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40875E-B223-BECF-BCDF-B571E67B10BF}"/>
                </a:ext>
              </a:extLst>
            </p:cNvPr>
            <p:cNvCxnSpPr/>
            <p:nvPr/>
          </p:nvCxnSpPr>
          <p:spPr>
            <a:xfrm>
              <a:off x="518407" y="1644806"/>
              <a:ext cx="469812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3FA452-B416-E867-0731-DE2FFF0836C8}"/>
                </a:ext>
              </a:extLst>
            </p:cNvPr>
            <p:cNvCxnSpPr/>
            <p:nvPr/>
          </p:nvCxnSpPr>
          <p:spPr>
            <a:xfrm>
              <a:off x="2665867" y="354658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87FBC0-3B4A-95F0-7E23-9E1C7197ECC9}"/>
                </a:ext>
              </a:extLst>
            </p:cNvPr>
            <p:cNvCxnSpPr/>
            <p:nvPr/>
          </p:nvCxnSpPr>
          <p:spPr>
            <a:xfrm>
              <a:off x="4650606" y="4447165"/>
              <a:ext cx="0" cy="376575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AF996B-9A93-14E7-4E75-0D4E62EE2167}"/>
                </a:ext>
              </a:extLst>
            </p:cNvPr>
            <p:cNvSpPr/>
            <p:nvPr/>
          </p:nvSpPr>
          <p:spPr>
            <a:xfrm>
              <a:off x="4318160" y="2691961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83DF32-3981-42FD-36E5-25971525E241}"/>
                </a:ext>
              </a:extLst>
            </p:cNvPr>
            <p:cNvSpPr txBox="1"/>
            <p:nvPr/>
          </p:nvSpPr>
          <p:spPr>
            <a:xfrm>
              <a:off x="4188435" y="2262531"/>
              <a:ext cx="1254615" cy="44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replaces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E20270-92EA-1854-8097-1CA4FDF99F27}"/>
                </a:ext>
              </a:extLst>
            </p:cNvPr>
            <p:cNvCxnSpPr/>
            <p:nvPr/>
          </p:nvCxnSpPr>
          <p:spPr>
            <a:xfrm>
              <a:off x="4315876" y="2706252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590798-E5E5-B0EC-316C-7A179A67EE12}"/>
              </a:ext>
            </a:extLst>
          </p:cNvPr>
          <p:cNvSpPr txBox="1"/>
          <p:nvPr/>
        </p:nvSpPr>
        <p:spPr>
          <a:xfrm>
            <a:off x="6863415" y="164502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Questionnaire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Response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E32E6-069C-9F3F-DDBC-595DA6386A7F}"/>
              </a:ext>
            </a:extLst>
          </p:cNvPr>
          <p:cNvSpPr txBox="1"/>
          <p:nvPr/>
        </p:nvSpPr>
        <p:spPr>
          <a:xfrm>
            <a:off x="5478503" y="38612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Questionnaire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D738E-24A7-715E-EEC8-AA5BA749AA12}"/>
              </a:ext>
            </a:extLst>
          </p:cNvPr>
          <p:cNvSpPr txBox="1"/>
          <p:nvPr/>
        </p:nvSpPr>
        <p:spPr>
          <a:xfrm>
            <a:off x="357310" y="1201609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ServiceRequest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Task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C6430-7F99-6DC4-C440-8606170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ServiceRequest vs. 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93BD-D5C3-6FC3-F3D6-0C5BCC97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9D5B8-9CBB-578D-1081-48AFAA53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A5754B-8291-7694-0F38-6DA8ECF1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ServiceRequest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1631C4-C783-B01E-4DD2-FBBFE7179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Constitutes a formal ‘order’</a:t>
            </a:r>
          </a:p>
          <a:p>
            <a:r>
              <a:rPr lang="en-US" dirty="0"/>
              <a:t>Requires workflow (likely Task) to initiate fulfillment</a:t>
            </a:r>
          </a:p>
          <a:p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servicerequest-questionnaireRequest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QR links to Request via </a:t>
            </a:r>
            <a:r>
              <a:rPr lang="en-CA" dirty="0" err="1"/>
              <a:t>basedOn</a:t>
            </a:r>
            <a:endParaRPr lang="en-CA" dirty="0"/>
          </a:p>
          <a:p>
            <a:r>
              <a:rPr lang="en-CA" dirty="0"/>
              <a:t>Can ask for the form to be completed multiple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41A8-28AD-53FA-A890-61E81ED8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23BAB-A6C5-3C0F-9B3B-CCFC94A58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an order</a:t>
            </a:r>
          </a:p>
          <a:p>
            <a:r>
              <a:rPr lang="en-US" dirty="0"/>
              <a:t>Initiates fulfillment on its own</a:t>
            </a:r>
          </a:p>
          <a:p>
            <a:endParaRPr lang="en-US" sz="1200" dirty="0"/>
          </a:p>
          <a:p>
            <a:r>
              <a:rPr lang="en-US" dirty="0"/>
              <a:t>Uses </a:t>
            </a:r>
            <a:r>
              <a:rPr lang="en-US" dirty="0" err="1"/>
              <a:t>Task.input</a:t>
            </a:r>
            <a:endParaRPr lang="en-US" dirty="0"/>
          </a:p>
          <a:p>
            <a:endParaRPr lang="en-US" sz="1200" dirty="0"/>
          </a:p>
          <a:p>
            <a:r>
              <a:rPr lang="en-CA" dirty="0"/>
              <a:t>QR links to Task as </a:t>
            </a:r>
            <a:r>
              <a:rPr lang="en-CA" dirty="0" err="1"/>
              <a:t>Task.output</a:t>
            </a:r>
            <a:endParaRPr lang="en-CA" dirty="0"/>
          </a:p>
          <a:p>
            <a:r>
              <a:rPr lang="en-CA" dirty="0"/>
              <a:t>Can only seek one occurrence</a:t>
            </a:r>
          </a:p>
        </p:txBody>
      </p:sp>
    </p:spTree>
    <p:extLst>
      <p:ext uri="{BB962C8B-B14F-4D97-AF65-F5344CB8AC3E}">
        <p14:creationId xmlns:p14="http://schemas.microsoft.com/office/powerpoint/2010/main" val="359498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14CE-1851-D945-FA34-D48AB43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Soliciting forms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9B03-A60B-0356-5782-653C71607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67F19-67A6-F175-6E9D-5C597DB4C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4DAD1-4EC1-2DF4-400E-CB8A4B87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" y="988306"/>
            <a:ext cx="4953240" cy="355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B119D-FCD2-B661-06CE-1F09B32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05979"/>
            <a:ext cx="5591955" cy="432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EB07-5B5A-ABBE-62DB-73A1075C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96" y="1395248"/>
            <a:ext cx="5611008" cy="2353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5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47CC-2ACA-20BE-8BAC-0C6C9CF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39B2A-9996-9BFD-7004-355B1F55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3BAE-510F-F7C4-B67A-2119A392C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33D9FF-4F68-B383-E49D-EFDA7B3D5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4560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94A-4124-1CD1-6F10-18F9424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form rendering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011C-4138-FC32-0B82-D592575D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Rendering requires:</a:t>
            </a:r>
          </a:p>
          <a:p>
            <a:pPr lvl="1"/>
            <a:r>
              <a:rPr lang="en-US" dirty="0"/>
              <a:t>Retrieving the referenced Questionnaire</a:t>
            </a:r>
          </a:p>
          <a:p>
            <a:pPr lvl="1"/>
            <a:r>
              <a:rPr lang="en-US" dirty="0"/>
              <a:t>Retrieving referenced ValueSets and/or Libraries</a:t>
            </a:r>
          </a:p>
          <a:p>
            <a:pPr lvl="1"/>
            <a:r>
              <a:rPr lang="en-US" dirty="0"/>
              <a:t>Performing any pre-population</a:t>
            </a:r>
          </a:p>
          <a:p>
            <a:pPr lvl="1"/>
            <a:r>
              <a:rPr lang="en-US" dirty="0"/>
              <a:t>Dynamically adjusting form content based on answers</a:t>
            </a:r>
          </a:p>
          <a:p>
            <a:pPr lvl="1"/>
            <a:r>
              <a:rPr lang="en-US" dirty="0"/>
              <a:t>Validating answers (dynamically or on completion)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E48F-CEE5-CD13-584E-CE83019A5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54B2-95EE-AEB6-6D15-95D59005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40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DEB-88B1-2BE1-DC2D-CF06385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248-8699-3CBD-76F6-2D1DE879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Hard-code form into system workflow</a:t>
            </a:r>
          </a:p>
          <a:p>
            <a:r>
              <a:rPr lang="en-US" dirty="0"/>
              <a:t>Point to the form in the protocol</a:t>
            </a:r>
          </a:p>
          <a:p>
            <a:pPr lvl="1"/>
            <a:r>
              <a:rPr lang="en-US" dirty="0" err="1"/>
              <a:t>PlanDefinition</a:t>
            </a:r>
            <a:r>
              <a:rPr lang="en-US" dirty="0"/>
              <a:t>/</a:t>
            </a:r>
            <a:r>
              <a:rPr lang="en-US" dirty="0" err="1"/>
              <a:t>ActivityDefinition</a:t>
            </a:r>
            <a:endParaRPr lang="en-US" dirty="0"/>
          </a:p>
          <a:p>
            <a:r>
              <a:rPr lang="en-US" dirty="0"/>
              <a:t>Point to the form with Task</a:t>
            </a:r>
          </a:p>
          <a:p>
            <a:r>
              <a:rPr lang="en-US" dirty="0"/>
              <a:t>Specify form ‘code’ in ServiceRequest</a:t>
            </a:r>
          </a:p>
          <a:p>
            <a:r>
              <a:rPr lang="en-US" dirty="0"/>
              <a:t>Retrieve via an operation (e.g. CRMI $package)</a:t>
            </a:r>
          </a:p>
          <a:p>
            <a:r>
              <a:rPr lang="en-US" dirty="0"/>
              <a:t>Let user search for the appropriate form to complete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FE06-137B-BAB7-3EAB-3F2D3301B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5816-259A-018F-606D-30BF50EBA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16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4BE-F04E-E713-6441-6233A0F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identity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1EA-2E14-96B3-BC52-933A36C8F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canonical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err="1"/>
              <a:t>url</a:t>
            </a:r>
            <a:r>
              <a:rPr lang="en-US" dirty="0"/>
              <a:t> + version</a:t>
            </a:r>
          </a:p>
          <a:p>
            <a:r>
              <a:rPr lang="en-CA" dirty="0"/>
              <a:t>identifier</a:t>
            </a:r>
          </a:p>
          <a:p>
            <a:r>
              <a:rPr lang="en-CA" dirty="0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058-E5F5-DA79-21EA-C99325E59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0992-7131-E027-8AF4-F1A059482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110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CEC55F-8116-0E92-3ABA-44400121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7" y="192087"/>
            <a:ext cx="4184114" cy="43414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C380-2FDC-EA3F-BA96-5A586397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4744-8C84-C96C-33EC-9E206D8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3DE80A-21E7-27D9-BE68-863012B9B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16" y="192087"/>
            <a:ext cx="4385375" cy="43414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6B86-96F8-F2AF-D0F5-E1C36A479C7E}"/>
              </a:ext>
            </a:extLst>
          </p:cNvPr>
          <p:cNvGrpSpPr/>
          <p:nvPr/>
        </p:nvGrpSpPr>
        <p:grpSpPr>
          <a:xfrm>
            <a:off x="356130" y="875898"/>
            <a:ext cx="5650033" cy="3005842"/>
            <a:chOff x="356130" y="875898"/>
            <a:chExt cx="5650033" cy="3005842"/>
          </a:xfrm>
          <a:solidFill>
            <a:srgbClr val="C3D69B">
              <a:alpha val="2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7ACA3-CE07-284B-21CD-569A5E16D6E6}"/>
                </a:ext>
              </a:extLst>
            </p:cNvPr>
            <p:cNvSpPr/>
            <p:nvPr/>
          </p:nvSpPr>
          <p:spPr>
            <a:xfrm>
              <a:off x="356135" y="1318660"/>
              <a:ext cx="1434164" cy="43670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6C592-BC0E-4745-427B-0C0297A17A7D}"/>
                </a:ext>
              </a:extLst>
            </p:cNvPr>
            <p:cNvSpPr/>
            <p:nvPr/>
          </p:nvSpPr>
          <p:spPr>
            <a:xfrm>
              <a:off x="356134" y="2027721"/>
              <a:ext cx="1434163" cy="4362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74CC6B-5E5E-A403-838F-FC36FC400383}"/>
                </a:ext>
              </a:extLst>
            </p:cNvPr>
            <p:cNvSpPr/>
            <p:nvPr/>
          </p:nvSpPr>
          <p:spPr>
            <a:xfrm>
              <a:off x="356132" y="2948131"/>
              <a:ext cx="1434163" cy="43629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9F963-A726-7442-3511-C0FA05B5ECC5}"/>
                </a:ext>
              </a:extLst>
            </p:cNvPr>
            <p:cNvSpPr/>
            <p:nvPr/>
          </p:nvSpPr>
          <p:spPr>
            <a:xfrm>
              <a:off x="356130" y="3660501"/>
              <a:ext cx="1434163" cy="22123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39F2A-2011-EBE5-F818-CC7A9AFA5EFC}"/>
                </a:ext>
              </a:extLst>
            </p:cNvPr>
            <p:cNvSpPr/>
            <p:nvPr/>
          </p:nvSpPr>
          <p:spPr>
            <a:xfrm>
              <a:off x="4572000" y="875898"/>
              <a:ext cx="1434163" cy="24664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4C324A-FDED-C090-8F9B-638800AFFA0D}"/>
                </a:ext>
              </a:extLst>
            </p:cNvPr>
            <p:cNvSpPr/>
            <p:nvPr/>
          </p:nvSpPr>
          <p:spPr>
            <a:xfrm>
              <a:off x="4572000" y="1612787"/>
              <a:ext cx="1434163" cy="495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7EF23-E6A8-7F3F-EC26-C151F399B110}"/>
              </a:ext>
            </a:extLst>
          </p:cNvPr>
          <p:cNvGrpSpPr/>
          <p:nvPr/>
        </p:nvGrpSpPr>
        <p:grpSpPr>
          <a:xfrm>
            <a:off x="356129" y="610001"/>
            <a:ext cx="5650034" cy="3487202"/>
            <a:chOff x="356129" y="610001"/>
            <a:chExt cx="5650034" cy="3487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45DB-CC99-F7D6-8B84-C5963DB43BDE}"/>
                </a:ext>
              </a:extLst>
            </p:cNvPr>
            <p:cNvSpPr/>
            <p:nvPr/>
          </p:nvSpPr>
          <p:spPr>
            <a:xfrm>
              <a:off x="356135" y="610001"/>
              <a:ext cx="1434164" cy="708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4FFFF2-3F68-6819-97B6-0A8E6D81141B}"/>
                </a:ext>
              </a:extLst>
            </p:cNvPr>
            <p:cNvSpPr/>
            <p:nvPr/>
          </p:nvSpPr>
          <p:spPr>
            <a:xfrm>
              <a:off x="356135" y="1755361"/>
              <a:ext cx="1434164" cy="25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4E279-5E26-516E-DBEE-F4FE911EDC4E}"/>
                </a:ext>
              </a:extLst>
            </p:cNvPr>
            <p:cNvSpPr/>
            <p:nvPr/>
          </p:nvSpPr>
          <p:spPr>
            <a:xfrm>
              <a:off x="356133" y="2736380"/>
              <a:ext cx="1434163" cy="20226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5964FE-EEF1-BD8A-E116-59FE76997B53}"/>
                </a:ext>
              </a:extLst>
            </p:cNvPr>
            <p:cNvSpPr/>
            <p:nvPr/>
          </p:nvSpPr>
          <p:spPr>
            <a:xfrm>
              <a:off x="356131" y="3393914"/>
              <a:ext cx="1434163" cy="26658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E335A-A869-2FAB-EED0-82F1F9208696}"/>
                </a:ext>
              </a:extLst>
            </p:cNvPr>
            <p:cNvSpPr/>
            <p:nvPr/>
          </p:nvSpPr>
          <p:spPr>
            <a:xfrm>
              <a:off x="4572000" y="629251"/>
              <a:ext cx="1434163" cy="24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5DE66B-96E6-DD0B-84F2-25A92CBD1B0D}"/>
                </a:ext>
              </a:extLst>
            </p:cNvPr>
            <p:cNvSpPr/>
            <p:nvPr/>
          </p:nvSpPr>
          <p:spPr>
            <a:xfrm>
              <a:off x="356129" y="3891953"/>
              <a:ext cx="1434163" cy="20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BAE70-8782-9EF8-BDBD-FFFD9C0A2E5B}"/>
              </a:ext>
            </a:extLst>
          </p:cNvPr>
          <p:cNvGrpSpPr/>
          <p:nvPr/>
        </p:nvGrpSpPr>
        <p:grpSpPr>
          <a:xfrm>
            <a:off x="4571999" y="1392572"/>
            <a:ext cx="1434164" cy="1432997"/>
            <a:chOff x="4571999" y="1392572"/>
            <a:chExt cx="1434164" cy="14329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5F57C5-468C-F5DD-18BF-7238408ADBF5}"/>
                </a:ext>
              </a:extLst>
            </p:cNvPr>
            <p:cNvGrpSpPr/>
            <p:nvPr/>
          </p:nvGrpSpPr>
          <p:grpSpPr>
            <a:xfrm>
              <a:off x="4572000" y="1392572"/>
              <a:ext cx="1434163" cy="220215"/>
              <a:chOff x="4572000" y="1392572"/>
              <a:chExt cx="1434163" cy="2202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37BDCA-ECD4-7D7B-C272-0F3D233212EE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88AE852-FFBC-8AAB-3FAD-63D22130D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CEA31B-F06A-4DF2-967D-7F4A462BA839}"/>
                </a:ext>
              </a:extLst>
            </p:cNvPr>
            <p:cNvGrpSpPr/>
            <p:nvPr/>
          </p:nvGrpSpPr>
          <p:grpSpPr>
            <a:xfrm>
              <a:off x="4571999" y="2605354"/>
              <a:ext cx="1434163" cy="220215"/>
              <a:chOff x="4572000" y="1392572"/>
              <a:chExt cx="1434163" cy="2202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E14D83-9BC8-D9A6-9DF0-8F910E531893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054E58-5AAD-222C-94B3-E07E150CA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7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2B44-E3A0-5339-7317-BEA800D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operation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43968-4F3F-AD34-8739-7DA7AB9A9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Operation candidates:</a:t>
            </a:r>
          </a:p>
          <a:p>
            <a:pPr lvl="1"/>
            <a:r>
              <a:rPr lang="en-US" dirty="0"/>
              <a:t>$populate</a:t>
            </a:r>
          </a:p>
          <a:p>
            <a:pPr lvl="1"/>
            <a:r>
              <a:rPr lang="en-CA" dirty="0"/>
              <a:t>$validate</a:t>
            </a:r>
          </a:p>
          <a:p>
            <a:pPr lvl="1"/>
            <a:r>
              <a:rPr lang="en-CA" dirty="0"/>
              <a:t>$expand</a:t>
            </a:r>
          </a:p>
          <a:p>
            <a:pPr lvl="1"/>
            <a:r>
              <a:rPr lang="en-CA" dirty="0"/>
              <a:t>terminology functionality</a:t>
            </a:r>
          </a:p>
          <a:p>
            <a:r>
              <a:rPr lang="en-CA" dirty="0"/>
              <a:t>Local advantages</a:t>
            </a:r>
          </a:p>
          <a:p>
            <a:pPr lvl="1"/>
            <a:r>
              <a:rPr lang="en-CA" dirty="0"/>
              <a:t>Performance, dynamic/interactive, better user 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1EFE-7680-0EC8-66D0-2934761AE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503-0221-9BEA-5CA4-DBA8BF94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9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4343-BCA8-F2D5-70A9-9347C1C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in Questionnaires 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7A9A-836F-50C2-A7C6-150EE7622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services</a:t>
            </a:r>
          </a:p>
          <a:p>
            <a:pPr lvl="1"/>
            <a:r>
              <a:rPr lang="en-US" dirty="0">
                <a:hlinkClick r:id="rId2"/>
              </a:rPr>
              <a:t>https://build.fhir.org/terminology-service.html</a:t>
            </a:r>
            <a:endParaRPr lang="en-US" dirty="0"/>
          </a:p>
          <a:p>
            <a:pPr lvl="1"/>
            <a:r>
              <a:rPr lang="en-US" dirty="0"/>
              <a:t>$expand</a:t>
            </a:r>
          </a:p>
          <a:p>
            <a:pPr lvl="2"/>
            <a:r>
              <a:rPr lang="en-US" dirty="0"/>
              <a:t>with ‘filter’</a:t>
            </a:r>
          </a:p>
          <a:p>
            <a:pPr lvl="1"/>
            <a:r>
              <a:rPr lang="en-US" dirty="0"/>
              <a:t>$validate-code</a:t>
            </a:r>
          </a:p>
          <a:p>
            <a:pPr lvl="1"/>
            <a:r>
              <a:rPr lang="en-US" dirty="0"/>
              <a:t>$translate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FADAA-B2DA-0E56-F6E4-0D23E36FA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1174C-37C0-250C-73C1-08580162A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378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C9C1-CABF-303D-E5A0-E63E94A3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CD28-D7AD-ED17-95F0-984644E7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1664-1203-86D7-7AE6-9167C9474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37F916-044B-4413-9AEC-CBBEB38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5977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D39-97D4-289C-6D31-B26AE391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D172C-EA45-753B-80B6-208884C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Workflow 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80E-4261-2F8F-5A81-20269A904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4D1A-A00A-82BA-0C6F-91FAD41D8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7680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E58-4982-0273-D430-48E1C2E4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A4E1A-323B-457C-F6F4-D6BB591E3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What’s the name of a system used to complete Questionnaires?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Which three resources must a Form Designer support creating and maintaining?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workflow pattern is Questionnaire?  QuestionnaireResponse?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two resources can be used to ask someone to fill out a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many RESTful interactions does a Form Receiver support?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A521-6F66-6294-3EDE-E7638EF0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950B-A642-90DD-5379-F4E3CAAA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3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</a:t>
            </a:r>
            <a:r>
              <a:rPr lang="en-CA"/>
              <a:t>Brian Postlethwaite and Bryn Rhodes</a:t>
            </a:r>
            <a:endParaRPr lang="en-CA" dirty="0"/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close-up of colorful text&#10;&#10;Description automatically generated">
            <a:extLst>
              <a:ext uri="{FF2B5EF4-FFF2-40B4-BE49-F238E27FC236}">
                <a16:creationId xmlns:a16="http://schemas.microsoft.com/office/drawing/2014/main" id="{D8DC8538-1586-3613-64A3-1C859EB7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4ADC-01C1-30AB-57F6-70E24796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7136B-E346-578C-610E-9D9F2D2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AE472-CFC4-43CD-9995-EC9C580D4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 Filler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Questionnaire, ValueSet, CodeSystem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Definition,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ServiceRequest,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1 - </a:t>
            </a:r>
            <a:r>
              <a:rPr lang="en-US" sz="2000"/>
              <a:t>$process-form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943B-8BCE-4B68-E881-B27BD16DA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FF59-E192-F1A7-BBBF-CC0B09315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155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b="1" dirty="0"/>
              <a:t>SDC Workflow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Expressions</a:t>
            </a:r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85ADFD66-C61B-35B7-CC7C-EB271717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Describe the purposes and capabilities of the standard SDC roles</a:t>
            </a:r>
          </a:p>
          <a:p>
            <a:pPr lvl="1"/>
            <a:r>
              <a:rPr lang="en-CA" sz="1800" dirty="0"/>
              <a:t>Identify which FHIR workflow pattern the Questionnaire and QuestionnaireResponse resources adhere to</a:t>
            </a:r>
          </a:p>
          <a:p>
            <a:pPr lvl="1"/>
            <a:r>
              <a:rPr lang="en-CA" sz="1800" dirty="0"/>
              <a:t>List some of the terminology functions relevant for SDC</a:t>
            </a:r>
          </a:p>
          <a:p>
            <a:pPr lvl="1"/>
            <a:r>
              <a:rPr lang="en-CA" sz="1800" dirty="0"/>
              <a:t>Explain the different mechanisms for asking for a form to be filled out</a:t>
            </a:r>
          </a:p>
          <a:p>
            <a:pPr lvl="1"/>
            <a:r>
              <a:rPr lang="en-CA" sz="1800" dirty="0"/>
              <a:t>Differentiate between the different ways of identifying a Questionnaire</a:t>
            </a:r>
          </a:p>
          <a:p>
            <a:pPr lvl="1"/>
            <a:r>
              <a:rPr lang="en-CA" sz="1800" dirty="0"/>
              <a:t>List some of the key search parameters used in retrieving a Questionnaire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6F0F6C92-EC63-C8E6-1B9A-5B497FE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006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Roles and key functions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10703-338F-D370-6B7F-78CE3DC94216}"/>
              </a:ext>
            </a:extLst>
          </p:cNvPr>
          <p:cNvGrpSpPr/>
          <p:nvPr/>
        </p:nvGrpSpPr>
        <p:grpSpPr>
          <a:xfrm>
            <a:off x="4997407" y="1223669"/>
            <a:ext cx="3629374" cy="2464192"/>
            <a:chOff x="220317" y="97072"/>
            <a:chExt cx="2591145" cy="1973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F615E-BC47-D672-809F-FFD3631AB181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1B74-8D0F-5D9F-7994-5FFD09326F05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2F9055-67F4-7F4C-052C-B514980AB678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1882-1C3E-4F26-3C9C-3C824F1C2B2E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B096B-FEDC-072B-9D13-AF86EEF7E5E1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FA1F-B309-000C-953D-4AB67C28B0BF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B197C0-C480-70E0-EC2D-469793D39D67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BF2DE3-C900-A717-AC98-94492BF5400F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7B7BD6-2E24-04E2-51FD-75B510E0FF5D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60C418-CFFF-8C32-E7F9-A93D2725B7E8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 dirty="0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68B82-9CC3-6ABF-B5C0-9104ACC7E377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6B502-FBEF-87A5-77AE-BD5F956976BB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BF0176-3CB5-BC1A-65D9-8661EEDFB5F7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F3A1C-D0D2-0635-0995-EAB3FD0FCB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D781B-E14F-8A27-EE1B-A7FB61B7C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D22A15-9D69-AD34-5EE3-E13729B8E6D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153D1E-80AD-5238-C229-570672F01A79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F4E7D-9EF2-47C9-FA81-1841380B175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dirty="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ACF042-78DB-F961-E38C-D92C620E7DAA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5A1F66-9799-7CCB-A013-22360CC23E73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A3FC68-2091-B3E0-B249-34F27713B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620A31-6131-6E02-2B8D-59105ABE75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dirty="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845BAE-E1D9-C56B-F583-5D5AE2F7D81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240C6-37D7-8DBF-0C82-FD505F186B2E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CFB6D2A-F36A-3891-4F18-E05B53357A1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97A021-79E5-83D8-B197-163FFE74154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932963-20FA-BC5D-8401-EA9ED2F0CEFB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18044</TotalTime>
  <Words>2151</Words>
  <Application>Microsoft Office PowerPoint</Application>
  <PresentationFormat>On-screen Show (16:9)</PresentationFormat>
  <Paragraphs>377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Structured Data Capture (SDC)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SDC Roles and key functions</vt:lpstr>
      <vt:lpstr>Purpose of Roles (CapabilityStatements)</vt:lpstr>
      <vt:lpstr>Form Filler</vt:lpstr>
      <vt:lpstr>Form Filler functionality</vt:lpstr>
      <vt:lpstr>Form Manager</vt:lpstr>
      <vt:lpstr>Form Manager Functionality</vt:lpstr>
      <vt:lpstr>Form Response Manager</vt:lpstr>
      <vt:lpstr>Form Receiver</vt:lpstr>
      <vt:lpstr>Form Archiver</vt:lpstr>
      <vt:lpstr>Form Designer</vt:lpstr>
      <vt:lpstr>Form Designer</vt:lpstr>
      <vt:lpstr>Additional considerations </vt:lpstr>
      <vt:lpstr>PowerPoint Presentation</vt:lpstr>
      <vt:lpstr>Creating forms</vt:lpstr>
      <vt:lpstr>Paper vs. electronic forms</vt:lpstr>
      <vt:lpstr>Where should forms live?</vt:lpstr>
      <vt:lpstr>Re-using form artifacts</vt:lpstr>
      <vt:lpstr>PowerPoint Presentation</vt:lpstr>
      <vt:lpstr>Workflow patterns</vt:lpstr>
      <vt:lpstr>ServiceRequest vs. Task</vt:lpstr>
      <vt:lpstr>Soliciting forms</vt:lpstr>
      <vt:lpstr>PowerPoint Presentation</vt:lpstr>
      <vt:lpstr>Workflow of form rendering</vt:lpstr>
      <vt:lpstr>Finding forms</vt:lpstr>
      <vt:lpstr>Questionnaire identity</vt:lpstr>
      <vt:lpstr>PowerPoint Presentation</vt:lpstr>
      <vt:lpstr>Local vs. operation</vt:lpstr>
      <vt:lpstr>Terminology in Questionnaires </vt:lpstr>
      <vt:lpstr>PowerPoint Presentation</vt:lpstr>
      <vt:lpstr>SDC Workflow Exercises</vt:lpstr>
      <vt:lpstr>Quiz</vt:lpstr>
      <vt:lpstr>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142</cp:revision>
  <dcterms:created xsi:type="dcterms:W3CDTF">2019-03-22T18:05:01Z</dcterms:created>
  <dcterms:modified xsi:type="dcterms:W3CDTF">2024-12-20T03:25:49Z</dcterms:modified>
</cp:coreProperties>
</file>